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8"/>
  </p:notesMasterIdLst>
  <p:sldIdLst>
    <p:sldId id="257" r:id="rId2"/>
    <p:sldId id="311" r:id="rId3"/>
    <p:sldId id="314" r:id="rId4"/>
    <p:sldId id="315" r:id="rId5"/>
    <p:sldId id="305" r:id="rId6"/>
    <p:sldId id="306" r:id="rId7"/>
    <p:sldId id="307" r:id="rId8"/>
    <p:sldId id="316" r:id="rId9"/>
    <p:sldId id="319" r:id="rId10"/>
    <p:sldId id="320" r:id="rId11"/>
    <p:sldId id="321" r:id="rId12"/>
    <p:sldId id="322" r:id="rId13"/>
    <p:sldId id="323" r:id="rId14"/>
    <p:sldId id="325" r:id="rId15"/>
    <p:sldId id="326" r:id="rId16"/>
    <p:sldId id="327" r:id="rId17"/>
  </p:sldIdLst>
  <p:sldSz cx="15240000" cy="8572500"/>
  <p:notesSz cx="6858000" cy="9144000"/>
  <p:defaultTex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p:defaultTextStyle>
  <p:extLst>
    <p:ext uri="{EFAFB233-063F-42B5-8137-9DF3F51BA10A}">
      <p15:sldGuideLst xmlns:p15="http://schemas.microsoft.com/office/powerpoint/2012/main">
        <p15:guide id="1" orient="horz" pos="2700" userDrawn="1">
          <p15:clr>
            <a:srgbClr val="A4A3A4"/>
          </p15:clr>
        </p15:guide>
        <p15:guide id="2" pos="480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6C0A"/>
    <a:srgbClr val="A50034"/>
    <a:srgbClr val="6B6B6B"/>
    <a:srgbClr val="0067A6"/>
    <a:srgbClr val="000046"/>
    <a:srgbClr val="336699"/>
    <a:srgbClr val="D60093"/>
    <a:srgbClr val="D9CBB5"/>
    <a:srgbClr val="FFFFFF"/>
    <a:srgbClr val="EEE8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밝은 스타일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098" autoAdjust="0"/>
    <p:restoredTop sz="22581" autoAdjust="0"/>
  </p:normalViewPr>
  <p:slideViewPr>
    <p:cSldViewPr>
      <p:cViewPr varScale="1">
        <p:scale>
          <a:sx n="79" d="100"/>
          <a:sy n="79" d="100"/>
        </p:scale>
        <p:origin x="413" y="91"/>
      </p:cViewPr>
      <p:guideLst>
        <p:guide orient="horz" pos="2700"/>
        <p:guide pos="4801"/>
      </p:guideLst>
    </p:cSldViewPr>
  </p:slideViewPr>
  <p:notesTextViewPr>
    <p:cViewPr>
      <p:scale>
        <a:sx n="100" d="100"/>
        <a:sy n="100" d="100"/>
      </p:scale>
      <p:origin x="0" y="0"/>
    </p:cViewPr>
  </p:notesTextViewPr>
  <p:sorterViewPr>
    <p:cViewPr>
      <p:scale>
        <a:sx n="74" d="100"/>
        <a:sy n="74"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1279953" eaLnBrk="1" fontAlgn="auto" latinLnBrk="1" hangingPunct="1">
              <a:spcBef>
                <a:spcPts val="0"/>
              </a:spcBef>
              <a:spcAft>
                <a:spcPts val="0"/>
              </a:spcAft>
              <a:defRPr kumimoji="0" sz="1200">
                <a:latin typeface="+mn-lt"/>
                <a:ea typeface="+mn-ea"/>
              </a:defRPr>
            </a:lvl1pPr>
          </a:lstStyle>
          <a:p>
            <a:pPr>
              <a:defRPr/>
            </a:pPr>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1279953" eaLnBrk="1" fontAlgn="auto" latinLnBrk="1" hangingPunct="1">
              <a:spcBef>
                <a:spcPts val="0"/>
              </a:spcBef>
              <a:spcAft>
                <a:spcPts val="0"/>
              </a:spcAft>
              <a:defRPr kumimoji="0" sz="1200">
                <a:latin typeface="+mn-lt"/>
                <a:ea typeface="+mn-ea"/>
              </a:defRPr>
            </a:lvl1pPr>
          </a:lstStyle>
          <a:p>
            <a:pPr>
              <a:defRPr/>
            </a:pPr>
            <a:fld id="{16BAD7FF-D36C-4FD7-861A-7DD420B5754E}" type="datetimeFigureOut">
              <a:rPr lang="ko-KR" altLang="en-US"/>
              <a:pPr>
                <a:defRPr/>
              </a:pPr>
              <a:t>2023-09-04</a:t>
            </a:fld>
            <a:endParaRPr lang="ko-KR" altLang="en-US"/>
          </a:p>
        </p:txBody>
      </p:sp>
      <p:sp>
        <p:nvSpPr>
          <p:cNvPr id="4" name="슬라이드 이미지 개체 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ko-KR" altLang="en-US" noProof="0"/>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ko-KR" altLang="en-US" noProof="0"/>
              <a:t>마스터 텍스트 스타일을 편집합니다</a:t>
            </a:r>
          </a:p>
          <a:p>
            <a:pPr lvl="1"/>
            <a:r>
              <a:rPr lang="ko-KR" altLang="en-US" noProof="0"/>
              <a:t>둘째 수준</a:t>
            </a:r>
          </a:p>
          <a:p>
            <a:pPr lvl="2"/>
            <a:r>
              <a:rPr lang="ko-KR" altLang="en-US" noProof="0"/>
              <a:t>셋째 수준</a:t>
            </a:r>
          </a:p>
          <a:p>
            <a:pPr lvl="3"/>
            <a:r>
              <a:rPr lang="ko-KR" altLang="en-US" noProof="0"/>
              <a:t>넷째 수준</a:t>
            </a:r>
          </a:p>
          <a:p>
            <a:pPr lvl="4"/>
            <a:r>
              <a:rPr lang="ko-KR" altLang="en-US" noProof="0"/>
              <a:t>다섯째 수준</a:t>
            </a:r>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1279953" eaLnBrk="1" fontAlgn="auto" latinLnBrk="1" hangingPunct="1">
              <a:spcBef>
                <a:spcPts val="0"/>
              </a:spcBef>
              <a:spcAft>
                <a:spcPts val="0"/>
              </a:spcAft>
              <a:defRPr kumimoji="0" sz="1200">
                <a:latin typeface="+mn-lt"/>
                <a:ea typeface="+mn-ea"/>
              </a:defRPr>
            </a:lvl1pPr>
          </a:lstStyle>
          <a:p>
            <a:pPr>
              <a:defRPr/>
            </a:pPr>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defTabSz="1279525" eaLnBrk="1" latinLnBrk="1" hangingPunct="1">
              <a:defRPr kumimoji="0" sz="1200">
                <a:latin typeface="맑은 고딕" panose="020B0503020000020004" pitchFamily="50" charset="-127"/>
                <a:ea typeface="맑은 고딕" panose="020B0503020000020004" pitchFamily="50" charset="-127"/>
              </a:defRPr>
            </a:lvl1pPr>
          </a:lstStyle>
          <a:p>
            <a:pPr>
              <a:defRPr/>
            </a:pPr>
            <a:fld id="{0D7977B6-C3DC-471B-9E18-7C83DD0CC473}" type="slidenum">
              <a:rPr lang="ko-KR" altLang="en-US"/>
              <a:pPr>
                <a:defRPr/>
              </a:pPr>
              <a:t>‹#›</a:t>
            </a:fld>
            <a:endParaRPr lang="ko-KR" altLang="en-US"/>
          </a:p>
        </p:txBody>
      </p:sp>
    </p:spTree>
    <p:extLst>
      <p:ext uri="{BB962C8B-B14F-4D97-AF65-F5344CB8AC3E}">
        <p14:creationId xmlns:p14="http://schemas.microsoft.com/office/powerpoint/2010/main" val="1871895606"/>
      </p:ext>
    </p:extLst>
  </p:cSld>
  <p:clrMap bg1="lt1" tx1="dk1" bg2="lt2" tx2="dk2" accent1="accent1" accent2="accent2" accent3="accent3" accent4="accent4" accent5="accent5" accent6="accent6" hlink="hlink" folHlink="folHlink"/>
  <p:notesStyle>
    <a:lvl1pPr algn="l" defTabSz="1138238" rtl="0" eaLnBrk="0" fontAlgn="base" latinLnBrk="1" hangingPunct="0">
      <a:spcBef>
        <a:spcPct val="30000"/>
      </a:spcBef>
      <a:spcAft>
        <a:spcPct val="0"/>
      </a:spcAft>
      <a:defRPr sz="1400" kern="1200">
        <a:solidFill>
          <a:schemeClr val="tx1"/>
        </a:solidFill>
        <a:latin typeface="+mn-lt"/>
        <a:ea typeface="+mn-ea"/>
        <a:cs typeface="+mn-cs"/>
      </a:defRPr>
    </a:lvl1pPr>
    <a:lvl2pPr marL="566738" algn="l" defTabSz="1138238" rtl="0" eaLnBrk="0" fontAlgn="base" latinLnBrk="1" hangingPunct="0">
      <a:spcBef>
        <a:spcPct val="30000"/>
      </a:spcBef>
      <a:spcAft>
        <a:spcPct val="0"/>
      </a:spcAft>
      <a:defRPr sz="1400" kern="1200">
        <a:solidFill>
          <a:schemeClr val="tx1"/>
        </a:solidFill>
        <a:latin typeface="+mn-lt"/>
        <a:ea typeface="+mn-ea"/>
        <a:cs typeface="+mn-cs"/>
      </a:defRPr>
    </a:lvl2pPr>
    <a:lvl3pPr marL="1138238" algn="l" defTabSz="1138238" rtl="0" eaLnBrk="0" fontAlgn="base" latinLnBrk="1" hangingPunct="0">
      <a:spcBef>
        <a:spcPct val="30000"/>
      </a:spcBef>
      <a:spcAft>
        <a:spcPct val="0"/>
      </a:spcAft>
      <a:defRPr sz="1400" kern="1200">
        <a:solidFill>
          <a:schemeClr val="tx1"/>
        </a:solidFill>
        <a:latin typeface="+mn-lt"/>
        <a:ea typeface="+mn-ea"/>
        <a:cs typeface="+mn-cs"/>
      </a:defRPr>
    </a:lvl3pPr>
    <a:lvl4pPr marL="1709738" algn="l" defTabSz="1138238" rtl="0" eaLnBrk="0" fontAlgn="base" latinLnBrk="1" hangingPunct="0">
      <a:spcBef>
        <a:spcPct val="30000"/>
      </a:spcBef>
      <a:spcAft>
        <a:spcPct val="0"/>
      </a:spcAft>
      <a:defRPr sz="1400" kern="1200">
        <a:solidFill>
          <a:schemeClr val="tx1"/>
        </a:solidFill>
        <a:latin typeface="+mn-lt"/>
        <a:ea typeface="+mn-ea"/>
        <a:cs typeface="+mn-cs"/>
      </a:defRPr>
    </a:lvl4pPr>
    <a:lvl5pPr marL="2281238" algn="l" defTabSz="1138238" rtl="0" eaLnBrk="0" fontAlgn="base" latinLnBrk="1" hangingPunct="0">
      <a:spcBef>
        <a:spcPct val="30000"/>
      </a:spcBef>
      <a:spcAft>
        <a:spcPct val="0"/>
      </a:spcAft>
      <a:defRPr sz="1400" kern="1200">
        <a:solidFill>
          <a:schemeClr val="tx1"/>
        </a:solidFill>
        <a:latin typeface="+mn-lt"/>
        <a:ea typeface="+mn-ea"/>
        <a:cs typeface="+mn-cs"/>
      </a:defRPr>
    </a:lvl5pPr>
    <a:lvl6pPr marL="2856200" algn="l" defTabSz="1142480" rtl="0" eaLnBrk="1" latinLnBrk="1" hangingPunct="1">
      <a:defRPr sz="1400" kern="1200">
        <a:solidFill>
          <a:schemeClr val="tx1"/>
        </a:solidFill>
        <a:latin typeface="+mn-lt"/>
        <a:ea typeface="+mn-ea"/>
        <a:cs typeface="+mn-cs"/>
      </a:defRPr>
    </a:lvl6pPr>
    <a:lvl7pPr marL="3427440" algn="l" defTabSz="1142480" rtl="0" eaLnBrk="1" latinLnBrk="1" hangingPunct="1">
      <a:defRPr sz="1400" kern="1200">
        <a:solidFill>
          <a:schemeClr val="tx1"/>
        </a:solidFill>
        <a:latin typeface="+mn-lt"/>
        <a:ea typeface="+mn-ea"/>
        <a:cs typeface="+mn-cs"/>
      </a:defRPr>
    </a:lvl7pPr>
    <a:lvl8pPr marL="3998678" algn="l" defTabSz="1142480" rtl="0" eaLnBrk="1" latinLnBrk="1" hangingPunct="1">
      <a:defRPr sz="1400" kern="1200">
        <a:solidFill>
          <a:schemeClr val="tx1"/>
        </a:solidFill>
        <a:latin typeface="+mn-lt"/>
        <a:ea typeface="+mn-ea"/>
        <a:cs typeface="+mn-cs"/>
      </a:defRPr>
    </a:lvl8pPr>
    <a:lvl9pPr marL="4569920" algn="l" defTabSz="1142480" rtl="0" eaLnBrk="1" latinLnBrk="1" hangingPunct="1">
      <a:defRPr sz="14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
        <p:nvSpPr>
          <p:cNvPr id="8" name="직사각형 7"/>
          <p:cNvSpPr/>
          <p:nvPr userDrawn="1"/>
        </p:nvSpPr>
        <p:spPr>
          <a:xfrm>
            <a:off x="193053" y="181795"/>
            <a:ext cx="7618941" cy="923330"/>
          </a:xfrm>
          <a:prstGeom prst="rect">
            <a:avLst/>
          </a:prstGeom>
        </p:spPr>
        <p:txBody>
          <a:bodyPr>
            <a:spAutoFit/>
          </a:bodyPr>
          <a:lstStyle/>
          <a:p>
            <a:r>
              <a:rPr lang="en-US" altLang="ko-KR" b="1" i="1" dirty="0">
                <a:solidFill>
                  <a:srgbClr val="6B6B6B"/>
                </a:solidFill>
                <a:latin typeface="Arial" panose="020B0604020202020204" pitchFamily="34" charset="0"/>
                <a:cs typeface="Arial" panose="020B0604020202020204" pitchFamily="34" charset="0"/>
              </a:rPr>
              <a:t>3GPP TSG RAN #101</a:t>
            </a:r>
          </a:p>
          <a:p>
            <a:r>
              <a:rPr kumimoji="1" lang="fr-FR" altLang="ko-KR" b="1" i="1" kern="1200" dirty="0">
                <a:solidFill>
                  <a:srgbClr val="6B6B6B"/>
                </a:solidFill>
                <a:latin typeface="Arial" panose="020B0604020202020204" pitchFamily="34" charset="0"/>
                <a:ea typeface="굴림" panose="020B0600000101010101" pitchFamily="50" charset="-127"/>
                <a:cs typeface="Arial" panose="020B0604020202020204" pitchFamily="34" charset="0"/>
              </a:rPr>
              <a:t>Bangalore, India, September 11-15, 2023</a:t>
            </a:r>
          </a:p>
          <a:p>
            <a:r>
              <a:rPr kumimoji="1" lang="en-US" altLang="ko-KR" b="1" i="1" kern="1200" dirty="0">
                <a:solidFill>
                  <a:srgbClr val="6B6B6B"/>
                </a:solidFill>
                <a:latin typeface="Arial" panose="020B0604020202020204" pitchFamily="34" charset="0"/>
                <a:ea typeface="굴림" panose="020B0600000101010101" pitchFamily="50" charset="-127"/>
                <a:cs typeface="Arial" panose="020B0604020202020204" pitchFamily="34" charset="0"/>
              </a:rPr>
              <a:t>Agenda Item: 8A.2.1</a:t>
            </a:r>
          </a:p>
        </p:txBody>
      </p:sp>
      <p:sp>
        <p:nvSpPr>
          <p:cNvPr id="10" name="직사각형 9"/>
          <p:cNvSpPr/>
          <p:nvPr userDrawn="1"/>
        </p:nvSpPr>
        <p:spPr>
          <a:xfrm>
            <a:off x="11171901" y="236607"/>
            <a:ext cx="3875046" cy="461665"/>
          </a:xfrm>
          <a:prstGeom prst="rect">
            <a:avLst/>
          </a:prstGeom>
        </p:spPr>
        <p:txBody>
          <a:bodyPr wrap="square">
            <a:spAutoFit/>
          </a:bodyPr>
          <a:lstStyle/>
          <a:p>
            <a:pPr algn="r"/>
            <a:r>
              <a:rPr lang="en-US" altLang="ko-KR" sz="2400" b="1" i="1" dirty="0">
                <a:solidFill>
                  <a:srgbClr val="6B6B6B"/>
                </a:solidFill>
                <a:latin typeface="Arial" panose="020B0604020202020204" pitchFamily="34" charset="0"/>
                <a:cs typeface="Arial" panose="020B0604020202020204" pitchFamily="34" charset="0"/>
              </a:rPr>
              <a:t>RP-232192</a:t>
            </a:r>
            <a:endParaRPr lang="en-US" altLang="ko-KR" sz="2400" b="1" i="1" dirty="0">
              <a:solidFill>
                <a:srgbClr val="FF0000"/>
              </a:solidFill>
              <a:latin typeface="Arial" panose="020B0604020202020204" pitchFamily="34" charset="0"/>
              <a:cs typeface="Arial" panose="020B0604020202020204" pitchFamily="34" charset="0"/>
            </a:endParaRPr>
          </a:p>
        </p:txBody>
      </p:sp>
      <p:sp>
        <p:nvSpPr>
          <p:cNvPr id="14" name="제목 1"/>
          <p:cNvSpPr>
            <a:spLocks noGrp="1"/>
          </p:cNvSpPr>
          <p:nvPr>
            <p:ph type="ctrTitle"/>
          </p:nvPr>
        </p:nvSpPr>
        <p:spPr>
          <a:xfrm>
            <a:off x="1284176" y="2342037"/>
            <a:ext cx="12954000" cy="2080815"/>
          </a:xfrm>
          <a:noFill/>
          <a:ln w="28575">
            <a:noFill/>
          </a:ln>
        </p:spPr>
        <p:txBody>
          <a:bodyPr/>
          <a:lstStyle>
            <a:lvl1pPr>
              <a:defRPr>
                <a:latin typeface="Arial" panose="020B0604020202020204" pitchFamily="34" charset="0"/>
                <a:cs typeface="Arial" panose="020B0604020202020204" pitchFamily="34" charset="0"/>
              </a:defRPr>
            </a:lvl1pPr>
          </a:lstStyle>
          <a:p>
            <a:r>
              <a:rPr lang="ko-KR" altLang="en-US"/>
              <a:t>마스터 제목 스타일 편집</a:t>
            </a:r>
          </a:p>
        </p:txBody>
      </p:sp>
      <p:cxnSp>
        <p:nvCxnSpPr>
          <p:cNvPr id="15" name="직선 연결선 14"/>
          <p:cNvCxnSpPr/>
          <p:nvPr userDrawn="1"/>
        </p:nvCxnSpPr>
        <p:spPr>
          <a:xfrm>
            <a:off x="1284176" y="4494857"/>
            <a:ext cx="13055637" cy="0"/>
          </a:xfrm>
          <a:prstGeom prst="line">
            <a:avLst/>
          </a:prstGeom>
          <a:ln w="57150">
            <a:solidFill>
              <a:srgbClr val="A50034"/>
            </a:solidFill>
          </a:ln>
        </p:spPr>
        <p:style>
          <a:lnRef idx="1">
            <a:schemeClr val="accent1"/>
          </a:lnRef>
          <a:fillRef idx="0">
            <a:schemeClr val="accent1"/>
          </a:fillRef>
          <a:effectRef idx="0">
            <a:schemeClr val="accent1"/>
          </a:effectRef>
          <a:fontRef idx="minor">
            <a:schemeClr val="tx1"/>
          </a:fontRef>
        </p:style>
      </p:cxnSp>
      <p:cxnSp>
        <p:nvCxnSpPr>
          <p:cNvPr id="16" name="직선 연결선 15"/>
          <p:cNvCxnSpPr/>
          <p:nvPr userDrawn="1"/>
        </p:nvCxnSpPr>
        <p:spPr>
          <a:xfrm>
            <a:off x="1284176" y="4422849"/>
            <a:ext cx="13055637" cy="0"/>
          </a:xfrm>
          <a:prstGeom prst="line">
            <a:avLst/>
          </a:prstGeom>
          <a:ln w="6350">
            <a:solidFill>
              <a:srgbClr val="A50034"/>
            </a:solidFill>
          </a:ln>
        </p:spPr>
        <p:style>
          <a:lnRef idx="1">
            <a:schemeClr val="accent1"/>
          </a:lnRef>
          <a:fillRef idx="0">
            <a:schemeClr val="accent1"/>
          </a:fillRef>
          <a:effectRef idx="0">
            <a:schemeClr val="accent1"/>
          </a:effectRef>
          <a:fontRef idx="minor">
            <a:schemeClr val="tx1"/>
          </a:fontRef>
        </p:style>
      </p:cxnSp>
      <p:pic>
        <p:nvPicPr>
          <p:cNvPr id="17" name="Picture 10" descr="Download LG Electronics Logo in SVG Vector or PNG File Format - Logo.wine"/>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38554" b="38547"/>
          <a:stretch/>
        </p:blipFill>
        <p:spPr bwMode="auto">
          <a:xfrm>
            <a:off x="5531768" y="4862314"/>
            <a:ext cx="3804902" cy="5085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07013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제목 및 내용">
    <p:spTree>
      <p:nvGrpSpPr>
        <p:cNvPr id="1" name=""/>
        <p:cNvGrpSpPr/>
        <p:nvPr/>
      </p:nvGrpSpPr>
      <p:grpSpPr>
        <a:xfrm>
          <a:off x="0" y="0"/>
          <a:ext cx="0" cy="0"/>
          <a:chOff x="0" y="0"/>
          <a:chExt cx="0" cy="0"/>
        </a:xfrm>
      </p:grpSpPr>
      <p:sp>
        <p:nvSpPr>
          <p:cNvPr id="8" name="Rectangle 5"/>
          <p:cNvSpPr>
            <a:spLocks noChangeArrowheads="1"/>
          </p:cNvSpPr>
          <p:nvPr userDrawn="1"/>
        </p:nvSpPr>
        <p:spPr bwMode="auto">
          <a:xfrm rot="5400000">
            <a:off x="7080000" y="-7079998"/>
            <a:ext cx="1080000" cy="15240000"/>
          </a:xfrm>
          <a:prstGeom prst="rect">
            <a:avLst/>
          </a:prstGeom>
          <a:solidFill>
            <a:srgbClr val="A50034"/>
          </a:solidFill>
          <a:ln>
            <a:noFill/>
          </a:ln>
        </p:spPr>
        <p:txBody>
          <a:bodyPr vert="horz" wrap="square" lIns="91440" tIns="45720" rIns="91440" bIns="45720" numCol="1" anchor="t" anchorCtr="0" compatLnSpc="1">
            <a:prstTxWarp prst="textNoShape">
              <a:avLst/>
            </a:prstTxWarp>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endParaRPr lang="ko-KR" altLang="en-US">
              <a:latin typeface="Arial" panose="020B0604020202020204" pitchFamily="34" charset="0"/>
              <a:cs typeface="Arial" panose="020B0604020202020204" pitchFamily="34" charset="0"/>
            </a:endParaRPr>
          </a:p>
        </p:txBody>
      </p:sp>
      <p:sp>
        <p:nvSpPr>
          <p:cNvPr id="2" name="제목 1"/>
          <p:cNvSpPr>
            <a:spLocks noGrp="1"/>
          </p:cNvSpPr>
          <p:nvPr>
            <p:ph type="title"/>
          </p:nvPr>
        </p:nvSpPr>
        <p:spPr>
          <a:xfrm>
            <a:off x="761894" y="80268"/>
            <a:ext cx="13716212" cy="919014"/>
          </a:xfrm>
        </p:spPr>
        <p:txBody>
          <a:bodyPr/>
          <a:lstStyle>
            <a:lvl1pPr>
              <a:defRPr>
                <a:solidFill>
                  <a:schemeClr val="bg1"/>
                </a:solidFill>
                <a:latin typeface="Arial" panose="020B0604020202020204" pitchFamily="34" charset="0"/>
                <a:cs typeface="Arial" panose="020B0604020202020204" pitchFamily="34" charset="0"/>
              </a:defRPr>
            </a:lvl1pPr>
          </a:lstStyle>
          <a:p>
            <a:r>
              <a:rPr lang="ko-KR" altLang="en-US"/>
              <a:t>마스터 제목 스타일 편집</a:t>
            </a:r>
          </a:p>
        </p:txBody>
      </p:sp>
      <p:sp>
        <p:nvSpPr>
          <p:cNvPr id="10" name="내용 개체 틀 2"/>
          <p:cNvSpPr>
            <a:spLocks noGrp="1"/>
          </p:cNvSpPr>
          <p:nvPr>
            <p:ph idx="1"/>
          </p:nvPr>
        </p:nvSpPr>
        <p:spPr>
          <a:xfrm>
            <a:off x="761894" y="1333922"/>
            <a:ext cx="13716212" cy="6480720"/>
          </a:xfrm>
        </p:spPr>
        <p:txBody>
          <a:bodyPr/>
          <a:lstStyle>
            <a:lvl1pPr>
              <a:defRPr sz="2100" b="1">
                <a:solidFill>
                  <a:srgbClr val="6B6B6B"/>
                </a:solidFill>
                <a:latin typeface="Arial" panose="020B0604020202020204" pitchFamily="34" charset="0"/>
                <a:cs typeface="Arial" panose="020B0604020202020204" pitchFamily="34" charset="0"/>
              </a:defRPr>
            </a:lvl1pPr>
            <a:lvl2pPr>
              <a:defRPr sz="1500" b="0">
                <a:solidFill>
                  <a:srgbClr val="6B6B6B"/>
                </a:solidFill>
                <a:latin typeface="Arial" panose="020B0604020202020204" pitchFamily="34" charset="0"/>
                <a:cs typeface="Arial" panose="020B0604020202020204" pitchFamily="34" charset="0"/>
              </a:defRPr>
            </a:lvl2pPr>
            <a:lvl3pPr>
              <a:defRPr sz="1350" b="0">
                <a:solidFill>
                  <a:srgbClr val="6B6B6B"/>
                </a:solidFill>
                <a:latin typeface="Arial" panose="020B0604020202020204" pitchFamily="34" charset="0"/>
                <a:cs typeface="Arial" panose="020B0604020202020204" pitchFamily="34" charset="0"/>
              </a:defRPr>
            </a:lvl3pPr>
            <a:lvl4pPr>
              <a:defRPr sz="1200" b="0">
                <a:solidFill>
                  <a:srgbClr val="6B6B6B"/>
                </a:solidFill>
                <a:latin typeface="Arial" panose="020B0604020202020204" pitchFamily="34" charset="0"/>
                <a:cs typeface="Arial" panose="020B0604020202020204" pitchFamily="34" charset="0"/>
              </a:defRPr>
            </a:lvl4pPr>
            <a:lvl5pPr>
              <a:defRPr sz="1200" b="0">
                <a:solidFill>
                  <a:srgbClr val="6B6B6B"/>
                </a:solidFill>
                <a:latin typeface="Arial" panose="020B0604020202020204" pitchFamily="34" charset="0"/>
                <a:cs typeface="Arial" panose="020B0604020202020204" pitchFamily="34" charset="0"/>
              </a:defRPr>
            </a:lvl5p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Tree>
    <p:extLst>
      <p:ext uri="{BB962C8B-B14F-4D97-AF65-F5344CB8AC3E}">
        <p14:creationId xmlns:p14="http://schemas.microsoft.com/office/powerpoint/2010/main" val="33937022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1203856" y="5508628"/>
            <a:ext cx="12954000" cy="1702593"/>
          </a:xfrm>
        </p:spPr>
        <p:txBody>
          <a:bodyPr anchor="t"/>
          <a:lstStyle>
            <a:lvl1pPr algn="l">
              <a:defRPr sz="5000" b="1" cap="all">
                <a:latin typeface="Arial" panose="020B0604020202020204" pitchFamily="34" charset="0"/>
                <a:cs typeface="Arial" panose="020B0604020202020204" pitchFamily="34" charset="0"/>
              </a:defRPr>
            </a:lvl1pPr>
          </a:lstStyle>
          <a:p>
            <a:r>
              <a:rPr lang="ko-KR" altLang="en-US"/>
              <a:t>마스터 제목 스타일 편집</a:t>
            </a:r>
          </a:p>
        </p:txBody>
      </p:sp>
      <p:sp>
        <p:nvSpPr>
          <p:cNvPr id="3" name="텍스트 개체 틀 2"/>
          <p:cNvSpPr>
            <a:spLocks noGrp="1"/>
          </p:cNvSpPr>
          <p:nvPr>
            <p:ph type="body" idx="1"/>
          </p:nvPr>
        </p:nvSpPr>
        <p:spPr>
          <a:xfrm>
            <a:off x="1203856" y="3633393"/>
            <a:ext cx="12954000" cy="1875233"/>
          </a:xfrm>
        </p:spPr>
        <p:txBody>
          <a:bodyPr anchor="b"/>
          <a:lstStyle>
            <a:lvl1pPr marL="0" indent="0">
              <a:buNone/>
              <a:defRPr sz="2500">
                <a:solidFill>
                  <a:schemeClr val="tx1">
                    <a:tint val="75000"/>
                  </a:schemeClr>
                </a:solidFill>
                <a:latin typeface="Arial" panose="020B0604020202020204" pitchFamily="34" charset="0"/>
                <a:cs typeface="Arial" panose="020B0604020202020204" pitchFamily="34" charset="0"/>
              </a:defRPr>
            </a:lvl1pPr>
            <a:lvl2pPr marL="571240" indent="0">
              <a:buNone/>
              <a:defRPr sz="2300">
                <a:solidFill>
                  <a:schemeClr val="tx1">
                    <a:tint val="75000"/>
                  </a:schemeClr>
                </a:solidFill>
              </a:defRPr>
            </a:lvl2pPr>
            <a:lvl3pPr marL="1142480" indent="0">
              <a:buNone/>
              <a:defRPr sz="2000">
                <a:solidFill>
                  <a:schemeClr val="tx1">
                    <a:tint val="75000"/>
                  </a:schemeClr>
                </a:solidFill>
              </a:defRPr>
            </a:lvl3pPr>
            <a:lvl4pPr marL="1713718" indent="0">
              <a:buNone/>
              <a:defRPr sz="1800">
                <a:solidFill>
                  <a:schemeClr val="tx1">
                    <a:tint val="75000"/>
                  </a:schemeClr>
                </a:solidFill>
              </a:defRPr>
            </a:lvl4pPr>
            <a:lvl5pPr marL="2284959" indent="0">
              <a:buNone/>
              <a:defRPr sz="1800">
                <a:solidFill>
                  <a:schemeClr val="tx1">
                    <a:tint val="75000"/>
                  </a:schemeClr>
                </a:solidFill>
              </a:defRPr>
            </a:lvl5pPr>
            <a:lvl6pPr marL="2856200" indent="0">
              <a:buNone/>
              <a:defRPr sz="1800">
                <a:solidFill>
                  <a:schemeClr val="tx1">
                    <a:tint val="75000"/>
                  </a:schemeClr>
                </a:solidFill>
              </a:defRPr>
            </a:lvl6pPr>
            <a:lvl7pPr marL="3427440" indent="0">
              <a:buNone/>
              <a:defRPr sz="1800">
                <a:solidFill>
                  <a:schemeClr val="tx1">
                    <a:tint val="75000"/>
                  </a:schemeClr>
                </a:solidFill>
              </a:defRPr>
            </a:lvl7pPr>
            <a:lvl8pPr marL="3998678" indent="0">
              <a:buNone/>
              <a:defRPr sz="1800">
                <a:solidFill>
                  <a:schemeClr val="tx1">
                    <a:tint val="75000"/>
                  </a:schemeClr>
                </a:solidFill>
              </a:defRPr>
            </a:lvl8pPr>
            <a:lvl9pPr marL="4569920" indent="0">
              <a:buNone/>
              <a:defRPr sz="1800">
                <a:solidFill>
                  <a:schemeClr val="tx1">
                    <a:tint val="75000"/>
                  </a:schemeClr>
                </a:solidFill>
              </a:defRPr>
            </a:lvl9pPr>
          </a:lstStyle>
          <a:p>
            <a:pPr lvl="0"/>
            <a:r>
              <a:rPr lang="ko-KR" altLang="en-US"/>
              <a:t>마스터 텍스트 스타일을 편집합니다</a:t>
            </a:r>
          </a:p>
        </p:txBody>
      </p:sp>
    </p:spTree>
    <p:extLst>
      <p:ext uri="{BB962C8B-B14F-4D97-AF65-F5344CB8AC3E}">
        <p14:creationId xmlns:p14="http://schemas.microsoft.com/office/powerpoint/2010/main" val="152413146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EF7"/>
        </a:solidFill>
        <a:effectLst/>
      </p:bgPr>
    </p:bg>
    <p:spTree>
      <p:nvGrpSpPr>
        <p:cNvPr id="1" name=""/>
        <p:cNvGrpSpPr/>
        <p:nvPr/>
      </p:nvGrpSpPr>
      <p:grpSpPr>
        <a:xfrm>
          <a:off x="0" y="0"/>
          <a:ext cx="0" cy="0"/>
          <a:chOff x="0" y="0"/>
          <a:chExt cx="0" cy="0"/>
        </a:xfrm>
      </p:grpSpPr>
      <p:sp>
        <p:nvSpPr>
          <p:cNvPr id="1026" name="제목 개체 틀 1"/>
          <p:cNvSpPr>
            <a:spLocks noGrp="1"/>
          </p:cNvSpPr>
          <p:nvPr>
            <p:ph type="title"/>
          </p:nvPr>
        </p:nvSpPr>
        <p:spPr bwMode="auto">
          <a:xfrm>
            <a:off x="761894" y="342900"/>
            <a:ext cx="13716212" cy="919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ctr" anchorCtr="0" compatLnSpc="1">
            <a:prstTxWarp prst="textNoShape">
              <a:avLst/>
            </a:prstTxWarp>
          </a:bodyPr>
          <a:lstStyle/>
          <a:p>
            <a:pPr lvl="0"/>
            <a:r>
              <a:rPr lang="ko-KR" altLang="en-US" dirty="0"/>
              <a:t>마스터 제목 스타일 편집</a:t>
            </a:r>
          </a:p>
        </p:txBody>
      </p:sp>
      <p:sp>
        <p:nvSpPr>
          <p:cNvPr id="1027" name="텍스트 개체 틀 2"/>
          <p:cNvSpPr>
            <a:spLocks noGrp="1"/>
          </p:cNvSpPr>
          <p:nvPr>
            <p:ph type="body" idx="1"/>
          </p:nvPr>
        </p:nvSpPr>
        <p:spPr bwMode="auto">
          <a:xfrm>
            <a:off x="761894" y="1549946"/>
            <a:ext cx="13716212" cy="6264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t" anchorCtr="0" compatLnSpc="1">
            <a:prstTxWarp prst="textNoShape">
              <a:avLst/>
            </a:prstTxWarp>
          </a:body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ctr" defTabSz="1138238" rtl="0" eaLnBrk="0" fontAlgn="base" latinLnBrk="1" hangingPunct="0">
        <a:spcBef>
          <a:spcPct val="0"/>
        </a:spcBef>
        <a:spcAft>
          <a:spcPct val="0"/>
        </a:spcAft>
        <a:defRPr sz="4400" kern="1200">
          <a:solidFill>
            <a:schemeClr val="tx1">
              <a:lumMod val="65000"/>
              <a:lumOff val="35000"/>
            </a:schemeClr>
          </a:solidFill>
          <a:latin typeface="Arial" panose="020B0604020202020204" pitchFamily="34" charset="0"/>
          <a:ea typeface="LG스마트체 Bold" panose="020B0600000101010101" pitchFamily="50" charset="-127"/>
          <a:cs typeface="Arial" panose="020B0604020202020204" pitchFamily="34" charset="0"/>
        </a:defRPr>
      </a:lvl1pPr>
      <a:lvl2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2pPr>
      <a:lvl3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3pPr>
      <a:lvl4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4pPr>
      <a:lvl5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5pPr>
      <a:lvl6pPr marL="408094"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6pPr>
      <a:lvl7pPr marL="816189"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7pPr>
      <a:lvl8pPr marL="1224283"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8pPr>
      <a:lvl9pPr marL="1632378"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9pPr>
    </p:titleStyle>
    <p:bodyStyle>
      <a:lvl1pPr marL="423863" indent="-423863" algn="l" defTabSz="1138238" rtl="0" eaLnBrk="0" fontAlgn="base" latinLnBrk="1" hangingPunct="0">
        <a:spcBef>
          <a:spcPct val="20000"/>
        </a:spcBef>
        <a:spcAft>
          <a:spcPct val="0"/>
        </a:spcAft>
        <a:buFont typeface="Arial" panose="020B0604020202020204" pitchFamily="34" charset="0"/>
        <a:buChar char="•"/>
        <a:defRPr sz="32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1pPr>
      <a:lvl2pPr marL="923925" indent="-352425" algn="l" defTabSz="1138238" rtl="0" eaLnBrk="0" fontAlgn="base" latinLnBrk="1" hangingPunct="0">
        <a:spcBef>
          <a:spcPct val="20000"/>
        </a:spcBef>
        <a:spcAft>
          <a:spcPct val="0"/>
        </a:spcAft>
        <a:buFont typeface="Arial" panose="020B0604020202020204" pitchFamily="34" charset="0"/>
        <a:buChar char="–"/>
        <a:defRPr sz="24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2pPr>
      <a:lvl3pPr marL="1423988" indent="-280988" algn="l" defTabSz="1138238" rtl="0" eaLnBrk="0" fontAlgn="base" latinLnBrk="1" hangingPunct="0">
        <a:spcBef>
          <a:spcPct val="20000"/>
        </a:spcBef>
        <a:spcAft>
          <a:spcPct val="0"/>
        </a:spcAft>
        <a:buFont typeface="Arial" panose="020B0604020202020204" pitchFamily="34" charset="0"/>
        <a:buChar char="•"/>
        <a:defRPr sz="20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3pPr>
      <a:lvl4pPr marL="1995488" indent="-280988" algn="l" defTabSz="1138238" rtl="0" eaLnBrk="0" fontAlgn="base" latinLnBrk="1" hangingPunct="0">
        <a:spcBef>
          <a:spcPct val="20000"/>
        </a:spcBef>
        <a:spcAft>
          <a:spcPct val="0"/>
        </a:spcAft>
        <a:buFont typeface="Arial" panose="020B0604020202020204" pitchFamily="34" charset="0"/>
        <a:buChar char="–"/>
        <a:defRPr sz="18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4pPr>
      <a:lvl5pPr marL="2566988" indent="-280988" algn="l" defTabSz="1138238" rtl="0" eaLnBrk="0" fontAlgn="base" latinLnBrk="1" hangingPunct="0">
        <a:spcBef>
          <a:spcPct val="20000"/>
        </a:spcBef>
        <a:spcAft>
          <a:spcPct val="0"/>
        </a:spcAft>
        <a:buFont typeface="Arial" panose="020B0604020202020204" pitchFamily="34" charset="0"/>
        <a:buChar char="»"/>
        <a:defRPr sz="18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5pPr>
      <a:lvl6pPr marL="3141819"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6pPr>
      <a:lvl7pPr marL="3713059"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7pPr>
      <a:lvl8pPr marL="4284300"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8pPr>
      <a:lvl9pPr marL="4855538"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9pPr>
    </p:bodyStyle>
    <p:otherStyle>
      <a:defPPr>
        <a:defRPr lang="ko-KR"/>
      </a:defPPr>
      <a:lvl1pPr marL="0" algn="l" defTabSz="1142480" rtl="0" eaLnBrk="1" latinLnBrk="1" hangingPunct="1">
        <a:defRPr sz="2300" kern="1200">
          <a:solidFill>
            <a:schemeClr val="tx1"/>
          </a:solidFill>
          <a:latin typeface="+mn-lt"/>
          <a:ea typeface="+mn-ea"/>
          <a:cs typeface="+mn-cs"/>
        </a:defRPr>
      </a:lvl1pPr>
      <a:lvl2pPr marL="571240" algn="l" defTabSz="1142480" rtl="0" eaLnBrk="1" latinLnBrk="1" hangingPunct="1">
        <a:defRPr sz="2300" kern="1200">
          <a:solidFill>
            <a:schemeClr val="tx1"/>
          </a:solidFill>
          <a:latin typeface="+mn-lt"/>
          <a:ea typeface="+mn-ea"/>
          <a:cs typeface="+mn-cs"/>
        </a:defRPr>
      </a:lvl2pPr>
      <a:lvl3pPr marL="1142480" algn="l" defTabSz="1142480" rtl="0" eaLnBrk="1" latinLnBrk="1" hangingPunct="1">
        <a:defRPr sz="2300" kern="1200">
          <a:solidFill>
            <a:schemeClr val="tx1"/>
          </a:solidFill>
          <a:latin typeface="+mn-lt"/>
          <a:ea typeface="+mn-ea"/>
          <a:cs typeface="+mn-cs"/>
        </a:defRPr>
      </a:lvl3pPr>
      <a:lvl4pPr marL="1713718" algn="l" defTabSz="1142480" rtl="0" eaLnBrk="1" latinLnBrk="1" hangingPunct="1">
        <a:defRPr sz="2300" kern="1200">
          <a:solidFill>
            <a:schemeClr val="tx1"/>
          </a:solidFill>
          <a:latin typeface="+mn-lt"/>
          <a:ea typeface="+mn-ea"/>
          <a:cs typeface="+mn-cs"/>
        </a:defRPr>
      </a:lvl4pPr>
      <a:lvl5pPr marL="2284959" algn="l" defTabSz="1142480" rtl="0" eaLnBrk="1" latinLnBrk="1" hangingPunct="1">
        <a:defRPr sz="2300" kern="1200">
          <a:solidFill>
            <a:schemeClr val="tx1"/>
          </a:solidFill>
          <a:latin typeface="+mn-lt"/>
          <a:ea typeface="+mn-ea"/>
          <a:cs typeface="+mn-cs"/>
        </a:defRPr>
      </a:lvl5pPr>
      <a:lvl6pPr marL="2856200" algn="l" defTabSz="1142480" rtl="0" eaLnBrk="1" latinLnBrk="1" hangingPunct="1">
        <a:defRPr sz="2300" kern="1200">
          <a:solidFill>
            <a:schemeClr val="tx1"/>
          </a:solidFill>
          <a:latin typeface="+mn-lt"/>
          <a:ea typeface="+mn-ea"/>
          <a:cs typeface="+mn-cs"/>
        </a:defRPr>
      </a:lvl6pPr>
      <a:lvl7pPr marL="3427440" algn="l" defTabSz="1142480" rtl="0" eaLnBrk="1" latinLnBrk="1" hangingPunct="1">
        <a:defRPr sz="2300" kern="1200">
          <a:solidFill>
            <a:schemeClr val="tx1"/>
          </a:solidFill>
          <a:latin typeface="+mn-lt"/>
          <a:ea typeface="+mn-ea"/>
          <a:cs typeface="+mn-cs"/>
        </a:defRPr>
      </a:lvl7pPr>
      <a:lvl8pPr marL="3998678" algn="l" defTabSz="1142480" rtl="0" eaLnBrk="1" latinLnBrk="1" hangingPunct="1">
        <a:defRPr sz="2300" kern="1200">
          <a:solidFill>
            <a:schemeClr val="tx1"/>
          </a:solidFill>
          <a:latin typeface="+mn-lt"/>
          <a:ea typeface="+mn-ea"/>
          <a:cs typeface="+mn-cs"/>
        </a:defRPr>
      </a:lvl8pPr>
      <a:lvl9pPr marL="4569920" algn="l" defTabSz="1142480" rtl="0" eaLnBrk="1" latinLnBrk="1" hangingPunct="1">
        <a:defRPr sz="2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0.png"/><Relationship Id="rId7" Type="http://schemas.openxmlformats.org/officeDocument/2006/relationships/image" Target="../media/image7.pn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a:xfrm>
            <a:off x="2867472" y="2630066"/>
            <a:ext cx="9716850" cy="2374557"/>
          </a:xfrm>
        </p:spPr>
        <p:txBody>
          <a:bodyPr/>
          <a:lstStyle/>
          <a:p>
            <a:r>
              <a:rPr lang="en-US" altLang="ko-KR" sz="3200" dirty="0"/>
              <a:t>Proposal on AI/ML for NR air interface and </a:t>
            </a:r>
            <a:br>
              <a:rPr lang="en-US" altLang="ko-KR" sz="3200" dirty="0"/>
            </a:br>
            <a:r>
              <a:rPr lang="en-US" altLang="ko-KR" sz="3200" dirty="0"/>
              <a:t>ML-Aided predictive mobility in Rel-19</a:t>
            </a:r>
            <a:endParaRPr lang="ko-KR" altLang="en-US" sz="3200" dirty="0"/>
          </a:p>
        </p:txBody>
      </p:sp>
    </p:spTree>
    <p:extLst>
      <p:ext uri="{BB962C8B-B14F-4D97-AF65-F5344CB8AC3E}">
        <p14:creationId xmlns:p14="http://schemas.microsoft.com/office/powerpoint/2010/main" val="42233242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New Use case: Predictive Mobility</a:t>
            </a:r>
            <a:endParaRPr lang="ko-KR" altLang="en-US" dirty="0"/>
          </a:p>
        </p:txBody>
      </p:sp>
      <p:sp>
        <p:nvSpPr>
          <p:cNvPr id="3" name="내용 개체 틀 2"/>
          <p:cNvSpPr>
            <a:spLocks noGrp="1"/>
          </p:cNvSpPr>
          <p:nvPr>
            <p:ph idx="1"/>
          </p:nvPr>
        </p:nvSpPr>
        <p:spPr>
          <a:xfrm>
            <a:off x="419200" y="1333922"/>
            <a:ext cx="14329592" cy="6984776"/>
          </a:xfrm>
        </p:spPr>
        <p:txBody>
          <a:bodyPr>
            <a:normAutofit fontScale="85000" lnSpcReduction="20000"/>
          </a:bodyPr>
          <a:lstStyle/>
          <a:p>
            <a:r>
              <a:rPr lang="en-US" altLang="ko-KR" sz="3600" dirty="0"/>
              <a:t>Handover failure or unnecessary handover  </a:t>
            </a:r>
          </a:p>
          <a:p>
            <a:pPr lvl="1"/>
            <a:endParaRPr lang="en-US" altLang="ko-KR" dirty="0">
              <a:ea typeface="맑은 고딕" panose="020B0503020000020004" pitchFamily="50" charset="-127"/>
            </a:endParaRPr>
          </a:p>
          <a:p>
            <a:pPr lvl="1"/>
            <a:endParaRPr lang="en-US" altLang="ko-KR" dirty="0">
              <a:ea typeface="맑은 고딕" panose="020B0503020000020004" pitchFamily="50" charset="-127"/>
            </a:endParaRPr>
          </a:p>
          <a:p>
            <a:pPr lvl="1"/>
            <a:endParaRPr lang="en-US" altLang="ko-KR" dirty="0">
              <a:ea typeface="맑은 고딕" panose="020B0503020000020004" pitchFamily="50" charset="-127"/>
            </a:endParaRPr>
          </a:p>
          <a:p>
            <a:pPr lvl="1"/>
            <a:endParaRPr lang="en-US" altLang="ko-KR" dirty="0">
              <a:ea typeface="맑은 고딕" panose="020B0503020000020004" pitchFamily="50" charset="-127"/>
            </a:endParaRPr>
          </a:p>
          <a:p>
            <a:pPr lvl="1"/>
            <a:endParaRPr lang="en-US" altLang="ko-KR" dirty="0">
              <a:ea typeface="맑은 고딕" panose="020B0503020000020004" pitchFamily="50" charset="-127"/>
            </a:endParaRPr>
          </a:p>
          <a:p>
            <a:pPr lvl="1"/>
            <a:endParaRPr lang="en-US" altLang="ko-KR" dirty="0">
              <a:ea typeface="맑은 고딕" panose="020B0503020000020004" pitchFamily="50" charset="-127"/>
            </a:endParaRPr>
          </a:p>
          <a:p>
            <a:pPr lvl="1"/>
            <a:endParaRPr lang="en-US" altLang="ko-KR" dirty="0"/>
          </a:p>
          <a:p>
            <a:pPr lvl="1"/>
            <a:endParaRPr lang="en-US" altLang="ko-KR" dirty="0"/>
          </a:p>
          <a:p>
            <a:pPr lvl="1"/>
            <a:endParaRPr lang="en-US" altLang="ko-KR" dirty="0"/>
          </a:p>
          <a:p>
            <a:pPr lvl="1"/>
            <a:endParaRPr lang="en-US" altLang="ko-KR" sz="2400" dirty="0"/>
          </a:p>
          <a:p>
            <a:pPr lvl="1"/>
            <a:r>
              <a:rPr lang="en-US" altLang="ko-KR" sz="2600" dirty="0"/>
              <a:t>Handover problems such as handover failures or unnecessary handovers incur data interruption causing significant QoS degradation. </a:t>
            </a:r>
          </a:p>
          <a:p>
            <a:pPr lvl="1"/>
            <a:r>
              <a:rPr lang="en-US" altLang="ko-KR" sz="2600" dirty="0"/>
              <a:t>The root cause of the handover problems is that the mobility decision is currently based on the present radio link quality. If there is a quality gap between the present and the future, the chance of the handover failure or wrong handover increases. Optimal</a:t>
            </a:r>
            <a:r>
              <a:rPr lang="ko-KR" altLang="en-US" sz="2600" dirty="0"/>
              <a:t> </a:t>
            </a:r>
            <a:r>
              <a:rPr lang="en-US" altLang="ko-KR" sz="2600" dirty="0"/>
              <a:t>mobility decision </a:t>
            </a:r>
            <a:r>
              <a:rPr lang="en-US" altLang="ko-KR" sz="2600" dirty="0">
                <a:ea typeface="맑은 고딕" panose="020B0503020000020004" pitchFamily="50" charset="-127"/>
              </a:rPr>
              <a:t>necessarily requires the knowledge of the future radio conditions for an appropriate time span.</a:t>
            </a:r>
          </a:p>
          <a:p>
            <a:endParaRPr lang="en-US" altLang="ko-KR" dirty="0"/>
          </a:p>
          <a:p>
            <a:r>
              <a:rPr lang="en-US" altLang="ko-KR" sz="3600" dirty="0"/>
              <a:t>Predictive Measurement and Predictive Mobility </a:t>
            </a:r>
          </a:p>
          <a:p>
            <a:pPr lvl="1"/>
            <a:r>
              <a:rPr lang="en-US" altLang="ko-KR" sz="2600" dirty="0">
                <a:ea typeface="맑은 고딕" panose="020B0503020000020004" pitchFamily="50" charset="-127"/>
              </a:rPr>
              <a:t>Time domain measurement prediction capabilities enabled by UE’s ML capabilities allows UE to predict radio quality for a source cell as well as target cells. </a:t>
            </a:r>
          </a:p>
          <a:p>
            <a:pPr lvl="1"/>
            <a:r>
              <a:rPr lang="en-US" altLang="ko-KR" sz="2600" dirty="0">
                <a:ea typeface="맑은 고딕" panose="020B0503020000020004" pitchFamily="50" charset="-127"/>
              </a:rPr>
              <a:t>Such predictive measurement capabilities can give new opportunity to avoid handover problem by performing predictive measurement reporting and/or predictive mobility execution. </a:t>
            </a:r>
          </a:p>
          <a:p>
            <a:pPr lvl="1"/>
            <a:r>
              <a:rPr lang="en-US" altLang="ko-KR" sz="2600" dirty="0">
                <a:ea typeface="맑은 고딕" panose="020B0503020000020004" pitchFamily="50" charset="-127"/>
              </a:rPr>
              <a:t>By avoiding handover problem via predictive measurement reporting and/or predictive mobility execution, quality of service can be significantly improved.  </a:t>
            </a:r>
          </a:p>
        </p:txBody>
      </p:sp>
      <p:cxnSp>
        <p:nvCxnSpPr>
          <p:cNvPr id="97" name="Straight Arrow Connector 96">
            <a:extLst>
              <a:ext uri="{FF2B5EF4-FFF2-40B4-BE49-F238E27FC236}">
                <a16:creationId xmlns:a16="http://schemas.microsoft.com/office/drawing/2014/main" id="{65CF2B2C-5C70-4D42-47B4-7F35D9A4E51C}"/>
              </a:ext>
            </a:extLst>
          </p:cNvPr>
          <p:cNvCxnSpPr>
            <a:cxnSpLocks/>
          </p:cNvCxnSpPr>
          <p:nvPr/>
        </p:nvCxnSpPr>
        <p:spPr>
          <a:xfrm>
            <a:off x="2672463" y="3590085"/>
            <a:ext cx="2787077" cy="0"/>
          </a:xfrm>
          <a:prstGeom prst="straightConnector1">
            <a:avLst/>
          </a:prstGeom>
          <a:ln>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98" name="직사각형 22">
            <a:extLst>
              <a:ext uri="{FF2B5EF4-FFF2-40B4-BE49-F238E27FC236}">
                <a16:creationId xmlns:a16="http://schemas.microsoft.com/office/drawing/2014/main" id="{98BC2BEE-7FE0-9DFF-7CA6-A1590D60EF11}"/>
              </a:ext>
            </a:extLst>
          </p:cNvPr>
          <p:cNvSpPr/>
          <p:nvPr/>
        </p:nvSpPr>
        <p:spPr>
          <a:xfrm>
            <a:off x="5152379" y="3590085"/>
            <a:ext cx="614320" cy="215444"/>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Time</a:t>
            </a:r>
            <a:endParaRPr lang="ko-KR" altLang="en-US" sz="800" dirty="0"/>
          </a:p>
        </p:txBody>
      </p:sp>
      <p:cxnSp>
        <p:nvCxnSpPr>
          <p:cNvPr id="99" name="Straight Arrow Connector 98">
            <a:extLst>
              <a:ext uri="{FF2B5EF4-FFF2-40B4-BE49-F238E27FC236}">
                <a16:creationId xmlns:a16="http://schemas.microsoft.com/office/drawing/2014/main" id="{50555A8C-11C4-65B0-5F75-50908FBB0443}"/>
              </a:ext>
            </a:extLst>
          </p:cNvPr>
          <p:cNvCxnSpPr>
            <a:cxnSpLocks/>
          </p:cNvCxnSpPr>
          <p:nvPr/>
        </p:nvCxnSpPr>
        <p:spPr>
          <a:xfrm flipV="1">
            <a:off x="2672462" y="2090421"/>
            <a:ext cx="0" cy="1499665"/>
          </a:xfrm>
          <a:prstGeom prst="straightConnector1">
            <a:avLst/>
          </a:prstGeom>
          <a:ln>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0" name="직사각형 22">
            <a:extLst>
              <a:ext uri="{FF2B5EF4-FFF2-40B4-BE49-F238E27FC236}">
                <a16:creationId xmlns:a16="http://schemas.microsoft.com/office/drawing/2014/main" id="{32FC4529-C8F8-6D57-0173-25AC8A2CB78C}"/>
              </a:ext>
            </a:extLst>
          </p:cNvPr>
          <p:cNvSpPr/>
          <p:nvPr/>
        </p:nvSpPr>
        <p:spPr>
          <a:xfrm>
            <a:off x="2214530" y="2090420"/>
            <a:ext cx="614320" cy="215444"/>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RSRP</a:t>
            </a:r>
            <a:endParaRPr lang="ko-KR" altLang="en-US" sz="800" dirty="0"/>
          </a:p>
        </p:txBody>
      </p:sp>
      <p:cxnSp>
        <p:nvCxnSpPr>
          <p:cNvPr id="101" name="Straight Arrow Connector 100">
            <a:extLst>
              <a:ext uri="{FF2B5EF4-FFF2-40B4-BE49-F238E27FC236}">
                <a16:creationId xmlns:a16="http://schemas.microsoft.com/office/drawing/2014/main" id="{C4F59C8F-AFE0-0F8E-4166-0ED5376A819A}"/>
              </a:ext>
            </a:extLst>
          </p:cNvPr>
          <p:cNvCxnSpPr>
            <a:cxnSpLocks/>
          </p:cNvCxnSpPr>
          <p:nvPr/>
        </p:nvCxnSpPr>
        <p:spPr>
          <a:xfrm>
            <a:off x="6224632" y="3590085"/>
            <a:ext cx="2787077" cy="0"/>
          </a:xfrm>
          <a:prstGeom prst="straightConnector1">
            <a:avLst/>
          </a:prstGeom>
          <a:ln>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2" name="직사각형 22">
            <a:extLst>
              <a:ext uri="{FF2B5EF4-FFF2-40B4-BE49-F238E27FC236}">
                <a16:creationId xmlns:a16="http://schemas.microsoft.com/office/drawing/2014/main" id="{6672A4B9-CADE-A31C-4927-7E4F658FCAE6}"/>
              </a:ext>
            </a:extLst>
          </p:cNvPr>
          <p:cNvSpPr/>
          <p:nvPr/>
        </p:nvSpPr>
        <p:spPr>
          <a:xfrm>
            <a:off x="8704548" y="3590085"/>
            <a:ext cx="614320" cy="215444"/>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Time</a:t>
            </a:r>
            <a:endParaRPr lang="ko-KR" altLang="en-US" sz="800" dirty="0"/>
          </a:p>
        </p:txBody>
      </p:sp>
      <p:cxnSp>
        <p:nvCxnSpPr>
          <p:cNvPr id="103" name="Straight Arrow Connector 102">
            <a:extLst>
              <a:ext uri="{FF2B5EF4-FFF2-40B4-BE49-F238E27FC236}">
                <a16:creationId xmlns:a16="http://schemas.microsoft.com/office/drawing/2014/main" id="{E54476E3-1A68-627F-5341-D96D68DB71F0}"/>
              </a:ext>
            </a:extLst>
          </p:cNvPr>
          <p:cNvCxnSpPr>
            <a:cxnSpLocks/>
          </p:cNvCxnSpPr>
          <p:nvPr/>
        </p:nvCxnSpPr>
        <p:spPr>
          <a:xfrm flipV="1">
            <a:off x="6224631" y="2090421"/>
            <a:ext cx="0" cy="1499665"/>
          </a:xfrm>
          <a:prstGeom prst="straightConnector1">
            <a:avLst/>
          </a:prstGeom>
          <a:ln>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4" name="직사각형 22">
            <a:extLst>
              <a:ext uri="{FF2B5EF4-FFF2-40B4-BE49-F238E27FC236}">
                <a16:creationId xmlns:a16="http://schemas.microsoft.com/office/drawing/2014/main" id="{14A3BA71-C36B-51C7-D077-932F06965A35}"/>
              </a:ext>
            </a:extLst>
          </p:cNvPr>
          <p:cNvSpPr/>
          <p:nvPr/>
        </p:nvSpPr>
        <p:spPr>
          <a:xfrm>
            <a:off x="5766699" y="2090420"/>
            <a:ext cx="614320" cy="215444"/>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RSRP</a:t>
            </a:r>
            <a:endParaRPr lang="ko-KR" altLang="en-US" sz="800" dirty="0"/>
          </a:p>
        </p:txBody>
      </p:sp>
      <p:cxnSp>
        <p:nvCxnSpPr>
          <p:cNvPr id="105" name="Straight Arrow Connector 104">
            <a:extLst>
              <a:ext uri="{FF2B5EF4-FFF2-40B4-BE49-F238E27FC236}">
                <a16:creationId xmlns:a16="http://schemas.microsoft.com/office/drawing/2014/main" id="{9067FF50-2E4F-927F-812A-36030E3112F7}"/>
              </a:ext>
            </a:extLst>
          </p:cNvPr>
          <p:cNvCxnSpPr>
            <a:cxnSpLocks/>
          </p:cNvCxnSpPr>
          <p:nvPr/>
        </p:nvCxnSpPr>
        <p:spPr>
          <a:xfrm>
            <a:off x="9806125" y="3590085"/>
            <a:ext cx="2787077" cy="0"/>
          </a:xfrm>
          <a:prstGeom prst="straightConnector1">
            <a:avLst/>
          </a:prstGeom>
          <a:ln>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6" name="직사각형 22">
            <a:extLst>
              <a:ext uri="{FF2B5EF4-FFF2-40B4-BE49-F238E27FC236}">
                <a16:creationId xmlns:a16="http://schemas.microsoft.com/office/drawing/2014/main" id="{EB06A13D-A5FB-597A-B33B-A49885D56D2E}"/>
              </a:ext>
            </a:extLst>
          </p:cNvPr>
          <p:cNvSpPr/>
          <p:nvPr/>
        </p:nvSpPr>
        <p:spPr>
          <a:xfrm>
            <a:off x="12286041" y="3590085"/>
            <a:ext cx="614320" cy="215444"/>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Time</a:t>
            </a:r>
            <a:endParaRPr lang="ko-KR" altLang="en-US" sz="800" dirty="0"/>
          </a:p>
        </p:txBody>
      </p:sp>
      <p:cxnSp>
        <p:nvCxnSpPr>
          <p:cNvPr id="107" name="Straight Arrow Connector 106">
            <a:extLst>
              <a:ext uri="{FF2B5EF4-FFF2-40B4-BE49-F238E27FC236}">
                <a16:creationId xmlns:a16="http://schemas.microsoft.com/office/drawing/2014/main" id="{8CF63D1F-64FF-298F-1A96-952BB9956664}"/>
              </a:ext>
            </a:extLst>
          </p:cNvPr>
          <p:cNvCxnSpPr>
            <a:cxnSpLocks/>
          </p:cNvCxnSpPr>
          <p:nvPr/>
        </p:nvCxnSpPr>
        <p:spPr>
          <a:xfrm flipV="1">
            <a:off x="9806124" y="2103041"/>
            <a:ext cx="0" cy="1499665"/>
          </a:xfrm>
          <a:prstGeom prst="straightConnector1">
            <a:avLst/>
          </a:prstGeom>
          <a:ln>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8" name="직사각형 22">
            <a:extLst>
              <a:ext uri="{FF2B5EF4-FFF2-40B4-BE49-F238E27FC236}">
                <a16:creationId xmlns:a16="http://schemas.microsoft.com/office/drawing/2014/main" id="{A757A753-844B-54E3-AF21-D1197C4DE090}"/>
              </a:ext>
            </a:extLst>
          </p:cNvPr>
          <p:cNvSpPr/>
          <p:nvPr/>
        </p:nvSpPr>
        <p:spPr>
          <a:xfrm>
            <a:off x="9348192" y="2090420"/>
            <a:ext cx="614320" cy="215444"/>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RSRP</a:t>
            </a:r>
            <a:endParaRPr lang="ko-KR" altLang="en-US" sz="800" dirty="0"/>
          </a:p>
        </p:txBody>
      </p:sp>
      <p:sp>
        <p:nvSpPr>
          <p:cNvPr id="109" name="Freeform: Shape 108">
            <a:extLst>
              <a:ext uri="{FF2B5EF4-FFF2-40B4-BE49-F238E27FC236}">
                <a16:creationId xmlns:a16="http://schemas.microsoft.com/office/drawing/2014/main" id="{515BFCB8-2E74-31AF-44E0-61C960706DA7}"/>
              </a:ext>
            </a:extLst>
          </p:cNvPr>
          <p:cNvSpPr/>
          <p:nvPr/>
        </p:nvSpPr>
        <p:spPr>
          <a:xfrm>
            <a:off x="3553459" y="2185353"/>
            <a:ext cx="1302351" cy="1309799"/>
          </a:xfrm>
          <a:custGeom>
            <a:avLst/>
            <a:gdLst>
              <a:gd name="connsiteX0" fmla="*/ 0 w 1302351"/>
              <a:gd name="connsiteY0" fmla="*/ 26714 h 1309799"/>
              <a:gd name="connsiteX1" fmla="*/ 175491 w 1302351"/>
              <a:gd name="connsiteY1" fmla="*/ 119078 h 1309799"/>
              <a:gd name="connsiteX2" fmla="*/ 480291 w 1302351"/>
              <a:gd name="connsiteY2" fmla="*/ 968824 h 1309799"/>
              <a:gd name="connsiteX3" fmla="*/ 1302327 w 1302351"/>
              <a:gd name="connsiteY3" fmla="*/ 1301333 h 1309799"/>
            </a:gdLst>
            <a:ahLst/>
            <a:cxnLst>
              <a:cxn ang="0">
                <a:pos x="connsiteX0" y="connsiteY0"/>
              </a:cxn>
              <a:cxn ang="0">
                <a:pos x="connsiteX1" y="connsiteY1"/>
              </a:cxn>
              <a:cxn ang="0">
                <a:pos x="connsiteX2" y="connsiteY2"/>
              </a:cxn>
              <a:cxn ang="0">
                <a:pos x="connsiteX3" y="connsiteY3"/>
              </a:cxn>
            </a:cxnLst>
            <a:rect l="l" t="t" r="r" b="b"/>
            <a:pathLst>
              <a:path w="1302351" h="1309799">
                <a:moveTo>
                  <a:pt x="0" y="26714"/>
                </a:moveTo>
                <a:cubicBezTo>
                  <a:pt x="47721" y="-5613"/>
                  <a:pt x="95443" y="-37940"/>
                  <a:pt x="175491" y="119078"/>
                </a:cubicBezTo>
                <a:cubicBezTo>
                  <a:pt x="255539" y="276096"/>
                  <a:pt x="292485" y="771782"/>
                  <a:pt x="480291" y="968824"/>
                </a:cubicBezTo>
                <a:cubicBezTo>
                  <a:pt x="668097" y="1165866"/>
                  <a:pt x="1306945" y="1352133"/>
                  <a:pt x="1302327" y="1301333"/>
                </a:cubicBezTo>
              </a:path>
            </a:pathLst>
          </a:custGeom>
          <a:noFill/>
          <a:ln w="127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10" name="Freeform: Shape 109">
            <a:extLst>
              <a:ext uri="{FF2B5EF4-FFF2-40B4-BE49-F238E27FC236}">
                <a16:creationId xmlns:a16="http://schemas.microsoft.com/office/drawing/2014/main" id="{F6737372-9520-DA90-6387-DD7CBBEE7170}"/>
              </a:ext>
            </a:extLst>
          </p:cNvPr>
          <p:cNvSpPr/>
          <p:nvPr/>
        </p:nvSpPr>
        <p:spPr>
          <a:xfrm>
            <a:off x="2701323" y="2204632"/>
            <a:ext cx="864763" cy="83117"/>
          </a:xfrm>
          <a:custGeom>
            <a:avLst/>
            <a:gdLst>
              <a:gd name="connsiteX0" fmla="*/ 526472 w 526472"/>
              <a:gd name="connsiteY0" fmla="*/ 0 h 84622"/>
              <a:gd name="connsiteX1" fmla="*/ 452581 w 526472"/>
              <a:gd name="connsiteY1" fmla="*/ 46181 h 84622"/>
              <a:gd name="connsiteX2" fmla="*/ 286327 w 526472"/>
              <a:gd name="connsiteY2" fmla="*/ 83127 h 84622"/>
              <a:gd name="connsiteX3" fmla="*/ 0 w 526472"/>
              <a:gd name="connsiteY3" fmla="*/ 73890 h 84622"/>
            </a:gdLst>
            <a:ahLst/>
            <a:cxnLst>
              <a:cxn ang="0">
                <a:pos x="connsiteX0" y="connsiteY0"/>
              </a:cxn>
              <a:cxn ang="0">
                <a:pos x="connsiteX1" y="connsiteY1"/>
              </a:cxn>
              <a:cxn ang="0">
                <a:pos x="connsiteX2" y="connsiteY2"/>
              </a:cxn>
              <a:cxn ang="0">
                <a:pos x="connsiteX3" y="connsiteY3"/>
              </a:cxn>
            </a:cxnLst>
            <a:rect l="l" t="t" r="r" b="b"/>
            <a:pathLst>
              <a:path w="526472" h="84622">
                <a:moveTo>
                  <a:pt x="526472" y="0"/>
                </a:moveTo>
                <a:cubicBezTo>
                  <a:pt x="509538" y="16163"/>
                  <a:pt x="492605" y="32327"/>
                  <a:pt x="452581" y="46181"/>
                </a:cubicBezTo>
                <a:cubicBezTo>
                  <a:pt x="412557" y="60035"/>
                  <a:pt x="361757" y="78509"/>
                  <a:pt x="286327" y="83127"/>
                </a:cubicBezTo>
                <a:cubicBezTo>
                  <a:pt x="210897" y="87745"/>
                  <a:pt x="105448" y="80817"/>
                  <a:pt x="0" y="73890"/>
                </a:cubicBez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111" name="Freeform: Shape 110">
            <a:extLst>
              <a:ext uri="{FF2B5EF4-FFF2-40B4-BE49-F238E27FC236}">
                <a16:creationId xmlns:a16="http://schemas.microsoft.com/office/drawing/2014/main" id="{4033F5E0-1357-D49E-B6D6-FDA45A4DC180}"/>
              </a:ext>
            </a:extLst>
          </p:cNvPr>
          <p:cNvSpPr/>
          <p:nvPr/>
        </p:nvSpPr>
        <p:spPr>
          <a:xfrm>
            <a:off x="3095032" y="2721871"/>
            <a:ext cx="498763" cy="175491"/>
          </a:xfrm>
          <a:custGeom>
            <a:avLst/>
            <a:gdLst>
              <a:gd name="connsiteX0" fmla="*/ 0 w 498763"/>
              <a:gd name="connsiteY0" fmla="*/ 175491 h 175491"/>
              <a:gd name="connsiteX1" fmla="*/ 249382 w 498763"/>
              <a:gd name="connsiteY1" fmla="*/ 157019 h 175491"/>
              <a:gd name="connsiteX2" fmla="*/ 498763 w 498763"/>
              <a:gd name="connsiteY2" fmla="*/ 0 h 175491"/>
            </a:gdLst>
            <a:ahLst/>
            <a:cxnLst>
              <a:cxn ang="0">
                <a:pos x="connsiteX0" y="connsiteY0"/>
              </a:cxn>
              <a:cxn ang="0">
                <a:pos x="connsiteX1" y="connsiteY1"/>
              </a:cxn>
              <a:cxn ang="0">
                <a:pos x="connsiteX2" y="connsiteY2"/>
              </a:cxn>
            </a:cxnLst>
            <a:rect l="l" t="t" r="r" b="b"/>
            <a:pathLst>
              <a:path w="498763" h="175491">
                <a:moveTo>
                  <a:pt x="0" y="175491"/>
                </a:moveTo>
                <a:lnTo>
                  <a:pt x="249382" y="157019"/>
                </a:lnTo>
                <a:cubicBezTo>
                  <a:pt x="332509" y="127770"/>
                  <a:pt x="415636" y="63885"/>
                  <a:pt x="498763" y="0"/>
                </a:cubicBezTo>
              </a:path>
            </a:pathLst>
          </a:cu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12" name="Freeform: Shape 111">
            <a:extLst>
              <a:ext uri="{FF2B5EF4-FFF2-40B4-BE49-F238E27FC236}">
                <a16:creationId xmlns:a16="http://schemas.microsoft.com/office/drawing/2014/main" id="{60681B8A-7B4A-1E2D-78F9-B2BA89C4A5D4}"/>
              </a:ext>
            </a:extLst>
          </p:cNvPr>
          <p:cNvSpPr/>
          <p:nvPr/>
        </p:nvSpPr>
        <p:spPr>
          <a:xfrm>
            <a:off x="3584558" y="2188772"/>
            <a:ext cx="600364" cy="542334"/>
          </a:xfrm>
          <a:custGeom>
            <a:avLst/>
            <a:gdLst>
              <a:gd name="connsiteX0" fmla="*/ 0 w 600364"/>
              <a:gd name="connsiteY0" fmla="*/ 637309 h 637309"/>
              <a:gd name="connsiteX1" fmla="*/ 341745 w 600364"/>
              <a:gd name="connsiteY1" fmla="*/ 369455 h 637309"/>
              <a:gd name="connsiteX2" fmla="*/ 600364 w 600364"/>
              <a:gd name="connsiteY2" fmla="*/ 0 h 637309"/>
            </a:gdLst>
            <a:ahLst/>
            <a:cxnLst>
              <a:cxn ang="0">
                <a:pos x="connsiteX0" y="connsiteY0"/>
              </a:cxn>
              <a:cxn ang="0">
                <a:pos x="connsiteX1" y="connsiteY1"/>
              </a:cxn>
              <a:cxn ang="0">
                <a:pos x="connsiteX2" y="connsiteY2"/>
              </a:cxn>
            </a:cxnLst>
            <a:rect l="l" t="t" r="r" b="b"/>
            <a:pathLst>
              <a:path w="600364" h="637309">
                <a:moveTo>
                  <a:pt x="0" y="637309"/>
                </a:moveTo>
                <a:cubicBezTo>
                  <a:pt x="120842" y="556491"/>
                  <a:pt x="241684" y="475673"/>
                  <a:pt x="341745" y="369455"/>
                </a:cubicBezTo>
                <a:cubicBezTo>
                  <a:pt x="441806" y="263237"/>
                  <a:pt x="560340" y="27709"/>
                  <a:pt x="600364" y="0"/>
                </a:cubicBezTo>
              </a:path>
            </a:pathLst>
          </a:custGeom>
          <a:noFill/>
          <a:ln w="12700">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14" name="직사각형 22">
            <a:extLst>
              <a:ext uri="{FF2B5EF4-FFF2-40B4-BE49-F238E27FC236}">
                <a16:creationId xmlns:a16="http://schemas.microsoft.com/office/drawing/2014/main" id="{DEAED363-CC7E-8FB9-624B-BF75498F4CF5}"/>
              </a:ext>
            </a:extLst>
          </p:cNvPr>
          <p:cNvSpPr/>
          <p:nvPr/>
        </p:nvSpPr>
        <p:spPr>
          <a:xfrm>
            <a:off x="2639331" y="2264370"/>
            <a:ext cx="1009460" cy="200055"/>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7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Serving Cell (1)</a:t>
            </a:r>
            <a:endParaRPr lang="ko-KR" altLang="en-US" sz="700" dirty="0"/>
          </a:p>
        </p:txBody>
      </p:sp>
      <p:sp>
        <p:nvSpPr>
          <p:cNvPr id="115" name="직사각형 22">
            <a:extLst>
              <a:ext uri="{FF2B5EF4-FFF2-40B4-BE49-F238E27FC236}">
                <a16:creationId xmlns:a16="http://schemas.microsoft.com/office/drawing/2014/main" id="{DF0502B6-432A-867E-90DD-56EC1425DFD6}"/>
              </a:ext>
            </a:extLst>
          </p:cNvPr>
          <p:cNvSpPr/>
          <p:nvPr/>
        </p:nvSpPr>
        <p:spPr>
          <a:xfrm>
            <a:off x="2643907" y="2865134"/>
            <a:ext cx="1009460" cy="200055"/>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700" dirty="0">
                <a:solidFill>
                  <a:srgbClr val="0070C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Neighbour Cell (2)</a:t>
            </a:r>
            <a:endParaRPr lang="ko-KR" altLang="en-US" sz="700" dirty="0">
              <a:solidFill>
                <a:srgbClr val="0070C0"/>
              </a:solidFill>
            </a:endParaRPr>
          </a:p>
        </p:txBody>
      </p:sp>
      <p:sp>
        <p:nvSpPr>
          <p:cNvPr id="121" name="직사각형 21">
            <a:extLst>
              <a:ext uri="{FF2B5EF4-FFF2-40B4-BE49-F238E27FC236}">
                <a16:creationId xmlns:a16="http://schemas.microsoft.com/office/drawing/2014/main" id="{C52C0F43-2FE5-4310-DF55-54B51304D74A}"/>
              </a:ext>
            </a:extLst>
          </p:cNvPr>
          <p:cNvSpPr/>
          <p:nvPr/>
        </p:nvSpPr>
        <p:spPr>
          <a:xfrm>
            <a:off x="3144062" y="3877104"/>
            <a:ext cx="1734253" cy="246221"/>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10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(a) Too Late HO</a:t>
            </a:r>
            <a:endParaRPr lang="ko-KR" altLang="en-US" sz="1000" dirty="0"/>
          </a:p>
        </p:txBody>
      </p:sp>
      <p:sp>
        <p:nvSpPr>
          <p:cNvPr id="122" name="Freeform: Shape 121">
            <a:extLst>
              <a:ext uri="{FF2B5EF4-FFF2-40B4-BE49-F238E27FC236}">
                <a16:creationId xmlns:a16="http://schemas.microsoft.com/office/drawing/2014/main" id="{F6C1212F-0FCB-A15A-9D74-029F998F7E13}"/>
              </a:ext>
            </a:extLst>
          </p:cNvPr>
          <p:cNvSpPr/>
          <p:nvPr/>
        </p:nvSpPr>
        <p:spPr>
          <a:xfrm>
            <a:off x="6503248" y="2269285"/>
            <a:ext cx="711200" cy="609600"/>
          </a:xfrm>
          <a:custGeom>
            <a:avLst/>
            <a:gdLst>
              <a:gd name="connsiteX0" fmla="*/ 0 w 711200"/>
              <a:gd name="connsiteY0" fmla="*/ 0 h 609600"/>
              <a:gd name="connsiteX1" fmla="*/ 323272 w 711200"/>
              <a:gd name="connsiteY1" fmla="*/ 471055 h 609600"/>
              <a:gd name="connsiteX2" fmla="*/ 711200 w 711200"/>
              <a:gd name="connsiteY2" fmla="*/ 609600 h 609600"/>
            </a:gdLst>
            <a:ahLst/>
            <a:cxnLst>
              <a:cxn ang="0">
                <a:pos x="connsiteX0" y="connsiteY0"/>
              </a:cxn>
              <a:cxn ang="0">
                <a:pos x="connsiteX1" y="connsiteY1"/>
              </a:cxn>
              <a:cxn ang="0">
                <a:pos x="connsiteX2" y="connsiteY2"/>
              </a:cxn>
            </a:cxnLst>
            <a:rect l="l" t="t" r="r" b="b"/>
            <a:pathLst>
              <a:path w="711200" h="609600">
                <a:moveTo>
                  <a:pt x="0" y="0"/>
                </a:moveTo>
                <a:cubicBezTo>
                  <a:pt x="102369" y="184727"/>
                  <a:pt x="204739" y="369455"/>
                  <a:pt x="323272" y="471055"/>
                </a:cubicBezTo>
                <a:cubicBezTo>
                  <a:pt x="441805" y="572655"/>
                  <a:pt x="608061" y="581891"/>
                  <a:pt x="711200" y="609600"/>
                </a:cubicBez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23" name="Freeform: Shape 122">
            <a:extLst>
              <a:ext uri="{FF2B5EF4-FFF2-40B4-BE49-F238E27FC236}">
                <a16:creationId xmlns:a16="http://schemas.microsoft.com/office/drawing/2014/main" id="{351C2A35-64EE-FCD8-ABC4-E482B51A1A40}"/>
              </a:ext>
            </a:extLst>
          </p:cNvPr>
          <p:cNvSpPr/>
          <p:nvPr/>
        </p:nvSpPr>
        <p:spPr>
          <a:xfrm>
            <a:off x="7205212" y="2878886"/>
            <a:ext cx="1283855" cy="530755"/>
          </a:xfrm>
          <a:custGeom>
            <a:avLst/>
            <a:gdLst>
              <a:gd name="connsiteX0" fmla="*/ 0 w 1283855"/>
              <a:gd name="connsiteY0" fmla="*/ 0 h 530755"/>
              <a:gd name="connsiteX1" fmla="*/ 849746 w 1283855"/>
              <a:gd name="connsiteY1" fmla="*/ 166255 h 530755"/>
              <a:gd name="connsiteX2" fmla="*/ 1283855 w 1283855"/>
              <a:gd name="connsiteY2" fmla="*/ 526473 h 530755"/>
            </a:gdLst>
            <a:ahLst/>
            <a:cxnLst>
              <a:cxn ang="0">
                <a:pos x="connsiteX0" y="connsiteY0"/>
              </a:cxn>
              <a:cxn ang="0">
                <a:pos x="connsiteX1" y="connsiteY1"/>
              </a:cxn>
              <a:cxn ang="0">
                <a:pos x="connsiteX2" y="connsiteY2"/>
              </a:cxn>
            </a:cxnLst>
            <a:rect l="l" t="t" r="r" b="b"/>
            <a:pathLst>
              <a:path w="1283855" h="530755">
                <a:moveTo>
                  <a:pt x="0" y="0"/>
                </a:moveTo>
                <a:cubicBezTo>
                  <a:pt x="317885" y="39254"/>
                  <a:pt x="635770" y="78509"/>
                  <a:pt x="849746" y="166255"/>
                </a:cubicBezTo>
                <a:cubicBezTo>
                  <a:pt x="1063722" y="254001"/>
                  <a:pt x="1171479" y="571115"/>
                  <a:pt x="1283855" y="526473"/>
                </a:cubicBezTo>
              </a:path>
            </a:pathLst>
          </a:custGeom>
          <a:noFill/>
          <a:ln w="127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24" name="Freeform: Shape 123">
            <a:extLst>
              <a:ext uri="{FF2B5EF4-FFF2-40B4-BE49-F238E27FC236}">
                <a16:creationId xmlns:a16="http://schemas.microsoft.com/office/drawing/2014/main" id="{1F516504-B9F0-0C1E-78FA-3AAB2DCCFE01}"/>
              </a:ext>
            </a:extLst>
          </p:cNvPr>
          <p:cNvSpPr/>
          <p:nvPr/>
        </p:nvSpPr>
        <p:spPr>
          <a:xfrm>
            <a:off x="6558666" y="2750591"/>
            <a:ext cx="655782" cy="264611"/>
          </a:xfrm>
          <a:custGeom>
            <a:avLst/>
            <a:gdLst>
              <a:gd name="connsiteX0" fmla="*/ 0 w 655782"/>
              <a:gd name="connsiteY0" fmla="*/ 264611 h 264611"/>
              <a:gd name="connsiteX1" fmla="*/ 249382 w 655782"/>
              <a:gd name="connsiteY1" fmla="*/ 33701 h 264611"/>
              <a:gd name="connsiteX2" fmla="*/ 655782 w 655782"/>
              <a:gd name="connsiteY2" fmla="*/ 5992 h 264611"/>
            </a:gdLst>
            <a:ahLst/>
            <a:cxnLst>
              <a:cxn ang="0">
                <a:pos x="connsiteX0" y="connsiteY0"/>
              </a:cxn>
              <a:cxn ang="0">
                <a:pos x="connsiteX1" y="connsiteY1"/>
              </a:cxn>
              <a:cxn ang="0">
                <a:pos x="connsiteX2" y="connsiteY2"/>
              </a:cxn>
            </a:cxnLst>
            <a:rect l="l" t="t" r="r" b="b"/>
            <a:pathLst>
              <a:path w="655782" h="264611">
                <a:moveTo>
                  <a:pt x="0" y="264611"/>
                </a:moveTo>
                <a:cubicBezTo>
                  <a:pt x="70042" y="170707"/>
                  <a:pt x="140085" y="76804"/>
                  <a:pt x="249382" y="33701"/>
                </a:cubicBezTo>
                <a:cubicBezTo>
                  <a:pt x="358679" y="-9402"/>
                  <a:pt x="507230" y="-1705"/>
                  <a:pt x="655782" y="5992"/>
                </a:cubicBezTo>
              </a:path>
            </a:pathLst>
          </a:cu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25" name="Freeform: Shape 124">
            <a:extLst>
              <a:ext uri="{FF2B5EF4-FFF2-40B4-BE49-F238E27FC236}">
                <a16:creationId xmlns:a16="http://schemas.microsoft.com/office/drawing/2014/main" id="{78DBDD6A-2DA7-190D-B21E-4C2108299627}"/>
              </a:ext>
            </a:extLst>
          </p:cNvPr>
          <p:cNvSpPr/>
          <p:nvPr/>
        </p:nvSpPr>
        <p:spPr>
          <a:xfrm>
            <a:off x="7195975" y="2647977"/>
            <a:ext cx="1163782" cy="485143"/>
          </a:xfrm>
          <a:custGeom>
            <a:avLst/>
            <a:gdLst>
              <a:gd name="connsiteX0" fmla="*/ 0 w 1163782"/>
              <a:gd name="connsiteY0" fmla="*/ 101600 h 485143"/>
              <a:gd name="connsiteX1" fmla="*/ 267854 w 1163782"/>
              <a:gd name="connsiteY1" fmla="*/ 157018 h 485143"/>
              <a:gd name="connsiteX2" fmla="*/ 480291 w 1163782"/>
              <a:gd name="connsiteY2" fmla="*/ 434109 h 485143"/>
              <a:gd name="connsiteX3" fmla="*/ 655782 w 1163782"/>
              <a:gd name="connsiteY3" fmla="*/ 443345 h 485143"/>
              <a:gd name="connsiteX4" fmla="*/ 1163782 w 1163782"/>
              <a:gd name="connsiteY4" fmla="*/ 0 h 4851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782" h="485143">
                <a:moveTo>
                  <a:pt x="0" y="101600"/>
                </a:moveTo>
                <a:cubicBezTo>
                  <a:pt x="93903" y="101600"/>
                  <a:pt x="187806" y="101600"/>
                  <a:pt x="267854" y="157018"/>
                </a:cubicBezTo>
                <a:cubicBezTo>
                  <a:pt x="347902" y="212436"/>
                  <a:pt x="415636" y="386388"/>
                  <a:pt x="480291" y="434109"/>
                </a:cubicBezTo>
                <a:cubicBezTo>
                  <a:pt x="544946" y="481830"/>
                  <a:pt x="541867" y="515696"/>
                  <a:pt x="655782" y="443345"/>
                </a:cubicBezTo>
                <a:cubicBezTo>
                  <a:pt x="769697" y="370994"/>
                  <a:pt x="1163782" y="0"/>
                  <a:pt x="1163782" y="0"/>
                </a:cubicBezTo>
              </a:path>
            </a:pathLst>
          </a:custGeom>
          <a:noFill/>
          <a:ln w="12700">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126" name="Straight Connector 125">
            <a:extLst>
              <a:ext uri="{FF2B5EF4-FFF2-40B4-BE49-F238E27FC236}">
                <a16:creationId xmlns:a16="http://schemas.microsoft.com/office/drawing/2014/main" id="{6BDF6BCF-69C6-C5AC-CFA0-817FC097FBA8}"/>
              </a:ext>
            </a:extLst>
          </p:cNvPr>
          <p:cNvCxnSpPr>
            <a:cxnSpLocks/>
          </p:cNvCxnSpPr>
          <p:nvPr/>
        </p:nvCxnSpPr>
        <p:spPr>
          <a:xfrm>
            <a:off x="3901635" y="2103040"/>
            <a:ext cx="0" cy="1565558"/>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27" name="Oval 126">
            <a:extLst>
              <a:ext uri="{FF2B5EF4-FFF2-40B4-BE49-F238E27FC236}">
                <a16:creationId xmlns:a16="http://schemas.microsoft.com/office/drawing/2014/main" id="{BABC256D-7E03-807B-7196-64A2BBA5B95D}"/>
              </a:ext>
            </a:extLst>
          </p:cNvPr>
          <p:cNvSpPr/>
          <p:nvPr/>
        </p:nvSpPr>
        <p:spPr>
          <a:xfrm>
            <a:off x="3860772" y="2870344"/>
            <a:ext cx="103317" cy="9410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00B050"/>
              </a:solidFill>
            </a:endParaRPr>
          </a:p>
        </p:txBody>
      </p:sp>
      <p:sp>
        <p:nvSpPr>
          <p:cNvPr id="128" name="직사각형 22">
            <a:extLst>
              <a:ext uri="{FF2B5EF4-FFF2-40B4-BE49-F238E27FC236}">
                <a16:creationId xmlns:a16="http://schemas.microsoft.com/office/drawing/2014/main" id="{11042076-64F1-8522-A1BE-9982E430305E}"/>
              </a:ext>
            </a:extLst>
          </p:cNvPr>
          <p:cNvSpPr/>
          <p:nvPr/>
        </p:nvSpPr>
        <p:spPr>
          <a:xfrm>
            <a:off x="3898195" y="2826040"/>
            <a:ext cx="472298" cy="215444"/>
          </a:xfrm>
          <a:prstGeom prst="rect">
            <a:avLst/>
          </a:prstGeom>
          <a:noFill/>
          <a:ln>
            <a:noFill/>
          </a:ln>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b="1" i="1" dirty="0">
                <a:solidFill>
                  <a:srgbClr val="C0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RLF</a:t>
            </a:r>
            <a:endParaRPr lang="ko-KR" altLang="en-US" sz="800" b="1" i="1" dirty="0">
              <a:solidFill>
                <a:srgbClr val="C00000"/>
              </a:solidFill>
            </a:endParaRPr>
          </a:p>
        </p:txBody>
      </p:sp>
      <p:sp>
        <p:nvSpPr>
          <p:cNvPr id="129" name="직사각형 22">
            <a:extLst>
              <a:ext uri="{FF2B5EF4-FFF2-40B4-BE49-F238E27FC236}">
                <a16:creationId xmlns:a16="http://schemas.microsoft.com/office/drawing/2014/main" id="{D925B735-CD8D-4FC0-7D1B-BA86AA706500}"/>
              </a:ext>
            </a:extLst>
          </p:cNvPr>
          <p:cNvSpPr/>
          <p:nvPr/>
        </p:nvSpPr>
        <p:spPr>
          <a:xfrm>
            <a:off x="6279209" y="2103041"/>
            <a:ext cx="1009460" cy="200055"/>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7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Serving Cell (1)</a:t>
            </a:r>
            <a:endParaRPr lang="ko-KR" altLang="en-US" sz="700" dirty="0"/>
          </a:p>
        </p:txBody>
      </p:sp>
      <p:sp>
        <p:nvSpPr>
          <p:cNvPr id="130" name="직사각형 22">
            <a:extLst>
              <a:ext uri="{FF2B5EF4-FFF2-40B4-BE49-F238E27FC236}">
                <a16:creationId xmlns:a16="http://schemas.microsoft.com/office/drawing/2014/main" id="{5F0EC1E0-8C43-B24D-4FCC-DC59F45E5029}"/>
              </a:ext>
            </a:extLst>
          </p:cNvPr>
          <p:cNvSpPr/>
          <p:nvPr/>
        </p:nvSpPr>
        <p:spPr>
          <a:xfrm>
            <a:off x="6261574" y="3002561"/>
            <a:ext cx="1009460" cy="200055"/>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700" dirty="0">
                <a:solidFill>
                  <a:srgbClr val="0070C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Neighbour Cell (2)</a:t>
            </a:r>
            <a:endParaRPr lang="ko-KR" altLang="en-US" sz="700" dirty="0">
              <a:solidFill>
                <a:srgbClr val="0070C0"/>
              </a:solidFill>
            </a:endParaRPr>
          </a:p>
        </p:txBody>
      </p:sp>
      <p:sp>
        <p:nvSpPr>
          <p:cNvPr id="134" name="Oval 133">
            <a:extLst>
              <a:ext uri="{FF2B5EF4-FFF2-40B4-BE49-F238E27FC236}">
                <a16:creationId xmlns:a16="http://schemas.microsoft.com/office/drawing/2014/main" id="{F7B16A8C-879C-B830-26A3-2E270909492C}"/>
              </a:ext>
            </a:extLst>
          </p:cNvPr>
          <p:cNvSpPr/>
          <p:nvPr/>
        </p:nvSpPr>
        <p:spPr>
          <a:xfrm>
            <a:off x="7222614" y="2717314"/>
            <a:ext cx="103317" cy="9410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00B050"/>
              </a:solidFill>
            </a:endParaRPr>
          </a:p>
        </p:txBody>
      </p:sp>
      <p:sp>
        <p:nvSpPr>
          <p:cNvPr id="138" name="직사각형 21">
            <a:extLst>
              <a:ext uri="{FF2B5EF4-FFF2-40B4-BE49-F238E27FC236}">
                <a16:creationId xmlns:a16="http://schemas.microsoft.com/office/drawing/2014/main" id="{1A617DA6-B13F-D834-F058-979B356BDC60}"/>
              </a:ext>
            </a:extLst>
          </p:cNvPr>
          <p:cNvSpPr/>
          <p:nvPr/>
        </p:nvSpPr>
        <p:spPr>
          <a:xfrm>
            <a:off x="6819467" y="3874420"/>
            <a:ext cx="1734253" cy="246221"/>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10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(b) Too Early HO</a:t>
            </a:r>
            <a:endParaRPr lang="ko-KR" altLang="en-US" sz="1000" dirty="0"/>
          </a:p>
        </p:txBody>
      </p:sp>
      <p:sp>
        <p:nvSpPr>
          <p:cNvPr id="139" name="Freeform: Shape 138">
            <a:extLst>
              <a:ext uri="{FF2B5EF4-FFF2-40B4-BE49-F238E27FC236}">
                <a16:creationId xmlns:a16="http://schemas.microsoft.com/office/drawing/2014/main" id="{9E72E109-0CC3-B03E-D01F-84CD4B2D4306}"/>
              </a:ext>
            </a:extLst>
          </p:cNvPr>
          <p:cNvSpPr/>
          <p:nvPr/>
        </p:nvSpPr>
        <p:spPr>
          <a:xfrm>
            <a:off x="10227498" y="2424407"/>
            <a:ext cx="614320" cy="572324"/>
          </a:xfrm>
          <a:custGeom>
            <a:avLst/>
            <a:gdLst>
              <a:gd name="connsiteX0" fmla="*/ 0 w 905163"/>
              <a:gd name="connsiteY0" fmla="*/ 0 h 775855"/>
              <a:gd name="connsiteX1" fmla="*/ 221672 w 905163"/>
              <a:gd name="connsiteY1" fmla="*/ 350982 h 775855"/>
              <a:gd name="connsiteX2" fmla="*/ 905163 w 905163"/>
              <a:gd name="connsiteY2" fmla="*/ 775855 h 775855"/>
            </a:gdLst>
            <a:ahLst/>
            <a:cxnLst>
              <a:cxn ang="0">
                <a:pos x="connsiteX0" y="connsiteY0"/>
              </a:cxn>
              <a:cxn ang="0">
                <a:pos x="connsiteX1" y="connsiteY1"/>
              </a:cxn>
              <a:cxn ang="0">
                <a:pos x="connsiteX2" y="connsiteY2"/>
              </a:cxn>
            </a:cxnLst>
            <a:rect l="l" t="t" r="r" b="b"/>
            <a:pathLst>
              <a:path w="905163" h="775855">
                <a:moveTo>
                  <a:pt x="0" y="0"/>
                </a:moveTo>
                <a:cubicBezTo>
                  <a:pt x="35406" y="110836"/>
                  <a:pt x="70812" y="221673"/>
                  <a:pt x="221672" y="350982"/>
                </a:cubicBezTo>
                <a:cubicBezTo>
                  <a:pt x="372532" y="480291"/>
                  <a:pt x="638847" y="628073"/>
                  <a:pt x="905163" y="775855"/>
                </a:cubicBez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0" name="Freeform: Shape 139">
            <a:extLst>
              <a:ext uri="{FF2B5EF4-FFF2-40B4-BE49-F238E27FC236}">
                <a16:creationId xmlns:a16="http://schemas.microsoft.com/office/drawing/2014/main" id="{8F418451-11A8-F935-04A9-80EF68022B1A}"/>
              </a:ext>
            </a:extLst>
          </p:cNvPr>
          <p:cNvSpPr/>
          <p:nvPr/>
        </p:nvSpPr>
        <p:spPr>
          <a:xfrm>
            <a:off x="10841818" y="3000446"/>
            <a:ext cx="1413164" cy="295564"/>
          </a:xfrm>
          <a:custGeom>
            <a:avLst/>
            <a:gdLst>
              <a:gd name="connsiteX0" fmla="*/ 0 w 1413164"/>
              <a:gd name="connsiteY0" fmla="*/ 0 h 295564"/>
              <a:gd name="connsiteX1" fmla="*/ 508000 w 1413164"/>
              <a:gd name="connsiteY1" fmla="*/ 212436 h 295564"/>
              <a:gd name="connsiteX2" fmla="*/ 1413164 w 1413164"/>
              <a:gd name="connsiteY2" fmla="*/ 295564 h 295564"/>
            </a:gdLst>
            <a:ahLst/>
            <a:cxnLst>
              <a:cxn ang="0">
                <a:pos x="connsiteX0" y="connsiteY0"/>
              </a:cxn>
              <a:cxn ang="0">
                <a:pos x="connsiteX1" y="connsiteY1"/>
              </a:cxn>
              <a:cxn ang="0">
                <a:pos x="connsiteX2" y="connsiteY2"/>
              </a:cxn>
            </a:cxnLst>
            <a:rect l="l" t="t" r="r" b="b"/>
            <a:pathLst>
              <a:path w="1413164" h="295564">
                <a:moveTo>
                  <a:pt x="0" y="0"/>
                </a:moveTo>
                <a:cubicBezTo>
                  <a:pt x="136236" y="81587"/>
                  <a:pt x="272473" y="163175"/>
                  <a:pt x="508000" y="212436"/>
                </a:cubicBezTo>
                <a:cubicBezTo>
                  <a:pt x="743527" y="261697"/>
                  <a:pt x="1078345" y="278630"/>
                  <a:pt x="1413164" y="295564"/>
                </a:cubicBezTo>
              </a:path>
            </a:pathLst>
          </a:custGeom>
          <a:noFill/>
          <a:ln w="127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1" name="Freeform: Shape 140">
            <a:extLst>
              <a:ext uri="{FF2B5EF4-FFF2-40B4-BE49-F238E27FC236}">
                <a16:creationId xmlns:a16="http://schemas.microsoft.com/office/drawing/2014/main" id="{70393570-E6A8-1131-9AC2-15116895B8BF}"/>
              </a:ext>
            </a:extLst>
          </p:cNvPr>
          <p:cNvSpPr/>
          <p:nvPr/>
        </p:nvSpPr>
        <p:spPr>
          <a:xfrm>
            <a:off x="10241456" y="3015202"/>
            <a:ext cx="591127" cy="212437"/>
          </a:xfrm>
          <a:custGeom>
            <a:avLst/>
            <a:gdLst>
              <a:gd name="connsiteX0" fmla="*/ 0 w 591127"/>
              <a:gd name="connsiteY0" fmla="*/ 212437 h 212437"/>
              <a:gd name="connsiteX1" fmla="*/ 443345 w 591127"/>
              <a:gd name="connsiteY1" fmla="*/ 147782 h 212437"/>
              <a:gd name="connsiteX2" fmla="*/ 591127 w 591127"/>
              <a:gd name="connsiteY2" fmla="*/ 0 h 212437"/>
            </a:gdLst>
            <a:ahLst/>
            <a:cxnLst>
              <a:cxn ang="0">
                <a:pos x="connsiteX0" y="connsiteY0"/>
              </a:cxn>
              <a:cxn ang="0">
                <a:pos x="connsiteX1" y="connsiteY1"/>
              </a:cxn>
              <a:cxn ang="0">
                <a:pos x="connsiteX2" y="connsiteY2"/>
              </a:cxn>
            </a:cxnLst>
            <a:rect l="l" t="t" r="r" b="b"/>
            <a:pathLst>
              <a:path w="591127" h="212437">
                <a:moveTo>
                  <a:pt x="0" y="212437"/>
                </a:moveTo>
                <a:cubicBezTo>
                  <a:pt x="172412" y="197812"/>
                  <a:pt x="344824" y="183188"/>
                  <a:pt x="443345" y="147782"/>
                </a:cubicBezTo>
                <a:cubicBezTo>
                  <a:pt x="541866" y="112376"/>
                  <a:pt x="566496" y="56188"/>
                  <a:pt x="591127" y="0"/>
                </a:cubicBezTo>
              </a:path>
            </a:pathLst>
          </a:cu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2" name="Freeform: Shape 141">
            <a:extLst>
              <a:ext uri="{FF2B5EF4-FFF2-40B4-BE49-F238E27FC236}">
                <a16:creationId xmlns:a16="http://schemas.microsoft.com/office/drawing/2014/main" id="{A8326E94-C848-25E7-8332-E794B57CA06D}"/>
              </a:ext>
            </a:extLst>
          </p:cNvPr>
          <p:cNvSpPr/>
          <p:nvPr/>
        </p:nvSpPr>
        <p:spPr>
          <a:xfrm>
            <a:off x="10840665" y="2681986"/>
            <a:ext cx="1431636" cy="852808"/>
          </a:xfrm>
          <a:custGeom>
            <a:avLst/>
            <a:gdLst>
              <a:gd name="connsiteX0" fmla="*/ 0 w 1431636"/>
              <a:gd name="connsiteY0" fmla="*/ 307735 h 852808"/>
              <a:gd name="connsiteX1" fmla="*/ 138545 w 1431636"/>
              <a:gd name="connsiteY1" fmla="*/ 86063 h 852808"/>
              <a:gd name="connsiteX2" fmla="*/ 397164 w 1431636"/>
              <a:gd name="connsiteY2" fmla="*/ 2935 h 852808"/>
              <a:gd name="connsiteX3" fmla="*/ 692727 w 1431636"/>
              <a:gd name="connsiteY3" fmla="*/ 178426 h 852808"/>
              <a:gd name="connsiteX4" fmla="*/ 942109 w 1431636"/>
              <a:gd name="connsiteY4" fmla="*/ 741845 h 852808"/>
              <a:gd name="connsiteX5" fmla="*/ 1431636 w 1431636"/>
              <a:gd name="connsiteY5" fmla="*/ 852681 h 852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1636" h="852808">
                <a:moveTo>
                  <a:pt x="0" y="307735"/>
                </a:moveTo>
                <a:cubicBezTo>
                  <a:pt x="36175" y="222299"/>
                  <a:pt x="72351" y="136863"/>
                  <a:pt x="138545" y="86063"/>
                </a:cubicBezTo>
                <a:cubicBezTo>
                  <a:pt x="204739" y="35263"/>
                  <a:pt x="304800" y="-12459"/>
                  <a:pt x="397164" y="2935"/>
                </a:cubicBezTo>
                <a:cubicBezTo>
                  <a:pt x="489528" y="18329"/>
                  <a:pt x="601903" y="55274"/>
                  <a:pt x="692727" y="178426"/>
                </a:cubicBezTo>
                <a:cubicBezTo>
                  <a:pt x="783551" y="301578"/>
                  <a:pt x="818958" y="629469"/>
                  <a:pt x="942109" y="741845"/>
                </a:cubicBezTo>
                <a:cubicBezTo>
                  <a:pt x="1065261" y="854221"/>
                  <a:pt x="1248448" y="853451"/>
                  <a:pt x="1431636" y="852681"/>
                </a:cubicBezTo>
              </a:path>
            </a:pathLst>
          </a:custGeom>
          <a:noFill/>
          <a:ln w="12700">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3" name="직사각형 22">
            <a:extLst>
              <a:ext uri="{FF2B5EF4-FFF2-40B4-BE49-F238E27FC236}">
                <a16:creationId xmlns:a16="http://schemas.microsoft.com/office/drawing/2014/main" id="{2876B5FB-9E1C-C9BA-839A-9B100BEE3E5E}"/>
              </a:ext>
            </a:extLst>
          </p:cNvPr>
          <p:cNvSpPr/>
          <p:nvPr/>
        </p:nvSpPr>
        <p:spPr>
          <a:xfrm>
            <a:off x="9946824" y="2980563"/>
            <a:ext cx="1009460" cy="200055"/>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700" dirty="0">
                <a:solidFill>
                  <a:srgbClr val="0070C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Neighbour Cell (2)</a:t>
            </a:r>
            <a:endParaRPr lang="ko-KR" altLang="en-US" sz="700" dirty="0">
              <a:solidFill>
                <a:srgbClr val="0070C0"/>
              </a:solidFill>
            </a:endParaRPr>
          </a:p>
        </p:txBody>
      </p:sp>
      <p:sp>
        <p:nvSpPr>
          <p:cNvPr id="144" name="직사각형 22">
            <a:extLst>
              <a:ext uri="{FF2B5EF4-FFF2-40B4-BE49-F238E27FC236}">
                <a16:creationId xmlns:a16="http://schemas.microsoft.com/office/drawing/2014/main" id="{B5BDFB27-3601-6197-337A-07C1465C2A73}"/>
              </a:ext>
            </a:extLst>
          </p:cNvPr>
          <p:cNvSpPr/>
          <p:nvPr/>
        </p:nvSpPr>
        <p:spPr>
          <a:xfrm>
            <a:off x="9962032" y="2222641"/>
            <a:ext cx="1009460" cy="200055"/>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7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Serving Cell (1)</a:t>
            </a:r>
            <a:endParaRPr lang="ko-KR" altLang="en-US" sz="700" dirty="0"/>
          </a:p>
        </p:txBody>
      </p:sp>
      <p:sp>
        <p:nvSpPr>
          <p:cNvPr id="145" name="직사각형 22">
            <a:extLst>
              <a:ext uri="{FF2B5EF4-FFF2-40B4-BE49-F238E27FC236}">
                <a16:creationId xmlns:a16="http://schemas.microsoft.com/office/drawing/2014/main" id="{232A9FEC-A3BC-9CDC-87CD-7E549D27E60A}"/>
              </a:ext>
            </a:extLst>
          </p:cNvPr>
          <p:cNvSpPr/>
          <p:nvPr/>
        </p:nvSpPr>
        <p:spPr>
          <a:xfrm>
            <a:off x="6963157" y="2416110"/>
            <a:ext cx="1005748" cy="338554"/>
          </a:xfrm>
          <a:prstGeom prst="rect">
            <a:avLst/>
          </a:prstGeom>
          <a:noFill/>
          <a:ln>
            <a:noFill/>
          </a:ln>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b="1" i="1" dirty="0">
                <a:solidFill>
                  <a:srgbClr val="C0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mobility</a:t>
            </a:r>
          </a:p>
          <a:p>
            <a:r>
              <a:rPr kumimoji="0" lang="en-US" altLang="ko-KR" sz="800" b="1" i="1" dirty="0">
                <a:solidFill>
                  <a:srgbClr val="C0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(Cell 1 -&gt; Cell 2)</a:t>
            </a:r>
          </a:p>
        </p:txBody>
      </p:sp>
      <p:sp>
        <p:nvSpPr>
          <p:cNvPr id="146" name="Oval 145">
            <a:extLst>
              <a:ext uri="{FF2B5EF4-FFF2-40B4-BE49-F238E27FC236}">
                <a16:creationId xmlns:a16="http://schemas.microsoft.com/office/drawing/2014/main" id="{92BCAABF-65F5-5795-EC30-C9D2D40E00C0}"/>
              </a:ext>
            </a:extLst>
          </p:cNvPr>
          <p:cNvSpPr/>
          <p:nvPr/>
        </p:nvSpPr>
        <p:spPr>
          <a:xfrm>
            <a:off x="7709436" y="3088294"/>
            <a:ext cx="103317" cy="9410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00B050"/>
              </a:solidFill>
            </a:endParaRPr>
          </a:p>
        </p:txBody>
      </p:sp>
      <p:sp>
        <p:nvSpPr>
          <p:cNvPr id="147" name="직사각형 22">
            <a:extLst>
              <a:ext uri="{FF2B5EF4-FFF2-40B4-BE49-F238E27FC236}">
                <a16:creationId xmlns:a16="http://schemas.microsoft.com/office/drawing/2014/main" id="{A358119A-D29D-5C4D-E736-5F212DFF3746}"/>
              </a:ext>
            </a:extLst>
          </p:cNvPr>
          <p:cNvSpPr/>
          <p:nvPr/>
        </p:nvSpPr>
        <p:spPr>
          <a:xfrm>
            <a:off x="7539399" y="3139246"/>
            <a:ext cx="1767963" cy="215444"/>
          </a:xfrm>
          <a:prstGeom prst="rect">
            <a:avLst/>
          </a:prstGeom>
          <a:noFill/>
          <a:ln>
            <a:noFill/>
          </a:ln>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i="1" dirty="0">
                <a:solidFill>
                  <a:srgbClr val="C0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RLF </a:t>
            </a:r>
          </a:p>
        </p:txBody>
      </p:sp>
      <p:sp>
        <p:nvSpPr>
          <p:cNvPr id="148" name="Freeform: Shape 147">
            <a:extLst>
              <a:ext uri="{FF2B5EF4-FFF2-40B4-BE49-F238E27FC236}">
                <a16:creationId xmlns:a16="http://schemas.microsoft.com/office/drawing/2014/main" id="{F83ACCBC-EF8C-CB50-FF97-9612AA2F0A18}"/>
              </a:ext>
            </a:extLst>
          </p:cNvPr>
          <p:cNvSpPr/>
          <p:nvPr/>
        </p:nvSpPr>
        <p:spPr>
          <a:xfrm>
            <a:off x="10268011" y="3220632"/>
            <a:ext cx="581891" cy="276603"/>
          </a:xfrm>
          <a:custGeom>
            <a:avLst/>
            <a:gdLst>
              <a:gd name="connsiteX0" fmla="*/ 0 w 581891"/>
              <a:gd name="connsiteY0" fmla="*/ 258618 h 276603"/>
              <a:gd name="connsiteX1" fmla="*/ 397164 w 581891"/>
              <a:gd name="connsiteY1" fmla="*/ 249381 h 276603"/>
              <a:gd name="connsiteX2" fmla="*/ 581891 w 581891"/>
              <a:gd name="connsiteY2" fmla="*/ 0 h 276603"/>
            </a:gdLst>
            <a:ahLst/>
            <a:cxnLst>
              <a:cxn ang="0">
                <a:pos x="connsiteX0" y="connsiteY0"/>
              </a:cxn>
              <a:cxn ang="0">
                <a:pos x="connsiteX1" y="connsiteY1"/>
              </a:cxn>
              <a:cxn ang="0">
                <a:pos x="connsiteX2" y="connsiteY2"/>
              </a:cxn>
            </a:cxnLst>
            <a:rect l="l" t="t" r="r" b="b"/>
            <a:pathLst>
              <a:path w="581891" h="276603">
                <a:moveTo>
                  <a:pt x="0" y="258618"/>
                </a:moveTo>
                <a:cubicBezTo>
                  <a:pt x="150091" y="275551"/>
                  <a:pt x="300182" y="292484"/>
                  <a:pt x="397164" y="249381"/>
                </a:cubicBezTo>
                <a:cubicBezTo>
                  <a:pt x="494146" y="206278"/>
                  <a:pt x="538018" y="103139"/>
                  <a:pt x="581891" y="0"/>
                </a:cubicBezTo>
              </a:path>
            </a:pathLst>
          </a:custGeom>
          <a:noFill/>
          <a:ln w="127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9" name="Freeform: Shape 148">
            <a:extLst>
              <a:ext uri="{FF2B5EF4-FFF2-40B4-BE49-F238E27FC236}">
                <a16:creationId xmlns:a16="http://schemas.microsoft.com/office/drawing/2014/main" id="{954ECDEC-027F-716A-7CC5-9535340D14C4}"/>
              </a:ext>
            </a:extLst>
          </p:cNvPr>
          <p:cNvSpPr/>
          <p:nvPr/>
        </p:nvSpPr>
        <p:spPr>
          <a:xfrm>
            <a:off x="10849903" y="2620267"/>
            <a:ext cx="1366982" cy="609600"/>
          </a:xfrm>
          <a:custGeom>
            <a:avLst/>
            <a:gdLst>
              <a:gd name="connsiteX0" fmla="*/ 0 w 1366982"/>
              <a:gd name="connsiteY0" fmla="*/ 609600 h 609600"/>
              <a:gd name="connsiteX1" fmla="*/ 286327 w 1366982"/>
              <a:gd name="connsiteY1" fmla="*/ 249382 h 609600"/>
              <a:gd name="connsiteX2" fmla="*/ 831273 w 1366982"/>
              <a:gd name="connsiteY2" fmla="*/ 46182 h 609600"/>
              <a:gd name="connsiteX3" fmla="*/ 1366982 w 1366982"/>
              <a:gd name="connsiteY3" fmla="*/ 0 h 609600"/>
            </a:gdLst>
            <a:ahLst/>
            <a:cxnLst>
              <a:cxn ang="0">
                <a:pos x="connsiteX0" y="connsiteY0"/>
              </a:cxn>
              <a:cxn ang="0">
                <a:pos x="connsiteX1" y="connsiteY1"/>
              </a:cxn>
              <a:cxn ang="0">
                <a:pos x="connsiteX2" y="connsiteY2"/>
              </a:cxn>
              <a:cxn ang="0">
                <a:pos x="connsiteX3" y="connsiteY3"/>
              </a:cxn>
            </a:cxnLst>
            <a:rect l="l" t="t" r="r" b="b"/>
            <a:pathLst>
              <a:path w="1366982" h="609600">
                <a:moveTo>
                  <a:pt x="0" y="609600"/>
                </a:moveTo>
                <a:cubicBezTo>
                  <a:pt x="73891" y="476442"/>
                  <a:pt x="147782" y="343285"/>
                  <a:pt x="286327" y="249382"/>
                </a:cubicBezTo>
                <a:cubicBezTo>
                  <a:pt x="424872" y="155479"/>
                  <a:pt x="651164" y="87746"/>
                  <a:pt x="831273" y="46182"/>
                </a:cubicBezTo>
                <a:cubicBezTo>
                  <a:pt x="1011382" y="4618"/>
                  <a:pt x="1189182" y="2309"/>
                  <a:pt x="1366982" y="0"/>
                </a:cubicBezTo>
              </a:path>
            </a:pathLst>
          </a:custGeom>
          <a:noFill/>
          <a:ln w="12700">
            <a:solidFill>
              <a:srgbClr val="00B05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50" name="직사각형 22">
            <a:extLst>
              <a:ext uri="{FF2B5EF4-FFF2-40B4-BE49-F238E27FC236}">
                <a16:creationId xmlns:a16="http://schemas.microsoft.com/office/drawing/2014/main" id="{04741767-A9A6-8F71-839B-A65B0C40039A}"/>
              </a:ext>
            </a:extLst>
          </p:cNvPr>
          <p:cNvSpPr/>
          <p:nvPr/>
        </p:nvSpPr>
        <p:spPr>
          <a:xfrm>
            <a:off x="9946824" y="3262358"/>
            <a:ext cx="1009460" cy="200055"/>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700" dirty="0">
                <a:solidFill>
                  <a:srgbClr val="00B05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Neighbour Cell (3)</a:t>
            </a:r>
            <a:endParaRPr lang="ko-KR" altLang="en-US" sz="700" dirty="0">
              <a:solidFill>
                <a:srgbClr val="00B050"/>
              </a:solidFill>
            </a:endParaRPr>
          </a:p>
        </p:txBody>
      </p:sp>
      <p:sp>
        <p:nvSpPr>
          <p:cNvPr id="156" name="Oval 155">
            <a:extLst>
              <a:ext uri="{FF2B5EF4-FFF2-40B4-BE49-F238E27FC236}">
                <a16:creationId xmlns:a16="http://schemas.microsoft.com/office/drawing/2014/main" id="{B4FC2CAF-DC03-C1A8-2D4F-133A5045CC68}"/>
              </a:ext>
            </a:extLst>
          </p:cNvPr>
          <p:cNvSpPr/>
          <p:nvPr/>
        </p:nvSpPr>
        <p:spPr>
          <a:xfrm>
            <a:off x="10815321" y="2953295"/>
            <a:ext cx="103317" cy="9410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00B050"/>
              </a:solidFill>
            </a:endParaRPr>
          </a:p>
        </p:txBody>
      </p:sp>
      <p:sp>
        <p:nvSpPr>
          <p:cNvPr id="157" name="직사각형 22">
            <a:extLst>
              <a:ext uri="{FF2B5EF4-FFF2-40B4-BE49-F238E27FC236}">
                <a16:creationId xmlns:a16="http://schemas.microsoft.com/office/drawing/2014/main" id="{4C264B90-369C-51BE-6EEE-779F3198E97D}"/>
              </a:ext>
            </a:extLst>
          </p:cNvPr>
          <p:cNvSpPr/>
          <p:nvPr/>
        </p:nvSpPr>
        <p:spPr>
          <a:xfrm>
            <a:off x="10572440" y="2626435"/>
            <a:ext cx="1005748" cy="338554"/>
          </a:xfrm>
          <a:prstGeom prst="rect">
            <a:avLst/>
          </a:prstGeom>
          <a:noFill/>
          <a:ln>
            <a:noFill/>
          </a:ln>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b="1" i="1" dirty="0">
                <a:solidFill>
                  <a:srgbClr val="C0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mobility</a:t>
            </a:r>
          </a:p>
          <a:p>
            <a:r>
              <a:rPr kumimoji="0" lang="en-US" altLang="ko-KR" sz="800" b="1" i="1" dirty="0">
                <a:solidFill>
                  <a:srgbClr val="C0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(Cell 1 -&gt; Cell 2)</a:t>
            </a:r>
          </a:p>
        </p:txBody>
      </p:sp>
      <p:sp>
        <p:nvSpPr>
          <p:cNvPr id="158" name="Oval 157">
            <a:extLst>
              <a:ext uri="{FF2B5EF4-FFF2-40B4-BE49-F238E27FC236}">
                <a16:creationId xmlns:a16="http://schemas.microsoft.com/office/drawing/2014/main" id="{E9B8B1FD-3434-32D9-FCAD-F348B059CCFC}"/>
              </a:ext>
            </a:extLst>
          </p:cNvPr>
          <p:cNvSpPr/>
          <p:nvPr/>
        </p:nvSpPr>
        <p:spPr>
          <a:xfrm>
            <a:off x="11631882" y="3213203"/>
            <a:ext cx="103317" cy="9410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00B050"/>
              </a:solidFill>
            </a:endParaRPr>
          </a:p>
        </p:txBody>
      </p:sp>
      <p:sp>
        <p:nvSpPr>
          <p:cNvPr id="159" name="직사각형 22">
            <a:extLst>
              <a:ext uri="{FF2B5EF4-FFF2-40B4-BE49-F238E27FC236}">
                <a16:creationId xmlns:a16="http://schemas.microsoft.com/office/drawing/2014/main" id="{6B9EC7E5-26D9-8DD4-1B8C-454F4D75B841}"/>
              </a:ext>
            </a:extLst>
          </p:cNvPr>
          <p:cNvSpPr/>
          <p:nvPr/>
        </p:nvSpPr>
        <p:spPr>
          <a:xfrm>
            <a:off x="11603008" y="2919497"/>
            <a:ext cx="1229788" cy="338554"/>
          </a:xfrm>
          <a:prstGeom prst="rect">
            <a:avLst/>
          </a:prstGeom>
          <a:noFill/>
          <a:ln>
            <a:noFill/>
          </a:ln>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b="1" i="1" dirty="0">
                <a:solidFill>
                  <a:srgbClr val="C0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mobility</a:t>
            </a:r>
          </a:p>
          <a:p>
            <a:r>
              <a:rPr kumimoji="0" lang="en-US" altLang="ko-KR" sz="800" b="1" i="1" dirty="0">
                <a:solidFill>
                  <a:srgbClr val="C0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(Cell 2-&gt; Cell 1)</a:t>
            </a:r>
            <a:endParaRPr lang="ko-KR" altLang="en-US" sz="800" b="1" i="1" dirty="0">
              <a:solidFill>
                <a:srgbClr val="C00000"/>
              </a:solidFill>
            </a:endParaRPr>
          </a:p>
        </p:txBody>
      </p:sp>
      <p:sp>
        <p:nvSpPr>
          <p:cNvPr id="161" name="직사각형 21">
            <a:extLst>
              <a:ext uri="{FF2B5EF4-FFF2-40B4-BE49-F238E27FC236}">
                <a16:creationId xmlns:a16="http://schemas.microsoft.com/office/drawing/2014/main" id="{760F3557-6168-CBFC-A15A-6973AF2BBBC5}"/>
              </a:ext>
            </a:extLst>
          </p:cNvPr>
          <p:cNvSpPr/>
          <p:nvPr/>
        </p:nvSpPr>
        <p:spPr>
          <a:xfrm>
            <a:off x="10551789" y="3835687"/>
            <a:ext cx="1734253" cy="246221"/>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10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(c) Ping-pong</a:t>
            </a:r>
            <a:endParaRPr lang="ko-KR" altLang="en-US" sz="1000" dirty="0"/>
          </a:p>
        </p:txBody>
      </p:sp>
      <p:cxnSp>
        <p:nvCxnSpPr>
          <p:cNvPr id="162" name="Straight Connector 161">
            <a:extLst>
              <a:ext uri="{FF2B5EF4-FFF2-40B4-BE49-F238E27FC236}">
                <a16:creationId xmlns:a16="http://schemas.microsoft.com/office/drawing/2014/main" id="{47352463-3CB0-3DF2-76A1-333F85A1E54F}"/>
              </a:ext>
            </a:extLst>
          </p:cNvPr>
          <p:cNvCxnSpPr>
            <a:cxnSpLocks/>
          </p:cNvCxnSpPr>
          <p:nvPr/>
        </p:nvCxnSpPr>
        <p:spPr>
          <a:xfrm>
            <a:off x="3706830" y="2343182"/>
            <a:ext cx="257259" cy="870021"/>
          </a:xfrm>
          <a:prstGeom prst="line">
            <a:avLst/>
          </a:prstGeom>
          <a:ln w="22225">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65" name="직사각형 22">
            <a:extLst>
              <a:ext uri="{FF2B5EF4-FFF2-40B4-BE49-F238E27FC236}">
                <a16:creationId xmlns:a16="http://schemas.microsoft.com/office/drawing/2014/main" id="{D43372D0-5FD8-E4F9-B7F9-C189B6C3A460}"/>
              </a:ext>
            </a:extLst>
          </p:cNvPr>
          <p:cNvSpPr/>
          <p:nvPr/>
        </p:nvSpPr>
        <p:spPr>
          <a:xfrm>
            <a:off x="3218581" y="2366784"/>
            <a:ext cx="560256" cy="338554"/>
          </a:xfrm>
          <a:prstGeom prst="rect">
            <a:avLst/>
          </a:prstGeom>
          <a:noFill/>
          <a:ln>
            <a:noFill/>
          </a:ln>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pPr algn="r"/>
            <a:r>
              <a:rPr kumimoji="0" lang="en-US" altLang="ko-KR" sz="800" i="1" dirty="0">
                <a:solidFill>
                  <a:srgbClr val="C0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Stiff</a:t>
            </a:r>
          </a:p>
          <a:p>
            <a:pPr algn="r"/>
            <a:r>
              <a:rPr kumimoji="0" lang="en-US" altLang="ko-KR" sz="800" i="1" dirty="0">
                <a:solidFill>
                  <a:srgbClr val="C0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gradient</a:t>
            </a:r>
            <a:endParaRPr lang="ko-KR" altLang="en-US" sz="800" i="1" dirty="0">
              <a:solidFill>
                <a:srgbClr val="C00000"/>
              </a:solidFill>
            </a:endParaRPr>
          </a:p>
        </p:txBody>
      </p:sp>
    </p:spTree>
    <p:extLst>
      <p:ext uri="{BB962C8B-B14F-4D97-AF65-F5344CB8AC3E}">
        <p14:creationId xmlns:p14="http://schemas.microsoft.com/office/powerpoint/2010/main" val="40928964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Arrow: Right 16">
            <a:extLst>
              <a:ext uri="{FF2B5EF4-FFF2-40B4-BE49-F238E27FC236}">
                <a16:creationId xmlns:a16="http://schemas.microsoft.com/office/drawing/2014/main" id="{CECE042D-0BB9-D9C2-97AF-EE4D3320D91D}"/>
              </a:ext>
            </a:extLst>
          </p:cNvPr>
          <p:cNvSpPr/>
          <p:nvPr/>
        </p:nvSpPr>
        <p:spPr>
          <a:xfrm rot="10800000">
            <a:off x="6852306" y="4624464"/>
            <a:ext cx="1004165" cy="167321"/>
          </a:xfrm>
          <a:prstGeom prst="rightArrow">
            <a:avLst/>
          </a:prstGeom>
          <a:solidFill>
            <a:srgbClr val="C00000">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8" name="Arrow: Right 17">
            <a:extLst>
              <a:ext uri="{FF2B5EF4-FFF2-40B4-BE49-F238E27FC236}">
                <a16:creationId xmlns:a16="http://schemas.microsoft.com/office/drawing/2014/main" id="{4CA45BE6-CE31-F01B-BDA0-25DE1C37B6E4}"/>
              </a:ext>
            </a:extLst>
          </p:cNvPr>
          <p:cNvSpPr/>
          <p:nvPr/>
        </p:nvSpPr>
        <p:spPr>
          <a:xfrm rot="10800000">
            <a:off x="6851209" y="4783171"/>
            <a:ext cx="1794742" cy="167319"/>
          </a:xfrm>
          <a:prstGeom prst="rightArrow">
            <a:avLst/>
          </a:prstGeom>
          <a:solidFill>
            <a:srgbClr val="C00000">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 name="Arrow: Right 18">
            <a:extLst>
              <a:ext uri="{FF2B5EF4-FFF2-40B4-BE49-F238E27FC236}">
                <a16:creationId xmlns:a16="http://schemas.microsoft.com/office/drawing/2014/main" id="{A1F8D5B3-C620-D324-D80F-539B5FBA24BE}"/>
              </a:ext>
            </a:extLst>
          </p:cNvPr>
          <p:cNvSpPr/>
          <p:nvPr/>
        </p:nvSpPr>
        <p:spPr>
          <a:xfrm rot="10800000">
            <a:off x="6851209" y="4936287"/>
            <a:ext cx="2297920" cy="163079"/>
          </a:xfrm>
          <a:prstGeom prst="rightArrow">
            <a:avLst/>
          </a:prstGeom>
          <a:solidFill>
            <a:srgbClr val="C00000">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30" name="Straight Connector 29">
            <a:extLst>
              <a:ext uri="{FF2B5EF4-FFF2-40B4-BE49-F238E27FC236}">
                <a16:creationId xmlns:a16="http://schemas.microsoft.com/office/drawing/2014/main" id="{26CD0E77-4415-98EC-7148-591279D79373}"/>
              </a:ext>
            </a:extLst>
          </p:cNvPr>
          <p:cNvCxnSpPr>
            <a:cxnSpLocks/>
          </p:cNvCxnSpPr>
          <p:nvPr/>
        </p:nvCxnSpPr>
        <p:spPr>
          <a:xfrm>
            <a:off x="6851209" y="4156009"/>
            <a:ext cx="0" cy="2820717"/>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 name="제목 1"/>
          <p:cNvSpPr>
            <a:spLocks noGrp="1"/>
          </p:cNvSpPr>
          <p:nvPr>
            <p:ph type="title"/>
          </p:nvPr>
        </p:nvSpPr>
        <p:spPr/>
        <p:txBody>
          <a:bodyPr/>
          <a:lstStyle/>
          <a:p>
            <a:r>
              <a:rPr lang="en-US" altLang="ko-KR" dirty="0"/>
              <a:t>New Use case: Predictive RRM</a:t>
            </a:r>
            <a:endParaRPr lang="ko-KR" altLang="en-US" dirty="0"/>
          </a:p>
        </p:txBody>
      </p:sp>
      <p:sp>
        <p:nvSpPr>
          <p:cNvPr id="3" name="내용 개체 틀 2"/>
          <p:cNvSpPr>
            <a:spLocks noGrp="1"/>
          </p:cNvSpPr>
          <p:nvPr>
            <p:ph idx="1"/>
          </p:nvPr>
        </p:nvSpPr>
        <p:spPr>
          <a:xfrm>
            <a:off x="419200" y="1333922"/>
            <a:ext cx="14401600" cy="6480720"/>
          </a:xfrm>
        </p:spPr>
        <p:txBody>
          <a:bodyPr/>
          <a:lstStyle/>
          <a:p>
            <a:r>
              <a:rPr lang="en-US" altLang="ko-KR" dirty="0"/>
              <a:t>Predictive RRM</a:t>
            </a:r>
          </a:p>
          <a:p>
            <a:pPr lvl="1"/>
            <a:r>
              <a:rPr lang="en-US" altLang="ko-KR" dirty="0"/>
              <a:t>Predictive Measurements for future time</a:t>
            </a:r>
          </a:p>
          <a:p>
            <a:pPr lvl="2"/>
            <a:r>
              <a:rPr lang="en-US" altLang="ko-KR" dirty="0"/>
              <a:t>UE can perform measurements for serving cell and neighbour cells for future time.</a:t>
            </a:r>
          </a:p>
          <a:p>
            <a:pPr lvl="2"/>
            <a:r>
              <a:rPr lang="en-US" altLang="ko-KR" dirty="0"/>
              <a:t>UE can derive predictive measurement results for a future time.</a:t>
            </a:r>
          </a:p>
          <a:p>
            <a:pPr lvl="2"/>
            <a:r>
              <a:rPr lang="en-US" altLang="ko-KR" dirty="0"/>
              <a:t>UE can derive a future time at which predictive measurement results meet the report condition or execution condition for mobility. </a:t>
            </a:r>
          </a:p>
          <a:p>
            <a:pPr lvl="2"/>
            <a:endParaRPr lang="en-US" altLang="ko-KR" dirty="0"/>
          </a:p>
          <a:p>
            <a:pPr lvl="1"/>
            <a:endParaRPr lang="en-US" altLang="ko-KR" dirty="0"/>
          </a:p>
          <a:p>
            <a:pPr lvl="1"/>
            <a:endParaRPr lang="en-US" altLang="ko-KR" dirty="0"/>
          </a:p>
          <a:p>
            <a:pPr lvl="1"/>
            <a:endParaRPr lang="en-US" altLang="ko-KR" dirty="0"/>
          </a:p>
          <a:p>
            <a:pPr lvl="1"/>
            <a:endParaRPr lang="en-US" altLang="ko-KR" dirty="0"/>
          </a:p>
          <a:p>
            <a:pPr lvl="1"/>
            <a:endParaRPr lang="en-US" altLang="ko-KR" dirty="0"/>
          </a:p>
          <a:p>
            <a:pPr lvl="1"/>
            <a:endParaRPr lang="en-US" altLang="ko-KR" dirty="0"/>
          </a:p>
          <a:p>
            <a:pPr lvl="1"/>
            <a:endParaRPr lang="en-US" altLang="ko-KR" dirty="0"/>
          </a:p>
          <a:p>
            <a:pPr lvl="1"/>
            <a:endParaRPr lang="en-US" altLang="ko-KR" dirty="0"/>
          </a:p>
          <a:p>
            <a:pPr lvl="1"/>
            <a:endParaRPr lang="ko-KR" altLang="en-US" dirty="0"/>
          </a:p>
        </p:txBody>
      </p:sp>
      <p:cxnSp>
        <p:nvCxnSpPr>
          <p:cNvPr id="4" name="Straight Arrow Connector 3">
            <a:extLst>
              <a:ext uri="{FF2B5EF4-FFF2-40B4-BE49-F238E27FC236}">
                <a16:creationId xmlns:a16="http://schemas.microsoft.com/office/drawing/2014/main" id="{0FBD87FA-E49C-105B-B57A-B5AEAF21E042}"/>
              </a:ext>
            </a:extLst>
          </p:cNvPr>
          <p:cNvCxnSpPr>
            <a:cxnSpLocks/>
          </p:cNvCxnSpPr>
          <p:nvPr/>
        </p:nvCxnSpPr>
        <p:spPr>
          <a:xfrm>
            <a:off x="4601489" y="6976725"/>
            <a:ext cx="6032259" cy="0"/>
          </a:xfrm>
          <a:prstGeom prst="straightConnector1">
            <a:avLst/>
          </a:prstGeom>
          <a:ln>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 name="직사각형 22">
            <a:extLst>
              <a:ext uri="{FF2B5EF4-FFF2-40B4-BE49-F238E27FC236}">
                <a16:creationId xmlns:a16="http://schemas.microsoft.com/office/drawing/2014/main" id="{65A3A99C-58E1-A3B4-F60D-653C8560E2E0}"/>
              </a:ext>
            </a:extLst>
          </p:cNvPr>
          <p:cNvSpPr/>
          <p:nvPr/>
        </p:nvSpPr>
        <p:spPr>
          <a:xfrm>
            <a:off x="10326587" y="6985432"/>
            <a:ext cx="614320" cy="215444"/>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Time</a:t>
            </a:r>
            <a:endParaRPr lang="ko-KR" altLang="en-US" sz="800" dirty="0"/>
          </a:p>
        </p:txBody>
      </p:sp>
      <p:cxnSp>
        <p:nvCxnSpPr>
          <p:cNvPr id="6" name="Straight Arrow Connector 5">
            <a:extLst>
              <a:ext uri="{FF2B5EF4-FFF2-40B4-BE49-F238E27FC236}">
                <a16:creationId xmlns:a16="http://schemas.microsoft.com/office/drawing/2014/main" id="{94F76828-4931-F5D2-07A3-A6D14AE8B0E2}"/>
              </a:ext>
            </a:extLst>
          </p:cNvPr>
          <p:cNvCxnSpPr>
            <a:cxnSpLocks/>
          </p:cNvCxnSpPr>
          <p:nvPr/>
        </p:nvCxnSpPr>
        <p:spPr>
          <a:xfrm flipV="1">
            <a:off x="4601488" y="3782194"/>
            <a:ext cx="0" cy="3203238"/>
          </a:xfrm>
          <a:prstGeom prst="straightConnector1">
            <a:avLst/>
          </a:prstGeom>
          <a:ln>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 name="직사각형 22">
            <a:extLst>
              <a:ext uri="{FF2B5EF4-FFF2-40B4-BE49-F238E27FC236}">
                <a16:creationId xmlns:a16="http://schemas.microsoft.com/office/drawing/2014/main" id="{724369F7-2174-3B80-6E8A-66F95946ABD1}"/>
              </a:ext>
            </a:extLst>
          </p:cNvPr>
          <p:cNvSpPr/>
          <p:nvPr/>
        </p:nvSpPr>
        <p:spPr>
          <a:xfrm>
            <a:off x="4143556" y="3782194"/>
            <a:ext cx="614320" cy="215444"/>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RSRP</a:t>
            </a:r>
            <a:endParaRPr lang="ko-KR" altLang="en-US" sz="800" dirty="0"/>
          </a:p>
        </p:txBody>
      </p:sp>
      <p:sp>
        <p:nvSpPr>
          <p:cNvPr id="8" name="Freeform: Shape 7">
            <a:extLst>
              <a:ext uri="{FF2B5EF4-FFF2-40B4-BE49-F238E27FC236}">
                <a16:creationId xmlns:a16="http://schemas.microsoft.com/office/drawing/2014/main" id="{DB32A8FD-98F3-6A5C-D183-C3C4795B4F54}"/>
              </a:ext>
            </a:extLst>
          </p:cNvPr>
          <p:cNvSpPr/>
          <p:nvPr/>
        </p:nvSpPr>
        <p:spPr>
          <a:xfrm>
            <a:off x="4601489" y="3931664"/>
            <a:ext cx="2250831" cy="1811215"/>
          </a:xfrm>
          <a:custGeom>
            <a:avLst/>
            <a:gdLst>
              <a:gd name="connsiteX0" fmla="*/ 0 w 2250831"/>
              <a:gd name="connsiteY0" fmla="*/ 0 h 1626577"/>
              <a:gd name="connsiteX1" fmla="*/ 703385 w 2250831"/>
              <a:gd name="connsiteY1" fmla="*/ 975946 h 1626577"/>
              <a:gd name="connsiteX2" fmla="*/ 2250831 w 2250831"/>
              <a:gd name="connsiteY2" fmla="*/ 1626577 h 1626577"/>
            </a:gdLst>
            <a:ahLst/>
            <a:cxnLst>
              <a:cxn ang="0">
                <a:pos x="connsiteX0" y="connsiteY0"/>
              </a:cxn>
              <a:cxn ang="0">
                <a:pos x="connsiteX1" y="connsiteY1"/>
              </a:cxn>
              <a:cxn ang="0">
                <a:pos x="connsiteX2" y="connsiteY2"/>
              </a:cxn>
            </a:cxnLst>
            <a:rect l="l" t="t" r="r" b="b"/>
            <a:pathLst>
              <a:path w="2250831" h="1626577">
                <a:moveTo>
                  <a:pt x="0" y="0"/>
                </a:moveTo>
                <a:cubicBezTo>
                  <a:pt x="164123" y="352425"/>
                  <a:pt x="328247" y="704850"/>
                  <a:pt x="703385" y="975946"/>
                </a:cubicBezTo>
                <a:cubicBezTo>
                  <a:pt x="1078524" y="1247042"/>
                  <a:pt x="1839058" y="1529862"/>
                  <a:pt x="2250831" y="1626577"/>
                </a:cubicBez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9" name="Freeform: Shape 8">
            <a:extLst>
              <a:ext uri="{FF2B5EF4-FFF2-40B4-BE49-F238E27FC236}">
                <a16:creationId xmlns:a16="http://schemas.microsoft.com/office/drawing/2014/main" id="{1AD25063-C765-D8D4-48C1-0B9E302FCA41}"/>
              </a:ext>
            </a:extLst>
          </p:cNvPr>
          <p:cNvSpPr/>
          <p:nvPr/>
        </p:nvSpPr>
        <p:spPr>
          <a:xfrm>
            <a:off x="6852319" y="5742878"/>
            <a:ext cx="3596054" cy="852854"/>
          </a:xfrm>
          <a:custGeom>
            <a:avLst/>
            <a:gdLst>
              <a:gd name="connsiteX0" fmla="*/ 0 w 3596054"/>
              <a:gd name="connsiteY0" fmla="*/ 0 h 852854"/>
              <a:gd name="connsiteX1" fmla="*/ 2470639 w 3596054"/>
              <a:gd name="connsiteY1" fmla="*/ 694592 h 852854"/>
              <a:gd name="connsiteX2" fmla="*/ 3596054 w 3596054"/>
              <a:gd name="connsiteY2" fmla="*/ 852854 h 852854"/>
            </a:gdLst>
            <a:ahLst/>
            <a:cxnLst>
              <a:cxn ang="0">
                <a:pos x="connsiteX0" y="connsiteY0"/>
              </a:cxn>
              <a:cxn ang="0">
                <a:pos x="connsiteX1" y="connsiteY1"/>
              </a:cxn>
              <a:cxn ang="0">
                <a:pos x="connsiteX2" y="connsiteY2"/>
              </a:cxn>
            </a:cxnLst>
            <a:rect l="l" t="t" r="r" b="b"/>
            <a:pathLst>
              <a:path w="3596054" h="852854">
                <a:moveTo>
                  <a:pt x="0" y="0"/>
                </a:moveTo>
                <a:cubicBezTo>
                  <a:pt x="935648" y="276225"/>
                  <a:pt x="1871297" y="552450"/>
                  <a:pt x="2470639" y="694592"/>
                </a:cubicBezTo>
                <a:cubicBezTo>
                  <a:pt x="3069981" y="836734"/>
                  <a:pt x="3433396" y="823546"/>
                  <a:pt x="3596054" y="852854"/>
                </a:cubicBezTo>
              </a:path>
            </a:pathLst>
          </a:custGeom>
          <a:noFill/>
          <a:ln>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 name="Freeform: Shape 9">
            <a:extLst>
              <a:ext uri="{FF2B5EF4-FFF2-40B4-BE49-F238E27FC236}">
                <a16:creationId xmlns:a16="http://schemas.microsoft.com/office/drawing/2014/main" id="{87388648-EAE2-4F76-1B00-1857828D0209}"/>
              </a:ext>
            </a:extLst>
          </p:cNvPr>
          <p:cNvSpPr/>
          <p:nvPr/>
        </p:nvSpPr>
        <p:spPr>
          <a:xfrm flipH="1">
            <a:off x="4601488" y="6079912"/>
            <a:ext cx="2250832" cy="586159"/>
          </a:xfrm>
          <a:custGeom>
            <a:avLst/>
            <a:gdLst>
              <a:gd name="connsiteX0" fmla="*/ 0 w 3596054"/>
              <a:gd name="connsiteY0" fmla="*/ 0 h 852854"/>
              <a:gd name="connsiteX1" fmla="*/ 2470639 w 3596054"/>
              <a:gd name="connsiteY1" fmla="*/ 694592 h 852854"/>
              <a:gd name="connsiteX2" fmla="*/ 3596054 w 3596054"/>
              <a:gd name="connsiteY2" fmla="*/ 852854 h 852854"/>
            </a:gdLst>
            <a:ahLst/>
            <a:cxnLst>
              <a:cxn ang="0">
                <a:pos x="connsiteX0" y="connsiteY0"/>
              </a:cxn>
              <a:cxn ang="0">
                <a:pos x="connsiteX1" y="connsiteY1"/>
              </a:cxn>
              <a:cxn ang="0">
                <a:pos x="connsiteX2" y="connsiteY2"/>
              </a:cxn>
            </a:cxnLst>
            <a:rect l="l" t="t" r="r" b="b"/>
            <a:pathLst>
              <a:path w="3596054" h="852854">
                <a:moveTo>
                  <a:pt x="0" y="0"/>
                </a:moveTo>
                <a:cubicBezTo>
                  <a:pt x="935648" y="276225"/>
                  <a:pt x="1871297" y="552450"/>
                  <a:pt x="2470639" y="694592"/>
                </a:cubicBezTo>
                <a:cubicBezTo>
                  <a:pt x="3069981" y="836734"/>
                  <a:pt x="3433396" y="823546"/>
                  <a:pt x="3596054" y="852854"/>
                </a:cubicBezTo>
              </a:path>
            </a:pathLst>
          </a:custGeom>
          <a:noFill/>
          <a:ln w="19050">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1" name="Freeform: Shape 10">
            <a:extLst>
              <a:ext uri="{FF2B5EF4-FFF2-40B4-BE49-F238E27FC236}">
                <a16:creationId xmlns:a16="http://schemas.microsoft.com/office/drawing/2014/main" id="{5DAAE044-30EB-5983-E316-150AB664CF08}"/>
              </a:ext>
            </a:extLst>
          </p:cNvPr>
          <p:cNvSpPr/>
          <p:nvPr/>
        </p:nvSpPr>
        <p:spPr>
          <a:xfrm rot="21385468" flipH="1">
            <a:off x="6808356" y="4214870"/>
            <a:ext cx="2960813" cy="1774530"/>
          </a:xfrm>
          <a:custGeom>
            <a:avLst/>
            <a:gdLst>
              <a:gd name="connsiteX0" fmla="*/ 0 w 2250831"/>
              <a:gd name="connsiteY0" fmla="*/ 0 h 1626577"/>
              <a:gd name="connsiteX1" fmla="*/ 703385 w 2250831"/>
              <a:gd name="connsiteY1" fmla="*/ 975946 h 1626577"/>
              <a:gd name="connsiteX2" fmla="*/ 2250831 w 2250831"/>
              <a:gd name="connsiteY2" fmla="*/ 1626577 h 1626577"/>
            </a:gdLst>
            <a:ahLst/>
            <a:cxnLst>
              <a:cxn ang="0">
                <a:pos x="connsiteX0" y="connsiteY0"/>
              </a:cxn>
              <a:cxn ang="0">
                <a:pos x="connsiteX1" y="connsiteY1"/>
              </a:cxn>
              <a:cxn ang="0">
                <a:pos x="connsiteX2" y="connsiteY2"/>
              </a:cxn>
            </a:cxnLst>
            <a:rect l="l" t="t" r="r" b="b"/>
            <a:pathLst>
              <a:path w="2250831" h="1626577">
                <a:moveTo>
                  <a:pt x="0" y="0"/>
                </a:moveTo>
                <a:cubicBezTo>
                  <a:pt x="164123" y="352425"/>
                  <a:pt x="328247" y="704850"/>
                  <a:pt x="703385" y="975946"/>
                </a:cubicBezTo>
                <a:cubicBezTo>
                  <a:pt x="1078524" y="1247042"/>
                  <a:pt x="1839058" y="1529862"/>
                  <a:pt x="2250831" y="1626577"/>
                </a:cubicBezTo>
              </a:path>
            </a:pathLst>
          </a:custGeom>
          <a:noFill/>
          <a:ln w="19050">
            <a:solidFill>
              <a:srgbClr val="0070C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2" name="Freeform: Shape 11">
            <a:extLst>
              <a:ext uri="{FF2B5EF4-FFF2-40B4-BE49-F238E27FC236}">
                <a16:creationId xmlns:a16="http://schemas.microsoft.com/office/drawing/2014/main" id="{B4BB7F34-5969-2268-FCB0-6774D1D20BD6}"/>
              </a:ext>
            </a:extLst>
          </p:cNvPr>
          <p:cNvSpPr/>
          <p:nvPr/>
        </p:nvSpPr>
        <p:spPr>
          <a:xfrm flipH="1">
            <a:off x="4601487" y="6460991"/>
            <a:ext cx="2250831" cy="339178"/>
          </a:xfrm>
          <a:custGeom>
            <a:avLst/>
            <a:gdLst>
              <a:gd name="connsiteX0" fmla="*/ 0 w 3596054"/>
              <a:gd name="connsiteY0" fmla="*/ 0 h 852854"/>
              <a:gd name="connsiteX1" fmla="*/ 2470639 w 3596054"/>
              <a:gd name="connsiteY1" fmla="*/ 694592 h 852854"/>
              <a:gd name="connsiteX2" fmla="*/ 3596054 w 3596054"/>
              <a:gd name="connsiteY2" fmla="*/ 852854 h 852854"/>
            </a:gdLst>
            <a:ahLst/>
            <a:cxnLst>
              <a:cxn ang="0">
                <a:pos x="connsiteX0" y="connsiteY0"/>
              </a:cxn>
              <a:cxn ang="0">
                <a:pos x="connsiteX1" y="connsiteY1"/>
              </a:cxn>
              <a:cxn ang="0">
                <a:pos x="connsiteX2" y="connsiteY2"/>
              </a:cxn>
            </a:cxnLst>
            <a:rect l="l" t="t" r="r" b="b"/>
            <a:pathLst>
              <a:path w="3596054" h="852854">
                <a:moveTo>
                  <a:pt x="0" y="0"/>
                </a:moveTo>
                <a:cubicBezTo>
                  <a:pt x="935648" y="276225"/>
                  <a:pt x="1871297" y="552450"/>
                  <a:pt x="2470639" y="694592"/>
                </a:cubicBezTo>
                <a:cubicBezTo>
                  <a:pt x="3069981" y="836734"/>
                  <a:pt x="3433396" y="823546"/>
                  <a:pt x="3596054" y="852854"/>
                </a:cubicBezTo>
              </a:path>
            </a:pathLst>
          </a:custGeom>
          <a:noFill/>
          <a:ln w="19050">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 name="Freeform: Shape 12">
            <a:extLst>
              <a:ext uri="{FF2B5EF4-FFF2-40B4-BE49-F238E27FC236}">
                <a16:creationId xmlns:a16="http://schemas.microsoft.com/office/drawing/2014/main" id="{5D1BA411-560E-E9DE-7EED-778D01ADA2E5}"/>
              </a:ext>
            </a:extLst>
          </p:cNvPr>
          <p:cNvSpPr/>
          <p:nvPr/>
        </p:nvSpPr>
        <p:spPr>
          <a:xfrm rot="21385468" flipH="1">
            <a:off x="6824810" y="5123045"/>
            <a:ext cx="2960813" cy="1246835"/>
          </a:xfrm>
          <a:custGeom>
            <a:avLst/>
            <a:gdLst>
              <a:gd name="connsiteX0" fmla="*/ 0 w 2250831"/>
              <a:gd name="connsiteY0" fmla="*/ 0 h 1626577"/>
              <a:gd name="connsiteX1" fmla="*/ 703385 w 2250831"/>
              <a:gd name="connsiteY1" fmla="*/ 975946 h 1626577"/>
              <a:gd name="connsiteX2" fmla="*/ 2250831 w 2250831"/>
              <a:gd name="connsiteY2" fmla="*/ 1626577 h 1626577"/>
            </a:gdLst>
            <a:ahLst/>
            <a:cxnLst>
              <a:cxn ang="0">
                <a:pos x="connsiteX0" y="connsiteY0"/>
              </a:cxn>
              <a:cxn ang="0">
                <a:pos x="connsiteX1" y="connsiteY1"/>
              </a:cxn>
              <a:cxn ang="0">
                <a:pos x="connsiteX2" y="connsiteY2"/>
              </a:cxn>
            </a:cxnLst>
            <a:rect l="l" t="t" r="r" b="b"/>
            <a:pathLst>
              <a:path w="2250831" h="1626577">
                <a:moveTo>
                  <a:pt x="0" y="0"/>
                </a:moveTo>
                <a:cubicBezTo>
                  <a:pt x="164123" y="352425"/>
                  <a:pt x="328247" y="704850"/>
                  <a:pt x="703385" y="975946"/>
                </a:cubicBezTo>
                <a:cubicBezTo>
                  <a:pt x="1078524" y="1247042"/>
                  <a:pt x="1839058" y="1529862"/>
                  <a:pt x="2250831" y="1626577"/>
                </a:cubicBezTo>
              </a:path>
            </a:pathLst>
          </a:custGeom>
          <a:noFill/>
          <a:ln w="19050">
            <a:solidFill>
              <a:schemeClr val="accent6">
                <a:lumMod val="75000"/>
              </a:schemeClr>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4" name="Freeform: Shape 13">
            <a:extLst>
              <a:ext uri="{FF2B5EF4-FFF2-40B4-BE49-F238E27FC236}">
                <a16:creationId xmlns:a16="http://schemas.microsoft.com/office/drawing/2014/main" id="{309EF4D0-A314-AD89-F967-3470F9B850A0}"/>
              </a:ext>
            </a:extLst>
          </p:cNvPr>
          <p:cNvSpPr/>
          <p:nvPr/>
        </p:nvSpPr>
        <p:spPr>
          <a:xfrm flipH="1">
            <a:off x="4601483" y="6666070"/>
            <a:ext cx="2250831" cy="245499"/>
          </a:xfrm>
          <a:custGeom>
            <a:avLst/>
            <a:gdLst>
              <a:gd name="connsiteX0" fmla="*/ 0 w 3596054"/>
              <a:gd name="connsiteY0" fmla="*/ 0 h 852854"/>
              <a:gd name="connsiteX1" fmla="*/ 2470639 w 3596054"/>
              <a:gd name="connsiteY1" fmla="*/ 694592 h 852854"/>
              <a:gd name="connsiteX2" fmla="*/ 3596054 w 3596054"/>
              <a:gd name="connsiteY2" fmla="*/ 852854 h 852854"/>
            </a:gdLst>
            <a:ahLst/>
            <a:cxnLst>
              <a:cxn ang="0">
                <a:pos x="connsiteX0" y="connsiteY0"/>
              </a:cxn>
              <a:cxn ang="0">
                <a:pos x="connsiteX1" y="connsiteY1"/>
              </a:cxn>
              <a:cxn ang="0">
                <a:pos x="connsiteX2" y="connsiteY2"/>
              </a:cxn>
            </a:cxnLst>
            <a:rect l="l" t="t" r="r" b="b"/>
            <a:pathLst>
              <a:path w="3596054" h="852854">
                <a:moveTo>
                  <a:pt x="0" y="0"/>
                </a:moveTo>
                <a:cubicBezTo>
                  <a:pt x="935648" y="276225"/>
                  <a:pt x="1871297" y="552450"/>
                  <a:pt x="2470639" y="694592"/>
                </a:cubicBezTo>
                <a:cubicBezTo>
                  <a:pt x="3069981" y="836734"/>
                  <a:pt x="3433396" y="823546"/>
                  <a:pt x="3596054" y="852854"/>
                </a:cubicBezTo>
              </a:path>
            </a:pathLst>
          </a:custGeom>
          <a:noFill/>
          <a:ln w="19050">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5" name="Freeform: Shape 14">
            <a:extLst>
              <a:ext uri="{FF2B5EF4-FFF2-40B4-BE49-F238E27FC236}">
                <a16:creationId xmlns:a16="http://schemas.microsoft.com/office/drawing/2014/main" id="{5EC59219-79CF-4A1D-E0E2-5B988F34F0FC}"/>
              </a:ext>
            </a:extLst>
          </p:cNvPr>
          <p:cNvSpPr/>
          <p:nvPr/>
        </p:nvSpPr>
        <p:spPr>
          <a:xfrm rot="21385468" flipH="1">
            <a:off x="6830055" y="5775111"/>
            <a:ext cx="2960813" cy="796555"/>
          </a:xfrm>
          <a:custGeom>
            <a:avLst/>
            <a:gdLst>
              <a:gd name="connsiteX0" fmla="*/ 0 w 2250831"/>
              <a:gd name="connsiteY0" fmla="*/ 0 h 1626577"/>
              <a:gd name="connsiteX1" fmla="*/ 703385 w 2250831"/>
              <a:gd name="connsiteY1" fmla="*/ 975946 h 1626577"/>
              <a:gd name="connsiteX2" fmla="*/ 2250831 w 2250831"/>
              <a:gd name="connsiteY2" fmla="*/ 1626577 h 1626577"/>
            </a:gdLst>
            <a:ahLst/>
            <a:cxnLst>
              <a:cxn ang="0">
                <a:pos x="connsiteX0" y="connsiteY0"/>
              </a:cxn>
              <a:cxn ang="0">
                <a:pos x="connsiteX1" y="connsiteY1"/>
              </a:cxn>
              <a:cxn ang="0">
                <a:pos x="connsiteX2" y="connsiteY2"/>
              </a:cxn>
            </a:cxnLst>
            <a:rect l="l" t="t" r="r" b="b"/>
            <a:pathLst>
              <a:path w="2250831" h="1626577">
                <a:moveTo>
                  <a:pt x="0" y="0"/>
                </a:moveTo>
                <a:cubicBezTo>
                  <a:pt x="164123" y="352425"/>
                  <a:pt x="328247" y="704850"/>
                  <a:pt x="703385" y="975946"/>
                </a:cubicBezTo>
                <a:cubicBezTo>
                  <a:pt x="1078524" y="1247042"/>
                  <a:pt x="1839058" y="1529862"/>
                  <a:pt x="2250831" y="1626577"/>
                </a:cubicBezTo>
              </a:path>
            </a:pathLst>
          </a:custGeom>
          <a:noFill/>
          <a:ln w="19050">
            <a:solidFill>
              <a:srgbClr val="00B05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cxnSp>
        <p:nvCxnSpPr>
          <p:cNvPr id="16" name="Straight Connector 15">
            <a:extLst>
              <a:ext uri="{FF2B5EF4-FFF2-40B4-BE49-F238E27FC236}">
                <a16:creationId xmlns:a16="http://schemas.microsoft.com/office/drawing/2014/main" id="{916143FE-B175-ADE7-5EE7-6F06060274F1}"/>
              </a:ext>
            </a:extLst>
          </p:cNvPr>
          <p:cNvCxnSpPr>
            <a:cxnSpLocks/>
          </p:cNvCxnSpPr>
          <p:nvPr/>
        </p:nvCxnSpPr>
        <p:spPr>
          <a:xfrm>
            <a:off x="9144921" y="4164716"/>
            <a:ext cx="0" cy="2820717"/>
          </a:xfrm>
          <a:prstGeom prst="line">
            <a:avLst/>
          </a:prstGeom>
          <a:ln>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0" name="직사각형 22">
            <a:extLst>
              <a:ext uri="{FF2B5EF4-FFF2-40B4-BE49-F238E27FC236}">
                <a16:creationId xmlns:a16="http://schemas.microsoft.com/office/drawing/2014/main" id="{F3FFD2C9-EE3B-CBBC-8ECD-3D6C58A44EF7}"/>
              </a:ext>
            </a:extLst>
          </p:cNvPr>
          <p:cNvSpPr/>
          <p:nvPr/>
        </p:nvSpPr>
        <p:spPr>
          <a:xfrm>
            <a:off x="4601482" y="3964661"/>
            <a:ext cx="1009460" cy="200055"/>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7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Serving Cell (1)</a:t>
            </a:r>
            <a:endParaRPr lang="ko-KR" altLang="en-US" sz="700" dirty="0"/>
          </a:p>
        </p:txBody>
      </p:sp>
      <p:sp>
        <p:nvSpPr>
          <p:cNvPr id="21" name="직사각형 22">
            <a:extLst>
              <a:ext uri="{FF2B5EF4-FFF2-40B4-BE49-F238E27FC236}">
                <a16:creationId xmlns:a16="http://schemas.microsoft.com/office/drawing/2014/main" id="{CA651E9A-BBA3-7C12-E707-2439CE180CF7}"/>
              </a:ext>
            </a:extLst>
          </p:cNvPr>
          <p:cNvSpPr/>
          <p:nvPr/>
        </p:nvSpPr>
        <p:spPr>
          <a:xfrm>
            <a:off x="9448149" y="4446072"/>
            <a:ext cx="1009460" cy="200055"/>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700" dirty="0">
                <a:solidFill>
                  <a:srgbClr val="0070C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Neighbour Cell (2)</a:t>
            </a:r>
            <a:endParaRPr lang="ko-KR" altLang="en-US" sz="700" dirty="0">
              <a:solidFill>
                <a:srgbClr val="0070C0"/>
              </a:solidFill>
            </a:endParaRPr>
          </a:p>
        </p:txBody>
      </p:sp>
      <p:sp>
        <p:nvSpPr>
          <p:cNvPr id="22" name="직사각형 22">
            <a:extLst>
              <a:ext uri="{FF2B5EF4-FFF2-40B4-BE49-F238E27FC236}">
                <a16:creationId xmlns:a16="http://schemas.microsoft.com/office/drawing/2014/main" id="{6E1BBC21-5328-8B3A-3585-8B1EC898A418}"/>
              </a:ext>
            </a:extLst>
          </p:cNvPr>
          <p:cNvSpPr/>
          <p:nvPr/>
        </p:nvSpPr>
        <p:spPr>
          <a:xfrm>
            <a:off x="9630267" y="5057665"/>
            <a:ext cx="1009460" cy="200055"/>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700" dirty="0">
                <a:solidFill>
                  <a:schemeClr val="accent6">
                    <a:lumMod val="75000"/>
                  </a:schemeClr>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Neighbour Cell (3)</a:t>
            </a:r>
            <a:endParaRPr lang="ko-KR" altLang="en-US" sz="700" dirty="0">
              <a:solidFill>
                <a:schemeClr val="accent6">
                  <a:lumMod val="75000"/>
                </a:schemeClr>
              </a:solidFill>
            </a:endParaRPr>
          </a:p>
        </p:txBody>
      </p:sp>
      <p:sp>
        <p:nvSpPr>
          <p:cNvPr id="23" name="직사각형 22">
            <a:extLst>
              <a:ext uri="{FF2B5EF4-FFF2-40B4-BE49-F238E27FC236}">
                <a16:creationId xmlns:a16="http://schemas.microsoft.com/office/drawing/2014/main" id="{E5BDAD1B-06B2-9A9D-C66D-3DDEEEBE1680}"/>
              </a:ext>
            </a:extLst>
          </p:cNvPr>
          <p:cNvSpPr/>
          <p:nvPr/>
        </p:nvSpPr>
        <p:spPr>
          <a:xfrm>
            <a:off x="9624287" y="5713323"/>
            <a:ext cx="1009460" cy="200055"/>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700" dirty="0">
                <a:solidFill>
                  <a:srgbClr val="00B05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Neighbour Cell (4)</a:t>
            </a:r>
            <a:endParaRPr lang="ko-KR" altLang="en-US" sz="700" dirty="0">
              <a:solidFill>
                <a:srgbClr val="00B050"/>
              </a:solidFill>
            </a:endParaRPr>
          </a:p>
        </p:txBody>
      </p:sp>
      <p:sp>
        <p:nvSpPr>
          <p:cNvPr id="24" name="직사각형 22">
            <a:extLst>
              <a:ext uri="{FF2B5EF4-FFF2-40B4-BE49-F238E27FC236}">
                <a16:creationId xmlns:a16="http://schemas.microsoft.com/office/drawing/2014/main" id="{EDF3FB00-C9FB-6F26-3397-DFC799B861D9}"/>
              </a:ext>
            </a:extLst>
          </p:cNvPr>
          <p:cNvSpPr/>
          <p:nvPr/>
        </p:nvSpPr>
        <p:spPr>
          <a:xfrm>
            <a:off x="6788811" y="4420475"/>
            <a:ext cx="2155662" cy="246221"/>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1000" b="1" i="1" dirty="0">
                <a:solidFill>
                  <a:srgbClr val="C0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Predictive measurement</a:t>
            </a:r>
            <a:endParaRPr lang="ko-KR" altLang="en-US" sz="1000" b="1" i="1" dirty="0">
              <a:solidFill>
                <a:srgbClr val="C00000"/>
              </a:solidFill>
            </a:endParaRPr>
          </a:p>
        </p:txBody>
      </p:sp>
      <p:cxnSp>
        <p:nvCxnSpPr>
          <p:cNvPr id="25" name="Straight Connector 24">
            <a:extLst>
              <a:ext uri="{FF2B5EF4-FFF2-40B4-BE49-F238E27FC236}">
                <a16:creationId xmlns:a16="http://schemas.microsoft.com/office/drawing/2014/main" id="{94A73016-8AEB-6EA2-B361-6DCBB0839516}"/>
              </a:ext>
            </a:extLst>
          </p:cNvPr>
          <p:cNvCxnSpPr>
            <a:cxnSpLocks/>
          </p:cNvCxnSpPr>
          <p:nvPr/>
        </p:nvCxnSpPr>
        <p:spPr>
          <a:xfrm flipH="1">
            <a:off x="4601483" y="5742878"/>
            <a:ext cx="4722833"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5BB9D24B-951A-F3E4-E8D6-0EEC0CE56C7A}"/>
              </a:ext>
            </a:extLst>
          </p:cNvPr>
          <p:cNvCxnSpPr>
            <a:cxnSpLocks/>
          </p:cNvCxnSpPr>
          <p:nvPr/>
        </p:nvCxnSpPr>
        <p:spPr>
          <a:xfrm flipH="1">
            <a:off x="4603442" y="5944941"/>
            <a:ext cx="4722833"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BBBB6AA6-3712-FC01-CA2F-7345D54BAE86}"/>
              </a:ext>
            </a:extLst>
          </p:cNvPr>
          <p:cNvCxnSpPr>
            <a:cxnSpLocks/>
          </p:cNvCxnSpPr>
          <p:nvPr/>
        </p:nvCxnSpPr>
        <p:spPr>
          <a:xfrm flipH="1">
            <a:off x="4601482" y="6106133"/>
            <a:ext cx="4722833"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2C9FE72D-2426-D9D5-4E4A-8757CD80C295}"/>
              </a:ext>
            </a:extLst>
          </p:cNvPr>
          <p:cNvCxnSpPr>
            <a:cxnSpLocks/>
          </p:cNvCxnSpPr>
          <p:nvPr/>
        </p:nvCxnSpPr>
        <p:spPr>
          <a:xfrm>
            <a:off x="8650346" y="4160172"/>
            <a:ext cx="0" cy="2820717"/>
          </a:xfrm>
          <a:prstGeom prst="line">
            <a:avLst/>
          </a:prstGeom>
          <a:ln>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3B0894F1-67CF-CF19-6C0D-14B4D556C09D}"/>
              </a:ext>
            </a:extLst>
          </p:cNvPr>
          <p:cNvCxnSpPr>
            <a:cxnSpLocks/>
          </p:cNvCxnSpPr>
          <p:nvPr/>
        </p:nvCxnSpPr>
        <p:spPr>
          <a:xfrm>
            <a:off x="7856470" y="4164716"/>
            <a:ext cx="0" cy="2820717"/>
          </a:xfrm>
          <a:prstGeom prst="line">
            <a:avLst/>
          </a:prstGeom>
          <a:ln>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1" name="직사각형 22">
                <a:extLst>
                  <a:ext uri="{FF2B5EF4-FFF2-40B4-BE49-F238E27FC236}">
                    <a16:creationId xmlns:a16="http://schemas.microsoft.com/office/drawing/2014/main" id="{6A1C5D97-6B21-C161-DEE1-EB77105B8C07}"/>
                  </a:ext>
                </a:extLst>
              </p:cNvPr>
              <p:cNvSpPr/>
              <p:nvPr/>
            </p:nvSpPr>
            <p:spPr>
              <a:xfrm>
                <a:off x="7630664" y="5452651"/>
                <a:ext cx="517993" cy="265329"/>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pPr/>
                <a14:m>
                  <m:oMathPara xmlns:m="http://schemas.openxmlformats.org/officeDocument/2006/math">
                    <m:oMathParaPr>
                      <m:jc m:val="centerGroup"/>
                    </m:oMathParaPr>
                    <m:oMath xmlns:m="http://schemas.openxmlformats.org/officeDocument/2006/math">
                      <m:sSubSup>
                        <m:sSubSupPr>
                          <m:ctrlPr>
                            <a:rPr lang="en-US" altLang="ko-KR" sz="900" b="1" i="1">
                              <a:solidFill>
                                <a:srgbClr val="0070C0"/>
                              </a:solidFill>
                              <a:latin typeface="Cambria Math" panose="02040503050406030204" pitchFamily="18" charset="0"/>
                            </a:rPr>
                          </m:ctrlPr>
                        </m:sSubSupPr>
                        <m:e>
                          <m:r>
                            <a:rPr lang="en-US" altLang="ko-KR" sz="900" b="1" i="1">
                              <a:solidFill>
                                <a:srgbClr val="0070C0"/>
                              </a:solidFill>
                              <a:latin typeface="Cambria Math" panose="02040503050406030204" pitchFamily="18" charset="0"/>
                            </a:rPr>
                            <m:t>𝑴</m:t>
                          </m:r>
                        </m:e>
                        <m:sub>
                          <m:r>
                            <a:rPr lang="en-US" altLang="ko-KR" sz="900" b="1" i="1">
                              <a:solidFill>
                                <a:srgbClr val="0070C0"/>
                              </a:solidFill>
                              <a:latin typeface="Cambria Math" panose="02040503050406030204" pitchFamily="18" charset="0"/>
                            </a:rPr>
                            <m:t>𝑵</m:t>
                          </m:r>
                          <m:r>
                            <a:rPr lang="en-US" altLang="ko-KR" sz="900" b="1" i="1">
                              <a:solidFill>
                                <a:srgbClr val="0070C0"/>
                              </a:solidFill>
                              <a:latin typeface="Cambria Math" panose="02040503050406030204" pitchFamily="18" charset="0"/>
                            </a:rPr>
                            <m:t>𝟐</m:t>
                          </m:r>
                        </m:sub>
                        <m:sup>
                          <m:r>
                            <a:rPr lang="en-US" altLang="ko-KR" sz="900" b="1" i="1">
                              <a:solidFill>
                                <a:srgbClr val="0070C0"/>
                              </a:solidFill>
                              <a:latin typeface="Cambria Math" panose="02040503050406030204" pitchFamily="18" charset="0"/>
                            </a:rPr>
                            <m:t>𝒑𝒓𝒆𝒅𝒊𝒄𝒕𝒊𝒐𝒏</m:t>
                          </m:r>
                        </m:sup>
                      </m:sSubSup>
                    </m:oMath>
                  </m:oMathPara>
                </a14:m>
                <a:endParaRPr lang="ko-KR" altLang="en-US" sz="900" b="1" dirty="0">
                  <a:solidFill>
                    <a:srgbClr val="0070C0"/>
                  </a:solidFill>
                </a:endParaRPr>
              </a:p>
            </p:txBody>
          </p:sp>
        </mc:Choice>
        <mc:Fallback xmlns="">
          <p:sp>
            <p:nvSpPr>
              <p:cNvPr id="31" name="직사각형 22">
                <a:extLst>
                  <a:ext uri="{FF2B5EF4-FFF2-40B4-BE49-F238E27FC236}">
                    <a16:creationId xmlns:a16="http://schemas.microsoft.com/office/drawing/2014/main" id="{6A1C5D97-6B21-C161-DEE1-EB77105B8C07}"/>
                  </a:ext>
                </a:extLst>
              </p:cNvPr>
              <p:cNvSpPr>
                <a:spLocks noRot="1" noChangeAspect="1" noMove="1" noResize="1" noEditPoints="1" noAdjustHandles="1" noChangeArrowheads="1" noChangeShapeType="1" noTextEdit="1"/>
              </p:cNvSpPr>
              <p:nvPr/>
            </p:nvSpPr>
            <p:spPr>
              <a:xfrm>
                <a:off x="7630664" y="5452651"/>
                <a:ext cx="517993" cy="265329"/>
              </a:xfrm>
              <a:prstGeom prst="rect">
                <a:avLst/>
              </a:prstGeom>
              <a:blipFill>
                <a:blip r:embed="rId2"/>
                <a:stretch>
                  <a:fillRect r="-31765"/>
                </a:stretch>
              </a:blipFill>
            </p:spPr>
            <p:txBody>
              <a:bodyPr/>
              <a:lstStyle/>
              <a:p>
                <a:r>
                  <a:rPr lang="ko-KR" altLang="en-US">
                    <a:noFill/>
                  </a:rPr>
                  <a:t> </a:t>
                </a:r>
              </a:p>
            </p:txBody>
          </p:sp>
        </mc:Fallback>
      </mc:AlternateContent>
      <mc:AlternateContent xmlns:mc="http://schemas.openxmlformats.org/markup-compatibility/2006" xmlns:a14="http://schemas.microsoft.com/office/drawing/2010/main">
        <mc:Choice Requires="a14">
          <p:sp>
            <p:nvSpPr>
              <p:cNvPr id="32" name="직사각형 22">
                <a:extLst>
                  <a:ext uri="{FF2B5EF4-FFF2-40B4-BE49-F238E27FC236}">
                    <a16:creationId xmlns:a16="http://schemas.microsoft.com/office/drawing/2014/main" id="{7718D517-1BCC-7AD1-4AF2-F9221BFA21AD}"/>
                  </a:ext>
                </a:extLst>
              </p:cNvPr>
              <p:cNvSpPr/>
              <p:nvPr/>
            </p:nvSpPr>
            <p:spPr>
              <a:xfrm>
                <a:off x="8346724" y="5650287"/>
                <a:ext cx="517993" cy="265970"/>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pPr/>
                <a14:m>
                  <m:oMathPara xmlns:m="http://schemas.openxmlformats.org/officeDocument/2006/math">
                    <m:oMathParaPr>
                      <m:jc m:val="centerGroup"/>
                    </m:oMathParaPr>
                    <m:oMath xmlns:m="http://schemas.openxmlformats.org/officeDocument/2006/math">
                      <m:sSubSup>
                        <m:sSubSupPr>
                          <m:ctrlPr>
                            <a:rPr lang="en-US" altLang="ko-KR" sz="900" b="1" i="1">
                              <a:solidFill>
                                <a:schemeClr val="accent6">
                                  <a:lumMod val="75000"/>
                                </a:schemeClr>
                              </a:solidFill>
                              <a:latin typeface="Cambria Math" panose="02040503050406030204" pitchFamily="18" charset="0"/>
                            </a:rPr>
                          </m:ctrlPr>
                        </m:sSubSupPr>
                        <m:e>
                          <m:r>
                            <a:rPr lang="en-US" altLang="ko-KR" sz="900" b="1" i="1">
                              <a:solidFill>
                                <a:schemeClr val="accent6">
                                  <a:lumMod val="75000"/>
                                </a:schemeClr>
                              </a:solidFill>
                              <a:latin typeface="Cambria Math" panose="02040503050406030204" pitchFamily="18" charset="0"/>
                            </a:rPr>
                            <m:t>𝑴</m:t>
                          </m:r>
                        </m:e>
                        <m:sub>
                          <m:r>
                            <a:rPr lang="en-US" altLang="ko-KR" sz="900" b="1" i="1">
                              <a:solidFill>
                                <a:schemeClr val="accent6">
                                  <a:lumMod val="75000"/>
                                </a:schemeClr>
                              </a:solidFill>
                              <a:latin typeface="Cambria Math" panose="02040503050406030204" pitchFamily="18" charset="0"/>
                            </a:rPr>
                            <m:t>𝑵</m:t>
                          </m:r>
                          <m:r>
                            <a:rPr lang="en-US" altLang="ko-KR" sz="900" b="1" i="1">
                              <a:solidFill>
                                <a:schemeClr val="accent6">
                                  <a:lumMod val="75000"/>
                                </a:schemeClr>
                              </a:solidFill>
                              <a:latin typeface="Cambria Math" panose="02040503050406030204" pitchFamily="18" charset="0"/>
                            </a:rPr>
                            <m:t>𝟑</m:t>
                          </m:r>
                        </m:sub>
                        <m:sup>
                          <m:r>
                            <a:rPr lang="en-US" altLang="ko-KR" sz="900" b="1" i="1">
                              <a:solidFill>
                                <a:schemeClr val="accent6">
                                  <a:lumMod val="75000"/>
                                </a:schemeClr>
                              </a:solidFill>
                              <a:latin typeface="Cambria Math" panose="02040503050406030204" pitchFamily="18" charset="0"/>
                            </a:rPr>
                            <m:t>𝒑𝒓𝒆𝒅𝒊𝒄𝒕𝒊𝒐𝒏</m:t>
                          </m:r>
                        </m:sup>
                      </m:sSubSup>
                    </m:oMath>
                  </m:oMathPara>
                </a14:m>
                <a:endParaRPr lang="ko-KR" altLang="en-US" sz="900" b="1" dirty="0">
                  <a:solidFill>
                    <a:schemeClr val="accent6">
                      <a:lumMod val="75000"/>
                    </a:schemeClr>
                  </a:solidFill>
                </a:endParaRPr>
              </a:p>
            </p:txBody>
          </p:sp>
        </mc:Choice>
        <mc:Fallback xmlns="">
          <p:sp>
            <p:nvSpPr>
              <p:cNvPr id="32" name="직사각형 22">
                <a:extLst>
                  <a:ext uri="{FF2B5EF4-FFF2-40B4-BE49-F238E27FC236}">
                    <a16:creationId xmlns:a16="http://schemas.microsoft.com/office/drawing/2014/main" id="{7718D517-1BCC-7AD1-4AF2-F9221BFA21AD}"/>
                  </a:ext>
                </a:extLst>
              </p:cNvPr>
              <p:cNvSpPr>
                <a:spLocks noRot="1" noChangeAspect="1" noMove="1" noResize="1" noEditPoints="1" noAdjustHandles="1" noChangeArrowheads="1" noChangeShapeType="1" noTextEdit="1"/>
              </p:cNvSpPr>
              <p:nvPr/>
            </p:nvSpPr>
            <p:spPr>
              <a:xfrm>
                <a:off x="8346724" y="5650287"/>
                <a:ext cx="517993" cy="265970"/>
              </a:xfrm>
              <a:prstGeom prst="rect">
                <a:avLst/>
              </a:prstGeom>
              <a:blipFill>
                <a:blip r:embed="rId3"/>
                <a:stretch>
                  <a:fillRect r="-32941"/>
                </a:stretch>
              </a:blipFill>
            </p:spPr>
            <p:txBody>
              <a:bodyPr/>
              <a:lstStyle/>
              <a:p>
                <a:r>
                  <a:rPr lang="ko-KR" altLang="en-US">
                    <a:noFill/>
                  </a:rPr>
                  <a:t> </a:t>
                </a:r>
              </a:p>
            </p:txBody>
          </p:sp>
        </mc:Fallback>
      </mc:AlternateContent>
      <mc:AlternateContent xmlns:mc="http://schemas.openxmlformats.org/markup-compatibility/2006" xmlns:a14="http://schemas.microsoft.com/office/drawing/2010/main">
        <mc:Choice Requires="a14">
          <p:sp>
            <p:nvSpPr>
              <p:cNvPr id="33" name="직사각형 22">
                <a:extLst>
                  <a:ext uri="{FF2B5EF4-FFF2-40B4-BE49-F238E27FC236}">
                    <a16:creationId xmlns:a16="http://schemas.microsoft.com/office/drawing/2014/main" id="{132CE3B4-03A8-5A21-2499-7E5E2468376A}"/>
                  </a:ext>
                </a:extLst>
              </p:cNvPr>
              <p:cNvSpPr/>
              <p:nvPr/>
            </p:nvSpPr>
            <p:spPr>
              <a:xfrm>
                <a:off x="8784329" y="5829418"/>
                <a:ext cx="517993" cy="265137"/>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pPr/>
                <a14:m>
                  <m:oMathPara xmlns:m="http://schemas.openxmlformats.org/officeDocument/2006/math">
                    <m:oMathParaPr>
                      <m:jc m:val="centerGroup"/>
                    </m:oMathParaPr>
                    <m:oMath xmlns:m="http://schemas.openxmlformats.org/officeDocument/2006/math">
                      <m:sSubSup>
                        <m:sSubSupPr>
                          <m:ctrlPr>
                            <a:rPr lang="en-US" altLang="ko-KR" sz="900" b="1" i="1">
                              <a:solidFill>
                                <a:srgbClr val="00B050"/>
                              </a:solidFill>
                              <a:latin typeface="Cambria Math" panose="02040503050406030204" pitchFamily="18" charset="0"/>
                            </a:rPr>
                          </m:ctrlPr>
                        </m:sSubSupPr>
                        <m:e>
                          <m:r>
                            <a:rPr lang="en-US" altLang="ko-KR" sz="900" b="1" i="1">
                              <a:solidFill>
                                <a:srgbClr val="00B050"/>
                              </a:solidFill>
                              <a:latin typeface="Cambria Math" panose="02040503050406030204" pitchFamily="18" charset="0"/>
                            </a:rPr>
                            <m:t>𝑴</m:t>
                          </m:r>
                        </m:e>
                        <m:sub>
                          <m:r>
                            <a:rPr lang="en-US" altLang="ko-KR" sz="900" b="1" i="1">
                              <a:solidFill>
                                <a:srgbClr val="00B050"/>
                              </a:solidFill>
                              <a:latin typeface="Cambria Math" panose="02040503050406030204" pitchFamily="18" charset="0"/>
                            </a:rPr>
                            <m:t>𝑵</m:t>
                          </m:r>
                          <m:r>
                            <a:rPr lang="en-US" altLang="ko-KR" sz="900" b="1" i="1">
                              <a:solidFill>
                                <a:srgbClr val="00B050"/>
                              </a:solidFill>
                              <a:latin typeface="Cambria Math" panose="02040503050406030204" pitchFamily="18" charset="0"/>
                            </a:rPr>
                            <m:t>𝟒</m:t>
                          </m:r>
                        </m:sub>
                        <m:sup>
                          <m:r>
                            <a:rPr lang="en-US" altLang="ko-KR" sz="900" b="1" i="1">
                              <a:solidFill>
                                <a:srgbClr val="00B050"/>
                              </a:solidFill>
                              <a:latin typeface="Cambria Math" panose="02040503050406030204" pitchFamily="18" charset="0"/>
                            </a:rPr>
                            <m:t>𝒑𝒓𝒆𝒅𝒊𝒄𝒕𝒊𝒐𝒏</m:t>
                          </m:r>
                        </m:sup>
                      </m:sSubSup>
                    </m:oMath>
                  </m:oMathPara>
                </a14:m>
                <a:endParaRPr lang="ko-KR" altLang="en-US" sz="900" b="1" dirty="0">
                  <a:solidFill>
                    <a:srgbClr val="00B050"/>
                  </a:solidFill>
                </a:endParaRPr>
              </a:p>
            </p:txBody>
          </p:sp>
        </mc:Choice>
        <mc:Fallback xmlns="">
          <p:sp>
            <p:nvSpPr>
              <p:cNvPr id="33" name="직사각형 22">
                <a:extLst>
                  <a:ext uri="{FF2B5EF4-FFF2-40B4-BE49-F238E27FC236}">
                    <a16:creationId xmlns:a16="http://schemas.microsoft.com/office/drawing/2014/main" id="{132CE3B4-03A8-5A21-2499-7E5E2468376A}"/>
                  </a:ext>
                </a:extLst>
              </p:cNvPr>
              <p:cNvSpPr>
                <a:spLocks noRot="1" noChangeAspect="1" noMove="1" noResize="1" noEditPoints="1" noAdjustHandles="1" noChangeArrowheads="1" noChangeShapeType="1" noTextEdit="1"/>
              </p:cNvSpPr>
              <p:nvPr/>
            </p:nvSpPr>
            <p:spPr>
              <a:xfrm>
                <a:off x="8784329" y="5829418"/>
                <a:ext cx="517993" cy="265137"/>
              </a:xfrm>
              <a:prstGeom prst="rect">
                <a:avLst/>
              </a:prstGeom>
              <a:blipFill>
                <a:blip r:embed="rId4"/>
                <a:stretch>
                  <a:fillRect r="-31765"/>
                </a:stretch>
              </a:blipFill>
            </p:spPr>
            <p:txBody>
              <a:bodyPr/>
              <a:lstStyle/>
              <a:p>
                <a:r>
                  <a:rPr lang="ko-KR" altLang="en-US">
                    <a:noFill/>
                  </a:rPr>
                  <a:t> </a:t>
                </a:r>
              </a:p>
            </p:txBody>
          </p:sp>
        </mc:Fallback>
      </mc:AlternateContent>
      <mc:AlternateContent xmlns:mc="http://schemas.openxmlformats.org/markup-compatibility/2006" xmlns:a14="http://schemas.microsoft.com/office/drawing/2010/main">
        <mc:Choice Requires="a14">
          <p:sp>
            <p:nvSpPr>
              <p:cNvPr id="34" name="직사각형 22">
                <a:extLst>
                  <a:ext uri="{FF2B5EF4-FFF2-40B4-BE49-F238E27FC236}">
                    <a16:creationId xmlns:a16="http://schemas.microsoft.com/office/drawing/2014/main" id="{DF7312D4-E7FE-AEBA-F11A-A5D172313FF0}"/>
                  </a:ext>
                </a:extLst>
              </p:cNvPr>
              <p:cNvSpPr/>
              <p:nvPr/>
            </p:nvSpPr>
            <p:spPr>
              <a:xfrm>
                <a:off x="6552584" y="5466773"/>
                <a:ext cx="517993" cy="235385"/>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pPr/>
                <a14:m>
                  <m:oMathPara xmlns:m="http://schemas.openxmlformats.org/officeDocument/2006/math">
                    <m:oMathParaPr>
                      <m:jc m:val="centerGroup"/>
                    </m:oMathParaPr>
                    <m:oMath xmlns:m="http://schemas.openxmlformats.org/officeDocument/2006/math">
                      <m:sSubSup>
                        <m:sSubSupPr>
                          <m:ctrlPr>
                            <a:rPr lang="en-US" altLang="ko-KR" sz="900" b="1" i="1">
                              <a:latin typeface="Cambria Math" panose="02040503050406030204" pitchFamily="18" charset="0"/>
                            </a:rPr>
                          </m:ctrlPr>
                        </m:sSubSupPr>
                        <m:e>
                          <m:r>
                            <a:rPr lang="en-US" altLang="ko-KR" sz="900" b="1" i="1">
                              <a:latin typeface="Cambria Math" panose="02040503050406030204" pitchFamily="18" charset="0"/>
                            </a:rPr>
                            <m:t>𝑴</m:t>
                          </m:r>
                        </m:e>
                        <m:sub>
                          <m:r>
                            <a:rPr lang="en-US" altLang="ko-KR" sz="900" b="1" i="1">
                              <a:latin typeface="Cambria Math" panose="02040503050406030204" pitchFamily="18" charset="0"/>
                            </a:rPr>
                            <m:t>𝑺</m:t>
                          </m:r>
                          <m:r>
                            <a:rPr lang="en-US" altLang="ko-KR" sz="900" b="1" i="1">
                              <a:latin typeface="Cambria Math" panose="02040503050406030204" pitchFamily="18" charset="0"/>
                            </a:rPr>
                            <m:t>𝟏</m:t>
                          </m:r>
                        </m:sub>
                        <m:sup>
                          <m:r>
                            <a:rPr lang="en-US" altLang="ko-KR" sz="900" b="1" i="1">
                              <a:latin typeface="Cambria Math" panose="02040503050406030204" pitchFamily="18" charset="0"/>
                            </a:rPr>
                            <m:t>𝒄𝒖𝒓𝒓𝒆𝒏𝒕</m:t>
                          </m:r>
                        </m:sup>
                      </m:sSubSup>
                    </m:oMath>
                  </m:oMathPara>
                </a14:m>
                <a:endParaRPr lang="ko-KR" altLang="en-US" sz="900" b="1" dirty="0">
                  <a:solidFill>
                    <a:srgbClr val="0070C0"/>
                  </a:solidFill>
                </a:endParaRPr>
              </a:p>
            </p:txBody>
          </p:sp>
        </mc:Choice>
        <mc:Fallback xmlns="">
          <p:sp>
            <p:nvSpPr>
              <p:cNvPr id="34" name="직사각형 22">
                <a:extLst>
                  <a:ext uri="{FF2B5EF4-FFF2-40B4-BE49-F238E27FC236}">
                    <a16:creationId xmlns:a16="http://schemas.microsoft.com/office/drawing/2014/main" id="{DF7312D4-E7FE-AEBA-F11A-A5D172313FF0}"/>
                  </a:ext>
                </a:extLst>
              </p:cNvPr>
              <p:cNvSpPr>
                <a:spLocks noRot="1" noChangeAspect="1" noMove="1" noResize="1" noEditPoints="1" noAdjustHandles="1" noChangeArrowheads="1" noChangeShapeType="1" noTextEdit="1"/>
              </p:cNvSpPr>
              <p:nvPr/>
            </p:nvSpPr>
            <p:spPr>
              <a:xfrm>
                <a:off x="6552584" y="5466773"/>
                <a:ext cx="517993" cy="235385"/>
              </a:xfrm>
              <a:prstGeom prst="rect">
                <a:avLst/>
              </a:prstGeom>
              <a:blipFill>
                <a:blip r:embed="rId5"/>
                <a:stretch>
                  <a:fillRect r="-7059"/>
                </a:stretch>
              </a:blipFill>
            </p:spPr>
            <p:txBody>
              <a:bodyPr/>
              <a:lstStyle/>
              <a:p>
                <a:r>
                  <a:rPr lang="ko-KR" altLang="en-US">
                    <a:noFill/>
                  </a:rPr>
                  <a:t> </a:t>
                </a:r>
              </a:p>
            </p:txBody>
          </p:sp>
        </mc:Fallback>
      </mc:AlternateContent>
      <mc:AlternateContent xmlns:mc="http://schemas.openxmlformats.org/markup-compatibility/2006" xmlns:a14="http://schemas.microsoft.com/office/drawing/2010/main">
        <mc:Choice Requires="a14">
          <p:sp>
            <p:nvSpPr>
              <p:cNvPr id="35" name="직사각형 22">
                <a:extLst>
                  <a:ext uri="{FF2B5EF4-FFF2-40B4-BE49-F238E27FC236}">
                    <a16:creationId xmlns:a16="http://schemas.microsoft.com/office/drawing/2014/main" id="{D12151A7-40F1-1FFB-87F5-91A661C4EA07}"/>
                  </a:ext>
                </a:extLst>
              </p:cNvPr>
              <p:cNvSpPr/>
              <p:nvPr/>
            </p:nvSpPr>
            <p:spPr>
              <a:xfrm>
                <a:off x="6744802" y="6927520"/>
                <a:ext cx="517993" cy="230832"/>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pPr/>
                <a14:m>
                  <m:oMathPara xmlns:m="http://schemas.openxmlformats.org/officeDocument/2006/math">
                    <m:oMathParaPr>
                      <m:jc m:val="centerGroup"/>
                    </m:oMathParaPr>
                    <m:oMath xmlns:m="http://schemas.openxmlformats.org/officeDocument/2006/math">
                      <m:r>
                        <a:rPr lang="en-US" altLang="ko-KR" sz="900" i="1">
                          <a:latin typeface="Cambria Math" panose="02040503050406030204" pitchFamily="18" charset="0"/>
                        </a:rPr>
                        <m:t>𝑡</m:t>
                      </m:r>
                      <m:sSub>
                        <m:sSubPr>
                          <m:ctrlPr>
                            <a:rPr lang="en-US" altLang="ko-KR" sz="900" i="1">
                              <a:latin typeface="Cambria Math" panose="02040503050406030204" pitchFamily="18" charset="0"/>
                            </a:rPr>
                          </m:ctrlPr>
                        </m:sSubPr>
                        <m:e>
                          <m:r>
                            <a:rPr lang="en-US" altLang="ko-KR" sz="900" i="1">
                              <a:latin typeface="Cambria Math" panose="02040503050406030204" pitchFamily="18" charset="0"/>
                            </a:rPr>
                            <m:t>1</m:t>
                          </m:r>
                        </m:e>
                        <m:sub>
                          <m:r>
                            <a:rPr lang="en-US" altLang="ko-KR" sz="900" i="1">
                              <a:latin typeface="Cambria Math" panose="02040503050406030204" pitchFamily="18" charset="0"/>
                            </a:rPr>
                            <m:t>𝑐𝑢𝑟𝑟𝑒𝑛𝑡</m:t>
                          </m:r>
                        </m:sub>
                      </m:sSub>
                    </m:oMath>
                  </m:oMathPara>
                </a14:m>
                <a:endParaRPr lang="en-US" altLang="ko-KR" sz="900" dirty="0"/>
              </a:p>
            </p:txBody>
          </p:sp>
        </mc:Choice>
        <mc:Fallback xmlns="">
          <p:sp>
            <p:nvSpPr>
              <p:cNvPr id="35" name="직사각형 22">
                <a:extLst>
                  <a:ext uri="{FF2B5EF4-FFF2-40B4-BE49-F238E27FC236}">
                    <a16:creationId xmlns:a16="http://schemas.microsoft.com/office/drawing/2014/main" id="{D12151A7-40F1-1FFB-87F5-91A661C4EA07}"/>
                  </a:ext>
                </a:extLst>
              </p:cNvPr>
              <p:cNvSpPr>
                <a:spLocks noRot="1" noChangeAspect="1" noMove="1" noResize="1" noEditPoints="1" noAdjustHandles="1" noChangeArrowheads="1" noChangeShapeType="1" noTextEdit="1"/>
              </p:cNvSpPr>
              <p:nvPr/>
            </p:nvSpPr>
            <p:spPr>
              <a:xfrm>
                <a:off x="6744802" y="6927520"/>
                <a:ext cx="517993" cy="230832"/>
              </a:xfrm>
              <a:prstGeom prst="rect">
                <a:avLst/>
              </a:prstGeom>
              <a:blipFill>
                <a:blip r:embed="rId6"/>
                <a:stretch>
                  <a:fillRect r="-8235"/>
                </a:stretch>
              </a:blipFill>
            </p:spPr>
            <p:txBody>
              <a:bodyPr/>
              <a:lstStyle/>
              <a:p>
                <a:r>
                  <a:rPr lang="ko-KR" altLang="en-US">
                    <a:noFill/>
                  </a:rPr>
                  <a:t> </a:t>
                </a:r>
              </a:p>
            </p:txBody>
          </p:sp>
        </mc:Fallback>
      </mc:AlternateContent>
      <mc:AlternateContent xmlns:mc="http://schemas.openxmlformats.org/markup-compatibility/2006" xmlns:a14="http://schemas.microsoft.com/office/drawing/2010/main">
        <mc:Choice Requires="a14">
          <p:sp>
            <p:nvSpPr>
              <p:cNvPr id="36" name="직사각형 22">
                <a:extLst>
                  <a:ext uri="{FF2B5EF4-FFF2-40B4-BE49-F238E27FC236}">
                    <a16:creationId xmlns:a16="http://schemas.microsoft.com/office/drawing/2014/main" id="{8053AAF0-0929-49CD-C07F-1D78E7D285B5}"/>
                  </a:ext>
                </a:extLst>
              </p:cNvPr>
              <p:cNvSpPr/>
              <p:nvPr/>
            </p:nvSpPr>
            <p:spPr>
              <a:xfrm>
                <a:off x="7688345" y="6933415"/>
                <a:ext cx="517993" cy="241476"/>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pPr/>
                <a14:m>
                  <m:oMathPara xmlns:m="http://schemas.openxmlformats.org/officeDocument/2006/math">
                    <m:oMathParaPr>
                      <m:jc m:val="centerGroup"/>
                    </m:oMathParaPr>
                    <m:oMath xmlns:m="http://schemas.openxmlformats.org/officeDocument/2006/math">
                      <m:r>
                        <a:rPr lang="en-US" altLang="ko-KR" sz="900" i="1">
                          <a:latin typeface="Cambria Math" panose="02040503050406030204" pitchFamily="18" charset="0"/>
                        </a:rPr>
                        <m:t>𝑡</m:t>
                      </m:r>
                      <m:sSub>
                        <m:sSubPr>
                          <m:ctrlPr>
                            <a:rPr lang="en-US" altLang="ko-KR" sz="900" i="1">
                              <a:latin typeface="Cambria Math" panose="02040503050406030204" pitchFamily="18" charset="0"/>
                            </a:rPr>
                          </m:ctrlPr>
                        </m:sSubPr>
                        <m:e>
                          <m:r>
                            <a:rPr lang="en-US" altLang="ko-KR" sz="900" i="1">
                              <a:latin typeface="Cambria Math" panose="02040503050406030204" pitchFamily="18" charset="0"/>
                            </a:rPr>
                            <m:t>2</m:t>
                          </m:r>
                        </m:e>
                        <m:sub>
                          <m:r>
                            <a:rPr lang="en-US" altLang="ko-KR" sz="900" i="1">
                              <a:latin typeface="Cambria Math" panose="02040503050406030204" pitchFamily="18" charset="0"/>
                            </a:rPr>
                            <m:t>𝑝𝑟𝑒𝑑𝑖𝑐𝑡</m:t>
                          </m:r>
                        </m:sub>
                      </m:sSub>
                    </m:oMath>
                  </m:oMathPara>
                </a14:m>
                <a:endParaRPr lang="en-US" altLang="ko-KR" sz="900" dirty="0"/>
              </a:p>
            </p:txBody>
          </p:sp>
        </mc:Choice>
        <mc:Fallback xmlns="">
          <p:sp>
            <p:nvSpPr>
              <p:cNvPr id="36" name="직사각형 22">
                <a:extLst>
                  <a:ext uri="{FF2B5EF4-FFF2-40B4-BE49-F238E27FC236}">
                    <a16:creationId xmlns:a16="http://schemas.microsoft.com/office/drawing/2014/main" id="{8053AAF0-0929-49CD-C07F-1D78E7D285B5}"/>
                  </a:ext>
                </a:extLst>
              </p:cNvPr>
              <p:cNvSpPr>
                <a:spLocks noRot="1" noChangeAspect="1" noMove="1" noResize="1" noEditPoints="1" noAdjustHandles="1" noChangeArrowheads="1" noChangeShapeType="1" noTextEdit="1"/>
              </p:cNvSpPr>
              <p:nvPr/>
            </p:nvSpPr>
            <p:spPr>
              <a:xfrm>
                <a:off x="7688345" y="6933415"/>
                <a:ext cx="517993" cy="241476"/>
              </a:xfrm>
              <a:prstGeom prst="rect">
                <a:avLst/>
              </a:prstGeom>
              <a:blipFill>
                <a:blip r:embed="rId7"/>
                <a:stretch>
                  <a:fillRect r="-7059"/>
                </a:stretch>
              </a:blipFill>
            </p:spPr>
            <p:txBody>
              <a:bodyPr/>
              <a:lstStyle/>
              <a:p>
                <a:r>
                  <a:rPr lang="ko-KR" altLang="en-US">
                    <a:noFill/>
                  </a:rPr>
                  <a:t> </a:t>
                </a:r>
              </a:p>
            </p:txBody>
          </p:sp>
        </mc:Fallback>
      </mc:AlternateContent>
      <mc:AlternateContent xmlns:mc="http://schemas.openxmlformats.org/markup-compatibility/2006" xmlns:a14="http://schemas.microsoft.com/office/drawing/2010/main">
        <mc:Choice Requires="a14">
          <p:sp>
            <p:nvSpPr>
              <p:cNvPr id="37" name="직사각형 22">
                <a:extLst>
                  <a:ext uri="{FF2B5EF4-FFF2-40B4-BE49-F238E27FC236}">
                    <a16:creationId xmlns:a16="http://schemas.microsoft.com/office/drawing/2014/main" id="{3FD5175D-F749-A99A-30D9-B63F343EDCAA}"/>
                  </a:ext>
                </a:extLst>
              </p:cNvPr>
              <p:cNvSpPr/>
              <p:nvPr/>
            </p:nvSpPr>
            <p:spPr>
              <a:xfrm>
                <a:off x="8497628" y="6936551"/>
                <a:ext cx="517993" cy="241476"/>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pPr/>
                <a14:m>
                  <m:oMathPara xmlns:m="http://schemas.openxmlformats.org/officeDocument/2006/math">
                    <m:oMathParaPr>
                      <m:jc m:val="centerGroup"/>
                    </m:oMathParaPr>
                    <m:oMath xmlns:m="http://schemas.openxmlformats.org/officeDocument/2006/math">
                      <m:r>
                        <a:rPr lang="en-US" altLang="ko-KR" sz="900" i="1">
                          <a:latin typeface="Cambria Math" panose="02040503050406030204" pitchFamily="18" charset="0"/>
                        </a:rPr>
                        <m:t>𝑡</m:t>
                      </m:r>
                      <m:sSub>
                        <m:sSubPr>
                          <m:ctrlPr>
                            <a:rPr lang="en-US" altLang="ko-KR" sz="900" i="1">
                              <a:latin typeface="Cambria Math" panose="02040503050406030204" pitchFamily="18" charset="0"/>
                            </a:rPr>
                          </m:ctrlPr>
                        </m:sSubPr>
                        <m:e>
                          <m:r>
                            <a:rPr lang="en-US" altLang="ko-KR" sz="900" i="1">
                              <a:latin typeface="Cambria Math" panose="02040503050406030204" pitchFamily="18" charset="0"/>
                            </a:rPr>
                            <m:t>3</m:t>
                          </m:r>
                        </m:e>
                        <m:sub>
                          <m:r>
                            <a:rPr lang="en-US" altLang="ko-KR" sz="900" i="1">
                              <a:latin typeface="Cambria Math" panose="02040503050406030204" pitchFamily="18" charset="0"/>
                            </a:rPr>
                            <m:t>𝑝𝑟𝑒𝑑𝑖𝑐𝑡</m:t>
                          </m:r>
                        </m:sub>
                      </m:sSub>
                    </m:oMath>
                  </m:oMathPara>
                </a14:m>
                <a:endParaRPr lang="en-US" altLang="ko-KR" sz="900" dirty="0"/>
              </a:p>
            </p:txBody>
          </p:sp>
        </mc:Choice>
        <mc:Fallback xmlns="">
          <p:sp>
            <p:nvSpPr>
              <p:cNvPr id="37" name="직사각형 22">
                <a:extLst>
                  <a:ext uri="{FF2B5EF4-FFF2-40B4-BE49-F238E27FC236}">
                    <a16:creationId xmlns:a16="http://schemas.microsoft.com/office/drawing/2014/main" id="{3FD5175D-F749-A99A-30D9-B63F343EDCAA}"/>
                  </a:ext>
                </a:extLst>
              </p:cNvPr>
              <p:cNvSpPr>
                <a:spLocks noRot="1" noChangeAspect="1" noMove="1" noResize="1" noEditPoints="1" noAdjustHandles="1" noChangeArrowheads="1" noChangeShapeType="1" noTextEdit="1"/>
              </p:cNvSpPr>
              <p:nvPr/>
            </p:nvSpPr>
            <p:spPr>
              <a:xfrm>
                <a:off x="8497628" y="6936551"/>
                <a:ext cx="517993" cy="241476"/>
              </a:xfrm>
              <a:prstGeom prst="rect">
                <a:avLst/>
              </a:prstGeom>
              <a:blipFill>
                <a:blip r:embed="rId8"/>
                <a:stretch>
                  <a:fillRect r="-5882"/>
                </a:stretch>
              </a:blipFill>
            </p:spPr>
            <p:txBody>
              <a:bodyPr/>
              <a:lstStyle/>
              <a:p>
                <a:r>
                  <a:rPr lang="ko-KR" altLang="en-US">
                    <a:noFill/>
                  </a:rPr>
                  <a:t> </a:t>
                </a:r>
              </a:p>
            </p:txBody>
          </p:sp>
        </mc:Fallback>
      </mc:AlternateContent>
      <mc:AlternateContent xmlns:mc="http://schemas.openxmlformats.org/markup-compatibility/2006" xmlns:a14="http://schemas.microsoft.com/office/drawing/2010/main">
        <mc:Choice Requires="a14">
          <p:sp>
            <p:nvSpPr>
              <p:cNvPr id="38" name="직사각형 22">
                <a:extLst>
                  <a:ext uri="{FF2B5EF4-FFF2-40B4-BE49-F238E27FC236}">
                    <a16:creationId xmlns:a16="http://schemas.microsoft.com/office/drawing/2014/main" id="{8FA18E6A-EE27-8E1F-7E32-2D387CFB69FA}"/>
                  </a:ext>
                </a:extLst>
              </p:cNvPr>
              <p:cNvSpPr/>
              <p:nvPr/>
            </p:nvSpPr>
            <p:spPr>
              <a:xfrm>
                <a:off x="9019978" y="6932065"/>
                <a:ext cx="517993" cy="241476"/>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pPr/>
                <a14:m>
                  <m:oMathPara xmlns:m="http://schemas.openxmlformats.org/officeDocument/2006/math">
                    <m:oMathParaPr>
                      <m:jc m:val="centerGroup"/>
                    </m:oMathParaPr>
                    <m:oMath xmlns:m="http://schemas.openxmlformats.org/officeDocument/2006/math">
                      <m:r>
                        <a:rPr lang="en-US" altLang="ko-KR" sz="900" i="1">
                          <a:latin typeface="Cambria Math" panose="02040503050406030204" pitchFamily="18" charset="0"/>
                        </a:rPr>
                        <m:t>𝑡</m:t>
                      </m:r>
                      <m:sSub>
                        <m:sSubPr>
                          <m:ctrlPr>
                            <a:rPr lang="en-US" altLang="ko-KR" sz="900" i="1">
                              <a:latin typeface="Cambria Math" panose="02040503050406030204" pitchFamily="18" charset="0"/>
                            </a:rPr>
                          </m:ctrlPr>
                        </m:sSubPr>
                        <m:e>
                          <m:r>
                            <a:rPr lang="en-US" altLang="ko-KR" sz="900" i="1">
                              <a:latin typeface="Cambria Math" panose="02040503050406030204" pitchFamily="18" charset="0"/>
                            </a:rPr>
                            <m:t>4</m:t>
                          </m:r>
                        </m:e>
                        <m:sub>
                          <m:r>
                            <a:rPr lang="en-US" altLang="ko-KR" sz="900" i="1">
                              <a:latin typeface="Cambria Math" panose="02040503050406030204" pitchFamily="18" charset="0"/>
                            </a:rPr>
                            <m:t>𝑝𝑟𝑒𝑑𝑖𝑐𝑡</m:t>
                          </m:r>
                        </m:sub>
                      </m:sSub>
                    </m:oMath>
                  </m:oMathPara>
                </a14:m>
                <a:endParaRPr lang="en-US" altLang="ko-KR" sz="900" dirty="0"/>
              </a:p>
            </p:txBody>
          </p:sp>
        </mc:Choice>
        <mc:Fallback xmlns="">
          <p:sp>
            <p:nvSpPr>
              <p:cNvPr id="38" name="직사각형 22">
                <a:extLst>
                  <a:ext uri="{FF2B5EF4-FFF2-40B4-BE49-F238E27FC236}">
                    <a16:creationId xmlns:a16="http://schemas.microsoft.com/office/drawing/2014/main" id="{8FA18E6A-EE27-8E1F-7E32-2D387CFB69FA}"/>
                  </a:ext>
                </a:extLst>
              </p:cNvPr>
              <p:cNvSpPr>
                <a:spLocks noRot="1" noChangeAspect="1" noMove="1" noResize="1" noEditPoints="1" noAdjustHandles="1" noChangeArrowheads="1" noChangeShapeType="1" noTextEdit="1"/>
              </p:cNvSpPr>
              <p:nvPr/>
            </p:nvSpPr>
            <p:spPr>
              <a:xfrm>
                <a:off x="9019978" y="6932065"/>
                <a:ext cx="517993" cy="241476"/>
              </a:xfrm>
              <a:prstGeom prst="rect">
                <a:avLst/>
              </a:prstGeom>
              <a:blipFill>
                <a:blip r:embed="rId9"/>
                <a:stretch>
                  <a:fillRect r="-5882"/>
                </a:stretch>
              </a:blipFill>
            </p:spPr>
            <p:txBody>
              <a:bodyPr/>
              <a:lstStyle/>
              <a:p>
                <a:r>
                  <a:rPr lang="ko-KR" altLang="en-US">
                    <a:noFill/>
                  </a:rPr>
                  <a:t> </a:t>
                </a:r>
              </a:p>
            </p:txBody>
          </p:sp>
        </mc:Fallback>
      </mc:AlternateContent>
      <p:sp>
        <p:nvSpPr>
          <p:cNvPr id="39" name="직사각형 22">
            <a:extLst>
              <a:ext uri="{FF2B5EF4-FFF2-40B4-BE49-F238E27FC236}">
                <a16:creationId xmlns:a16="http://schemas.microsoft.com/office/drawing/2014/main" id="{2347F184-C31F-57BA-7FBA-9BD0D5372736}"/>
              </a:ext>
            </a:extLst>
          </p:cNvPr>
          <p:cNvSpPr/>
          <p:nvPr/>
        </p:nvSpPr>
        <p:spPr>
          <a:xfrm>
            <a:off x="6365508" y="3915511"/>
            <a:ext cx="930820" cy="369332"/>
          </a:xfrm>
          <a:prstGeom prst="rect">
            <a:avLst/>
          </a:prstGeom>
          <a:solidFill>
            <a:schemeClr val="bg1"/>
          </a:solidFill>
          <a:ln>
            <a:solidFill>
              <a:schemeClr val="tx1">
                <a:lumMod val="65000"/>
                <a:lumOff val="35000"/>
              </a:schemeClr>
            </a:solidFill>
          </a:ln>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900" b="1" i="1"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Perform measurement</a:t>
            </a:r>
            <a:endParaRPr lang="ko-KR" altLang="en-US" sz="900" b="1" i="1" dirty="0"/>
          </a:p>
        </p:txBody>
      </p:sp>
      <p:sp>
        <p:nvSpPr>
          <p:cNvPr id="40" name="Oval 39">
            <a:extLst>
              <a:ext uri="{FF2B5EF4-FFF2-40B4-BE49-F238E27FC236}">
                <a16:creationId xmlns:a16="http://schemas.microsoft.com/office/drawing/2014/main" id="{0147E72E-6FB1-991D-69C2-CE8E6EAAB231}"/>
              </a:ext>
            </a:extLst>
          </p:cNvPr>
          <p:cNvSpPr/>
          <p:nvPr/>
        </p:nvSpPr>
        <p:spPr>
          <a:xfrm>
            <a:off x="6803088" y="6037442"/>
            <a:ext cx="103317" cy="9410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0070C0"/>
              </a:solidFill>
            </a:endParaRPr>
          </a:p>
        </p:txBody>
      </p:sp>
      <p:sp>
        <p:nvSpPr>
          <p:cNvPr id="41" name="Oval 40">
            <a:extLst>
              <a:ext uri="{FF2B5EF4-FFF2-40B4-BE49-F238E27FC236}">
                <a16:creationId xmlns:a16="http://schemas.microsoft.com/office/drawing/2014/main" id="{50670B7F-D2BE-C6B4-6677-7427D951BB32}"/>
              </a:ext>
            </a:extLst>
          </p:cNvPr>
          <p:cNvSpPr/>
          <p:nvPr/>
        </p:nvSpPr>
        <p:spPr>
          <a:xfrm>
            <a:off x="6807711" y="6420748"/>
            <a:ext cx="103317" cy="94107"/>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accent2">
                  <a:lumMod val="75000"/>
                </a:schemeClr>
              </a:solidFill>
            </a:endParaRPr>
          </a:p>
        </p:txBody>
      </p:sp>
      <p:sp>
        <p:nvSpPr>
          <p:cNvPr id="42" name="Oval 41">
            <a:extLst>
              <a:ext uri="{FF2B5EF4-FFF2-40B4-BE49-F238E27FC236}">
                <a16:creationId xmlns:a16="http://schemas.microsoft.com/office/drawing/2014/main" id="{B020248F-961F-D941-B0DC-E91C47AF62E2}"/>
              </a:ext>
            </a:extLst>
          </p:cNvPr>
          <p:cNvSpPr/>
          <p:nvPr/>
        </p:nvSpPr>
        <p:spPr>
          <a:xfrm>
            <a:off x="6812335" y="6628564"/>
            <a:ext cx="103317" cy="94107"/>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0070C0"/>
              </a:solidFill>
            </a:endParaRPr>
          </a:p>
        </p:txBody>
      </p:sp>
      <p:sp>
        <p:nvSpPr>
          <p:cNvPr id="43" name="Oval 42">
            <a:extLst>
              <a:ext uri="{FF2B5EF4-FFF2-40B4-BE49-F238E27FC236}">
                <a16:creationId xmlns:a16="http://schemas.microsoft.com/office/drawing/2014/main" id="{C1038123-F39A-1A08-C268-42EBCB65551F}"/>
              </a:ext>
            </a:extLst>
          </p:cNvPr>
          <p:cNvSpPr/>
          <p:nvPr/>
        </p:nvSpPr>
        <p:spPr>
          <a:xfrm>
            <a:off x="7804816" y="5701527"/>
            <a:ext cx="103317" cy="9410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0070C0"/>
              </a:solidFill>
            </a:endParaRPr>
          </a:p>
        </p:txBody>
      </p:sp>
      <p:sp>
        <p:nvSpPr>
          <p:cNvPr id="44" name="Oval 43">
            <a:extLst>
              <a:ext uri="{FF2B5EF4-FFF2-40B4-BE49-F238E27FC236}">
                <a16:creationId xmlns:a16="http://schemas.microsoft.com/office/drawing/2014/main" id="{DA96DAB8-6F1C-61DE-0DEB-AF3C07329E29}"/>
              </a:ext>
            </a:extLst>
          </p:cNvPr>
          <p:cNvSpPr/>
          <p:nvPr/>
        </p:nvSpPr>
        <p:spPr>
          <a:xfrm>
            <a:off x="8590267" y="5897889"/>
            <a:ext cx="103317" cy="94107"/>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0070C0"/>
              </a:solidFill>
            </a:endParaRPr>
          </a:p>
        </p:txBody>
      </p:sp>
      <p:sp>
        <p:nvSpPr>
          <p:cNvPr id="45" name="Oval 44">
            <a:extLst>
              <a:ext uri="{FF2B5EF4-FFF2-40B4-BE49-F238E27FC236}">
                <a16:creationId xmlns:a16="http://schemas.microsoft.com/office/drawing/2014/main" id="{2068939A-F266-85E5-8300-2E5A02907354}"/>
              </a:ext>
            </a:extLst>
          </p:cNvPr>
          <p:cNvSpPr/>
          <p:nvPr/>
        </p:nvSpPr>
        <p:spPr>
          <a:xfrm>
            <a:off x="9094357" y="6059081"/>
            <a:ext cx="103317" cy="94107"/>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0070C0"/>
              </a:solidFill>
            </a:endParaRPr>
          </a:p>
        </p:txBody>
      </p:sp>
      <p:sp>
        <p:nvSpPr>
          <p:cNvPr id="46" name="Oval 45">
            <a:extLst>
              <a:ext uri="{FF2B5EF4-FFF2-40B4-BE49-F238E27FC236}">
                <a16:creationId xmlns:a16="http://schemas.microsoft.com/office/drawing/2014/main" id="{F86D7F77-27AC-4E7D-19CD-64BBB374C65A}"/>
              </a:ext>
            </a:extLst>
          </p:cNvPr>
          <p:cNvSpPr/>
          <p:nvPr/>
        </p:nvSpPr>
        <p:spPr>
          <a:xfrm>
            <a:off x="6802669" y="5706142"/>
            <a:ext cx="103317" cy="9410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00B050"/>
              </a:solidFill>
            </a:endParaRPr>
          </a:p>
        </p:txBody>
      </p:sp>
      <mc:AlternateContent xmlns:mc="http://schemas.openxmlformats.org/markup-compatibility/2006" xmlns:a14="http://schemas.microsoft.com/office/drawing/2010/main">
        <mc:Choice Requires="a14">
          <p:sp>
            <p:nvSpPr>
              <p:cNvPr id="47" name="직사각형 21">
                <a:extLst>
                  <a:ext uri="{FF2B5EF4-FFF2-40B4-BE49-F238E27FC236}">
                    <a16:creationId xmlns:a16="http://schemas.microsoft.com/office/drawing/2014/main" id="{7B82AE3A-1B91-EECB-D780-E1058D0162A8}"/>
                  </a:ext>
                </a:extLst>
              </p:cNvPr>
              <p:cNvSpPr/>
              <p:nvPr/>
            </p:nvSpPr>
            <p:spPr>
              <a:xfrm>
                <a:off x="5185041" y="7238788"/>
                <a:ext cx="5524599" cy="721672"/>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10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&lt; Predictive Measurements for future time </a:t>
                </a:r>
                <a14:m>
                  <m:oMath xmlns:m="http://schemas.openxmlformats.org/officeDocument/2006/math">
                    <m:r>
                      <a:rPr kumimoji="0" lang="en-US" altLang="ko-KR" sz="1000">
                        <a:latin typeface="Cambria Math" panose="02040503050406030204" pitchFamily="18" charset="0"/>
                        <a:ea typeface="LG스마트체 Regular" panose="020B0600000101010101" pitchFamily="50" charset="-127"/>
                        <a:cs typeface="Arial" panose="020B0604020202020204" pitchFamily="34" charset="0"/>
                      </a:rPr>
                      <m:t>𝑡</m:t>
                    </m:r>
                    <m:sSub>
                      <m:sSubPr>
                        <m:ctrlPr>
                          <a:rPr kumimoji="0" lang="en-US" altLang="ko-KR" sz="1000" i="1">
                            <a:latin typeface="Cambria Math" panose="02040503050406030204" pitchFamily="18" charset="0"/>
                            <a:ea typeface="LG스마트체 Regular" panose="020B0600000101010101" pitchFamily="50" charset="-127"/>
                            <a:cs typeface="Arial" panose="020B0604020202020204" pitchFamily="34" charset="0"/>
                          </a:rPr>
                        </m:ctrlPr>
                      </m:sSubPr>
                      <m:e>
                        <m:r>
                          <a:rPr kumimoji="0" lang="en-US" altLang="ko-KR" sz="1000">
                            <a:latin typeface="Cambria Math" panose="02040503050406030204" pitchFamily="18" charset="0"/>
                            <a:ea typeface="LG스마트체 Regular" panose="020B0600000101010101" pitchFamily="50" charset="-127"/>
                            <a:cs typeface="Arial" panose="020B0604020202020204" pitchFamily="34" charset="0"/>
                          </a:rPr>
                          <m:t>2</m:t>
                        </m:r>
                      </m:e>
                      <m:sub>
                        <m:r>
                          <a:rPr kumimoji="0" lang="en-US" altLang="ko-KR" sz="1000">
                            <a:latin typeface="Cambria Math" panose="02040503050406030204" pitchFamily="18" charset="0"/>
                            <a:ea typeface="LG스마트체 Regular" panose="020B0600000101010101" pitchFamily="50" charset="-127"/>
                            <a:cs typeface="Arial" panose="020B0604020202020204" pitchFamily="34" charset="0"/>
                          </a:rPr>
                          <m:t>𝑝𝑟𝑒𝑑𝑖𝑐𝑡</m:t>
                        </m:r>
                      </m:sub>
                    </m:sSub>
                  </m:oMath>
                </a14:m>
                <a:r>
                  <a:rPr kumimoji="0" lang="en-US" altLang="ko-KR" sz="1000" dirty="0">
                    <a:latin typeface="Arial" panose="020B0604020202020204" pitchFamily="34" charset="0"/>
                    <a:ea typeface="LG스마트체 Regular" panose="020B0600000101010101" pitchFamily="50" charset="-127"/>
                    <a:cs typeface="Arial" panose="020B0604020202020204" pitchFamily="34" charset="0"/>
                  </a:rPr>
                  <a:t>, </a:t>
                </a:r>
                <a14:m>
                  <m:oMath xmlns:m="http://schemas.openxmlformats.org/officeDocument/2006/math">
                    <m:r>
                      <a:rPr kumimoji="0" lang="en-US" altLang="ko-KR" sz="1000">
                        <a:latin typeface="Cambria Math" panose="02040503050406030204" pitchFamily="18" charset="0"/>
                        <a:ea typeface="LG스마트체 Regular" panose="020B0600000101010101" pitchFamily="50" charset="-127"/>
                        <a:cs typeface="Arial" panose="020B0604020202020204" pitchFamily="34" charset="0"/>
                      </a:rPr>
                      <m:t>𝑡</m:t>
                    </m:r>
                    <m:sSub>
                      <m:sSubPr>
                        <m:ctrlPr>
                          <a:rPr kumimoji="0" lang="en-US" altLang="ko-KR" sz="1000" i="1">
                            <a:latin typeface="Cambria Math" panose="02040503050406030204" pitchFamily="18" charset="0"/>
                            <a:ea typeface="LG스마트체 Regular" panose="020B0600000101010101" pitchFamily="50" charset="-127"/>
                            <a:cs typeface="Arial" panose="020B0604020202020204" pitchFamily="34" charset="0"/>
                          </a:rPr>
                        </m:ctrlPr>
                      </m:sSubPr>
                      <m:e>
                        <m:r>
                          <a:rPr kumimoji="0" lang="en-US" altLang="ko-KR" sz="1000">
                            <a:latin typeface="Cambria Math" panose="02040503050406030204" pitchFamily="18" charset="0"/>
                            <a:ea typeface="LG스마트체 Regular" panose="020B0600000101010101" pitchFamily="50" charset="-127"/>
                            <a:cs typeface="Arial" panose="020B0604020202020204" pitchFamily="34" charset="0"/>
                          </a:rPr>
                          <m:t>3</m:t>
                        </m:r>
                      </m:e>
                      <m:sub>
                        <m:r>
                          <a:rPr kumimoji="0" lang="en-US" altLang="ko-KR" sz="1000">
                            <a:latin typeface="Cambria Math" panose="02040503050406030204" pitchFamily="18" charset="0"/>
                            <a:ea typeface="LG스마트체 Regular" panose="020B0600000101010101" pitchFamily="50" charset="-127"/>
                            <a:cs typeface="Arial" panose="020B0604020202020204" pitchFamily="34" charset="0"/>
                          </a:rPr>
                          <m:t>𝑝𝑟𝑒𝑑𝑖𝑐𝑡</m:t>
                        </m:r>
                      </m:sub>
                    </m:sSub>
                  </m:oMath>
                </a14:m>
                <a:r>
                  <a:rPr kumimoji="0" lang="en-US" altLang="ko-KR" sz="1000" dirty="0">
                    <a:latin typeface="Arial" panose="020B0604020202020204" pitchFamily="34" charset="0"/>
                    <a:ea typeface="LG스마트체 Regular" panose="020B0600000101010101" pitchFamily="50" charset="-127"/>
                    <a:cs typeface="Arial" panose="020B0604020202020204" pitchFamily="34" charset="0"/>
                  </a:rPr>
                  <a:t> and </a:t>
                </a:r>
                <a14:m>
                  <m:oMath xmlns:m="http://schemas.openxmlformats.org/officeDocument/2006/math">
                    <m:r>
                      <a:rPr kumimoji="0" lang="en-US" altLang="ko-KR" sz="1000">
                        <a:latin typeface="Cambria Math" panose="02040503050406030204" pitchFamily="18" charset="0"/>
                        <a:ea typeface="LG스마트체 Regular" panose="020B0600000101010101" pitchFamily="50" charset="-127"/>
                        <a:cs typeface="Arial" panose="020B0604020202020204" pitchFamily="34" charset="0"/>
                      </a:rPr>
                      <m:t>𝑡</m:t>
                    </m:r>
                    <m:sSub>
                      <m:sSubPr>
                        <m:ctrlPr>
                          <a:rPr kumimoji="0" lang="en-US" altLang="ko-KR" sz="1000" i="1">
                            <a:latin typeface="Cambria Math" panose="02040503050406030204" pitchFamily="18" charset="0"/>
                            <a:ea typeface="LG스마트체 Regular" panose="020B0600000101010101" pitchFamily="50" charset="-127"/>
                            <a:cs typeface="Arial" panose="020B0604020202020204" pitchFamily="34" charset="0"/>
                          </a:rPr>
                        </m:ctrlPr>
                      </m:sSubPr>
                      <m:e>
                        <m:r>
                          <a:rPr kumimoji="0" lang="en-US" altLang="ko-KR" sz="1000">
                            <a:latin typeface="Cambria Math" panose="02040503050406030204" pitchFamily="18" charset="0"/>
                            <a:ea typeface="LG스마트체 Regular" panose="020B0600000101010101" pitchFamily="50" charset="-127"/>
                            <a:cs typeface="Arial" panose="020B0604020202020204" pitchFamily="34" charset="0"/>
                          </a:rPr>
                          <m:t>4</m:t>
                        </m:r>
                      </m:e>
                      <m:sub>
                        <m:r>
                          <a:rPr kumimoji="0" lang="en-US" altLang="ko-KR" sz="1000">
                            <a:latin typeface="Cambria Math" panose="02040503050406030204" pitchFamily="18" charset="0"/>
                            <a:ea typeface="LG스마트체 Regular" panose="020B0600000101010101" pitchFamily="50" charset="-127"/>
                            <a:cs typeface="Arial" panose="020B0604020202020204" pitchFamily="34" charset="0"/>
                          </a:rPr>
                          <m:t>𝑝𝑟𝑒𝑑𝑖𝑐𝑡</m:t>
                        </m:r>
                      </m:sub>
                    </m:sSub>
                  </m:oMath>
                </a14:m>
                <a:r>
                  <a:rPr kumimoji="0" lang="en-US" altLang="ko-KR" sz="1000" dirty="0">
                    <a:latin typeface="Arial" panose="020B0604020202020204" pitchFamily="34" charset="0"/>
                    <a:ea typeface="LG스마트체 Regular" panose="020B0600000101010101" pitchFamily="50" charset="-127"/>
                    <a:cs typeface="Arial" panose="020B0604020202020204" pitchFamily="34" charset="0"/>
                  </a:rPr>
                  <a:t> at </a:t>
                </a:r>
                <a14:m>
                  <m:oMath xmlns:m="http://schemas.openxmlformats.org/officeDocument/2006/math">
                    <m:r>
                      <a:rPr lang="en-US" altLang="ko-KR" sz="1000" i="1">
                        <a:latin typeface="Cambria Math" panose="02040503050406030204" pitchFamily="18" charset="0"/>
                      </a:rPr>
                      <m:t>𝑡</m:t>
                    </m:r>
                    <m:sSub>
                      <m:sSubPr>
                        <m:ctrlPr>
                          <a:rPr lang="en-US" altLang="ko-KR" sz="1000" i="1">
                            <a:latin typeface="Cambria Math" panose="02040503050406030204" pitchFamily="18" charset="0"/>
                          </a:rPr>
                        </m:ctrlPr>
                      </m:sSubPr>
                      <m:e>
                        <m:r>
                          <a:rPr lang="en-US" altLang="ko-KR" sz="1000" i="1">
                            <a:latin typeface="Cambria Math" panose="02040503050406030204" pitchFamily="18" charset="0"/>
                          </a:rPr>
                          <m:t>1</m:t>
                        </m:r>
                      </m:e>
                      <m:sub>
                        <m:r>
                          <a:rPr lang="en-US" altLang="ko-KR" sz="1000" i="1">
                            <a:latin typeface="Cambria Math" panose="02040503050406030204" pitchFamily="18" charset="0"/>
                          </a:rPr>
                          <m:t>𝑐𝑢𝑟𝑟𝑒𝑛𝑡</m:t>
                        </m:r>
                      </m:sub>
                    </m:sSub>
                  </m:oMath>
                </a14:m>
                <a:r>
                  <a:rPr kumimoji="0" lang="en-US" altLang="ko-KR" sz="1000" dirty="0">
                    <a:latin typeface="Arial" panose="020B0604020202020204" pitchFamily="34" charset="0"/>
                    <a:ea typeface="LG스마트체 Regular" panose="020B0600000101010101" pitchFamily="50" charset="-127"/>
                    <a:cs typeface="Arial" panose="020B0604020202020204" pitchFamily="34" charset="0"/>
                  </a:rPr>
                  <a:t> &gt;</a:t>
                </a:r>
              </a:p>
              <a:p>
                <a:endParaRPr kumimoji="0" lang="en-US" altLang="ko-KR" sz="1000" dirty="0">
                  <a:latin typeface="Arial" panose="020B0604020202020204" pitchFamily="34" charset="0"/>
                  <a:ea typeface="LG스마트체 Regular" panose="020B0600000101010101" pitchFamily="50" charset="-127"/>
                  <a:cs typeface="Arial" panose="020B0604020202020204" pitchFamily="34" charset="0"/>
                </a:endParaRPr>
              </a:p>
              <a:p>
                <a:endParaRPr lang="en-US" altLang="ko-KR" sz="1000" dirty="0"/>
              </a:p>
              <a:p>
                <a:r>
                  <a:rPr kumimoji="0" lang="en-US" altLang="ko-KR" sz="10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 </a:t>
                </a:r>
                <a:endParaRPr lang="ko-KR" altLang="en-US" sz="1000" dirty="0"/>
              </a:p>
            </p:txBody>
          </p:sp>
        </mc:Choice>
        <mc:Fallback xmlns="">
          <p:sp>
            <p:nvSpPr>
              <p:cNvPr id="47" name="직사각형 21">
                <a:extLst>
                  <a:ext uri="{FF2B5EF4-FFF2-40B4-BE49-F238E27FC236}">
                    <a16:creationId xmlns:a16="http://schemas.microsoft.com/office/drawing/2014/main" id="{7B82AE3A-1B91-EECB-D780-E1058D0162A8}"/>
                  </a:ext>
                </a:extLst>
              </p:cNvPr>
              <p:cNvSpPr>
                <a:spLocks noRot="1" noChangeAspect="1" noMove="1" noResize="1" noEditPoints="1" noAdjustHandles="1" noChangeArrowheads="1" noChangeShapeType="1" noTextEdit="1"/>
              </p:cNvSpPr>
              <p:nvPr/>
            </p:nvSpPr>
            <p:spPr>
              <a:xfrm>
                <a:off x="5185041" y="7238788"/>
                <a:ext cx="5524599" cy="721672"/>
              </a:xfrm>
              <a:prstGeom prst="rect">
                <a:avLst/>
              </a:prstGeom>
              <a:blipFill>
                <a:blip r:embed="rId10"/>
                <a:stretch>
                  <a:fillRect/>
                </a:stretch>
              </a:blipFill>
            </p:spPr>
            <p:txBody>
              <a:bodyPr/>
              <a:lstStyle/>
              <a:p>
                <a:r>
                  <a:rPr lang="ko-KR" altLang="en-US">
                    <a:noFill/>
                  </a:rPr>
                  <a:t> </a:t>
                </a:r>
              </a:p>
            </p:txBody>
          </p:sp>
        </mc:Fallback>
      </mc:AlternateContent>
    </p:spTree>
    <p:extLst>
      <p:ext uri="{BB962C8B-B14F-4D97-AF65-F5344CB8AC3E}">
        <p14:creationId xmlns:p14="http://schemas.microsoft.com/office/powerpoint/2010/main" val="6045215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New Use case: Predictive Mobility</a:t>
            </a:r>
            <a:endParaRPr lang="ko-KR" altLang="en-US" dirty="0"/>
          </a:p>
        </p:txBody>
      </p:sp>
      <p:sp>
        <p:nvSpPr>
          <p:cNvPr id="3" name="내용 개체 틀 2"/>
          <p:cNvSpPr>
            <a:spLocks noGrp="1"/>
          </p:cNvSpPr>
          <p:nvPr>
            <p:ph idx="1"/>
          </p:nvPr>
        </p:nvSpPr>
        <p:spPr>
          <a:xfrm>
            <a:off x="419200" y="1333922"/>
            <a:ext cx="14401600" cy="6480720"/>
          </a:xfrm>
        </p:spPr>
        <p:txBody>
          <a:bodyPr/>
          <a:lstStyle/>
          <a:p>
            <a:r>
              <a:rPr lang="en-US" altLang="ko-KR" dirty="0"/>
              <a:t>Predictive Mobility</a:t>
            </a:r>
          </a:p>
          <a:p>
            <a:pPr lvl="1"/>
            <a:r>
              <a:rPr lang="en-US" altLang="ko-KR" dirty="0"/>
              <a:t>Predictive mobility decision based on predictive measurements </a:t>
            </a:r>
          </a:p>
          <a:p>
            <a:pPr lvl="2"/>
            <a:r>
              <a:rPr lang="en-US" altLang="ko-KR" dirty="0"/>
              <a:t>Network-triggered Mobility</a:t>
            </a:r>
          </a:p>
          <a:p>
            <a:pPr lvl="3"/>
            <a:r>
              <a:rPr lang="en-US" altLang="ko-KR" dirty="0"/>
              <a:t>UE can send measurement reports including predictive measurement results</a:t>
            </a:r>
          </a:p>
          <a:p>
            <a:pPr lvl="3"/>
            <a:r>
              <a:rPr lang="en-US" altLang="ko-KR" dirty="0"/>
              <a:t>Network can decide a handover with an appropriate cell and an appropriate time based on predictive measurement reports. </a:t>
            </a:r>
          </a:p>
          <a:p>
            <a:pPr lvl="2"/>
            <a:r>
              <a:rPr lang="en-US" altLang="ko-KR" dirty="0"/>
              <a:t>Conditional mobility</a:t>
            </a:r>
          </a:p>
          <a:p>
            <a:pPr lvl="3"/>
            <a:r>
              <a:rPr lang="en-GB" altLang="ko-KR" dirty="0">
                <a:ea typeface="맑은 고딕" panose="020B0503020000020004" pitchFamily="50" charset="-127"/>
              </a:rPr>
              <a:t>UE can execute CHO to a suitable target cell among candidate target cells based on predictive measurement results of target cells </a:t>
            </a:r>
            <a:endParaRPr lang="en-US" altLang="ko-KR" dirty="0">
              <a:ea typeface="맑은 고딕" panose="020B0503020000020004" pitchFamily="50" charset="-127"/>
            </a:endParaRPr>
          </a:p>
          <a:p>
            <a:pPr lvl="2"/>
            <a:r>
              <a:rPr lang="en-US" altLang="ko-KR" dirty="0"/>
              <a:t>Based on the predictive mobility, handover problems such as handover failures or unnecessary handovers can be avoided. </a:t>
            </a:r>
          </a:p>
          <a:p>
            <a:pPr marL="1714500" lvl="3" indent="0">
              <a:buNone/>
            </a:pPr>
            <a:endParaRPr lang="en-US" altLang="ko-KR" dirty="0"/>
          </a:p>
          <a:p>
            <a:pPr lvl="1"/>
            <a:endParaRPr lang="en-US" altLang="ko-KR" dirty="0"/>
          </a:p>
          <a:p>
            <a:pPr lvl="1"/>
            <a:endParaRPr lang="en-US" altLang="ko-KR" dirty="0"/>
          </a:p>
          <a:p>
            <a:pPr lvl="1"/>
            <a:endParaRPr lang="en-US" altLang="ko-KR" dirty="0"/>
          </a:p>
          <a:p>
            <a:pPr lvl="1"/>
            <a:endParaRPr lang="en-US" altLang="ko-KR" dirty="0"/>
          </a:p>
          <a:p>
            <a:pPr lvl="1"/>
            <a:endParaRPr lang="en-US" altLang="ko-KR" dirty="0"/>
          </a:p>
          <a:p>
            <a:pPr lvl="1"/>
            <a:endParaRPr lang="en-US" altLang="ko-KR" dirty="0"/>
          </a:p>
          <a:p>
            <a:pPr lvl="1"/>
            <a:endParaRPr lang="en-US" altLang="ko-KR" dirty="0"/>
          </a:p>
          <a:p>
            <a:pPr lvl="1"/>
            <a:endParaRPr lang="en-US" altLang="ko-KR" dirty="0"/>
          </a:p>
          <a:p>
            <a:pPr lvl="1"/>
            <a:endParaRPr lang="ko-KR" altLang="en-US" dirty="0"/>
          </a:p>
        </p:txBody>
      </p:sp>
      <p:cxnSp>
        <p:nvCxnSpPr>
          <p:cNvPr id="47" name="Straight Arrow Connector 46">
            <a:extLst>
              <a:ext uri="{FF2B5EF4-FFF2-40B4-BE49-F238E27FC236}">
                <a16:creationId xmlns:a16="http://schemas.microsoft.com/office/drawing/2014/main" id="{443207F4-B457-392A-4F26-9A7A99109774}"/>
              </a:ext>
            </a:extLst>
          </p:cNvPr>
          <p:cNvCxnSpPr>
            <a:cxnSpLocks/>
          </p:cNvCxnSpPr>
          <p:nvPr/>
        </p:nvCxnSpPr>
        <p:spPr>
          <a:xfrm>
            <a:off x="2749341" y="6746560"/>
            <a:ext cx="2787077" cy="0"/>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8" name="직사각형 22">
            <a:extLst>
              <a:ext uri="{FF2B5EF4-FFF2-40B4-BE49-F238E27FC236}">
                <a16:creationId xmlns:a16="http://schemas.microsoft.com/office/drawing/2014/main" id="{402E4FB6-5EE5-4999-11CF-FA93E8B75A75}"/>
              </a:ext>
            </a:extLst>
          </p:cNvPr>
          <p:cNvSpPr/>
          <p:nvPr/>
        </p:nvSpPr>
        <p:spPr>
          <a:xfrm>
            <a:off x="5229257" y="6746560"/>
            <a:ext cx="614320" cy="215444"/>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Time</a:t>
            </a:r>
            <a:endParaRPr lang="ko-KR" altLang="en-US" sz="800" dirty="0"/>
          </a:p>
        </p:txBody>
      </p:sp>
      <p:cxnSp>
        <p:nvCxnSpPr>
          <p:cNvPr id="49" name="Straight Arrow Connector 48">
            <a:extLst>
              <a:ext uri="{FF2B5EF4-FFF2-40B4-BE49-F238E27FC236}">
                <a16:creationId xmlns:a16="http://schemas.microsoft.com/office/drawing/2014/main" id="{94FC7537-3171-4CE8-682F-F672281528FB}"/>
              </a:ext>
            </a:extLst>
          </p:cNvPr>
          <p:cNvCxnSpPr>
            <a:cxnSpLocks/>
          </p:cNvCxnSpPr>
          <p:nvPr/>
        </p:nvCxnSpPr>
        <p:spPr>
          <a:xfrm flipV="1">
            <a:off x="2749340" y="5246896"/>
            <a:ext cx="0" cy="1499665"/>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0" name="직사각형 22">
            <a:extLst>
              <a:ext uri="{FF2B5EF4-FFF2-40B4-BE49-F238E27FC236}">
                <a16:creationId xmlns:a16="http://schemas.microsoft.com/office/drawing/2014/main" id="{F8FBCBD9-A9E3-2663-F0EC-15664D11C91F}"/>
              </a:ext>
            </a:extLst>
          </p:cNvPr>
          <p:cNvSpPr/>
          <p:nvPr/>
        </p:nvSpPr>
        <p:spPr>
          <a:xfrm>
            <a:off x="2291408" y="5246895"/>
            <a:ext cx="614320" cy="215444"/>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RSRP</a:t>
            </a:r>
            <a:endParaRPr lang="ko-KR" altLang="en-US" sz="800" dirty="0"/>
          </a:p>
        </p:txBody>
      </p:sp>
      <p:cxnSp>
        <p:nvCxnSpPr>
          <p:cNvPr id="51" name="Straight Arrow Connector 50">
            <a:extLst>
              <a:ext uri="{FF2B5EF4-FFF2-40B4-BE49-F238E27FC236}">
                <a16:creationId xmlns:a16="http://schemas.microsoft.com/office/drawing/2014/main" id="{A1524235-DB3F-C6B0-C21F-581380B70954}"/>
              </a:ext>
            </a:extLst>
          </p:cNvPr>
          <p:cNvCxnSpPr>
            <a:cxnSpLocks/>
          </p:cNvCxnSpPr>
          <p:nvPr/>
        </p:nvCxnSpPr>
        <p:spPr>
          <a:xfrm>
            <a:off x="6301510" y="6746560"/>
            <a:ext cx="2787077" cy="0"/>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2" name="직사각형 22">
            <a:extLst>
              <a:ext uri="{FF2B5EF4-FFF2-40B4-BE49-F238E27FC236}">
                <a16:creationId xmlns:a16="http://schemas.microsoft.com/office/drawing/2014/main" id="{1C174D3B-7F9D-6AA8-E801-5333BE2FC79C}"/>
              </a:ext>
            </a:extLst>
          </p:cNvPr>
          <p:cNvSpPr/>
          <p:nvPr/>
        </p:nvSpPr>
        <p:spPr>
          <a:xfrm>
            <a:off x="8781426" y="6746560"/>
            <a:ext cx="614320" cy="215444"/>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Time</a:t>
            </a:r>
            <a:endParaRPr lang="ko-KR" altLang="en-US" sz="800" dirty="0"/>
          </a:p>
        </p:txBody>
      </p:sp>
      <p:cxnSp>
        <p:nvCxnSpPr>
          <p:cNvPr id="53" name="Straight Arrow Connector 52">
            <a:extLst>
              <a:ext uri="{FF2B5EF4-FFF2-40B4-BE49-F238E27FC236}">
                <a16:creationId xmlns:a16="http://schemas.microsoft.com/office/drawing/2014/main" id="{B90E670E-A2F2-D21D-CF9D-1601B3759EAC}"/>
              </a:ext>
            </a:extLst>
          </p:cNvPr>
          <p:cNvCxnSpPr>
            <a:cxnSpLocks/>
          </p:cNvCxnSpPr>
          <p:nvPr/>
        </p:nvCxnSpPr>
        <p:spPr>
          <a:xfrm flipV="1">
            <a:off x="6301509" y="5246896"/>
            <a:ext cx="0" cy="1499665"/>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4" name="직사각형 22">
            <a:extLst>
              <a:ext uri="{FF2B5EF4-FFF2-40B4-BE49-F238E27FC236}">
                <a16:creationId xmlns:a16="http://schemas.microsoft.com/office/drawing/2014/main" id="{94570F07-0B6D-A838-B8F1-0A3836744C32}"/>
              </a:ext>
            </a:extLst>
          </p:cNvPr>
          <p:cNvSpPr/>
          <p:nvPr/>
        </p:nvSpPr>
        <p:spPr>
          <a:xfrm>
            <a:off x="5843577" y="5246895"/>
            <a:ext cx="614320" cy="215444"/>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RSRP</a:t>
            </a:r>
            <a:endParaRPr lang="ko-KR" altLang="en-US" sz="800" dirty="0"/>
          </a:p>
        </p:txBody>
      </p:sp>
      <p:cxnSp>
        <p:nvCxnSpPr>
          <p:cNvPr id="55" name="Straight Arrow Connector 54">
            <a:extLst>
              <a:ext uri="{FF2B5EF4-FFF2-40B4-BE49-F238E27FC236}">
                <a16:creationId xmlns:a16="http://schemas.microsoft.com/office/drawing/2014/main" id="{2967D011-287D-EA4B-63AB-471D3AAF825D}"/>
              </a:ext>
            </a:extLst>
          </p:cNvPr>
          <p:cNvCxnSpPr>
            <a:cxnSpLocks/>
          </p:cNvCxnSpPr>
          <p:nvPr/>
        </p:nvCxnSpPr>
        <p:spPr>
          <a:xfrm>
            <a:off x="10004451" y="6746560"/>
            <a:ext cx="2787077" cy="0"/>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6" name="직사각형 22">
            <a:extLst>
              <a:ext uri="{FF2B5EF4-FFF2-40B4-BE49-F238E27FC236}">
                <a16:creationId xmlns:a16="http://schemas.microsoft.com/office/drawing/2014/main" id="{EAD95FC0-80B4-4DE6-76D0-84322E903291}"/>
              </a:ext>
            </a:extLst>
          </p:cNvPr>
          <p:cNvSpPr/>
          <p:nvPr/>
        </p:nvSpPr>
        <p:spPr>
          <a:xfrm>
            <a:off x="12484367" y="6746560"/>
            <a:ext cx="614320" cy="215444"/>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Time</a:t>
            </a:r>
            <a:endParaRPr lang="ko-KR" altLang="en-US" sz="800" dirty="0"/>
          </a:p>
        </p:txBody>
      </p:sp>
      <p:cxnSp>
        <p:nvCxnSpPr>
          <p:cNvPr id="57" name="Straight Arrow Connector 56">
            <a:extLst>
              <a:ext uri="{FF2B5EF4-FFF2-40B4-BE49-F238E27FC236}">
                <a16:creationId xmlns:a16="http://schemas.microsoft.com/office/drawing/2014/main" id="{B4B27A31-53F0-F5C2-1B38-4BA8D3D1E708}"/>
              </a:ext>
            </a:extLst>
          </p:cNvPr>
          <p:cNvCxnSpPr>
            <a:cxnSpLocks/>
          </p:cNvCxnSpPr>
          <p:nvPr/>
        </p:nvCxnSpPr>
        <p:spPr>
          <a:xfrm flipV="1">
            <a:off x="10004450" y="5245658"/>
            <a:ext cx="0" cy="1499665"/>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8" name="직사각형 22">
            <a:extLst>
              <a:ext uri="{FF2B5EF4-FFF2-40B4-BE49-F238E27FC236}">
                <a16:creationId xmlns:a16="http://schemas.microsoft.com/office/drawing/2014/main" id="{75FE54E5-1C9A-1764-30F3-D64861E5DCED}"/>
              </a:ext>
            </a:extLst>
          </p:cNvPr>
          <p:cNvSpPr/>
          <p:nvPr/>
        </p:nvSpPr>
        <p:spPr>
          <a:xfrm>
            <a:off x="9546518" y="5246895"/>
            <a:ext cx="614320" cy="215444"/>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RSRP</a:t>
            </a:r>
            <a:endParaRPr lang="ko-KR" altLang="en-US" sz="800" dirty="0"/>
          </a:p>
        </p:txBody>
      </p:sp>
      <p:sp>
        <p:nvSpPr>
          <p:cNvPr id="59" name="Freeform: Shape 58">
            <a:extLst>
              <a:ext uri="{FF2B5EF4-FFF2-40B4-BE49-F238E27FC236}">
                <a16:creationId xmlns:a16="http://schemas.microsoft.com/office/drawing/2014/main" id="{4750EE5D-1AEB-C7A2-A805-0AF53C5E6E66}"/>
              </a:ext>
            </a:extLst>
          </p:cNvPr>
          <p:cNvSpPr/>
          <p:nvPr/>
        </p:nvSpPr>
        <p:spPr>
          <a:xfrm>
            <a:off x="3630337" y="5341828"/>
            <a:ext cx="1302351" cy="1309799"/>
          </a:xfrm>
          <a:custGeom>
            <a:avLst/>
            <a:gdLst>
              <a:gd name="connsiteX0" fmla="*/ 0 w 1302351"/>
              <a:gd name="connsiteY0" fmla="*/ 26714 h 1309799"/>
              <a:gd name="connsiteX1" fmla="*/ 175491 w 1302351"/>
              <a:gd name="connsiteY1" fmla="*/ 119078 h 1309799"/>
              <a:gd name="connsiteX2" fmla="*/ 480291 w 1302351"/>
              <a:gd name="connsiteY2" fmla="*/ 968824 h 1309799"/>
              <a:gd name="connsiteX3" fmla="*/ 1302327 w 1302351"/>
              <a:gd name="connsiteY3" fmla="*/ 1301333 h 1309799"/>
            </a:gdLst>
            <a:ahLst/>
            <a:cxnLst>
              <a:cxn ang="0">
                <a:pos x="connsiteX0" y="connsiteY0"/>
              </a:cxn>
              <a:cxn ang="0">
                <a:pos x="connsiteX1" y="connsiteY1"/>
              </a:cxn>
              <a:cxn ang="0">
                <a:pos x="connsiteX2" y="connsiteY2"/>
              </a:cxn>
              <a:cxn ang="0">
                <a:pos x="connsiteX3" y="connsiteY3"/>
              </a:cxn>
            </a:cxnLst>
            <a:rect l="l" t="t" r="r" b="b"/>
            <a:pathLst>
              <a:path w="1302351" h="1309799">
                <a:moveTo>
                  <a:pt x="0" y="26714"/>
                </a:moveTo>
                <a:cubicBezTo>
                  <a:pt x="47721" y="-5613"/>
                  <a:pt x="95443" y="-37940"/>
                  <a:pt x="175491" y="119078"/>
                </a:cubicBezTo>
                <a:cubicBezTo>
                  <a:pt x="255539" y="276096"/>
                  <a:pt x="292485" y="771782"/>
                  <a:pt x="480291" y="968824"/>
                </a:cubicBezTo>
                <a:cubicBezTo>
                  <a:pt x="668097" y="1165866"/>
                  <a:pt x="1306945" y="1352133"/>
                  <a:pt x="1302327" y="1301333"/>
                </a:cubicBezTo>
              </a:path>
            </a:pathLst>
          </a:custGeom>
          <a:noFill/>
          <a:ln w="127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0" name="Freeform: Shape 59">
            <a:extLst>
              <a:ext uri="{FF2B5EF4-FFF2-40B4-BE49-F238E27FC236}">
                <a16:creationId xmlns:a16="http://schemas.microsoft.com/office/drawing/2014/main" id="{C4D68136-9D6F-2518-B75F-300A74FA5CC3}"/>
              </a:ext>
            </a:extLst>
          </p:cNvPr>
          <p:cNvSpPr/>
          <p:nvPr/>
        </p:nvSpPr>
        <p:spPr>
          <a:xfrm>
            <a:off x="2778201" y="5361107"/>
            <a:ext cx="864763" cy="83117"/>
          </a:xfrm>
          <a:custGeom>
            <a:avLst/>
            <a:gdLst>
              <a:gd name="connsiteX0" fmla="*/ 526472 w 526472"/>
              <a:gd name="connsiteY0" fmla="*/ 0 h 84622"/>
              <a:gd name="connsiteX1" fmla="*/ 452581 w 526472"/>
              <a:gd name="connsiteY1" fmla="*/ 46181 h 84622"/>
              <a:gd name="connsiteX2" fmla="*/ 286327 w 526472"/>
              <a:gd name="connsiteY2" fmla="*/ 83127 h 84622"/>
              <a:gd name="connsiteX3" fmla="*/ 0 w 526472"/>
              <a:gd name="connsiteY3" fmla="*/ 73890 h 84622"/>
            </a:gdLst>
            <a:ahLst/>
            <a:cxnLst>
              <a:cxn ang="0">
                <a:pos x="connsiteX0" y="connsiteY0"/>
              </a:cxn>
              <a:cxn ang="0">
                <a:pos x="connsiteX1" y="connsiteY1"/>
              </a:cxn>
              <a:cxn ang="0">
                <a:pos x="connsiteX2" y="connsiteY2"/>
              </a:cxn>
              <a:cxn ang="0">
                <a:pos x="connsiteX3" y="connsiteY3"/>
              </a:cxn>
            </a:cxnLst>
            <a:rect l="l" t="t" r="r" b="b"/>
            <a:pathLst>
              <a:path w="526472" h="84622">
                <a:moveTo>
                  <a:pt x="526472" y="0"/>
                </a:moveTo>
                <a:cubicBezTo>
                  <a:pt x="509538" y="16163"/>
                  <a:pt x="492605" y="32327"/>
                  <a:pt x="452581" y="46181"/>
                </a:cubicBezTo>
                <a:cubicBezTo>
                  <a:pt x="412557" y="60035"/>
                  <a:pt x="361757" y="78509"/>
                  <a:pt x="286327" y="83127"/>
                </a:cubicBezTo>
                <a:cubicBezTo>
                  <a:pt x="210897" y="87745"/>
                  <a:pt x="105448" y="80817"/>
                  <a:pt x="0" y="73890"/>
                </a:cubicBez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61" name="Freeform: Shape 60">
            <a:extLst>
              <a:ext uri="{FF2B5EF4-FFF2-40B4-BE49-F238E27FC236}">
                <a16:creationId xmlns:a16="http://schemas.microsoft.com/office/drawing/2014/main" id="{2C51B734-F4F0-FD05-B4BA-E06987C3D04B}"/>
              </a:ext>
            </a:extLst>
          </p:cNvPr>
          <p:cNvSpPr/>
          <p:nvPr/>
        </p:nvSpPr>
        <p:spPr>
          <a:xfrm>
            <a:off x="3171910" y="5878346"/>
            <a:ext cx="498763" cy="175491"/>
          </a:xfrm>
          <a:custGeom>
            <a:avLst/>
            <a:gdLst>
              <a:gd name="connsiteX0" fmla="*/ 0 w 498763"/>
              <a:gd name="connsiteY0" fmla="*/ 175491 h 175491"/>
              <a:gd name="connsiteX1" fmla="*/ 249382 w 498763"/>
              <a:gd name="connsiteY1" fmla="*/ 157019 h 175491"/>
              <a:gd name="connsiteX2" fmla="*/ 498763 w 498763"/>
              <a:gd name="connsiteY2" fmla="*/ 0 h 175491"/>
            </a:gdLst>
            <a:ahLst/>
            <a:cxnLst>
              <a:cxn ang="0">
                <a:pos x="connsiteX0" y="connsiteY0"/>
              </a:cxn>
              <a:cxn ang="0">
                <a:pos x="connsiteX1" y="connsiteY1"/>
              </a:cxn>
              <a:cxn ang="0">
                <a:pos x="connsiteX2" y="connsiteY2"/>
              </a:cxn>
            </a:cxnLst>
            <a:rect l="l" t="t" r="r" b="b"/>
            <a:pathLst>
              <a:path w="498763" h="175491">
                <a:moveTo>
                  <a:pt x="0" y="175491"/>
                </a:moveTo>
                <a:lnTo>
                  <a:pt x="249382" y="157019"/>
                </a:lnTo>
                <a:cubicBezTo>
                  <a:pt x="332509" y="127770"/>
                  <a:pt x="415636" y="63885"/>
                  <a:pt x="498763" y="0"/>
                </a:cubicBezTo>
              </a:path>
            </a:pathLst>
          </a:cu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2" name="Freeform: Shape 61">
            <a:extLst>
              <a:ext uri="{FF2B5EF4-FFF2-40B4-BE49-F238E27FC236}">
                <a16:creationId xmlns:a16="http://schemas.microsoft.com/office/drawing/2014/main" id="{8DDE1416-F435-5DE7-7C62-83DF7200F776}"/>
              </a:ext>
            </a:extLst>
          </p:cNvPr>
          <p:cNvSpPr/>
          <p:nvPr/>
        </p:nvSpPr>
        <p:spPr>
          <a:xfrm>
            <a:off x="3661436" y="5345247"/>
            <a:ext cx="600364" cy="542334"/>
          </a:xfrm>
          <a:custGeom>
            <a:avLst/>
            <a:gdLst>
              <a:gd name="connsiteX0" fmla="*/ 0 w 600364"/>
              <a:gd name="connsiteY0" fmla="*/ 637309 h 637309"/>
              <a:gd name="connsiteX1" fmla="*/ 341745 w 600364"/>
              <a:gd name="connsiteY1" fmla="*/ 369455 h 637309"/>
              <a:gd name="connsiteX2" fmla="*/ 600364 w 600364"/>
              <a:gd name="connsiteY2" fmla="*/ 0 h 637309"/>
            </a:gdLst>
            <a:ahLst/>
            <a:cxnLst>
              <a:cxn ang="0">
                <a:pos x="connsiteX0" y="connsiteY0"/>
              </a:cxn>
              <a:cxn ang="0">
                <a:pos x="connsiteX1" y="connsiteY1"/>
              </a:cxn>
              <a:cxn ang="0">
                <a:pos x="connsiteX2" y="connsiteY2"/>
              </a:cxn>
            </a:cxnLst>
            <a:rect l="l" t="t" r="r" b="b"/>
            <a:pathLst>
              <a:path w="600364" h="637309">
                <a:moveTo>
                  <a:pt x="0" y="637309"/>
                </a:moveTo>
                <a:cubicBezTo>
                  <a:pt x="120842" y="556491"/>
                  <a:pt x="241684" y="475673"/>
                  <a:pt x="341745" y="369455"/>
                </a:cubicBezTo>
                <a:cubicBezTo>
                  <a:pt x="441806" y="263237"/>
                  <a:pt x="560340" y="27709"/>
                  <a:pt x="600364" y="0"/>
                </a:cubicBezTo>
              </a:path>
            </a:pathLst>
          </a:custGeom>
          <a:noFill/>
          <a:ln w="12700">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63" name="Straight Connector 62">
            <a:extLst>
              <a:ext uri="{FF2B5EF4-FFF2-40B4-BE49-F238E27FC236}">
                <a16:creationId xmlns:a16="http://schemas.microsoft.com/office/drawing/2014/main" id="{3D6AE381-F06B-3C03-A82C-DCCF8AA28430}"/>
              </a:ext>
            </a:extLst>
          </p:cNvPr>
          <p:cNvCxnSpPr>
            <a:cxnSpLocks/>
          </p:cNvCxnSpPr>
          <p:nvPr/>
        </p:nvCxnSpPr>
        <p:spPr>
          <a:xfrm>
            <a:off x="3687993" y="5245657"/>
            <a:ext cx="0" cy="1565558"/>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64" name="직사각형 22">
            <a:extLst>
              <a:ext uri="{FF2B5EF4-FFF2-40B4-BE49-F238E27FC236}">
                <a16:creationId xmlns:a16="http://schemas.microsoft.com/office/drawing/2014/main" id="{E7F63D30-B844-33FF-1298-8DBDE4021028}"/>
              </a:ext>
            </a:extLst>
          </p:cNvPr>
          <p:cNvSpPr/>
          <p:nvPr/>
        </p:nvSpPr>
        <p:spPr>
          <a:xfrm>
            <a:off x="2716209" y="5420845"/>
            <a:ext cx="1009460" cy="200055"/>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7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Serving Cell (1)</a:t>
            </a:r>
            <a:endParaRPr lang="ko-KR" altLang="en-US" sz="700" dirty="0"/>
          </a:p>
        </p:txBody>
      </p:sp>
      <p:sp>
        <p:nvSpPr>
          <p:cNvPr id="65" name="직사각형 22">
            <a:extLst>
              <a:ext uri="{FF2B5EF4-FFF2-40B4-BE49-F238E27FC236}">
                <a16:creationId xmlns:a16="http://schemas.microsoft.com/office/drawing/2014/main" id="{D3F65FB6-9291-E380-561E-EE2794E4374F}"/>
              </a:ext>
            </a:extLst>
          </p:cNvPr>
          <p:cNvSpPr/>
          <p:nvPr/>
        </p:nvSpPr>
        <p:spPr>
          <a:xfrm>
            <a:off x="2720785" y="6021609"/>
            <a:ext cx="1009460" cy="200055"/>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700" dirty="0">
                <a:solidFill>
                  <a:srgbClr val="0070C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Neighbour Cell (2)</a:t>
            </a:r>
            <a:endParaRPr lang="ko-KR" altLang="en-US" sz="700" dirty="0">
              <a:solidFill>
                <a:srgbClr val="0070C0"/>
              </a:solidFill>
            </a:endParaRPr>
          </a:p>
        </p:txBody>
      </p:sp>
      <p:sp>
        <p:nvSpPr>
          <p:cNvPr id="66" name="직사각형 22">
            <a:extLst>
              <a:ext uri="{FF2B5EF4-FFF2-40B4-BE49-F238E27FC236}">
                <a16:creationId xmlns:a16="http://schemas.microsoft.com/office/drawing/2014/main" id="{5912E468-44F2-24D2-9907-FE2E77B3E365}"/>
              </a:ext>
            </a:extLst>
          </p:cNvPr>
          <p:cNvSpPr/>
          <p:nvPr/>
        </p:nvSpPr>
        <p:spPr>
          <a:xfrm>
            <a:off x="2952838" y="4947378"/>
            <a:ext cx="930820" cy="338554"/>
          </a:xfrm>
          <a:prstGeom prst="rect">
            <a:avLst/>
          </a:prstGeom>
          <a:noFill/>
          <a:ln>
            <a:noFill/>
          </a:ln>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b="1" i="1" dirty="0">
                <a:solidFill>
                  <a:srgbClr val="C0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(1)Predictive measurement</a:t>
            </a:r>
            <a:endParaRPr lang="ko-KR" altLang="en-US" sz="800" b="1" i="1" dirty="0">
              <a:solidFill>
                <a:srgbClr val="C00000"/>
              </a:solidFill>
            </a:endParaRPr>
          </a:p>
        </p:txBody>
      </p:sp>
      <p:cxnSp>
        <p:nvCxnSpPr>
          <p:cNvPr id="67" name="Straight Connector 66">
            <a:extLst>
              <a:ext uri="{FF2B5EF4-FFF2-40B4-BE49-F238E27FC236}">
                <a16:creationId xmlns:a16="http://schemas.microsoft.com/office/drawing/2014/main" id="{17C24C61-F81C-2D2E-BF8B-6A8F20A8EDB0}"/>
              </a:ext>
            </a:extLst>
          </p:cNvPr>
          <p:cNvCxnSpPr>
            <a:cxnSpLocks/>
          </p:cNvCxnSpPr>
          <p:nvPr/>
        </p:nvCxnSpPr>
        <p:spPr>
          <a:xfrm>
            <a:off x="3812259" y="5245657"/>
            <a:ext cx="0" cy="1565558"/>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68" name="직사각형 22">
            <a:extLst>
              <a:ext uri="{FF2B5EF4-FFF2-40B4-BE49-F238E27FC236}">
                <a16:creationId xmlns:a16="http://schemas.microsoft.com/office/drawing/2014/main" id="{D1BB971E-2C4D-AF64-8458-AF065BF1134B}"/>
              </a:ext>
            </a:extLst>
          </p:cNvPr>
          <p:cNvSpPr/>
          <p:nvPr/>
        </p:nvSpPr>
        <p:spPr>
          <a:xfrm>
            <a:off x="3717685" y="4950798"/>
            <a:ext cx="1672935" cy="338554"/>
          </a:xfrm>
          <a:prstGeom prst="rect">
            <a:avLst/>
          </a:prstGeom>
          <a:noFill/>
          <a:ln>
            <a:noFill/>
          </a:ln>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b="1" i="1" dirty="0">
                <a:solidFill>
                  <a:srgbClr val="C0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(2)Mobility </a:t>
            </a:r>
          </a:p>
          <a:p>
            <a:r>
              <a:rPr kumimoji="0" lang="en-US" altLang="ko-KR" sz="800" b="1" i="1" dirty="0">
                <a:solidFill>
                  <a:srgbClr val="C0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Cell 1 -&gt; Cell 2</a:t>
            </a:r>
            <a:endParaRPr lang="ko-KR" altLang="en-US" sz="800" b="1" i="1" dirty="0">
              <a:solidFill>
                <a:srgbClr val="C00000"/>
              </a:solidFill>
            </a:endParaRPr>
          </a:p>
        </p:txBody>
      </p:sp>
      <p:sp>
        <p:nvSpPr>
          <p:cNvPr id="69" name="직사각형 29">
            <a:extLst>
              <a:ext uri="{FF2B5EF4-FFF2-40B4-BE49-F238E27FC236}">
                <a16:creationId xmlns:a16="http://schemas.microsoft.com/office/drawing/2014/main" id="{6054F5F6-842D-0ACC-1524-026096A3B945}"/>
              </a:ext>
            </a:extLst>
          </p:cNvPr>
          <p:cNvSpPr/>
          <p:nvPr/>
        </p:nvSpPr>
        <p:spPr>
          <a:xfrm>
            <a:off x="3448421" y="6739034"/>
            <a:ext cx="473052" cy="215444"/>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pPr algn="ctr"/>
            <a:r>
              <a:rPr kumimoji="0" lang="en-US" altLang="ko-KR" sz="800" dirty="0">
                <a:solidFill>
                  <a:srgbClr val="C0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(t1)</a:t>
            </a:r>
          </a:p>
        </p:txBody>
      </p:sp>
      <p:sp>
        <p:nvSpPr>
          <p:cNvPr id="70" name="직사각형 29">
            <a:extLst>
              <a:ext uri="{FF2B5EF4-FFF2-40B4-BE49-F238E27FC236}">
                <a16:creationId xmlns:a16="http://schemas.microsoft.com/office/drawing/2014/main" id="{133FE754-FEE9-5D3E-5413-FF2F60EE4353}"/>
              </a:ext>
            </a:extLst>
          </p:cNvPr>
          <p:cNvSpPr/>
          <p:nvPr/>
        </p:nvSpPr>
        <p:spPr>
          <a:xfrm>
            <a:off x="3629709" y="6743141"/>
            <a:ext cx="473052" cy="215444"/>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pPr algn="ctr"/>
            <a:r>
              <a:rPr kumimoji="0" lang="en-US" altLang="ko-KR" sz="800" dirty="0">
                <a:solidFill>
                  <a:srgbClr val="C0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(t2)</a:t>
            </a:r>
          </a:p>
        </p:txBody>
      </p:sp>
      <p:sp>
        <p:nvSpPr>
          <p:cNvPr id="71" name="직사각형 21">
            <a:extLst>
              <a:ext uri="{FF2B5EF4-FFF2-40B4-BE49-F238E27FC236}">
                <a16:creationId xmlns:a16="http://schemas.microsoft.com/office/drawing/2014/main" id="{2BC20D12-B5D4-D6C6-3474-283F55FF8B17}"/>
              </a:ext>
            </a:extLst>
          </p:cNvPr>
          <p:cNvSpPr/>
          <p:nvPr/>
        </p:nvSpPr>
        <p:spPr>
          <a:xfrm>
            <a:off x="3220940" y="7033579"/>
            <a:ext cx="1734253" cy="246221"/>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10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(a) Avoidance of late HO</a:t>
            </a:r>
            <a:endParaRPr lang="ko-KR" altLang="en-US" sz="1000" dirty="0"/>
          </a:p>
        </p:txBody>
      </p:sp>
      <p:sp>
        <p:nvSpPr>
          <p:cNvPr id="72" name="Freeform: Shape 71">
            <a:extLst>
              <a:ext uri="{FF2B5EF4-FFF2-40B4-BE49-F238E27FC236}">
                <a16:creationId xmlns:a16="http://schemas.microsoft.com/office/drawing/2014/main" id="{258C8DA3-9B44-89DB-6B9D-6766D26C00A9}"/>
              </a:ext>
            </a:extLst>
          </p:cNvPr>
          <p:cNvSpPr/>
          <p:nvPr/>
        </p:nvSpPr>
        <p:spPr>
          <a:xfrm>
            <a:off x="6580126" y="5425760"/>
            <a:ext cx="711200" cy="609600"/>
          </a:xfrm>
          <a:custGeom>
            <a:avLst/>
            <a:gdLst>
              <a:gd name="connsiteX0" fmla="*/ 0 w 711200"/>
              <a:gd name="connsiteY0" fmla="*/ 0 h 609600"/>
              <a:gd name="connsiteX1" fmla="*/ 323272 w 711200"/>
              <a:gd name="connsiteY1" fmla="*/ 471055 h 609600"/>
              <a:gd name="connsiteX2" fmla="*/ 711200 w 711200"/>
              <a:gd name="connsiteY2" fmla="*/ 609600 h 609600"/>
            </a:gdLst>
            <a:ahLst/>
            <a:cxnLst>
              <a:cxn ang="0">
                <a:pos x="connsiteX0" y="connsiteY0"/>
              </a:cxn>
              <a:cxn ang="0">
                <a:pos x="connsiteX1" y="connsiteY1"/>
              </a:cxn>
              <a:cxn ang="0">
                <a:pos x="connsiteX2" y="connsiteY2"/>
              </a:cxn>
            </a:cxnLst>
            <a:rect l="l" t="t" r="r" b="b"/>
            <a:pathLst>
              <a:path w="711200" h="609600">
                <a:moveTo>
                  <a:pt x="0" y="0"/>
                </a:moveTo>
                <a:cubicBezTo>
                  <a:pt x="102369" y="184727"/>
                  <a:pt x="204739" y="369455"/>
                  <a:pt x="323272" y="471055"/>
                </a:cubicBezTo>
                <a:cubicBezTo>
                  <a:pt x="441805" y="572655"/>
                  <a:pt x="608061" y="581891"/>
                  <a:pt x="711200" y="609600"/>
                </a:cubicBez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3" name="Freeform: Shape 72">
            <a:extLst>
              <a:ext uri="{FF2B5EF4-FFF2-40B4-BE49-F238E27FC236}">
                <a16:creationId xmlns:a16="http://schemas.microsoft.com/office/drawing/2014/main" id="{8F6E9643-9216-CD4D-902D-42197834159D}"/>
              </a:ext>
            </a:extLst>
          </p:cNvPr>
          <p:cNvSpPr/>
          <p:nvPr/>
        </p:nvSpPr>
        <p:spPr>
          <a:xfrm>
            <a:off x="7282090" y="6035361"/>
            <a:ext cx="1283855" cy="530755"/>
          </a:xfrm>
          <a:custGeom>
            <a:avLst/>
            <a:gdLst>
              <a:gd name="connsiteX0" fmla="*/ 0 w 1283855"/>
              <a:gd name="connsiteY0" fmla="*/ 0 h 530755"/>
              <a:gd name="connsiteX1" fmla="*/ 849746 w 1283855"/>
              <a:gd name="connsiteY1" fmla="*/ 166255 h 530755"/>
              <a:gd name="connsiteX2" fmla="*/ 1283855 w 1283855"/>
              <a:gd name="connsiteY2" fmla="*/ 526473 h 530755"/>
            </a:gdLst>
            <a:ahLst/>
            <a:cxnLst>
              <a:cxn ang="0">
                <a:pos x="connsiteX0" y="connsiteY0"/>
              </a:cxn>
              <a:cxn ang="0">
                <a:pos x="connsiteX1" y="connsiteY1"/>
              </a:cxn>
              <a:cxn ang="0">
                <a:pos x="connsiteX2" y="connsiteY2"/>
              </a:cxn>
            </a:cxnLst>
            <a:rect l="l" t="t" r="r" b="b"/>
            <a:pathLst>
              <a:path w="1283855" h="530755">
                <a:moveTo>
                  <a:pt x="0" y="0"/>
                </a:moveTo>
                <a:cubicBezTo>
                  <a:pt x="317885" y="39254"/>
                  <a:pt x="635770" y="78509"/>
                  <a:pt x="849746" y="166255"/>
                </a:cubicBezTo>
                <a:cubicBezTo>
                  <a:pt x="1063722" y="254001"/>
                  <a:pt x="1171479" y="571115"/>
                  <a:pt x="1283855" y="526473"/>
                </a:cubicBezTo>
              </a:path>
            </a:pathLst>
          </a:custGeom>
          <a:noFill/>
          <a:ln w="127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4" name="Freeform: Shape 73">
            <a:extLst>
              <a:ext uri="{FF2B5EF4-FFF2-40B4-BE49-F238E27FC236}">
                <a16:creationId xmlns:a16="http://schemas.microsoft.com/office/drawing/2014/main" id="{1A72B099-DE6F-C883-88BE-9D6088340868}"/>
              </a:ext>
            </a:extLst>
          </p:cNvPr>
          <p:cNvSpPr/>
          <p:nvPr/>
        </p:nvSpPr>
        <p:spPr>
          <a:xfrm>
            <a:off x="6635544" y="5907066"/>
            <a:ext cx="655782" cy="264611"/>
          </a:xfrm>
          <a:custGeom>
            <a:avLst/>
            <a:gdLst>
              <a:gd name="connsiteX0" fmla="*/ 0 w 655782"/>
              <a:gd name="connsiteY0" fmla="*/ 264611 h 264611"/>
              <a:gd name="connsiteX1" fmla="*/ 249382 w 655782"/>
              <a:gd name="connsiteY1" fmla="*/ 33701 h 264611"/>
              <a:gd name="connsiteX2" fmla="*/ 655782 w 655782"/>
              <a:gd name="connsiteY2" fmla="*/ 5992 h 264611"/>
            </a:gdLst>
            <a:ahLst/>
            <a:cxnLst>
              <a:cxn ang="0">
                <a:pos x="connsiteX0" y="connsiteY0"/>
              </a:cxn>
              <a:cxn ang="0">
                <a:pos x="connsiteX1" y="connsiteY1"/>
              </a:cxn>
              <a:cxn ang="0">
                <a:pos x="connsiteX2" y="connsiteY2"/>
              </a:cxn>
            </a:cxnLst>
            <a:rect l="l" t="t" r="r" b="b"/>
            <a:pathLst>
              <a:path w="655782" h="264611">
                <a:moveTo>
                  <a:pt x="0" y="264611"/>
                </a:moveTo>
                <a:cubicBezTo>
                  <a:pt x="70042" y="170707"/>
                  <a:pt x="140085" y="76804"/>
                  <a:pt x="249382" y="33701"/>
                </a:cubicBezTo>
                <a:cubicBezTo>
                  <a:pt x="358679" y="-9402"/>
                  <a:pt x="507230" y="-1705"/>
                  <a:pt x="655782" y="5992"/>
                </a:cubicBezTo>
              </a:path>
            </a:pathLst>
          </a:cu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5" name="Freeform: Shape 74">
            <a:extLst>
              <a:ext uri="{FF2B5EF4-FFF2-40B4-BE49-F238E27FC236}">
                <a16:creationId xmlns:a16="http://schemas.microsoft.com/office/drawing/2014/main" id="{D656B4A7-8249-21D7-68CB-9F45D340764C}"/>
              </a:ext>
            </a:extLst>
          </p:cNvPr>
          <p:cNvSpPr/>
          <p:nvPr/>
        </p:nvSpPr>
        <p:spPr>
          <a:xfrm>
            <a:off x="7272853" y="5804452"/>
            <a:ext cx="1163782" cy="485143"/>
          </a:xfrm>
          <a:custGeom>
            <a:avLst/>
            <a:gdLst>
              <a:gd name="connsiteX0" fmla="*/ 0 w 1163782"/>
              <a:gd name="connsiteY0" fmla="*/ 101600 h 485143"/>
              <a:gd name="connsiteX1" fmla="*/ 267854 w 1163782"/>
              <a:gd name="connsiteY1" fmla="*/ 157018 h 485143"/>
              <a:gd name="connsiteX2" fmla="*/ 480291 w 1163782"/>
              <a:gd name="connsiteY2" fmla="*/ 434109 h 485143"/>
              <a:gd name="connsiteX3" fmla="*/ 655782 w 1163782"/>
              <a:gd name="connsiteY3" fmla="*/ 443345 h 485143"/>
              <a:gd name="connsiteX4" fmla="*/ 1163782 w 1163782"/>
              <a:gd name="connsiteY4" fmla="*/ 0 h 4851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782" h="485143">
                <a:moveTo>
                  <a:pt x="0" y="101600"/>
                </a:moveTo>
                <a:cubicBezTo>
                  <a:pt x="93903" y="101600"/>
                  <a:pt x="187806" y="101600"/>
                  <a:pt x="267854" y="157018"/>
                </a:cubicBezTo>
                <a:cubicBezTo>
                  <a:pt x="347902" y="212436"/>
                  <a:pt x="415636" y="386388"/>
                  <a:pt x="480291" y="434109"/>
                </a:cubicBezTo>
                <a:cubicBezTo>
                  <a:pt x="544946" y="481830"/>
                  <a:pt x="541867" y="515696"/>
                  <a:pt x="655782" y="443345"/>
                </a:cubicBezTo>
                <a:cubicBezTo>
                  <a:pt x="769697" y="370994"/>
                  <a:pt x="1163782" y="0"/>
                  <a:pt x="1163782" y="0"/>
                </a:cubicBezTo>
              </a:path>
            </a:pathLst>
          </a:custGeom>
          <a:noFill/>
          <a:ln w="12700">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7" name="Oval 76">
            <a:extLst>
              <a:ext uri="{FF2B5EF4-FFF2-40B4-BE49-F238E27FC236}">
                <a16:creationId xmlns:a16="http://schemas.microsoft.com/office/drawing/2014/main" id="{47A55477-E03D-C4DF-6112-CD33507E017A}"/>
              </a:ext>
            </a:extLst>
          </p:cNvPr>
          <p:cNvSpPr/>
          <p:nvPr/>
        </p:nvSpPr>
        <p:spPr>
          <a:xfrm>
            <a:off x="3875585" y="5894680"/>
            <a:ext cx="103317" cy="94107"/>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00B050"/>
              </a:solidFill>
            </a:endParaRPr>
          </a:p>
        </p:txBody>
      </p:sp>
      <p:sp>
        <p:nvSpPr>
          <p:cNvPr id="78" name="직사각형 22">
            <a:extLst>
              <a:ext uri="{FF2B5EF4-FFF2-40B4-BE49-F238E27FC236}">
                <a16:creationId xmlns:a16="http://schemas.microsoft.com/office/drawing/2014/main" id="{D30F74BF-CD2E-3C28-0EE3-CDF24497CB8A}"/>
              </a:ext>
            </a:extLst>
          </p:cNvPr>
          <p:cNvSpPr/>
          <p:nvPr/>
        </p:nvSpPr>
        <p:spPr>
          <a:xfrm>
            <a:off x="3923022" y="5798418"/>
            <a:ext cx="1767963" cy="338554"/>
          </a:xfrm>
          <a:prstGeom prst="rect">
            <a:avLst/>
          </a:prstGeom>
          <a:noFill/>
          <a:ln>
            <a:noFill/>
          </a:ln>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i="1" dirty="0">
                <a:solidFill>
                  <a:schemeClr val="bg1">
                    <a:lumMod val="50000"/>
                  </a:schemeClr>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RLF </a:t>
            </a:r>
          </a:p>
          <a:p>
            <a:r>
              <a:rPr kumimoji="0" lang="en-US" altLang="ko-KR" sz="800" i="1" dirty="0">
                <a:solidFill>
                  <a:schemeClr val="bg1">
                    <a:lumMod val="50000"/>
                  </a:schemeClr>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w/ Legacy mobility</a:t>
            </a:r>
            <a:endParaRPr lang="ko-KR" altLang="en-US" sz="800" i="1" dirty="0">
              <a:solidFill>
                <a:schemeClr val="bg1">
                  <a:lumMod val="50000"/>
                </a:schemeClr>
              </a:solidFill>
            </a:endParaRPr>
          </a:p>
        </p:txBody>
      </p:sp>
      <p:sp>
        <p:nvSpPr>
          <p:cNvPr id="79" name="직사각형 22">
            <a:extLst>
              <a:ext uri="{FF2B5EF4-FFF2-40B4-BE49-F238E27FC236}">
                <a16:creationId xmlns:a16="http://schemas.microsoft.com/office/drawing/2014/main" id="{B90EDAA1-BF86-F428-B0CE-7ADF3447B056}"/>
              </a:ext>
            </a:extLst>
          </p:cNvPr>
          <p:cNvSpPr/>
          <p:nvPr/>
        </p:nvSpPr>
        <p:spPr>
          <a:xfrm>
            <a:off x="6356087" y="5259516"/>
            <a:ext cx="1009460" cy="200055"/>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7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Serving Cell (1)</a:t>
            </a:r>
            <a:endParaRPr lang="ko-KR" altLang="en-US" sz="700" dirty="0"/>
          </a:p>
        </p:txBody>
      </p:sp>
      <p:sp>
        <p:nvSpPr>
          <p:cNvPr id="80" name="직사각형 22">
            <a:extLst>
              <a:ext uri="{FF2B5EF4-FFF2-40B4-BE49-F238E27FC236}">
                <a16:creationId xmlns:a16="http://schemas.microsoft.com/office/drawing/2014/main" id="{D590E889-04E7-26AC-A2B3-5B3D60F2746C}"/>
              </a:ext>
            </a:extLst>
          </p:cNvPr>
          <p:cNvSpPr/>
          <p:nvPr/>
        </p:nvSpPr>
        <p:spPr>
          <a:xfrm>
            <a:off x="6338452" y="6159036"/>
            <a:ext cx="1009460" cy="200055"/>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700" dirty="0">
                <a:solidFill>
                  <a:srgbClr val="0070C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Neighbour Cell (2)</a:t>
            </a:r>
            <a:endParaRPr lang="ko-KR" altLang="en-US" sz="700" dirty="0">
              <a:solidFill>
                <a:srgbClr val="0070C0"/>
              </a:solidFill>
            </a:endParaRPr>
          </a:p>
        </p:txBody>
      </p:sp>
      <p:cxnSp>
        <p:nvCxnSpPr>
          <p:cNvPr id="81" name="Straight Connector 80">
            <a:extLst>
              <a:ext uri="{FF2B5EF4-FFF2-40B4-BE49-F238E27FC236}">
                <a16:creationId xmlns:a16="http://schemas.microsoft.com/office/drawing/2014/main" id="{2F9BA1B7-235A-93CF-64EE-464E4C3D389C}"/>
              </a:ext>
            </a:extLst>
          </p:cNvPr>
          <p:cNvCxnSpPr>
            <a:cxnSpLocks/>
          </p:cNvCxnSpPr>
          <p:nvPr/>
        </p:nvCxnSpPr>
        <p:spPr>
          <a:xfrm>
            <a:off x="7325932" y="5253183"/>
            <a:ext cx="0" cy="1565558"/>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82" name="직사각형 22">
            <a:extLst>
              <a:ext uri="{FF2B5EF4-FFF2-40B4-BE49-F238E27FC236}">
                <a16:creationId xmlns:a16="http://schemas.microsoft.com/office/drawing/2014/main" id="{B5DD5A11-1E59-49CB-CBBC-9DC71127CD9B}"/>
              </a:ext>
            </a:extLst>
          </p:cNvPr>
          <p:cNvSpPr/>
          <p:nvPr/>
        </p:nvSpPr>
        <p:spPr>
          <a:xfrm>
            <a:off x="6689180" y="4954904"/>
            <a:ext cx="930820" cy="338554"/>
          </a:xfrm>
          <a:prstGeom prst="rect">
            <a:avLst/>
          </a:prstGeom>
          <a:noFill/>
          <a:ln>
            <a:noFill/>
          </a:ln>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b="1" i="1" dirty="0">
                <a:solidFill>
                  <a:srgbClr val="C0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(1)Predictive measurement</a:t>
            </a:r>
            <a:endParaRPr lang="ko-KR" altLang="en-US" sz="800" b="1" i="1" dirty="0">
              <a:solidFill>
                <a:srgbClr val="C00000"/>
              </a:solidFill>
            </a:endParaRPr>
          </a:p>
        </p:txBody>
      </p:sp>
      <p:sp>
        <p:nvSpPr>
          <p:cNvPr id="83" name="직사각형 29">
            <a:extLst>
              <a:ext uri="{FF2B5EF4-FFF2-40B4-BE49-F238E27FC236}">
                <a16:creationId xmlns:a16="http://schemas.microsoft.com/office/drawing/2014/main" id="{F5167884-60D8-4980-EA65-76D8A2CCA9E3}"/>
              </a:ext>
            </a:extLst>
          </p:cNvPr>
          <p:cNvSpPr/>
          <p:nvPr/>
        </p:nvSpPr>
        <p:spPr>
          <a:xfrm>
            <a:off x="7086360" y="6746560"/>
            <a:ext cx="473052" cy="215444"/>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pPr algn="ctr"/>
            <a:r>
              <a:rPr kumimoji="0" lang="en-US" altLang="ko-KR" sz="800" dirty="0">
                <a:solidFill>
                  <a:srgbClr val="C0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(t1)</a:t>
            </a:r>
          </a:p>
        </p:txBody>
      </p:sp>
      <p:sp>
        <p:nvSpPr>
          <p:cNvPr id="84" name="Oval 83">
            <a:extLst>
              <a:ext uri="{FF2B5EF4-FFF2-40B4-BE49-F238E27FC236}">
                <a16:creationId xmlns:a16="http://schemas.microsoft.com/office/drawing/2014/main" id="{55D7E00D-3770-6D0B-F282-813209956E60}"/>
              </a:ext>
            </a:extLst>
          </p:cNvPr>
          <p:cNvSpPr/>
          <p:nvPr/>
        </p:nvSpPr>
        <p:spPr>
          <a:xfrm>
            <a:off x="7299492" y="5873789"/>
            <a:ext cx="103317" cy="94107"/>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00B050"/>
              </a:solidFill>
            </a:endParaRPr>
          </a:p>
        </p:txBody>
      </p:sp>
      <p:cxnSp>
        <p:nvCxnSpPr>
          <p:cNvPr id="85" name="Straight Connector 84">
            <a:extLst>
              <a:ext uri="{FF2B5EF4-FFF2-40B4-BE49-F238E27FC236}">
                <a16:creationId xmlns:a16="http://schemas.microsoft.com/office/drawing/2014/main" id="{CA56423D-DE6E-AF94-C32C-A87A52DD3C77}"/>
              </a:ext>
            </a:extLst>
          </p:cNvPr>
          <p:cNvCxnSpPr>
            <a:cxnSpLocks/>
          </p:cNvCxnSpPr>
          <p:nvPr/>
        </p:nvCxnSpPr>
        <p:spPr>
          <a:xfrm>
            <a:off x="8075254" y="5242237"/>
            <a:ext cx="0" cy="1565558"/>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86" name="직사각형 22">
            <a:extLst>
              <a:ext uri="{FF2B5EF4-FFF2-40B4-BE49-F238E27FC236}">
                <a16:creationId xmlns:a16="http://schemas.microsoft.com/office/drawing/2014/main" id="{A11CF079-EA54-6776-3B45-C679413AFA91}"/>
              </a:ext>
            </a:extLst>
          </p:cNvPr>
          <p:cNvSpPr/>
          <p:nvPr/>
        </p:nvSpPr>
        <p:spPr>
          <a:xfrm>
            <a:off x="7836025" y="4947378"/>
            <a:ext cx="1672935" cy="338554"/>
          </a:xfrm>
          <a:prstGeom prst="rect">
            <a:avLst/>
          </a:prstGeom>
          <a:noFill/>
          <a:ln>
            <a:noFill/>
          </a:ln>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b="1" i="1" dirty="0">
                <a:solidFill>
                  <a:srgbClr val="C0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(2)Mobility </a:t>
            </a:r>
          </a:p>
          <a:p>
            <a:r>
              <a:rPr kumimoji="0" lang="en-US" altLang="ko-KR" sz="800" b="1" i="1" dirty="0">
                <a:solidFill>
                  <a:srgbClr val="C0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Cell 1 -&gt; Cell 2</a:t>
            </a:r>
            <a:endParaRPr lang="ko-KR" altLang="en-US" sz="800" b="1" i="1" dirty="0">
              <a:solidFill>
                <a:srgbClr val="C00000"/>
              </a:solidFill>
            </a:endParaRPr>
          </a:p>
        </p:txBody>
      </p:sp>
      <p:sp>
        <p:nvSpPr>
          <p:cNvPr id="87" name="직사각형 29">
            <a:extLst>
              <a:ext uri="{FF2B5EF4-FFF2-40B4-BE49-F238E27FC236}">
                <a16:creationId xmlns:a16="http://schemas.microsoft.com/office/drawing/2014/main" id="{7D4C5A8B-1D8F-AC0C-DEF6-FF49F252E5F7}"/>
              </a:ext>
            </a:extLst>
          </p:cNvPr>
          <p:cNvSpPr/>
          <p:nvPr/>
        </p:nvSpPr>
        <p:spPr>
          <a:xfrm>
            <a:off x="7892704" y="6757804"/>
            <a:ext cx="473052" cy="215444"/>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pPr algn="ctr"/>
            <a:r>
              <a:rPr kumimoji="0" lang="en-US" altLang="ko-KR" sz="800" dirty="0">
                <a:solidFill>
                  <a:srgbClr val="C0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(t2)</a:t>
            </a:r>
          </a:p>
        </p:txBody>
      </p:sp>
      <p:sp>
        <p:nvSpPr>
          <p:cNvPr id="88" name="직사각형 21">
            <a:extLst>
              <a:ext uri="{FF2B5EF4-FFF2-40B4-BE49-F238E27FC236}">
                <a16:creationId xmlns:a16="http://schemas.microsoft.com/office/drawing/2014/main" id="{C713036D-787F-B1C7-9CA7-D9EB34BF8F58}"/>
              </a:ext>
            </a:extLst>
          </p:cNvPr>
          <p:cNvSpPr/>
          <p:nvPr/>
        </p:nvSpPr>
        <p:spPr>
          <a:xfrm>
            <a:off x="6896345" y="7030895"/>
            <a:ext cx="1734253" cy="246221"/>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10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(b) Avoidance of early HO</a:t>
            </a:r>
            <a:endParaRPr lang="ko-KR" altLang="en-US" sz="1000" dirty="0"/>
          </a:p>
        </p:txBody>
      </p:sp>
      <p:sp>
        <p:nvSpPr>
          <p:cNvPr id="89" name="Freeform: Shape 88">
            <a:extLst>
              <a:ext uri="{FF2B5EF4-FFF2-40B4-BE49-F238E27FC236}">
                <a16:creationId xmlns:a16="http://schemas.microsoft.com/office/drawing/2014/main" id="{A36F8113-760A-13CD-B682-4A5E029BAD6B}"/>
              </a:ext>
            </a:extLst>
          </p:cNvPr>
          <p:cNvSpPr/>
          <p:nvPr/>
        </p:nvSpPr>
        <p:spPr>
          <a:xfrm>
            <a:off x="10492962" y="5580882"/>
            <a:ext cx="614320" cy="572324"/>
          </a:xfrm>
          <a:custGeom>
            <a:avLst/>
            <a:gdLst>
              <a:gd name="connsiteX0" fmla="*/ 0 w 905163"/>
              <a:gd name="connsiteY0" fmla="*/ 0 h 775855"/>
              <a:gd name="connsiteX1" fmla="*/ 221672 w 905163"/>
              <a:gd name="connsiteY1" fmla="*/ 350982 h 775855"/>
              <a:gd name="connsiteX2" fmla="*/ 905163 w 905163"/>
              <a:gd name="connsiteY2" fmla="*/ 775855 h 775855"/>
            </a:gdLst>
            <a:ahLst/>
            <a:cxnLst>
              <a:cxn ang="0">
                <a:pos x="connsiteX0" y="connsiteY0"/>
              </a:cxn>
              <a:cxn ang="0">
                <a:pos x="connsiteX1" y="connsiteY1"/>
              </a:cxn>
              <a:cxn ang="0">
                <a:pos x="connsiteX2" y="connsiteY2"/>
              </a:cxn>
            </a:cxnLst>
            <a:rect l="l" t="t" r="r" b="b"/>
            <a:pathLst>
              <a:path w="905163" h="775855">
                <a:moveTo>
                  <a:pt x="0" y="0"/>
                </a:moveTo>
                <a:cubicBezTo>
                  <a:pt x="35406" y="110836"/>
                  <a:pt x="70812" y="221673"/>
                  <a:pt x="221672" y="350982"/>
                </a:cubicBezTo>
                <a:cubicBezTo>
                  <a:pt x="372532" y="480291"/>
                  <a:pt x="638847" y="628073"/>
                  <a:pt x="905163" y="775855"/>
                </a:cubicBez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0" name="Freeform: Shape 89">
            <a:extLst>
              <a:ext uri="{FF2B5EF4-FFF2-40B4-BE49-F238E27FC236}">
                <a16:creationId xmlns:a16="http://schemas.microsoft.com/office/drawing/2014/main" id="{11E573C1-C2E6-52AE-1B80-E2C072932F6A}"/>
              </a:ext>
            </a:extLst>
          </p:cNvPr>
          <p:cNvSpPr/>
          <p:nvPr/>
        </p:nvSpPr>
        <p:spPr>
          <a:xfrm>
            <a:off x="11107282" y="6156921"/>
            <a:ext cx="1413164" cy="295564"/>
          </a:xfrm>
          <a:custGeom>
            <a:avLst/>
            <a:gdLst>
              <a:gd name="connsiteX0" fmla="*/ 0 w 1413164"/>
              <a:gd name="connsiteY0" fmla="*/ 0 h 295564"/>
              <a:gd name="connsiteX1" fmla="*/ 508000 w 1413164"/>
              <a:gd name="connsiteY1" fmla="*/ 212436 h 295564"/>
              <a:gd name="connsiteX2" fmla="*/ 1413164 w 1413164"/>
              <a:gd name="connsiteY2" fmla="*/ 295564 h 295564"/>
            </a:gdLst>
            <a:ahLst/>
            <a:cxnLst>
              <a:cxn ang="0">
                <a:pos x="connsiteX0" y="connsiteY0"/>
              </a:cxn>
              <a:cxn ang="0">
                <a:pos x="connsiteX1" y="connsiteY1"/>
              </a:cxn>
              <a:cxn ang="0">
                <a:pos x="connsiteX2" y="connsiteY2"/>
              </a:cxn>
            </a:cxnLst>
            <a:rect l="l" t="t" r="r" b="b"/>
            <a:pathLst>
              <a:path w="1413164" h="295564">
                <a:moveTo>
                  <a:pt x="0" y="0"/>
                </a:moveTo>
                <a:cubicBezTo>
                  <a:pt x="136236" y="81587"/>
                  <a:pt x="272473" y="163175"/>
                  <a:pt x="508000" y="212436"/>
                </a:cubicBezTo>
                <a:cubicBezTo>
                  <a:pt x="743527" y="261697"/>
                  <a:pt x="1078345" y="278630"/>
                  <a:pt x="1413164" y="295564"/>
                </a:cubicBezTo>
              </a:path>
            </a:pathLst>
          </a:custGeom>
          <a:noFill/>
          <a:ln w="127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1" name="Freeform: Shape 90">
            <a:extLst>
              <a:ext uri="{FF2B5EF4-FFF2-40B4-BE49-F238E27FC236}">
                <a16:creationId xmlns:a16="http://schemas.microsoft.com/office/drawing/2014/main" id="{3D94015E-0856-5FD7-100E-3EE8696FB11E}"/>
              </a:ext>
            </a:extLst>
          </p:cNvPr>
          <p:cNvSpPr/>
          <p:nvPr/>
        </p:nvSpPr>
        <p:spPr>
          <a:xfrm>
            <a:off x="10506920" y="6171677"/>
            <a:ext cx="591127" cy="212437"/>
          </a:xfrm>
          <a:custGeom>
            <a:avLst/>
            <a:gdLst>
              <a:gd name="connsiteX0" fmla="*/ 0 w 591127"/>
              <a:gd name="connsiteY0" fmla="*/ 212437 h 212437"/>
              <a:gd name="connsiteX1" fmla="*/ 443345 w 591127"/>
              <a:gd name="connsiteY1" fmla="*/ 147782 h 212437"/>
              <a:gd name="connsiteX2" fmla="*/ 591127 w 591127"/>
              <a:gd name="connsiteY2" fmla="*/ 0 h 212437"/>
            </a:gdLst>
            <a:ahLst/>
            <a:cxnLst>
              <a:cxn ang="0">
                <a:pos x="connsiteX0" y="connsiteY0"/>
              </a:cxn>
              <a:cxn ang="0">
                <a:pos x="connsiteX1" y="connsiteY1"/>
              </a:cxn>
              <a:cxn ang="0">
                <a:pos x="connsiteX2" y="connsiteY2"/>
              </a:cxn>
            </a:cxnLst>
            <a:rect l="l" t="t" r="r" b="b"/>
            <a:pathLst>
              <a:path w="591127" h="212437">
                <a:moveTo>
                  <a:pt x="0" y="212437"/>
                </a:moveTo>
                <a:cubicBezTo>
                  <a:pt x="172412" y="197812"/>
                  <a:pt x="344824" y="183188"/>
                  <a:pt x="443345" y="147782"/>
                </a:cubicBezTo>
                <a:cubicBezTo>
                  <a:pt x="541866" y="112376"/>
                  <a:pt x="566496" y="56188"/>
                  <a:pt x="591127" y="0"/>
                </a:cubicBezTo>
              </a:path>
            </a:pathLst>
          </a:cu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2" name="Freeform: Shape 91">
            <a:extLst>
              <a:ext uri="{FF2B5EF4-FFF2-40B4-BE49-F238E27FC236}">
                <a16:creationId xmlns:a16="http://schemas.microsoft.com/office/drawing/2014/main" id="{03E5820B-EED1-3E15-26D4-99A7DECA2FDD}"/>
              </a:ext>
            </a:extLst>
          </p:cNvPr>
          <p:cNvSpPr/>
          <p:nvPr/>
        </p:nvSpPr>
        <p:spPr>
          <a:xfrm>
            <a:off x="11106129" y="5838461"/>
            <a:ext cx="1431636" cy="852808"/>
          </a:xfrm>
          <a:custGeom>
            <a:avLst/>
            <a:gdLst>
              <a:gd name="connsiteX0" fmla="*/ 0 w 1431636"/>
              <a:gd name="connsiteY0" fmla="*/ 307735 h 852808"/>
              <a:gd name="connsiteX1" fmla="*/ 138545 w 1431636"/>
              <a:gd name="connsiteY1" fmla="*/ 86063 h 852808"/>
              <a:gd name="connsiteX2" fmla="*/ 397164 w 1431636"/>
              <a:gd name="connsiteY2" fmla="*/ 2935 h 852808"/>
              <a:gd name="connsiteX3" fmla="*/ 692727 w 1431636"/>
              <a:gd name="connsiteY3" fmla="*/ 178426 h 852808"/>
              <a:gd name="connsiteX4" fmla="*/ 942109 w 1431636"/>
              <a:gd name="connsiteY4" fmla="*/ 741845 h 852808"/>
              <a:gd name="connsiteX5" fmla="*/ 1431636 w 1431636"/>
              <a:gd name="connsiteY5" fmla="*/ 852681 h 852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1636" h="852808">
                <a:moveTo>
                  <a:pt x="0" y="307735"/>
                </a:moveTo>
                <a:cubicBezTo>
                  <a:pt x="36175" y="222299"/>
                  <a:pt x="72351" y="136863"/>
                  <a:pt x="138545" y="86063"/>
                </a:cubicBezTo>
                <a:cubicBezTo>
                  <a:pt x="204739" y="35263"/>
                  <a:pt x="304800" y="-12459"/>
                  <a:pt x="397164" y="2935"/>
                </a:cubicBezTo>
                <a:cubicBezTo>
                  <a:pt x="489528" y="18329"/>
                  <a:pt x="601903" y="55274"/>
                  <a:pt x="692727" y="178426"/>
                </a:cubicBezTo>
                <a:cubicBezTo>
                  <a:pt x="783551" y="301578"/>
                  <a:pt x="818958" y="629469"/>
                  <a:pt x="942109" y="741845"/>
                </a:cubicBezTo>
                <a:cubicBezTo>
                  <a:pt x="1065261" y="854221"/>
                  <a:pt x="1248448" y="853451"/>
                  <a:pt x="1431636" y="852681"/>
                </a:cubicBezTo>
              </a:path>
            </a:pathLst>
          </a:custGeom>
          <a:noFill/>
          <a:ln w="12700">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3" name="직사각형 22">
            <a:extLst>
              <a:ext uri="{FF2B5EF4-FFF2-40B4-BE49-F238E27FC236}">
                <a16:creationId xmlns:a16="http://schemas.microsoft.com/office/drawing/2014/main" id="{188A09AD-EB31-61A2-D040-05035088E29F}"/>
              </a:ext>
            </a:extLst>
          </p:cNvPr>
          <p:cNvSpPr/>
          <p:nvPr/>
        </p:nvSpPr>
        <p:spPr>
          <a:xfrm>
            <a:off x="9948139" y="6137038"/>
            <a:ext cx="1009460" cy="200055"/>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700" dirty="0">
                <a:solidFill>
                  <a:srgbClr val="0070C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Neighbour Cell (2)</a:t>
            </a:r>
            <a:endParaRPr lang="ko-KR" altLang="en-US" sz="700" dirty="0">
              <a:solidFill>
                <a:srgbClr val="0070C0"/>
              </a:solidFill>
            </a:endParaRPr>
          </a:p>
        </p:txBody>
      </p:sp>
      <p:sp>
        <p:nvSpPr>
          <p:cNvPr id="94" name="직사각형 22">
            <a:extLst>
              <a:ext uri="{FF2B5EF4-FFF2-40B4-BE49-F238E27FC236}">
                <a16:creationId xmlns:a16="http://schemas.microsoft.com/office/drawing/2014/main" id="{35CDC949-7116-6CB6-A6CD-0B491CD9B830}"/>
              </a:ext>
            </a:extLst>
          </p:cNvPr>
          <p:cNvSpPr/>
          <p:nvPr/>
        </p:nvSpPr>
        <p:spPr>
          <a:xfrm>
            <a:off x="9967617" y="5379116"/>
            <a:ext cx="1009460" cy="200055"/>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7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Serving Cell (1)</a:t>
            </a:r>
            <a:endParaRPr lang="ko-KR" altLang="en-US" sz="700" dirty="0"/>
          </a:p>
        </p:txBody>
      </p:sp>
      <p:sp>
        <p:nvSpPr>
          <p:cNvPr id="95" name="직사각형 22">
            <a:extLst>
              <a:ext uri="{FF2B5EF4-FFF2-40B4-BE49-F238E27FC236}">
                <a16:creationId xmlns:a16="http://schemas.microsoft.com/office/drawing/2014/main" id="{A630E78D-CDD4-5E9F-0F2E-FDAC1C312898}"/>
              </a:ext>
            </a:extLst>
          </p:cNvPr>
          <p:cNvSpPr/>
          <p:nvPr/>
        </p:nvSpPr>
        <p:spPr>
          <a:xfrm>
            <a:off x="7040035" y="5572585"/>
            <a:ext cx="1005748" cy="338554"/>
          </a:xfrm>
          <a:prstGeom prst="rect">
            <a:avLst/>
          </a:prstGeom>
          <a:noFill/>
          <a:ln>
            <a:noFill/>
          </a:ln>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i="1" dirty="0">
                <a:solidFill>
                  <a:schemeClr val="bg1">
                    <a:lumMod val="50000"/>
                  </a:schemeClr>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Legacy mobility</a:t>
            </a:r>
          </a:p>
          <a:p>
            <a:r>
              <a:rPr kumimoji="0" lang="en-US" altLang="ko-KR" sz="800" i="1" dirty="0">
                <a:solidFill>
                  <a:schemeClr val="bg1">
                    <a:lumMod val="50000"/>
                  </a:schemeClr>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(Cell 1 -&gt; Cell 2)</a:t>
            </a:r>
          </a:p>
        </p:txBody>
      </p:sp>
      <p:sp>
        <p:nvSpPr>
          <p:cNvPr id="96" name="Oval 95">
            <a:extLst>
              <a:ext uri="{FF2B5EF4-FFF2-40B4-BE49-F238E27FC236}">
                <a16:creationId xmlns:a16="http://schemas.microsoft.com/office/drawing/2014/main" id="{DF70DFD5-8634-F159-D655-D40DCAC6B713}"/>
              </a:ext>
            </a:extLst>
          </p:cNvPr>
          <p:cNvSpPr/>
          <p:nvPr/>
        </p:nvSpPr>
        <p:spPr>
          <a:xfrm>
            <a:off x="7786314" y="6244769"/>
            <a:ext cx="103317" cy="94107"/>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00B050"/>
              </a:solidFill>
            </a:endParaRPr>
          </a:p>
        </p:txBody>
      </p:sp>
      <p:sp>
        <p:nvSpPr>
          <p:cNvPr id="97" name="직사각형 22">
            <a:extLst>
              <a:ext uri="{FF2B5EF4-FFF2-40B4-BE49-F238E27FC236}">
                <a16:creationId xmlns:a16="http://schemas.microsoft.com/office/drawing/2014/main" id="{BA24228D-1582-8902-81AD-B5880F61293A}"/>
              </a:ext>
            </a:extLst>
          </p:cNvPr>
          <p:cNvSpPr/>
          <p:nvPr/>
        </p:nvSpPr>
        <p:spPr>
          <a:xfrm>
            <a:off x="7616277" y="6295721"/>
            <a:ext cx="1767963" cy="338554"/>
          </a:xfrm>
          <a:prstGeom prst="rect">
            <a:avLst/>
          </a:prstGeom>
          <a:noFill/>
          <a:ln>
            <a:noFill/>
          </a:ln>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i="1" dirty="0">
                <a:solidFill>
                  <a:schemeClr val="bg1">
                    <a:lumMod val="50000"/>
                  </a:schemeClr>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RLF </a:t>
            </a:r>
          </a:p>
          <a:p>
            <a:r>
              <a:rPr kumimoji="0" lang="en-US" altLang="ko-KR" sz="800" i="1" dirty="0">
                <a:solidFill>
                  <a:schemeClr val="bg1">
                    <a:lumMod val="50000"/>
                  </a:schemeClr>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w/ Legacy mobility</a:t>
            </a:r>
            <a:endParaRPr lang="ko-KR" altLang="en-US" sz="800" i="1" dirty="0">
              <a:solidFill>
                <a:schemeClr val="bg1">
                  <a:lumMod val="50000"/>
                </a:schemeClr>
              </a:solidFill>
            </a:endParaRPr>
          </a:p>
        </p:txBody>
      </p:sp>
      <p:sp>
        <p:nvSpPr>
          <p:cNvPr id="98" name="Freeform: Shape 97">
            <a:extLst>
              <a:ext uri="{FF2B5EF4-FFF2-40B4-BE49-F238E27FC236}">
                <a16:creationId xmlns:a16="http://schemas.microsoft.com/office/drawing/2014/main" id="{951BE95E-47FD-47D8-6846-0E8BBE312976}"/>
              </a:ext>
            </a:extLst>
          </p:cNvPr>
          <p:cNvSpPr/>
          <p:nvPr/>
        </p:nvSpPr>
        <p:spPr>
          <a:xfrm>
            <a:off x="10533475" y="6377107"/>
            <a:ext cx="581891" cy="276603"/>
          </a:xfrm>
          <a:custGeom>
            <a:avLst/>
            <a:gdLst>
              <a:gd name="connsiteX0" fmla="*/ 0 w 581891"/>
              <a:gd name="connsiteY0" fmla="*/ 258618 h 276603"/>
              <a:gd name="connsiteX1" fmla="*/ 397164 w 581891"/>
              <a:gd name="connsiteY1" fmla="*/ 249381 h 276603"/>
              <a:gd name="connsiteX2" fmla="*/ 581891 w 581891"/>
              <a:gd name="connsiteY2" fmla="*/ 0 h 276603"/>
            </a:gdLst>
            <a:ahLst/>
            <a:cxnLst>
              <a:cxn ang="0">
                <a:pos x="connsiteX0" y="connsiteY0"/>
              </a:cxn>
              <a:cxn ang="0">
                <a:pos x="connsiteX1" y="connsiteY1"/>
              </a:cxn>
              <a:cxn ang="0">
                <a:pos x="connsiteX2" y="connsiteY2"/>
              </a:cxn>
            </a:cxnLst>
            <a:rect l="l" t="t" r="r" b="b"/>
            <a:pathLst>
              <a:path w="581891" h="276603">
                <a:moveTo>
                  <a:pt x="0" y="258618"/>
                </a:moveTo>
                <a:cubicBezTo>
                  <a:pt x="150091" y="275551"/>
                  <a:pt x="300182" y="292484"/>
                  <a:pt x="397164" y="249381"/>
                </a:cubicBezTo>
                <a:cubicBezTo>
                  <a:pt x="494146" y="206278"/>
                  <a:pt x="538018" y="103139"/>
                  <a:pt x="581891" y="0"/>
                </a:cubicBezTo>
              </a:path>
            </a:pathLst>
          </a:custGeom>
          <a:noFill/>
          <a:ln w="127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9" name="Freeform: Shape 98">
            <a:extLst>
              <a:ext uri="{FF2B5EF4-FFF2-40B4-BE49-F238E27FC236}">
                <a16:creationId xmlns:a16="http://schemas.microsoft.com/office/drawing/2014/main" id="{42E0D394-64A9-E315-7450-B126BA631C49}"/>
              </a:ext>
            </a:extLst>
          </p:cNvPr>
          <p:cNvSpPr/>
          <p:nvPr/>
        </p:nvSpPr>
        <p:spPr>
          <a:xfrm>
            <a:off x="11115367" y="5776742"/>
            <a:ext cx="1366982" cy="609600"/>
          </a:xfrm>
          <a:custGeom>
            <a:avLst/>
            <a:gdLst>
              <a:gd name="connsiteX0" fmla="*/ 0 w 1366982"/>
              <a:gd name="connsiteY0" fmla="*/ 609600 h 609600"/>
              <a:gd name="connsiteX1" fmla="*/ 286327 w 1366982"/>
              <a:gd name="connsiteY1" fmla="*/ 249382 h 609600"/>
              <a:gd name="connsiteX2" fmla="*/ 831273 w 1366982"/>
              <a:gd name="connsiteY2" fmla="*/ 46182 h 609600"/>
              <a:gd name="connsiteX3" fmla="*/ 1366982 w 1366982"/>
              <a:gd name="connsiteY3" fmla="*/ 0 h 609600"/>
            </a:gdLst>
            <a:ahLst/>
            <a:cxnLst>
              <a:cxn ang="0">
                <a:pos x="connsiteX0" y="connsiteY0"/>
              </a:cxn>
              <a:cxn ang="0">
                <a:pos x="connsiteX1" y="connsiteY1"/>
              </a:cxn>
              <a:cxn ang="0">
                <a:pos x="connsiteX2" y="connsiteY2"/>
              </a:cxn>
              <a:cxn ang="0">
                <a:pos x="connsiteX3" y="connsiteY3"/>
              </a:cxn>
            </a:cxnLst>
            <a:rect l="l" t="t" r="r" b="b"/>
            <a:pathLst>
              <a:path w="1366982" h="609600">
                <a:moveTo>
                  <a:pt x="0" y="609600"/>
                </a:moveTo>
                <a:cubicBezTo>
                  <a:pt x="73891" y="476442"/>
                  <a:pt x="147782" y="343285"/>
                  <a:pt x="286327" y="249382"/>
                </a:cubicBezTo>
                <a:cubicBezTo>
                  <a:pt x="424872" y="155479"/>
                  <a:pt x="651164" y="87746"/>
                  <a:pt x="831273" y="46182"/>
                </a:cubicBezTo>
                <a:cubicBezTo>
                  <a:pt x="1011382" y="4618"/>
                  <a:pt x="1189182" y="2309"/>
                  <a:pt x="1366982" y="0"/>
                </a:cubicBezTo>
              </a:path>
            </a:pathLst>
          </a:custGeom>
          <a:noFill/>
          <a:ln w="12700">
            <a:solidFill>
              <a:srgbClr val="00B05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0" name="직사각형 22">
            <a:extLst>
              <a:ext uri="{FF2B5EF4-FFF2-40B4-BE49-F238E27FC236}">
                <a16:creationId xmlns:a16="http://schemas.microsoft.com/office/drawing/2014/main" id="{D3EFCE8D-31B4-4440-8F1B-323F9081FF7F}"/>
              </a:ext>
            </a:extLst>
          </p:cNvPr>
          <p:cNvSpPr/>
          <p:nvPr/>
        </p:nvSpPr>
        <p:spPr>
          <a:xfrm>
            <a:off x="9943506" y="6418833"/>
            <a:ext cx="1009460" cy="200055"/>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700" dirty="0">
                <a:solidFill>
                  <a:srgbClr val="00B05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Neighbour Cell (3)</a:t>
            </a:r>
            <a:endParaRPr lang="ko-KR" altLang="en-US" sz="700" dirty="0">
              <a:solidFill>
                <a:srgbClr val="00B050"/>
              </a:solidFill>
            </a:endParaRPr>
          </a:p>
        </p:txBody>
      </p:sp>
      <p:cxnSp>
        <p:nvCxnSpPr>
          <p:cNvPr id="101" name="Straight Connector 100">
            <a:extLst>
              <a:ext uri="{FF2B5EF4-FFF2-40B4-BE49-F238E27FC236}">
                <a16:creationId xmlns:a16="http://schemas.microsoft.com/office/drawing/2014/main" id="{AD636D7E-B7E6-580A-A659-AEC011BC19CB}"/>
              </a:ext>
            </a:extLst>
          </p:cNvPr>
          <p:cNvCxnSpPr>
            <a:cxnSpLocks/>
          </p:cNvCxnSpPr>
          <p:nvPr/>
        </p:nvCxnSpPr>
        <p:spPr>
          <a:xfrm>
            <a:off x="11136754" y="5240616"/>
            <a:ext cx="0" cy="1565558"/>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02" name="직사각형 22">
            <a:extLst>
              <a:ext uri="{FF2B5EF4-FFF2-40B4-BE49-F238E27FC236}">
                <a16:creationId xmlns:a16="http://schemas.microsoft.com/office/drawing/2014/main" id="{B1A140B4-19E6-F8DC-6576-102E575C1910}"/>
              </a:ext>
            </a:extLst>
          </p:cNvPr>
          <p:cNvSpPr/>
          <p:nvPr/>
        </p:nvSpPr>
        <p:spPr>
          <a:xfrm>
            <a:off x="10401599" y="4942337"/>
            <a:ext cx="930820" cy="338554"/>
          </a:xfrm>
          <a:prstGeom prst="rect">
            <a:avLst/>
          </a:prstGeom>
          <a:noFill/>
          <a:ln>
            <a:noFill/>
          </a:ln>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b="1" i="1" dirty="0">
                <a:solidFill>
                  <a:srgbClr val="C0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(1)Predictive measurement</a:t>
            </a:r>
            <a:endParaRPr lang="ko-KR" altLang="en-US" sz="800" b="1" i="1" dirty="0">
              <a:solidFill>
                <a:srgbClr val="C00000"/>
              </a:solidFill>
            </a:endParaRPr>
          </a:p>
        </p:txBody>
      </p:sp>
      <p:sp>
        <p:nvSpPr>
          <p:cNvPr id="103" name="직사각형 29">
            <a:extLst>
              <a:ext uri="{FF2B5EF4-FFF2-40B4-BE49-F238E27FC236}">
                <a16:creationId xmlns:a16="http://schemas.microsoft.com/office/drawing/2014/main" id="{72A42B46-F483-6BAA-4700-3674245BAEC9}"/>
              </a:ext>
            </a:extLst>
          </p:cNvPr>
          <p:cNvSpPr/>
          <p:nvPr/>
        </p:nvSpPr>
        <p:spPr>
          <a:xfrm>
            <a:off x="10897182" y="6733993"/>
            <a:ext cx="473052" cy="215444"/>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pPr algn="ctr"/>
            <a:r>
              <a:rPr kumimoji="0" lang="en-US" altLang="ko-KR" sz="800" dirty="0">
                <a:solidFill>
                  <a:srgbClr val="C0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(t1)</a:t>
            </a:r>
          </a:p>
        </p:txBody>
      </p:sp>
      <p:cxnSp>
        <p:nvCxnSpPr>
          <p:cNvPr id="104" name="Straight Connector 103">
            <a:extLst>
              <a:ext uri="{FF2B5EF4-FFF2-40B4-BE49-F238E27FC236}">
                <a16:creationId xmlns:a16="http://schemas.microsoft.com/office/drawing/2014/main" id="{989BB5AE-4F70-2A56-F78E-1154B26CEC5F}"/>
              </a:ext>
            </a:extLst>
          </p:cNvPr>
          <p:cNvCxnSpPr>
            <a:cxnSpLocks/>
          </p:cNvCxnSpPr>
          <p:nvPr/>
        </p:nvCxnSpPr>
        <p:spPr>
          <a:xfrm>
            <a:off x="11296804" y="5237370"/>
            <a:ext cx="0" cy="1565558"/>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05" name="직사각형 22">
            <a:extLst>
              <a:ext uri="{FF2B5EF4-FFF2-40B4-BE49-F238E27FC236}">
                <a16:creationId xmlns:a16="http://schemas.microsoft.com/office/drawing/2014/main" id="{DC5205BC-D1FA-05BF-6952-3F38FA313EA1}"/>
              </a:ext>
            </a:extLst>
          </p:cNvPr>
          <p:cNvSpPr/>
          <p:nvPr/>
        </p:nvSpPr>
        <p:spPr>
          <a:xfrm>
            <a:off x="11148393" y="4934322"/>
            <a:ext cx="1672935" cy="338554"/>
          </a:xfrm>
          <a:prstGeom prst="rect">
            <a:avLst/>
          </a:prstGeom>
          <a:noFill/>
          <a:ln>
            <a:noFill/>
          </a:ln>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b="1" i="1" dirty="0">
                <a:solidFill>
                  <a:srgbClr val="C0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(2)Mobility </a:t>
            </a:r>
          </a:p>
          <a:p>
            <a:r>
              <a:rPr kumimoji="0" lang="en-US" altLang="ko-KR" sz="800" b="1" i="1" dirty="0">
                <a:solidFill>
                  <a:srgbClr val="C0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Cell 1 -&gt; Cell 3</a:t>
            </a:r>
            <a:endParaRPr lang="ko-KR" altLang="en-US" sz="800" b="1" i="1" dirty="0">
              <a:solidFill>
                <a:srgbClr val="C00000"/>
              </a:solidFill>
            </a:endParaRPr>
          </a:p>
        </p:txBody>
      </p:sp>
      <p:sp>
        <p:nvSpPr>
          <p:cNvPr id="106" name="Oval 105">
            <a:extLst>
              <a:ext uri="{FF2B5EF4-FFF2-40B4-BE49-F238E27FC236}">
                <a16:creationId xmlns:a16="http://schemas.microsoft.com/office/drawing/2014/main" id="{CD36EBDE-A148-4BF5-3A45-9E6D4132B8AE}"/>
              </a:ext>
            </a:extLst>
          </p:cNvPr>
          <p:cNvSpPr/>
          <p:nvPr/>
        </p:nvSpPr>
        <p:spPr>
          <a:xfrm>
            <a:off x="11080785" y="6109770"/>
            <a:ext cx="103317" cy="94107"/>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00B050"/>
              </a:solidFill>
            </a:endParaRPr>
          </a:p>
        </p:txBody>
      </p:sp>
      <p:sp>
        <p:nvSpPr>
          <p:cNvPr id="107" name="직사각형 22">
            <a:extLst>
              <a:ext uri="{FF2B5EF4-FFF2-40B4-BE49-F238E27FC236}">
                <a16:creationId xmlns:a16="http://schemas.microsoft.com/office/drawing/2014/main" id="{2D64DA73-2403-BC3D-20F9-05CC51681098}"/>
              </a:ext>
            </a:extLst>
          </p:cNvPr>
          <p:cNvSpPr/>
          <p:nvPr/>
        </p:nvSpPr>
        <p:spPr>
          <a:xfrm>
            <a:off x="10764461" y="5704852"/>
            <a:ext cx="1005748" cy="338554"/>
          </a:xfrm>
          <a:prstGeom prst="rect">
            <a:avLst/>
          </a:prstGeom>
          <a:noFill/>
          <a:ln>
            <a:noFill/>
          </a:ln>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i="1" dirty="0">
                <a:solidFill>
                  <a:schemeClr val="bg1">
                    <a:lumMod val="50000"/>
                  </a:schemeClr>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Legacy mobility</a:t>
            </a:r>
          </a:p>
          <a:p>
            <a:r>
              <a:rPr kumimoji="0" lang="en-US" altLang="ko-KR" sz="800" i="1" dirty="0">
                <a:solidFill>
                  <a:schemeClr val="bg1">
                    <a:lumMod val="50000"/>
                  </a:schemeClr>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(Cell 1 -&gt; Cell 2)</a:t>
            </a:r>
          </a:p>
        </p:txBody>
      </p:sp>
      <p:sp>
        <p:nvSpPr>
          <p:cNvPr id="108" name="Oval 107">
            <a:extLst>
              <a:ext uri="{FF2B5EF4-FFF2-40B4-BE49-F238E27FC236}">
                <a16:creationId xmlns:a16="http://schemas.microsoft.com/office/drawing/2014/main" id="{87455B44-AAF5-FABD-06AC-B7E3E51DCCB8}"/>
              </a:ext>
            </a:extLst>
          </p:cNvPr>
          <p:cNvSpPr/>
          <p:nvPr/>
        </p:nvSpPr>
        <p:spPr>
          <a:xfrm>
            <a:off x="11897346" y="6369678"/>
            <a:ext cx="103317" cy="94107"/>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00B050"/>
              </a:solidFill>
            </a:endParaRPr>
          </a:p>
        </p:txBody>
      </p:sp>
      <p:sp>
        <p:nvSpPr>
          <p:cNvPr id="109" name="직사각형 22">
            <a:extLst>
              <a:ext uri="{FF2B5EF4-FFF2-40B4-BE49-F238E27FC236}">
                <a16:creationId xmlns:a16="http://schemas.microsoft.com/office/drawing/2014/main" id="{B16BFA95-3648-9129-990C-7B47FA422A97}"/>
              </a:ext>
            </a:extLst>
          </p:cNvPr>
          <p:cNvSpPr/>
          <p:nvPr/>
        </p:nvSpPr>
        <p:spPr>
          <a:xfrm>
            <a:off x="11803441" y="6065114"/>
            <a:ext cx="1229788" cy="338554"/>
          </a:xfrm>
          <a:prstGeom prst="rect">
            <a:avLst/>
          </a:prstGeom>
          <a:noFill/>
          <a:ln>
            <a:noFill/>
          </a:ln>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800" i="1" dirty="0">
                <a:solidFill>
                  <a:schemeClr val="bg1">
                    <a:lumMod val="50000"/>
                  </a:schemeClr>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Legacy mobility</a:t>
            </a:r>
          </a:p>
          <a:p>
            <a:r>
              <a:rPr kumimoji="0" lang="en-US" altLang="ko-KR" sz="800" i="1" dirty="0">
                <a:solidFill>
                  <a:schemeClr val="bg1">
                    <a:lumMod val="50000"/>
                  </a:schemeClr>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(Cell 2-&gt; Cell 1)</a:t>
            </a:r>
            <a:endParaRPr lang="ko-KR" altLang="en-US" sz="800" i="1" dirty="0">
              <a:solidFill>
                <a:schemeClr val="bg1">
                  <a:lumMod val="50000"/>
                </a:schemeClr>
              </a:solidFill>
            </a:endParaRPr>
          </a:p>
        </p:txBody>
      </p:sp>
      <p:sp>
        <p:nvSpPr>
          <p:cNvPr id="110" name="직사각형 29">
            <a:extLst>
              <a:ext uri="{FF2B5EF4-FFF2-40B4-BE49-F238E27FC236}">
                <a16:creationId xmlns:a16="http://schemas.microsoft.com/office/drawing/2014/main" id="{26257535-FE25-0822-5965-A142D7C3680B}"/>
              </a:ext>
            </a:extLst>
          </p:cNvPr>
          <p:cNvSpPr/>
          <p:nvPr/>
        </p:nvSpPr>
        <p:spPr>
          <a:xfrm>
            <a:off x="11086496" y="6734643"/>
            <a:ext cx="473052" cy="215444"/>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pPr algn="ctr"/>
            <a:r>
              <a:rPr kumimoji="0" lang="en-US" altLang="ko-KR" sz="800" dirty="0">
                <a:solidFill>
                  <a:srgbClr val="C0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(t2)</a:t>
            </a:r>
          </a:p>
        </p:txBody>
      </p:sp>
      <p:sp>
        <p:nvSpPr>
          <p:cNvPr id="111" name="직사각형 21">
            <a:extLst>
              <a:ext uri="{FF2B5EF4-FFF2-40B4-BE49-F238E27FC236}">
                <a16:creationId xmlns:a16="http://schemas.microsoft.com/office/drawing/2014/main" id="{5F7B41D7-A155-C8AA-59B6-62F5002CFAA1}"/>
              </a:ext>
            </a:extLst>
          </p:cNvPr>
          <p:cNvSpPr/>
          <p:nvPr/>
        </p:nvSpPr>
        <p:spPr>
          <a:xfrm>
            <a:off x="10602521" y="6992162"/>
            <a:ext cx="1734253" cy="246221"/>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10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(c) Avoidance of Ping-pong</a:t>
            </a:r>
            <a:endParaRPr lang="ko-KR" altLang="en-US" sz="1000" dirty="0"/>
          </a:p>
        </p:txBody>
      </p:sp>
    </p:spTree>
    <p:extLst>
      <p:ext uri="{BB962C8B-B14F-4D97-AF65-F5344CB8AC3E}">
        <p14:creationId xmlns:p14="http://schemas.microsoft.com/office/powerpoint/2010/main" val="9256786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472104E-7CDE-FE1F-4994-2A02C312049B}"/>
              </a:ext>
            </a:extLst>
          </p:cNvPr>
          <p:cNvPicPr>
            <a:picLocks noChangeAspect="1"/>
          </p:cNvPicPr>
          <p:nvPr/>
        </p:nvPicPr>
        <p:blipFill>
          <a:blip r:embed="rId2"/>
          <a:stretch>
            <a:fillRect/>
          </a:stretch>
        </p:blipFill>
        <p:spPr>
          <a:xfrm>
            <a:off x="2363416" y="2760801"/>
            <a:ext cx="10148380" cy="1813481"/>
          </a:xfrm>
          <a:prstGeom prst="rect">
            <a:avLst/>
          </a:prstGeom>
        </p:spPr>
      </p:pic>
      <p:sp>
        <p:nvSpPr>
          <p:cNvPr id="2" name="제목 1"/>
          <p:cNvSpPr>
            <a:spLocks noGrp="1"/>
          </p:cNvSpPr>
          <p:nvPr>
            <p:ph type="title"/>
          </p:nvPr>
        </p:nvSpPr>
        <p:spPr/>
        <p:txBody>
          <a:bodyPr/>
          <a:lstStyle/>
          <a:p>
            <a:r>
              <a:rPr lang="en-US" altLang="ko-KR" dirty="0"/>
              <a:t>New Use case: Predictive RLM</a:t>
            </a:r>
            <a:endParaRPr lang="ko-KR" altLang="en-US" dirty="0"/>
          </a:p>
        </p:txBody>
      </p:sp>
      <p:sp>
        <p:nvSpPr>
          <p:cNvPr id="3" name="내용 개체 틀 2"/>
          <p:cNvSpPr>
            <a:spLocks noGrp="1"/>
          </p:cNvSpPr>
          <p:nvPr>
            <p:ph idx="1"/>
          </p:nvPr>
        </p:nvSpPr>
        <p:spPr>
          <a:xfrm>
            <a:off x="491208" y="1333922"/>
            <a:ext cx="14257584" cy="6480720"/>
          </a:xfrm>
        </p:spPr>
        <p:txBody>
          <a:bodyPr>
            <a:normAutofit/>
          </a:bodyPr>
          <a:lstStyle/>
          <a:p>
            <a:r>
              <a:rPr lang="en-US" altLang="ko-KR" dirty="0">
                <a:ea typeface="맑은 고딕" panose="020B0503020000020004" pitchFamily="50" charset="-127"/>
              </a:rPr>
              <a:t>Predictive Radio Link Failure and Reactive Recovery </a:t>
            </a:r>
          </a:p>
          <a:p>
            <a:pPr lvl="1"/>
            <a:r>
              <a:rPr lang="en-US" altLang="ko-KR" dirty="0">
                <a:ea typeface="맑은 고딕" panose="020B0503020000020004" pitchFamily="50" charset="-127"/>
              </a:rPr>
              <a:t>Currently UE declares radio link failure (RLF) if ‘consecutive’ failures are detected. Radio link monitoring is based on measurement results of RLM-RS. </a:t>
            </a:r>
          </a:p>
          <a:p>
            <a:pPr lvl="1"/>
            <a:r>
              <a:rPr lang="en-US" altLang="ko-KR" dirty="0">
                <a:ea typeface="맑은 고딕" panose="020B0503020000020004" pitchFamily="50" charset="-127"/>
              </a:rPr>
              <a:t>Upon detection of RLF for a cell group, the operation of the cell group is suspended, i.e., service is interrupted or degraded. </a:t>
            </a:r>
          </a:p>
          <a:p>
            <a:pPr lvl="1"/>
            <a:r>
              <a:rPr lang="en-US" altLang="ko-KR" dirty="0">
                <a:ea typeface="맑은 고딕" panose="020B0503020000020004" pitchFamily="50" charset="-127"/>
              </a:rPr>
              <a:t>Recovery procedure is initiated via RRC re-establishment or, in case of DC, fast recovery. Until the recovery is completed, interruption or degraded service quality persists. Depending on the recovery procedure, UE may experience severe QoS degradation. </a:t>
            </a:r>
          </a:p>
          <a:p>
            <a:endParaRPr lang="en-US" altLang="ko-KR" dirty="0"/>
          </a:p>
          <a:p>
            <a:endParaRPr lang="en-US" altLang="ko-KR" dirty="0"/>
          </a:p>
          <a:p>
            <a:endParaRPr lang="en-US" altLang="ko-KR" dirty="0"/>
          </a:p>
          <a:p>
            <a:endParaRPr lang="en-US" altLang="ko-KR" dirty="0"/>
          </a:p>
          <a:p>
            <a:endParaRPr lang="en-US" altLang="ko-KR" dirty="0"/>
          </a:p>
          <a:p>
            <a:endParaRPr lang="en-US" altLang="ko-KR" dirty="0"/>
          </a:p>
          <a:p>
            <a:r>
              <a:rPr lang="en-US" altLang="ko-KR" dirty="0"/>
              <a:t>Predictive RLF Detection and Proactive Recovery </a:t>
            </a:r>
          </a:p>
          <a:p>
            <a:pPr lvl="1"/>
            <a:r>
              <a:rPr lang="en-US" altLang="ko-KR" dirty="0">
                <a:ea typeface="맑은 고딕" panose="020B0503020000020004" pitchFamily="50" charset="-127"/>
              </a:rPr>
              <a:t>Time domain measurement prediction capabilities enabled by UE’s ML capabilities allows UE to predict the occurrence of RLF in advance. Such predictive RLF detection can give new opportunity to avoid the pending RLF by triggering e.g., proactive failure reporting of mobility, rather than waiting for the RLF to just happen. </a:t>
            </a:r>
          </a:p>
          <a:p>
            <a:pPr lvl="1"/>
            <a:r>
              <a:rPr lang="en-US" altLang="ko-KR" dirty="0">
                <a:ea typeface="맑은 고딕" panose="020B0503020000020004" pitchFamily="50" charset="-127"/>
              </a:rPr>
              <a:t>By avoiding RLF via predictive RLF detection and proactive actions, quality of service can be significantly improved.  </a:t>
            </a:r>
          </a:p>
          <a:p>
            <a:endParaRPr lang="en-US" altLang="ko-KR" dirty="0">
              <a:ea typeface="맑은 고딕" panose="020B0503020000020004" pitchFamily="50" charset="-127"/>
            </a:endParaRPr>
          </a:p>
          <a:p>
            <a:r>
              <a:rPr lang="en-US" altLang="ko-KR" dirty="0">
                <a:ea typeface="맑은 고딕" panose="020B0503020000020004" pitchFamily="50" charset="-127"/>
              </a:rPr>
              <a:t>Predictive Beam Failure detection and P</a:t>
            </a:r>
            <a:r>
              <a:rPr lang="en-US" altLang="ko-KR" dirty="0"/>
              <a:t>roactive</a:t>
            </a:r>
            <a:r>
              <a:rPr lang="en-US" altLang="ko-KR" dirty="0">
                <a:ea typeface="맑은 고딕" panose="020B0503020000020004" pitchFamily="50" charset="-127"/>
              </a:rPr>
              <a:t> Recovery</a:t>
            </a:r>
          </a:p>
          <a:p>
            <a:pPr lvl="1"/>
            <a:r>
              <a:rPr lang="en-US" altLang="ko-KR" dirty="0">
                <a:ea typeface="맑은 고딕" panose="020B0503020000020004" pitchFamily="50" charset="-127"/>
              </a:rPr>
              <a:t>Beam failure detection and BFR can be enhanced to predictive BFD and proactive BFR. Predictive BFD and proactive BFR can also improve </a:t>
            </a:r>
            <a:r>
              <a:rPr lang="en-US" altLang="ko-KR" dirty="0" err="1">
                <a:ea typeface="맑은 고딕" panose="020B0503020000020004" pitchFamily="50" charset="-127"/>
              </a:rPr>
              <a:t>QoS</a:t>
            </a:r>
            <a:r>
              <a:rPr lang="en-US" altLang="ko-KR" dirty="0">
                <a:ea typeface="맑은 고딕" panose="020B0503020000020004" pitchFamily="50" charset="-127"/>
              </a:rPr>
              <a:t> by avoiding beam interruption.  </a:t>
            </a:r>
          </a:p>
          <a:p>
            <a:endParaRPr lang="en-US" altLang="ko-KR" dirty="0">
              <a:ea typeface="맑은 고딕" panose="020B0503020000020004" pitchFamily="50" charset="-127"/>
            </a:endParaRPr>
          </a:p>
        </p:txBody>
      </p:sp>
      <p:sp>
        <p:nvSpPr>
          <p:cNvPr id="41" name="Rectangle 40">
            <a:extLst>
              <a:ext uri="{FF2B5EF4-FFF2-40B4-BE49-F238E27FC236}">
                <a16:creationId xmlns:a16="http://schemas.microsoft.com/office/drawing/2014/main" id="{51C4EFFB-B250-579D-4451-12E58ABDD7A7}"/>
              </a:ext>
            </a:extLst>
          </p:cNvPr>
          <p:cNvSpPr/>
          <p:nvPr/>
        </p:nvSpPr>
        <p:spPr>
          <a:xfrm>
            <a:off x="5479424" y="3505597"/>
            <a:ext cx="216023" cy="603094"/>
          </a:xfrm>
          <a:prstGeom prst="rect">
            <a:avLst/>
          </a:prstGeom>
          <a:solidFill>
            <a:srgbClr val="FF6699">
              <a:alpha val="1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0" name="직사각형 22">
            <a:extLst>
              <a:ext uri="{FF2B5EF4-FFF2-40B4-BE49-F238E27FC236}">
                <a16:creationId xmlns:a16="http://schemas.microsoft.com/office/drawing/2014/main" id="{4C2A1431-477B-8DCE-B7F3-ECD78C3984E5}"/>
              </a:ext>
            </a:extLst>
          </p:cNvPr>
          <p:cNvSpPr/>
          <p:nvPr/>
        </p:nvSpPr>
        <p:spPr>
          <a:xfrm>
            <a:off x="6775566" y="4483908"/>
            <a:ext cx="936104" cy="307777"/>
          </a:xfrm>
          <a:prstGeom prst="rect">
            <a:avLst/>
          </a:prstGeom>
          <a:noFill/>
          <a:ln>
            <a:noFill/>
          </a:ln>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1400" b="1" i="1" dirty="0">
                <a:solidFill>
                  <a:srgbClr val="FF0000"/>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NR RLF</a:t>
            </a:r>
            <a:endParaRPr lang="ko-KR" altLang="en-US" sz="1400" b="1" i="1" dirty="0">
              <a:solidFill>
                <a:srgbClr val="FF0000"/>
              </a:solidFill>
            </a:endParaRPr>
          </a:p>
        </p:txBody>
      </p:sp>
      <p:sp>
        <p:nvSpPr>
          <p:cNvPr id="6" name="Rectangle 5">
            <a:extLst>
              <a:ext uri="{FF2B5EF4-FFF2-40B4-BE49-F238E27FC236}">
                <a16:creationId xmlns:a16="http://schemas.microsoft.com/office/drawing/2014/main" id="{502DA5E2-3E0B-A429-FA5B-30AA379D05D6}"/>
              </a:ext>
            </a:extLst>
          </p:cNvPr>
          <p:cNvSpPr/>
          <p:nvPr/>
        </p:nvSpPr>
        <p:spPr>
          <a:xfrm>
            <a:off x="6293367" y="3505596"/>
            <a:ext cx="2246395" cy="603094"/>
          </a:xfrm>
          <a:prstGeom prst="rect">
            <a:avLst/>
          </a:prstGeom>
          <a:solidFill>
            <a:srgbClr val="FF6699">
              <a:alpha val="1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 name="Rectangle 6">
            <a:extLst>
              <a:ext uri="{FF2B5EF4-FFF2-40B4-BE49-F238E27FC236}">
                <a16:creationId xmlns:a16="http://schemas.microsoft.com/office/drawing/2014/main" id="{E9C9AE46-DD0E-3491-0682-DB5BA8A58A90}"/>
              </a:ext>
            </a:extLst>
          </p:cNvPr>
          <p:cNvSpPr/>
          <p:nvPr/>
        </p:nvSpPr>
        <p:spPr>
          <a:xfrm>
            <a:off x="9607733" y="3485160"/>
            <a:ext cx="624218" cy="603094"/>
          </a:xfrm>
          <a:prstGeom prst="rect">
            <a:avLst/>
          </a:prstGeom>
          <a:solidFill>
            <a:srgbClr val="FF6699">
              <a:alpha val="1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 name="Rectangle 7">
            <a:extLst>
              <a:ext uri="{FF2B5EF4-FFF2-40B4-BE49-F238E27FC236}">
                <a16:creationId xmlns:a16="http://schemas.microsoft.com/office/drawing/2014/main" id="{F8621933-89C9-A654-B2E4-5A2356C00E5B}"/>
              </a:ext>
            </a:extLst>
          </p:cNvPr>
          <p:cNvSpPr/>
          <p:nvPr/>
        </p:nvSpPr>
        <p:spPr>
          <a:xfrm>
            <a:off x="10501902" y="2740364"/>
            <a:ext cx="90088" cy="1813481"/>
          </a:xfrm>
          <a:prstGeom prst="rect">
            <a:avLst/>
          </a:prstGeom>
          <a:solidFill>
            <a:srgbClr val="FFFF00">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 name="Rectangle 8">
            <a:extLst>
              <a:ext uri="{FF2B5EF4-FFF2-40B4-BE49-F238E27FC236}">
                <a16:creationId xmlns:a16="http://schemas.microsoft.com/office/drawing/2014/main" id="{2B485797-8013-F181-14B5-D0246D8447DB}"/>
              </a:ext>
            </a:extLst>
          </p:cNvPr>
          <p:cNvSpPr/>
          <p:nvPr/>
        </p:nvSpPr>
        <p:spPr>
          <a:xfrm>
            <a:off x="11048786" y="3488307"/>
            <a:ext cx="245204" cy="603094"/>
          </a:xfrm>
          <a:prstGeom prst="rect">
            <a:avLst/>
          </a:prstGeom>
          <a:solidFill>
            <a:srgbClr val="FF6699">
              <a:alpha val="1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 name="직사각형 21">
            <a:extLst>
              <a:ext uri="{FF2B5EF4-FFF2-40B4-BE49-F238E27FC236}">
                <a16:creationId xmlns:a16="http://schemas.microsoft.com/office/drawing/2014/main" id="{B159FB64-94C4-27FC-EAC2-11B92AB75CA9}"/>
              </a:ext>
            </a:extLst>
          </p:cNvPr>
          <p:cNvSpPr/>
          <p:nvPr/>
        </p:nvSpPr>
        <p:spPr>
          <a:xfrm>
            <a:off x="5623439" y="4822003"/>
            <a:ext cx="5524599" cy="246221"/>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10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 RSRP in ENDC (LTE B13 + NR FR2 n261) for </a:t>
            </a:r>
            <a:r>
              <a:rPr kumimoji="0" lang="en-US" altLang="ko-KR" sz="100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mobile UE</a:t>
            </a:r>
            <a:endParaRPr lang="ko-KR" altLang="en-US" sz="1000" dirty="0"/>
          </a:p>
        </p:txBody>
      </p:sp>
      <p:cxnSp>
        <p:nvCxnSpPr>
          <p:cNvPr id="12" name="직선 연결선 11"/>
          <p:cNvCxnSpPr>
            <a:stCxn id="41" idx="2"/>
          </p:cNvCxnSpPr>
          <p:nvPr/>
        </p:nvCxnSpPr>
        <p:spPr>
          <a:xfrm>
            <a:off x="5587436" y="4108692"/>
            <a:ext cx="1332147" cy="334639"/>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직선 연결선 17"/>
          <p:cNvCxnSpPr/>
          <p:nvPr/>
        </p:nvCxnSpPr>
        <p:spPr>
          <a:xfrm flipH="1">
            <a:off x="7189533" y="4108691"/>
            <a:ext cx="164218" cy="355076"/>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직선 연결선 18"/>
          <p:cNvCxnSpPr/>
          <p:nvPr/>
        </p:nvCxnSpPr>
        <p:spPr>
          <a:xfrm flipH="1">
            <a:off x="7351630" y="4108692"/>
            <a:ext cx="2529242" cy="314203"/>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직선 연결선 19"/>
          <p:cNvCxnSpPr/>
          <p:nvPr/>
        </p:nvCxnSpPr>
        <p:spPr>
          <a:xfrm flipH="1">
            <a:off x="7657588" y="4108691"/>
            <a:ext cx="3526677" cy="40697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75284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Extension of LCM and UE capabilities</a:t>
            </a:r>
            <a:endParaRPr lang="ko-KR" altLang="en-US" dirty="0"/>
          </a:p>
        </p:txBody>
      </p:sp>
      <p:sp>
        <p:nvSpPr>
          <p:cNvPr id="3" name="내용 개체 틀 2"/>
          <p:cNvSpPr>
            <a:spLocks noGrp="1"/>
          </p:cNvSpPr>
          <p:nvPr>
            <p:ph idx="1"/>
          </p:nvPr>
        </p:nvSpPr>
        <p:spPr>
          <a:xfrm>
            <a:off x="491208" y="1333922"/>
            <a:ext cx="14257584" cy="6480720"/>
          </a:xfrm>
        </p:spPr>
        <p:txBody>
          <a:bodyPr>
            <a:normAutofit lnSpcReduction="10000"/>
          </a:bodyPr>
          <a:lstStyle/>
          <a:p>
            <a:r>
              <a:rPr lang="en-US" altLang="ko-KR" dirty="0"/>
              <a:t>ML-based model management for predictive mobility</a:t>
            </a:r>
          </a:p>
          <a:p>
            <a:pPr lvl="1"/>
            <a:r>
              <a:rPr lang="en-US" altLang="ko-KR" sz="2000" dirty="0"/>
              <a:t>R18 ML-based model management is specific to RAN1 use cases</a:t>
            </a:r>
          </a:p>
          <a:p>
            <a:pPr lvl="1"/>
            <a:r>
              <a:rPr lang="en-US" altLang="ko-KR" sz="2000" dirty="0"/>
              <a:t>In R19, extension of ML-based model management for predictive mobility is required</a:t>
            </a:r>
            <a:endParaRPr lang="ko-KR" altLang="ko-KR" sz="1600" dirty="0">
              <a:effectLst/>
              <a:latin typeface="Arial" panose="020B0604020202020204" pitchFamily="34" charset="0"/>
              <a:ea typeface="Times New Roman" panose="02020603050405020304" pitchFamily="18" charset="0"/>
            </a:endParaRPr>
          </a:p>
          <a:p>
            <a:pPr lvl="2">
              <a:lnSpc>
                <a:spcPct val="107000"/>
              </a:lnSpc>
            </a:pPr>
            <a:r>
              <a:rPr lang="en-GB" altLang="ko-KR" dirty="0"/>
              <a:t>For model management in LCM perspective (Model selection/(de)activation/switching/etc) based on predictive L3 measurement results and/or predictive mobility results</a:t>
            </a:r>
          </a:p>
          <a:p>
            <a:pPr lvl="2">
              <a:lnSpc>
                <a:spcPct val="107000"/>
              </a:lnSpc>
            </a:pPr>
            <a:endParaRPr lang="en-GB" altLang="ko-KR" dirty="0"/>
          </a:p>
          <a:p>
            <a:pPr lvl="2">
              <a:lnSpc>
                <a:spcPct val="107000"/>
              </a:lnSpc>
            </a:pPr>
            <a:endParaRPr lang="en-GB" altLang="ko-KR" dirty="0"/>
          </a:p>
          <a:p>
            <a:pPr lvl="2">
              <a:lnSpc>
                <a:spcPct val="107000"/>
              </a:lnSpc>
            </a:pPr>
            <a:endParaRPr lang="en-GB" altLang="ko-KR" dirty="0"/>
          </a:p>
          <a:p>
            <a:pPr lvl="2">
              <a:lnSpc>
                <a:spcPct val="107000"/>
              </a:lnSpc>
            </a:pPr>
            <a:endParaRPr lang="en-GB" altLang="ko-KR" dirty="0"/>
          </a:p>
          <a:p>
            <a:pPr lvl="2">
              <a:lnSpc>
                <a:spcPct val="107000"/>
              </a:lnSpc>
            </a:pPr>
            <a:endParaRPr lang="en-GB" altLang="ko-KR" dirty="0"/>
          </a:p>
          <a:p>
            <a:pPr lvl="2">
              <a:lnSpc>
                <a:spcPct val="107000"/>
              </a:lnSpc>
            </a:pPr>
            <a:endParaRPr lang="en-GB" altLang="ko-KR" dirty="0"/>
          </a:p>
          <a:p>
            <a:pPr lvl="2">
              <a:lnSpc>
                <a:spcPct val="107000"/>
              </a:lnSpc>
            </a:pPr>
            <a:endParaRPr lang="en-GB" altLang="ko-KR" dirty="0"/>
          </a:p>
          <a:p>
            <a:pPr lvl="2">
              <a:lnSpc>
                <a:spcPct val="107000"/>
              </a:lnSpc>
            </a:pPr>
            <a:endParaRPr lang="en-GB" altLang="ko-KR" dirty="0"/>
          </a:p>
          <a:p>
            <a:pPr lvl="2">
              <a:lnSpc>
                <a:spcPct val="107000"/>
              </a:lnSpc>
            </a:pPr>
            <a:endParaRPr lang="en-GB" altLang="ko-KR" dirty="0"/>
          </a:p>
          <a:p>
            <a:pPr lvl="2">
              <a:lnSpc>
                <a:spcPct val="107000"/>
              </a:lnSpc>
            </a:pPr>
            <a:endParaRPr lang="en-GB" altLang="ko-KR" dirty="0"/>
          </a:p>
          <a:p>
            <a:pPr lvl="2">
              <a:lnSpc>
                <a:spcPct val="107000"/>
              </a:lnSpc>
            </a:pPr>
            <a:endParaRPr lang="en-GB" altLang="ko-KR" dirty="0"/>
          </a:p>
          <a:p>
            <a:pPr lvl="2">
              <a:lnSpc>
                <a:spcPct val="107000"/>
              </a:lnSpc>
            </a:pPr>
            <a:endParaRPr lang="en-GB" altLang="ko-KR" dirty="0"/>
          </a:p>
          <a:p>
            <a:pPr lvl="2">
              <a:lnSpc>
                <a:spcPct val="107000"/>
              </a:lnSpc>
            </a:pPr>
            <a:endParaRPr lang="en-GB" altLang="ko-KR" dirty="0"/>
          </a:p>
          <a:p>
            <a:pPr lvl="2">
              <a:lnSpc>
                <a:spcPct val="107000"/>
              </a:lnSpc>
            </a:pPr>
            <a:endParaRPr lang="en-GB" altLang="ko-KR" dirty="0"/>
          </a:p>
          <a:p>
            <a:pPr>
              <a:lnSpc>
                <a:spcPct val="107000"/>
              </a:lnSpc>
            </a:pPr>
            <a:endParaRPr lang="en-GB" altLang="ko-KR" dirty="0"/>
          </a:p>
          <a:p>
            <a:pPr>
              <a:lnSpc>
                <a:spcPct val="107000"/>
              </a:lnSpc>
            </a:pPr>
            <a:r>
              <a:rPr lang="en-GB" altLang="ko-KR" dirty="0"/>
              <a:t>UE capability extension for predictive mobility </a:t>
            </a:r>
          </a:p>
          <a:p>
            <a:pPr lvl="1">
              <a:lnSpc>
                <a:spcPct val="107000"/>
              </a:lnSpc>
            </a:pPr>
            <a:r>
              <a:rPr lang="en-GB" altLang="ko-KR" dirty="0"/>
              <a:t>Identification of necessary UE capabilities and network capabilities to enable predictive mobility </a:t>
            </a:r>
          </a:p>
          <a:p>
            <a:pPr lvl="1">
              <a:lnSpc>
                <a:spcPct val="107000"/>
              </a:lnSpc>
            </a:pPr>
            <a:r>
              <a:rPr lang="en-GB" altLang="ko-KR" dirty="0"/>
              <a:t>Static/dynamic reporting of UE capabilities</a:t>
            </a:r>
          </a:p>
          <a:p>
            <a:pPr lvl="1">
              <a:lnSpc>
                <a:spcPct val="107000"/>
              </a:lnSpc>
            </a:pPr>
            <a:r>
              <a:rPr lang="en-GB" altLang="ko-KR" dirty="0"/>
              <a:t>Inter-node capability propagation during UE mobility </a:t>
            </a:r>
          </a:p>
          <a:p>
            <a:pPr marL="1143000" lvl="2" indent="0">
              <a:lnSpc>
                <a:spcPct val="107000"/>
              </a:lnSpc>
              <a:buNone/>
            </a:pPr>
            <a:endParaRPr lang="en-GB" altLang="ko-KR" dirty="0"/>
          </a:p>
          <a:p>
            <a:pPr marL="1143000" lvl="2" indent="0">
              <a:lnSpc>
                <a:spcPct val="107000"/>
              </a:lnSpc>
              <a:buNone/>
            </a:pPr>
            <a:endParaRPr lang="ko-KR" altLang="ko-KR" dirty="0"/>
          </a:p>
          <a:p>
            <a:pPr lvl="1"/>
            <a:endParaRPr lang="en-US" altLang="ko-KR" sz="2000" dirty="0"/>
          </a:p>
          <a:p>
            <a:endParaRPr lang="en-US" altLang="ko-KR" dirty="0">
              <a:ea typeface="맑은 고딕" panose="020B0503020000020004" pitchFamily="50" charset="-127"/>
            </a:endParaRPr>
          </a:p>
          <a:p>
            <a:pPr marL="0" indent="0">
              <a:buNone/>
            </a:pPr>
            <a:endParaRPr lang="en-US" altLang="ko-KR" dirty="0">
              <a:ea typeface="맑은 고딕" panose="020B0503020000020004" pitchFamily="50" charset="-127"/>
            </a:endParaRPr>
          </a:p>
        </p:txBody>
      </p:sp>
      <p:sp>
        <p:nvSpPr>
          <p:cNvPr id="43" name="직사각형 21">
            <a:extLst>
              <a:ext uri="{FF2B5EF4-FFF2-40B4-BE49-F238E27FC236}">
                <a16:creationId xmlns:a16="http://schemas.microsoft.com/office/drawing/2014/main" id="{895F15B4-B687-2A95-AF09-C916FEE9F230}"/>
              </a:ext>
            </a:extLst>
          </p:cNvPr>
          <p:cNvSpPr/>
          <p:nvPr/>
        </p:nvSpPr>
        <p:spPr>
          <a:xfrm>
            <a:off x="5911825" y="6272277"/>
            <a:ext cx="5524599" cy="246221"/>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100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General Framework for predictive mobility </a:t>
            </a:r>
            <a:endParaRPr lang="ko-KR" altLang="en-US" sz="1000" dirty="0"/>
          </a:p>
        </p:txBody>
      </p:sp>
      <p:sp>
        <p:nvSpPr>
          <p:cNvPr id="30" name="Rectangle 3">
            <a:extLst>
              <a:ext uri="{FF2B5EF4-FFF2-40B4-BE49-F238E27FC236}">
                <a16:creationId xmlns:a16="http://schemas.microsoft.com/office/drawing/2014/main" id="{66A575CA-863E-4DC0-E7A3-7C7C840A2476}"/>
              </a:ext>
            </a:extLst>
          </p:cNvPr>
          <p:cNvSpPr/>
          <p:nvPr/>
        </p:nvSpPr>
        <p:spPr>
          <a:xfrm>
            <a:off x="6597937" y="3929418"/>
            <a:ext cx="1310640" cy="343451"/>
          </a:xfrm>
          <a:prstGeom prst="rect">
            <a:avLst/>
          </a:prstGeom>
          <a:solidFill>
            <a:schemeClr val="bg1">
              <a:lumMod val="95000"/>
            </a:schemeClr>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000" dirty="0">
                <a:solidFill>
                  <a:schemeClr val="tx1">
                    <a:lumMod val="85000"/>
                    <a:lumOff val="15000"/>
                  </a:schemeClr>
                </a:solidFill>
                <a:latin typeface="Arial" panose="020B0604020202020204" pitchFamily="34" charset="0"/>
                <a:cs typeface="Arial" panose="020B0604020202020204" pitchFamily="34" charset="0"/>
              </a:rPr>
              <a:t>Model Training</a:t>
            </a:r>
            <a:endParaRPr lang="ko-KR" altLang="en-US" sz="1000" dirty="0">
              <a:solidFill>
                <a:schemeClr val="tx1">
                  <a:lumMod val="85000"/>
                  <a:lumOff val="15000"/>
                </a:schemeClr>
              </a:solidFill>
              <a:latin typeface="Arial" panose="020B0604020202020204" pitchFamily="34" charset="0"/>
              <a:cs typeface="Arial" panose="020B0604020202020204" pitchFamily="34" charset="0"/>
            </a:endParaRPr>
          </a:p>
        </p:txBody>
      </p:sp>
      <p:sp>
        <p:nvSpPr>
          <p:cNvPr id="31" name="Rectangle 4">
            <a:extLst>
              <a:ext uri="{FF2B5EF4-FFF2-40B4-BE49-F238E27FC236}">
                <a16:creationId xmlns:a16="http://schemas.microsoft.com/office/drawing/2014/main" id="{0699DB10-DF82-1179-1D78-4B3EA4F7D403}"/>
              </a:ext>
            </a:extLst>
          </p:cNvPr>
          <p:cNvSpPr/>
          <p:nvPr/>
        </p:nvSpPr>
        <p:spPr>
          <a:xfrm>
            <a:off x="6597936" y="4566333"/>
            <a:ext cx="1299653" cy="321899"/>
          </a:xfrm>
          <a:prstGeom prst="rect">
            <a:avLst/>
          </a:prstGeom>
          <a:solidFill>
            <a:schemeClr val="bg1">
              <a:lumMod val="95000"/>
            </a:schemeClr>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000" dirty="0">
                <a:solidFill>
                  <a:srgbClr val="C00000"/>
                </a:solidFill>
                <a:latin typeface="Arial" panose="020B0604020202020204" pitchFamily="34" charset="0"/>
                <a:cs typeface="Arial" panose="020B0604020202020204" pitchFamily="34" charset="0"/>
              </a:rPr>
              <a:t>Management</a:t>
            </a:r>
            <a:endParaRPr lang="ko-KR" altLang="en-US" sz="1000" dirty="0">
              <a:solidFill>
                <a:srgbClr val="C00000"/>
              </a:solidFill>
              <a:latin typeface="Arial" panose="020B0604020202020204" pitchFamily="34" charset="0"/>
              <a:cs typeface="Arial" panose="020B0604020202020204" pitchFamily="34" charset="0"/>
            </a:endParaRPr>
          </a:p>
        </p:txBody>
      </p:sp>
      <p:sp>
        <p:nvSpPr>
          <p:cNvPr id="32" name="Rectangle 5">
            <a:extLst>
              <a:ext uri="{FF2B5EF4-FFF2-40B4-BE49-F238E27FC236}">
                <a16:creationId xmlns:a16="http://schemas.microsoft.com/office/drawing/2014/main" id="{9DC3BF9F-F69C-97A7-5205-D8656D5AD7F6}"/>
              </a:ext>
            </a:extLst>
          </p:cNvPr>
          <p:cNvSpPr/>
          <p:nvPr/>
        </p:nvSpPr>
        <p:spPr>
          <a:xfrm>
            <a:off x="6597936" y="5296460"/>
            <a:ext cx="1310640" cy="343451"/>
          </a:xfrm>
          <a:prstGeom prst="rect">
            <a:avLst/>
          </a:prstGeom>
          <a:solidFill>
            <a:schemeClr val="bg1">
              <a:lumMod val="95000"/>
            </a:schemeClr>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000" dirty="0">
                <a:solidFill>
                  <a:schemeClr val="tx1">
                    <a:lumMod val="85000"/>
                    <a:lumOff val="15000"/>
                  </a:schemeClr>
                </a:solidFill>
                <a:latin typeface="Arial" panose="020B0604020202020204" pitchFamily="34" charset="0"/>
                <a:cs typeface="Arial" panose="020B0604020202020204" pitchFamily="34" charset="0"/>
              </a:rPr>
              <a:t>Inference</a:t>
            </a:r>
            <a:endParaRPr lang="ko-KR" altLang="en-US" sz="1000" dirty="0">
              <a:solidFill>
                <a:schemeClr val="tx1">
                  <a:lumMod val="85000"/>
                  <a:lumOff val="15000"/>
                </a:schemeClr>
              </a:solidFill>
              <a:latin typeface="Arial" panose="020B0604020202020204" pitchFamily="34" charset="0"/>
              <a:cs typeface="Arial" panose="020B0604020202020204" pitchFamily="34" charset="0"/>
            </a:endParaRPr>
          </a:p>
        </p:txBody>
      </p:sp>
      <p:sp>
        <p:nvSpPr>
          <p:cNvPr id="33" name="Rectangle 6">
            <a:extLst>
              <a:ext uri="{FF2B5EF4-FFF2-40B4-BE49-F238E27FC236}">
                <a16:creationId xmlns:a16="http://schemas.microsoft.com/office/drawing/2014/main" id="{ABAEAFCF-F955-6CED-38AB-FF45F6D1529E}"/>
              </a:ext>
            </a:extLst>
          </p:cNvPr>
          <p:cNvSpPr/>
          <p:nvPr/>
        </p:nvSpPr>
        <p:spPr>
          <a:xfrm>
            <a:off x="8973656" y="4561790"/>
            <a:ext cx="1310640" cy="321899"/>
          </a:xfrm>
          <a:prstGeom prst="rect">
            <a:avLst/>
          </a:prstGeom>
          <a:solidFill>
            <a:schemeClr val="bg1">
              <a:lumMod val="95000"/>
            </a:schemeClr>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000" dirty="0">
                <a:solidFill>
                  <a:schemeClr val="tx1">
                    <a:lumMod val="85000"/>
                    <a:lumOff val="15000"/>
                  </a:schemeClr>
                </a:solidFill>
                <a:latin typeface="Arial" panose="020B0604020202020204" pitchFamily="34" charset="0"/>
                <a:cs typeface="Arial" panose="020B0604020202020204" pitchFamily="34" charset="0"/>
              </a:rPr>
              <a:t>Model Storage</a:t>
            </a:r>
            <a:endParaRPr lang="ko-KR" altLang="en-US" sz="1000" dirty="0">
              <a:solidFill>
                <a:schemeClr val="tx1">
                  <a:lumMod val="85000"/>
                  <a:lumOff val="15000"/>
                </a:schemeClr>
              </a:solidFill>
              <a:latin typeface="Arial" panose="020B0604020202020204" pitchFamily="34" charset="0"/>
              <a:cs typeface="Arial" panose="020B0604020202020204" pitchFamily="34" charset="0"/>
            </a:endParaRPr>
          </a:p>
        </p:txBody>
      </p:sp>
      <p:cxnSp>
        <p:nvCxnSpPr>
          <p:cNvPr id="34" name="Straight Arrow Connector 7">
            <a:extLst>
              <a:ext uri="{FF2B5EF4-FFF2-40B4-BE49-F238E27FC236}">
                <a16:creationId xmlns:a16="http://schemas.microsoft.com/office/drawing/2014/main" id="{A4A26FA6-9774-9A68-ABC6-5A82FCCC6D50}"/>
              </a:ext>
            </a:extLst>
          </p:cNvPr>
          <p:cNvCxnSpPr>
            <a:cxnSpLocks/>
            <a:endCxn id="30" idx="1"/>
          </p:cNvCxnSpPr>
          <p:nvPr/>
        </p:nvCxnSpPr>
        <p:spPr>
          <a:xfrm>
            <a:off x="4154058" y="4101144"/>
            <a:ext cx="2443879" cy="0"/>
          </a:xfrm>
          <a:prstGeom prst="straightConnector1">
            <a:avLst/>
          </a:prstGeom>
          <a:ln>
            <a:solidFill>
              <a:schemeClr val="tx1">
                <a:lumMod val="65000"/>
                <a:lumOff val="3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35" name="Connector: Elbow 10">
            <a:extLst>
              <a:ext uri="{FF2B5EF4-FFF2-40B4-BE49-F238E27FC236}">
                <a16:creationId xmlns:a16="http://schemas.microsoft.com/office/drawing/2014/main" id="{6C7E991B-8604-1354-767F-D2900A1672B6}"/>
              </a:ext>
            </a:extLst>
          </p:cNvPr>
          <p:cNvCxnSpPr>
            <a:cxnSpLocks/>
            <a:stCxn id="30" idx="3"/>
            <a:endCxn id="33" idx="0"/>
          </p:cNvCxnSpPr>
          <p:nvPr/>
        </p:nvCxnSpPr>
        <p:spPr>
          <a:xfrm>
            <a:off x="7908577" y="4101144"/>
            <a:ext cx="1720399" cy="460646"/>
          </a:xfrm>
          <a:prstGeom prst="bentConnector2">
            <a:avLst/>
          </a:prstGeom>
          <a:ln>
            <a:solidFill>
              <a:schemeClr val="tx1">
                <a:lumMod val="65000"/>
                <a:lumOff val="3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36" name="Connector: Elbow 11">
            <a:extLst>
              <a:ext uri="{FF2B5EF4-FFF2-40B4-BE49-F238E27FC236}">
                <a16:creationId xmlns:a16="http://schemas.microsoft.com/office/drawing/2014/main" id="{3F99A031-4326-F94A-8D6C-2B93458175C7}"/>
              </a:ext>
            </a:extLst>
          </p:cNvPr>
          <p:cNvCxnSpPr>
            <a:cxnSpLocks/>
            <a:stCxn id="33" idx="2"/>
            <a:endCxn id="32" idx="3"/>
          </p:cNvCxnSpPr>
          <p:nvPr/>
        </p:nvCxnSpPr>
        <p:spPr>
          <a:xfrm rot="5400000">
            <a:off x="8476528" y="4315737"/>
            <a:ext cx="584497" cy="1720400"/>
          </a:xfrm>
          <a:prstGeom prst="bentConnector2">
            <a:avLst/>
          </a:prstGeom>
          <a:ln>
            <a:solidFill>
              <a:schemeClr val="tx1">
                <a:lumMod val="65000"/>
                <a:lumOff val="3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12">
            <a:extLst>
              <a:ext uri="{FF2B5EF4-FFF2-40B4-BE49-F238E27FC236}">
                <a16:creationId xmlns:a16="http://schemas.microsoft.com/office/drawing/2014/main" id="{15BA5C3F-9428-8626-1F32-BB3D7964C522}"/>
              </a:ext>
            </a:extLst>
          </p:cNvPr>
          <p:cNvCxnSpPr>
            <a:cxnSpLocks/>
          </p:cNvCxnSpPr>
          <p:nvPr/>
        </p:nvCxnSpPr>
        <p:spPr>
          <a:xfrm flipV="1">
            <a:off x="6853558" y="4888232"/>
            <a:ext cx="0" cy="388623"/>
          </a:xfrm>
          <a:prstGeom prst="straightConnector1">
            <a:avLst/>
          </a:prstGeom>
          <a:ln>
            <a:solidFill>
              <a:srgbClr val="C00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13">
            <a:extLst>
              <a:ext uri="{FF2B5EF4-FFF2-40B4-BE49-F238E27FC236}">
                <a16:creationId xmlns:a16="http://schemas.microsoft.com/office/drawing/2014/main" id="{94CEA468-857F-5B13-5896-D5DE75189129}"/>
              </a:ext>
            </a:extLst>
          </p:cNvPr>
          <p:cNvCxnSpPr>
            <a:cxnSpLocks/>
          </p:cNvCxnSpPr>
          <p:nvPr/>
        </p:nvCxnSpPr>
        <p:spPr>
          <a:xfrm>
            <a:off x="7585103" y="4888232"/>
            <a:ext cx="0" cy="388623"/>
          </a:xfrm>
          <a:prstGeom prst="straightConnector1">
            <a:avLst/>
          </a:prstGeom>
          <a:ln>
            <a:solidFill>
              <a:srgbClr val="C00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14">
            <a:extLst>
              <a:ext uri="{FF2B5EF4-FFF2-40B4-BE49-F238E27FC236}">
                <a16:creationId xmlns:a16="http://schemas.microsoft.com/office/drawing/2014/main" id="{2FEA46D9-DFDD-ED7A-CC0A-0F0CED8FF370}"/>
              </a:ext>
            </a:extLst>
          </p:cNvPr>
          <p:cNvCxnSpPr>
            <a:cxnSpLocks/>
            <a:stCxn id="31" idx="0"/>
            <a:endCxn id="30" idx="2"/>
          </p:cNvCxnSpPr>
          <p:nvPr/>
        </p:nvCxnSpPr>
        <p:spPr>
          <a:xfrm flipV="1">
            <a:off x="7247763" y="4272869"/>
            <a:ext cx="5494" cy="293464"/>
          </a:xfrm>
          <a:prstGeom prst="straightConnector1">
            <a:avLst/>
          </a:prstGeom>
          <a:ln>
            <a:solidFill>
              <a:schemeClr val="tx1">
                <a:lumMod val="65000"/>
                <a:lumOff val="3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42" name="Rectangle 15">
            <a:extLst>
              <a:ext uri="{FF2B5EF4-FFF2-40B4-BE49-F238E27FC236}">
                <a16:creationId xmlns:a16="http://schemas.microsoft.com/office/drawing/2014/main" id="{6F1447C8-2960-6746-3F2C-E63FAC99E855}"/>
              </a:ext>
            </a:extLst>
          </p:cNvPr>
          <p:cNvSpPr/>
          <p:nvPr/>
        </p:nvSpPr>
        <p:spPr>
          <a:xfrm>
            <a:off x="5162652" y="4949961"/>
            <a:ext cx="1740851" cy="3434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ko-KR" sz="1000" b="1" i="1" dirty="0">
                <a:solidFill>
                  <a:srgbClr val="C00000"/>
                </a:solidFill>
                <a:latin typeface="Arial" panose="020B0604020202020204" pitchFamily="34" charset="0"/>
                <a:cs typeface="Arial" panose="020B0604020202020204" pitchFamily="34" charset="0"/>
              </a:rPr>
              <a:t> Predictive </a:t>
            </a:r>
          </a:p>
          <a:p>
            <a:pPr algn="r"/>
            <a:r>
              <a:rPr lang="en-US" altLang="ko-KR" sz="1000" b="1" i="1" dirty="0">
                <a:solidFill>
                  <a:srgbClr val="C00000"/>
                </a:solidFill>
                <a:latin typeface="Arial" panose="020B0604020202020204" pitchFamily="34" charset="0"/>
                <a:cs typeface="Arial" panose="020B0604020202020204" pitchFamily="34" charset="0"/>
              </a:rPr>
              <a:t>Measurement Results</a:t>
            </a:r>
            <a:endParaRPr lang="ko-KR" altLang="en-US" sz="1000" b="1" i="1" dirty="0">
              <a:solidFill>
                <a:srgbClr val="C00000"/>
              </a:solidFill>
              <a:latin typeface="Arial" panose="020B0604020202020204" pitchFamily="34" charset="0"/>
              <a:cs typeface="Arial" panose="020B0604020202020204" pitchFamily="34" charset="0"/>
            </a:endParaRPr>
          </a:p>
        </p:txBody>
      </p:sp>
      <p:sp>
        <p:nvSpPr>
          <p:cNvPr id="44" name="Rectangle 16">
            <a:extLst>
              <a:ext uri="{FF2B5EF4-FFF2-40B4-BE49-F238E27FC236}">
                <a16:creationId xmlns:a16="http://schemas.microsoft.com/office/drawing/2014/main" id="{20ACF9F1-FD2B-2EF0-858A-46B4A11FAE2B}"/>
              </a:ext>
            </a:extLst>
          </p:cNvPr>
          <p:cNvSpPr/>
          <p:nvPr/>
        </p:nvSpPr>
        <p:spPr>
          <a:xfrm>
            <a:off x="7893535" y="3859984"/>
            <a:ext cx="1735441" cy="3434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ko-KR" sz="1000" i="1" dirty="0">
                <a:solidFill>
                  <a:schemeClr val="tx1">
                    <a:lumMod val="50000"/>
                    <a:lumOff val="50000"/>
                  </a:schemeClr>
                </a:solidFill>
                <a:latin typeface="Arial" panose="020B0604020202020204" pitchFamily="34" charset="0"/>
                <a:cs typeface="Arial" panose="020B0604020202020204" pitchFamily="34" charset="0"/>
              </a:rPr>
              <a:t>Trained/Updated Model</a:t>
            </a:r>
            <a:endParaRPr lang="ko-KR" altLang="en-US" sz="1000" i="1"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45" name="Rectangle 17">
            <a:extLst>
              <a:ext uri="{FF2B5EF4-FFF2-40B4-BE49-F238E27FC236}">
                <a16:creationId xmlns:a16="http://schemas.microsoft.com/office/drawing/2014/main" id="{EE160949-8E93-9EF5-278E-64908FBBB208}"/>
              </a:ext>
            </a:extLst>
          </p:cNvPr>
          <p:cNvSpPr/>
          <p:nvPr/>
        </p:nvSpPr>
        <p:spPr>
          <a:xfrm>
            <a:off x="4212994" y="4492367"/>
            <a:ext cx="1310641" cy="3434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ko-KR" sz="1000" i="1" dirty="0">
                <a:solidFill>
                  <a:srgbClr val="C00000"/>
                </a:solidFill>
                <a:latin typeface="Arial" panose="020B0604020202020204" pitchFamily="34" charset="0"/>
                <a:cs typeface="Arial" panose="020B0604020202020204" pitchFamily="34" charset="0"/>
              </a:rPr>
              <a:t>Monitoring Data</a:t>
            </a:r>
          </a:p>
        </p:txBody>
      </p:sp>
      <p:sp>
        <p:nvSpPr>
          <p:cNvPr id="46" name="Rectangle 18">
            <a:extLst>
              <a:ext uri="{FF2B5EF4-FFF2-40B4-BE49-F238E27FC236}">
                <a16:creationId xmlns:a16="http://schemas.microsoft.com/office/drawing/2014/main" id="{FFC586C6-6835-7A20-F0D5-9B65FA1E5B1D}"/>
              </a:ext>
            </a:extLst>
          </p:cNvPr>
          <p:cNvSpPr/>
          <p:nvPr/>
        </p:nvSpPr>
        <p:spPr>
          <a:xfrm>
            <a:off x="7601865" y="4943206"/>
            <a:ext cx="1818333" cy="3434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ko-KR" sz="1000" b="1" i="1" dirty="0">
                <a:solidFill>
                  <a:srgbClr val="C00000"/>
                </a:solidFill>
                <a:latin typeface="Arial" panose="020B0604020202020204" pitchFamily="34" charset="0"/>
                <a:cs typeface="Arial" panose="020B0604020202020204" pitchFamily="34" charset="0"/>
              </a:rPr>
              <a:t>Management</a:t>
            </a:r>
            <a:r>
              <a:rPr lang="ko-KR" altLang="en-US" sz="1000" b="1" i="1" dirty="0">
                <a:solidFill>
                  <a:srgbClr val="C00000"/>
                </a:solidFill>
                <a:latin typeface="Arial" panose="020B0604020202020204" pitchFamily="34" charset="0"/>
                <a:cs typeface="Arial" panose="020B0604020202020204" pitchFamily="34" charset="0"/>
              </a:rPr>
              <a:t> </a:t>
            </a:r>
            <a:r>
              <a:rPr lang="en-US" altLang="ko-KR" sz="1000" b="1" i="1" dirty="0">
                <a:solidFill>
                  <a:srgbClr val="C00000"/>
                </a:solidFill>
                <a:latin typeface="Arial" panose="020B0604020202020204" pitchFamily="34" charset="0"/>
                <a:cs typeface="Arial" panose="020B0604020202020204" pitchFamily="34" charset="0"/>
              </a:rPr>
              <a:t>Instruction</a:t>
            </a:r>
            <a:r>
              <a:rPr lang="ko-KR" altLang="en-US" sz="1000" b="1" i="1" dirty="0">
                <a:solidFill>
                  <a:srgbClr val="C00000"/>
                </a:solidFill>
                <a:latin typeface="Arial" panose="020B0604020202020204" pitchFamily="34" charset="0"/>
                <a:cs typeface="Arial" panose="020B0604020202020204" pitchFamily="34" charset="0"/>
              </a:rPr>
              <a:t> </a:t>
            </a:r>
            <a:r>
              <a:rPr lang="en-US" altLang="ko-KR" sz="750" b="1" i="1" dirty="0">
                <a:solidFill>
                  <a:srgbClr val="C00000"/>
                </a:solidFill>
                <a:latin typeface="Arial" panose="020B0604020202020204" pitchFamily="34" charset="0"/>
                <a:cs typeface="Arial" panose="020B0604020202020204" pitchFamily="34" charset="0"/>
              </a:rPr>
              <a:t>(Model (de)activate, switching, etc.)</a:t>
            </a:r>
            <a:endParaRPr lang="ko-KR" altLang="en-US" sz="750" b="1" i="1" dirty="0">
              <a:solidFill>
                <a:srgbClr val="C00000"/>
              </a:solidFill>
              <a:latin typeface="Arial" panose="020B0604020202020204" pitchFamily="34" charset="0"/>
              <a:cs typeface="Arial" panose="020B0604020202020204" pitchFamily="34" charset="0"/>
            </a:endParaRPr>
          </a:p>
        </p:txBody>
      </p:sp>
      <p:sp>
        <p:nvSpPr>
          <p:cNvPr id="47" name="Rectangle 19">
            <a:extLst>
              <a:ext uri="{FF2B5EF4-FFF2-40B4-BE49-F238E27FC236}">
                <a16:creationId xmlns:a16="http://schemas.microsoft.com/office/drawing/2014/main" id="{1A355368-B5FB-4B15-CCF8-3F48E56F4B37}"/>
              </a:ext>
            </a:extLst>
          </p:cNvPr>
          <p:cNvSpPr/>
          <p:nvPr/>
        </p:nvSpPr>
        <p:spPr>
          <a:xfrm>
            <a:off x="4209591" y="3874585"/>
            <a:ext cx="1310641" cy="3434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ko-KR" sz="1000" i="1" dirty="0">
                <a:solidFill>
                  <a:schemeClr val="tx1">
                    <a:lumMod val="50000"/>
                    <a:lumOff val="50000"/>
                  </a:schemeClr>
                </a:solidFill>
                <a:latin typeface="Arial" panose="020B0604020202020204" pitchFamily="34" charset="0"/>
                <a:cs typeface="Arial" panose="020B0604020202020204" pitchFamily="34" charset="0"/>
              </a:rPr>
              <a:t>Training Data.</a:t>
            </a:r>
            <a:endParaRPr lang="ko-KR" altLang="en-US" sz="1000" i="1"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48" name="Rectangle 20">
            <a:extLst>
              <a:ext uri="{FF2B5EF4-FFF2-40B4-BE49-F238E27FC236}">
                <a16:creationId xmlns:a16="http://schemas.microsoft.com/office/drawing/2014/main" id="{EE204805-AFBF-932F-5713-6A6334FA4D02}"/>
              </a:ext>
            </a:extLst>
          </p:cNvPr>
          <p:cNvSpPr/>
          <p:nvPr/>
        </p:nvSpPr>
        <p:spPr>
          <a:xfrm>
            <a:off x="7965543" y="5390024"/>
            <a:ext cx="1663433" cy="3434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ko-KR" sz="1000" i="1" dirty="0">
                <a:solidFill>
                  <a:schemeClr val="tx1">
                    <a:lumMod val="50000"/>
                    <a:lumOff val="50000"/>
                  </a:schemeClr>
                </a:solidFill>
                <a:latin typeface="Arial" panose="020B0604020202020204" pitchFamily="34" charset="0"/>
                <a:cs typeface="Arial" panose="020B0604020202020204" pitchFamily="34" charset="0"/>
              </a:rPr>
              <a:t>Model Transfer/Delivery</a:t>
            </a:r>
            <a:endParaRPr lang="ko-KR" altLang="en-US" sz="1000" i="1"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49" name="Rectangle 21">
            <a:extLst>
              <a:ext uri="{FF2B5EF4-FFF2-40B4-BE49-F238E27FC236}">
                <a16:creationId xmlns:a16="http://schemas.microsoft.com/office/drawing/2014/main" id="{8EC9AE92-3CF2-9F5B-781E-5D7E964A9751}"/>
              </a:ext>
            </a:extLst>
          </p:cNvPr>
          <p:cNvSpPr/>
          <p:nvPr/>
        </p:nvSpPr>
        <p:spPr>
          <a:xfrm>
            <a:off x="3299520" y="3926372"/>
            <a:ext cx="854538" cy="1710494"/>
          </a:xfrm>
          <a:prstGeom prst="rect">
            <a:avLst/>
          </a:prstGeom>
          <a:solidFill>
            <a:schemeClr val="bg1">
              <a:lumMod val="95000"/>
            </a:schemeClr>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000" dirty="0">
                <a:solidFill>
                  <a:schemeClr val="tx1">
                    <a:lumMod val="85000"/>
                    <a:lumOff val="15000"/>
                  </a:schemeClr>
                </a:solidFill>
                <a:latin typeface="Arial" panose="020B0604020202020204" pitchFamily="34" charset="0"/>
                <a:cs typeface="Arial" panose="020B0604020202020204" pitchFamily="34" charset="0"/>
              </a:rPr>
              <a:t>Data</a:t>
            </a:r>
            <a:r>
              <a:rPr lang="ko-KR" altLang="en-US" sz="1000" dirty="0">
                <a:solidFill>
                  <a:schemeClr val="tx1">
                    <a:lumMod val="85000"/>
                    <a:lumOff val="15000"/>
                  </a:schemeClr>
                </a:solidFill>
                <a:latin typeface="Arial" panose="020B0604020202020204" pitchFamily="34" charset="0"/>
                <a:cs typeface="Arial" panose="020B0604020202020204" pitchFamily="34" charset="0"/>
              </a:rPr>
              <a:t> </a:t>
            </a:r>
            <a:r>
              <a:rPr lang="en-US" altLang="ko-KR" sz="1000" dirty="0">
                <a:solidFill>
                  <a:schemeClr val="tx1">
                    <a:lumMod val="85000"/>
                    <a:lumOff val="15000"/>
                  </a:schemeClr>
                </a:solidFill>
                <a:latin typeface="Arial" panose="020B0604020202020204" pitchFamily="34" charset="0"/>
                <a:cs typeface="Arial" panose="020B0604020202020204" pitchFamily="34" charset="0"/>
              </a:rPr>
              <a:t>Collection</a:t>
            </a:r>
            <a:endParaRPr lang="ko-KR" altLang="en-US" sz="1000" dirty="0">
              <a:solidFill>
                <a:schemeClr val="tx1">
                  <a:lumMod val="85000"/>
                  <a:lumOff val="15000"/>
                </a:schemeClr>
              </a:solidFill>
              <a:latin typeface="Arial" panose="020B0604020202020204" pitchFamily="34" charset="0"/>
              <a:cs typeface="Arial" panose="020B0604020202020204" pitchFamily="34" charset="0"/>
            </a:endParaRPr>
          </a:p>
        </p:txBody>
      </p:sp>
      <p:sp>
        <p:nvSpPr>
          <p:cNvPr id="50" name="Rectangle 22">
            <a:extLst>
              <a:ext uri="{FF2B5EF4-FFF2-40B4-BE49-F238E27FC236}">
                <a16:creationId xmlns:a16="http://schemas.microsoft.com/office/drawing/2014/main" id="{600F3D15-E1F1-080D-0430-225DE386D486}"/>
              </a:ext>
            </a:extLst>
          </p:cNvPr>
          <p:cNvSpPr/>
          <p:nvPr/>
        </p:nvSpPr>
        <p:spPr>
          <a:xfrm>
            <a:off x="7187952" y="5826424"/>
            <a:ext cx="2586260" cy="3434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ko-KR" sz="1000" b="1" i="1" dirty="0">
                <a:solidFill>
                  <a:srgbClr val="0070C0"/>
                </a:solidFill>
                <a:latin typeface="Arial" panose="020B0604020202020204" pitchFamily="34" charset="0"/>
                <a:cs typeface="Arial" panose="020B0604020202020204" pitchFamily="34" charset="0"/>
              </a:rPr>
              <a:t> Predictive Measurement Results</a:t>
            </a:r>
            <a:endParaRPr lang="ko-KR" altLang="en-US" sz="1000" b="1" i="1" dirty="0">
              <a:solidFill>
                <a:srgbClr val="0070C0"/>
              </a:solidFill>
              <a:latin typeface="Arial" panose="020B0604020202020204" pitchFamily="34" charset="0"/>
              <a:cs typeface="Arial" panose="020B0604020202020204" pitchFamily="34" charset="0"/>
            </a:endParaRPr>
          </a:p>
        </p:txBody>
      </p:sp>
      <p:cxnSp>
        <p:nvCxnSpPr>
          <p:cNvPr id="51" name="Connector: Elbow 23">
            <a:extLst>
              <a:ext uri="{FF2B5EF4-FFF2-40B4-BE49-F238E27FC236}">
                <a16:creationId xmlns:a16="http://schemas.microsoft.com/office/drawing/2014/main" id="{554AD96F-CEDB-8B1E-D116-85E088F4905C}"/>
              </a:ext>
            </a:extLst>
          </p:cNvPr>
          <p:cNvCxnSpPr>
            <a:cxnSpLocks/>
            <a:stCxn id="54" idx="0"/>
            <a:endCxn id="49" idx="0"/>
          </p:cNvCxnSpPr>
          <p:nvPr/>
        </p:nvCxnSpPr>
        <p:spPr>
          <a:xfrm rot="16200000" flipH="1" flipV="1">
            <a:off x="7380639" y="272520"/>
            <a:ext cx="1" cy="7307702"/>
          </a:xfrm>
          <a:prstGeom prst="bentConnector3">
            <a:avLst>
              <a:gd name="adj1" fmla="val -22860000000"/>
            </a:avLst>
          </a:prstGeom>
          <a:ln w="3175">
            <a:solidFill>
              <a:srgbClr val="0070C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52" name="Rectangle 24">
            <a:extLst>
              <a:ext uri="{FF2B5EF4-FFF2-40B4-BE49-F238E27FC236}">
                <a16:creationId xmlns:a16="http://schemas.microsoft.com/office/drawing/2014/main" id="{9B486B60-2260-6A3C-2B70-F8232D46DDCC}"/>
              </a:ext>
            </a:extLst>
          </p:cNvPr>
          <p:cNvSpPr/>
          <p:nvPr/>
        </p:nvSpPr>
        <p:spPr>
          <a:xfrm>
            <a:off x="9628976" y="3425391"/>
            <a:ext cx="1552384" cy="3434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ko-KR" sz="1000" b="1" i="1" dirty="0">
                <a:solidFill>
                  <a:srgbClr val="0070C0"/>
                </a:solidFill>
                <a:latin typeface="Arial" panose="020B0604020202020204" pitchFamily="34" charset="0"/>
                <a:cs typeface="Arial" panose="020B0604020202020204" pitchFamily="34" charset="0"/>
              </a:rPr>
              <a:t>HO Success/Failure</a:t>
            </a:r>
            <a:endParaRPr lang="ko-KR" altLang="en-US" sz="1000" b="1" i="1" dirty="0">
              <a:solidFill>
                <a:srgbClr val="0070C0"/>
              </a:solidFill>
              <a:latin typeface="Arial" panose="020B0604020202020204" pitchFamily="34" charset="0"/>
              <a:cs typeface="Arial" panose="020B0604020202020204" pitchFamily="34" charset="0"/>
            </a:endParaRPr>
          </a:p>
        </p:txBody>
      </p:sp>
      <p:cxnSp>
        <p:nvCxnSpPr>
          <p:cNvPr id="53" name="Connector: Elbow 25">
            <a:extLst>
              <a:ext uri="{FF2B5EF4-FFF2-40B4-BE49-F238E27FC236}">
                <a16:creationId xmlns:a16="http://schemas.microsoft.com/office/drawing/2014/main" id="{28FE3E17-0982-0EF3-A4B9-5AA03758282F}"/>
              </a:ext>
            </a:extLst>
          </p:cNvPr>
          <p:cNvCxnSpPr>
            <a:cxnSpLocks/>
            <a:stCxn id="32" idx="2"/>
            <a:endCxn id="54" idx="2"/>
          </p:cNvCxnSpPr>
          <p:nvPr/>
        </p:nvCxnSpPr>
        <p:spPr>
          <a:xfrm rot="5400000" flipH="1" flipV="1">
            <a:off x="9143872" y="3749293"/>
            <a:ext cx="1" cy="3781235"/>
          </a:xfrm>
          <a:prstGeom prst="bentConnector3">
            <a:avLst>
              <a:gd name="adj1" fmla="val -22860000000"/>
            </a:avLst>
          </a:prstGeom>
          <a:ln w="3175">
            <a:solidFill>
              <a:srgbClr val="0070C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54" name="Rectangle 26">
            <a:extLst>
              <a:ext uri="{FF2B5EF4-FFF2-40B4-BE49-F238E27FC236}">
                <a16:creationId xmlns:a16="http://schemas.microsoft.com/office/drawing/2014/main" id="{3AEEBA46-4D7B-3311-6C1B-269B8D6BAA24}"/>
              </a:ext>
            </a:extLst>
          </p:cNvPr>
          <p:cNvSpPr/>
          <p:nvPr/>
        </p:nvSpPr>
        <p:spPr>
          <a:xfrm>
            <a:off x="10632558" y="3926371"/>
            <a:ext cx="803866" cy="1713539"/>
          </a:xfrm>
          <a:prstGeom prst="rect">
            <a:avLst/>
          </a:prstGeom>
          <a:solidFill>
            <a:schemeClr val="bg1">
              <a:lumMod val="95000"/>
            </a:schemeClr>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000" b="1" dirty="0">
                <a:solidFill>
                  <a:srgbClr val="0070C0"/>
                </a:solidFill>
                <a:latin typeface="Arial" panose="020B0604020202020204" pitchFamily="34" charset="0"/>
                <a:cs typeface="Arial" panose="020B0604020202020204" pitchFamily="34" charset="0"/>
              </a:rPr>
              <a:t>Predictive</a:t>
            </a:r>
            <a:r>
              <a:rPr lang="ko-KR" altLang="en-US" sz="1000" b="1" dirty="0">
                <a:solidFill>
                  <a:srgbClr val="0070C0"/>
                </a:solidFill>
                <a:latin typeface="Arial" panose="020B0604020202020204" pitchFamily="34" charset="0"/>
                <a:cs typeface="Arial" panose="020B0604020202020204" pitchFamily="34" charset="0"/>
              </a:rPr>
              <a:t> </a:t>
            </a:r>
            <a:r>
              <a:rPr lang="en-US" altLang="ko-KR" sz="1000" b="1" dirty="0">
                <a:solidFill>
                  <a:srgbClr val="0070C0"/>
                </a:solidFill>
                <a:latin typeface="Arial" panose="020B0604020202020204" pitchFamily="34" charset="0"/>
                <a:cs typeface="Arial" panose="020B0604020202020204" pitchFamily="34" charset="0"/>
              </a:rPr>
              <a:t>Mobility</a:t>
            </a:r>
          </a:p>
          <a:p>
            <a:pPr algn="ctr"/>
            <a:endParaRPr lang="en-US" altLang="ko-KR" sz="1000" b="1" dirty="0">
              <a:solidFill>
                <a:srgbClr val="0070C0"/>
              </a:solidFill>
              <a:latin typeface="Arial" panose="020B0604020202020204" pitchFamily="34" charset="0"/>
              <a:cs typeface="Arial" panose="020B0604020202020204" pitchFamily="34" charset="0"/>
            </a:endParaRPr>
          </a:p>
        </p:txBody>
      </p:sp>
      <p:sp>
        <p:nvSpPr>
          <p:cNvPr id="55" name="Rectangle 27">
            <a:extLst>
              <a:ext uri="{FF2B5EF4-FFF2-40B4-BE49-F238E27FC236}">
                <a16:creationId xmlns:a16="http://schemas.microsoft.com/office/drawing/2014/main" id="{43DF0D2B-6E86-AFAB-1DDD-529627AB9971}"/>
              </a:ext>
            </a:extLst>
          </p:cNvPr>
          <p:cNvSpPr/>
          <p:nvPr/>
        </p:nvSpPr>
        <p:spPr>
          <a:xfrm>
            <a:off x="4221127" y="5233357"/>
            <a:ext cx="1310641" cy="3434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ko-KR" sz="1000" i="1" dirty="0">
                <a:solidFill>
                  <a:schemeClr val="tx1">
                    <a:lumMod val="50000"/>
                    <a:lumOff val="50000"/>
                  </a:schemeClr>
                </a:solidFill>
                <a:latin typeface="Arial" panose="020B0604020202020204" pitchFamily="34" charset="0"/>
                <a:cs typeface="Arial" panose="020B0604020202020204" pitchFamily="34" charset="0"/>
              </a:rPr>
              <a:t>Inference Data.</a:t>
            </a:r>
            <a:endParaRPr lang="ko-KR" altLang="en-US" sz="1000" i="1" dirty="0">
              <a:solidFill>
                <a:schemeClr val="tx1">
                  <a:lumMod val="50000"/>
                  <a:lumOff val="50000"/>
                </a:schemeClr>
              </a:solidFill>
              <a:latin typeface="Arial" panose="020B0604020202020204" pitchFamily="34" charset="0"/>
              <a:cs typeface="Arial" panose="020B0604020202020204" pitchFamily="34" charset="0"/>
            </a:endParaRPr>
          </a:p>
        </p:txBody>
      </p:sp>
      <p:cxnSp>
        <p:nvCxnSpPr>
          <p:cNvPr id="56" name="Straight Arrow Connector 36">
            <a:extLst>
              <a:ext uri="{FF2B5EF4-FFF2-40B4-BE49-F238E27FC236}">
                <a16:creationId xmlns:a16="http://schemas.microsoft.com/office/drawing/2014/main" id="{C0B46F10-49B4-4759-31C7-AA302B3A3900}"/>
              </a:ext>
            </a:extLst>
          </p:cNvPr>
          <p:cNvCxnSpPr>
            <a:cxnSpLocks/>
          </p:cNvCxnSpPr>
          <p:nvPr/>
        </p:nvCxnSpPr>
        <p:spPr>
          <a:xfrm>
            <a:off x="4154057" y="4722739"/>
            <a:ext cx="2443879" cy="0"/>
          </a:xfrm>
          <a:prstGeom prst="straightConnector1">
            <a:avLst/>
          </a:prstGeom>
          <a:ln>
            <a:solidFill>
              <a:schemeClr val="tx1">
                <a:lumMod val="65000"/>
                <a:lumOff val="3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37">
            <a:extLst>
              <a:ext uri="{FF2B5EF4-FFF2-40B4-BE49-F238E27FC236}">
                <a16:creationId xmlns:a16="http://schemas.microsoft.com/office/drawing/2014/main" id="{5F71BCF5-43B9-FC32-D534-D91932CCFB51}"/>
              </a:ext>
            </a:extLst>
          </p:cNvPr>
          <p:cNvCxnSpPr>
            <a:cxnSpLocks/>
          </p:cNvCxnSpPr>
          <p:nvPr/>
        </p:nvCxnSpPr>
        <p:spPr>
          <a:xfrm>
            <a:off x="4154056" y="5468185"/>
            <a:ext cx="2443879" cy="0"/>
          </a:xfrm>
          <a:prstGeom prst="straightConnector1">
            <a:avLst/>
          </a:prstGeom>
          <a:ln>
            <a:solidFill>
              <a:schemeClr val="tx1">
                <a:lumMod val="65000"/>
                <a:lumOff val="3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331416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Proposed objective for </a:t>
            </a:r>
            <a:r>
              <a:rPr lang="en-US" altLang="ko-KR"/>
              <a:t>Predictive Mobility</a:t>
            </a:r>
            <a:endParaRPr lang="ko-KR" altLang="en-US" dirty="0"/>
          </a:p>
        </p:txBody>
      </p:sp>
      <p:sp>
        <p:nvSpPr>
          <p:cNvPr id="3" name="내용 개체 틀 2"/>
          <p:cNvSpPr>
            <a:spLocks noGrp="1"/>
          </p:cNvSpPr>
          <p:nvPr>
            <p:ph idx="1"/>
          </p:nvPr>
        </p:nvSpPr>
        <p:spPr>
          <a:xfrm>
            <a:off x="491208" y="1333922"/>
            <a:ext cx="14257584" cy="6480720"/>
          </a:xfrm>
        </p:spPr>
        <p:txBody>
          <a:bodyPr/>
          <a:lstStyle/>
          <a:p>
            <a:pPr algn="just"/>
            <a:r>
              <a:rPr lang="en-US" altLang="ko-KR" dirty="0"/>
              <a:t>Possible Work Plan for Predictive Mobility </a:t>
            </a:r>
          </a:p>
          <a:p>
            <a:pPr lvl="1" algn="just"/>
            <a:r>
              <a:rPr lang="en-US" altLang="ko-KR" dirty="0"/>
              <a:t>RAN2-led study in Rel-19, and corresponding normative work in Rel-20 </a:t>
            </a:r>
          </a:p>
          <a:p>
            <a:pPr marL="0" indent="0" algn="just">
              <a:buNone/>
            </a:pPr>
            <a:endParaRPr lang="en-US" altLang="ko-KR" dirty="0"/>
          </a:p>
          <a:p>
            <a:r>
              <a:rPr lang="en-US" altLang="ko-KR" dirty="0"/>
              <a:t>Objectives for new use case - Predictive Mobility: </a:t>
            </a:r>
          </a:p>
          <a:p>
            <a:pPr lvl="1"/>
            <a:r>
              <a:rPr lang="en-US" altLang="ko-KR" dirty="0"/>
              <a:t>1) To study requirement and functionalities to enable predictive mobility </a:t>
            </a:r>
          </a:p>
          <a:p>
            <a:pPr lvl="2"/>
            <a:r>
              <a:rPr lang="en-US" altLang="ko-KR" dirty="0"/>
              <a:t>To study requirements and functionalities for predictive RRM  measurements and measurement reporting</a:t>
            </a:r>
          </a:p>
          <a:p>
            <a:pPr lvl="3"/>
            <a:r>
              <a:rPr lang="en-US" altLang="ko-KR" dirty="0"/>
              <a:t>Derivation of predictive measurements (L3 measurement for L3 HO and L1 measurements for LTM). </a:t>
            </a:r>
          </a:p>
          <a:p>
            <a:pPr lvl="3"/>
            <a:r>
              <a:rPr lang="en-US" altLang="ko-KR" dirty="0"/>
              <a:t>Reporting condition for predictive measurement reporting. </a:t>
            </a:r>
          </a:p>
          <a:p>
            <a:pPr lvl="2"/>
            <a:r>
              <a:rPr lang="en-US" altLang="ko-KR" dirty="0"/>
              <a:t>To study requirements and functionalities for predictive mobility triggering</a:t>
            </a:r>
          </a:p>
          <a:p>
            <a:pPr lvl="3"/>
            <a:r>
              <a:rPr lang="en-US" altLang="ko-KR" dirty="0"/>
              <a:t>Predictive NW-triggered HO based on predictive measurement reporting is studied. </a:t>
            </a:r>
          </a:p>
          <a:p>
            <a:pPr lvl="3"/>
            <a:r>
              <a:rPr lang="en-US" altLang="ko-KR" dirty="0"/>
              <a:t>Conditional HO based on predictive measurement evaluation is studied.</a:t>
            </a:r>
          </a:p>
          <a:p>
            <a:pPr lvl="3"/>
            <a:r>
              <a:rPr lang="en-US" altLang="ko-KR" dirty="0"/>
              <a:t>Both UE and network side impacts need to be studied. </a:t>
            </a:r>
          </a:p>
          <a:p>
            <a:pPr lvl="2"/>
            <a:r>
              <a:rPr lang="en-US" altLang="ko-KR" dirty="0"/>
              <a:t>To study requirements and functionalities for predictive RLM and proactive recovery </a:t>
            </a:r>
          </a:p>
          <a:p>
            <a:pPr marL="1143000" lvl="2" indent="0">
              <a:buNone/>
            </a:pPr>
            <a:endParaRPr lang="en-US" altLang="ko-KR" dirty="0"/>
          </a:p>
          <a:p>
            <a:pPr lvl="1"/>
            <a:r>
              <a:rPr lang="en-US" altLang="ko-KR" dirty="0"/>
              <a:t>2) To study ML-based model management for predictive mobility </a:t>
            </a:r>
          </a:p>
          <a:p>
            <a:pPr lvl="2"/>
            <a:r>
              <a:rPr lang="en-US" altLang="ko-KR" dirty="0"/>
              <a:t>To study means for network to transfer/activate/deactivate/switch models for predictive mobility. </a:t>
            </a:r>
          </a:p>
          <a:p>
            <a:pPr lvl="2"/>
            <a:r>
              <a:rPr lang="en-US" altLang="ko-KR" dirty="0"/>
              <a:t>To study means for network to evaluate the accuracy of predictive mobility</a:t>
            </a:r>
          </a:p>
          <a:p>
            <a:pPr lvl="1"/>
            <a:r>
              <a:rPr lang="en-US" altLang="ko-KR" dirty="0"/>
              <a:t>3) UE capability extension for predictive mobility </a:t>
            </a:r>
          </a:p>
          <a:p>
            <a:pPr lvl="2">
              <a:lnSpc>
                <a:spcPct val="107000"/>
              </a:lnSpc>
            </a:pPr>
            <a:r>
              <a:rPr lang="en-GB" altLang="ko-KR" dirty="0"/>
              <a:t>Identification of necessary UE capabilities and network capabilities to enable predictive mobility </a:t>
            </a:r>
          </a:p>
          <a:p>
            <a:pPr lvl="2">
              <a:lnSpc>
                <a:spcPct val="107000"/>
              </a:lnSpc>
            </a:pPr>
            <a:r>
              <a:rPr lang="en-GB" altLang="ko-KR" dirty="0"/>
              <a:t>Static/dynamic reporting of UE capabilities</a:t>
            </a:r>
          </a:p>
          <a:p>
            <a:pPr lvl="2">
              <a:lnSpc>
                <a:spcPct val="107000"/>
              </a:lnSpc>
            </a:pPr>
            <a:r>
              <a:rPr lang="en-GB" altLang="ko-KR" dirty="0"/>
              <a:t>Inter-node capability propagation during UE mobility </a:t>
            </a:r>
          </a:p>
          <a:p>
            <a:pPr marL="571500" lvl="1" indent="0">
              <a:buNone/>
            </a:pPr>
            <a:endParaRPr lang="en-US" altLang="ko-KR" dirty="0"/>
          </a:p>
          <a:p>
            <a:endParaRPr lang="ko-KR" altLang="en-US" dirty="0"/>
          </a:p>
        </p:txBody>
      </p:sp>
    </p:spTree>
    <p:extLst>
      <p:ext uri="{BB962C8B-B14F-4D97-AF65-F5344CB8AC3E}">
        <p14:creationId xmlns:p14="http://schemas.microsoft.com/office/powerpoint/2010/main" val="41169843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Summary </a:t>
            </a:r>
            <a:endParaRPr lang="ko-KR" altLang="en-US" dirty="0"/>
          </a:p>
        </p:txBody>
      </p:sp>
      <p:sp>
        <p:nvSpPr>
          <p:cNvPr id="3" name="내용 개체 틀 2"/>
          <p:cNvSpPr>
            <a:spLocks noGrp="1"/>
          </p:cNvSpPr>
          <p:nvPr>
            <p:ph idx="1"/>
          </p:nvPr>
        </p:nvSpPr>
        <p:spPr/>
        <p:txBody>
          <a:bodyPr>
            <a:normAutofit lnSpcReduction="10000"/>
          </a:bodyPr>
          <a:lstStyle/>
          <a:p>
            <a:r>
              <a:rPr lang="en-US" altLang="ko-KR" dirty="0"/>
              <a:t>Proposed work plan in Rel-19 AIML for air interface</a:t>
            </a:r>
          </a:p>
          <a:p>
            <a:pPr lvl="1"/>
            <a:r>
              <a:rPr lang="en-US" altLang="ko-KR" dirty="0"/>
              <a:t>1) Normative work for use cases studied in Rel-18</a:t>
            </a:r>
          </a:p>
          <a:p>
            <a:pPr lvl="1"/>
            <a:r>
              <a:rPr lang="en-US" altLang="ko-KR" dirty="0"/>
              <a:t>2) Study for new use case – Predictive Mobility  </a:t>
            </a:r>
          </a:p>
          <a:p>
            <a:r>
              <a:rPr lang="en-US" altLang="ko-KR" dirty="0"/>
              <a:t>WI Objective for use cases studied in Rel-18 (RAN1-led)</a:t>
            </a:r>
          </a:p>
          <a:p>
            <a:pPr lvl="1"/>
            <a:r>
              <a:rPr lang="en-US" altLang="ko-KR" dirty="0">
                <a:solidFill>
                  <a:prstClr val="black">
                    <a:lumMod val="50000"/>
                    <a:lumOff val="50000"/>
                  </a:prstClr>
                </a:solidFill>
              </a:rPr>
              <a:t>Specify enhanced UE capability framework to facilitate UE-side AI/ML operation (e.g. dynamic update of applicable UE functionality).</a:t>
            </a:r>
          </a:p>
          <a:p>
            <a:pPr lvl="1"/>
            <a:r>
              <a:rPr lang="en-US" altLang="ko-KR" dirty="0">
                <a:solidFill>
                  <a:prstClr val="black">
                    <a:lumMod val="50000"/>
                    <a:lumOff val="50000"/>
                  </a:prstClr>
                </a:solidFill>
              </a:rPr>
              <a:t>Study and, if needed, specify CSI prediction (1st priority) or CSI compression with limited training collaboration type(s) (2nd priority). </a:t>
            </a:r>
          </a:p>
          <a:p>
            <a:pPr lvl="1"/>
            <a:r>
              <a:rPr lang="en-US" altLang="ko-KR" dirty="0">
                <a:solidFill>
                  <a:prstClr val="black">
                    <a:lumMod val="50000"/>
                    <a:lumOff val="50000"/>
                  </a:prstClr>
                </a:solidFill>
              </a:rPr>
              <a:t>Specify spatial/temporal DL </a:t>
            </a:r>
            <a:r>
              <a:rPr lang="en-US" altLang="ko-KR" dirty="0" err="1">
                <a:solidFill>
                  <a:prstClr val="black">
                    <a:lumMod val="50000"/>
                    <a:lumOff val="50000"/>
                  </a:prstClr>
                </a:solidFill>
              </a:rPr>
              <a:t>Tx</a:t>
            </a:r>
            <a:r>
              <a:rPr lang="en-US" altLang="ko-KR" dirty="0">
                <a:solidFill>
                  <a:prstClr val="black">
                    <a:lumMod val="50000"/>
                    <a:lumOff val="50000"/>
                  </a:prstClr>
                </a:solidFill>
              </a:rPr>
              <a:t> beam prediction based on one-sided AI/ML model. </a:t>
            </a:r>
          </a:p>
          <a:p>
            <a:pPr lvl="1"/>
            <a:r>
              <a:rPr lang="en-US" altLang="ko-KR" dirty="0">
                <a:solidFill>
                  <a:prstClr val="black">
                    <a:lumMod val="50000"/>
                    <a:lumOff val="50000"/>
                  </a:prstClr>
                </a:solidFill>
              </a:rPr>
              <a:t>Specify direct and AI/ML assisted positioning based on one-sided AI/ML model.</a:t>
            </a:r>
          </a:p>
          <a:p>
            <a:pPr lvl="1"/>
            <a:r>
              <a:rPr lang="en-US" altLang="ko-KR" dirty="0">
                <a:solidFill>
                  <a:prstClr val="black">
                    <a:lumMod val="50000"/>
                    <a:lumOff val="50000"/>
                  </a:prstClr>
                </a:solidFill>
              </a:rPr>
              <a:t>Note: following aspects should be considered.</a:t>
            </a:r>
          </a:p>
          <a:p>
            <a:pPr lvl="2"/>
            <a:r>
              <a:rPr lang="en-US" altLang="ko-KR" sz="1500" dirty="0">
                <a:solidFill>
                  <a:prstClr val="black">
                    <a:lumMod val="50000"/>
                    <a:lumOff val="50000"/>
                  </a:prstClr>
                </a:solidFill>
              </a:rPr>
              <a:t>Focus on signaling-based collaboration without model transfer (collaboration level y only).</a:t>
            </a:r>
          </a:p>
          <a:p>
            <a:pPr lvl="2"/>
            <a:r>
              <a:rPr lang="en-US" altLang="ko-KR" sz="1500" dirty="0">
                <a:solidFill>
                  <a:prstClr val="black">
                    <a:lumMod val="50000"/>
                    <a:lumOff val="50000"/>
                  </a:prstClr>
                </a:solidFill>
              </a:rPr>
              <a:t>Focus on offline training only.</a:t>
            </a:r>
          </a:p>
          <a:p>
            <a:pPr lvl="2"/>
            <a:r>
              <a:rPr lang="en-US" altLang="ko-KR" sz="1500" dirty="0">
                <a:solidFill>
                  <a:prstClr val="black">
                    <a:lumMod val="50000"/>
                    <a:lumOff val="50000"/>
                  </a:prstClr>
                </a:solidFill>
              </a:rPr>
              <a:t>Specification impact on</a:t>
            </a:r>
          </a:p>
          <a:p>
            <a:pPr lvl="3"/>
            <a:r>
              <a:rPr lang="en-US" altLang="ko-KR" sz="1500" dirty="0">
                <a:solidFill>
                  <a:prstClr val="black">
                    <a:lumMod val="50000"/>
                    <a:lumOff val="50000"/>
                  </a:prstClr>
                </a:solidFill>
              </a:rPr>
              <a:t>Data collection without RS enhancement, </a:t>
            </a:r>
          </a:p>
          <a:p>
            <a:pPr lvl="3"/>
            <a:r>
              <a:rPr lang="en-US" altLang="ko-KR" sz="1500" dirty="0">
                <a:solidFill>
                  <a:prstClr val="black">
                    <a:lumMod val="50000"/>
                    <a:lumOff val="50000"/>
                  </a:prstClr>
                </a:solidFill>
              </a:rPr>
              <a:t>Inference, </a:t>
            </a:r>
          </a:p>
          <a:p>
            <a:pPr lvl="3"/>
            <a:r>
              <a:rPr lang="en-US" altLang="ko-KR" sz="1500" dirty="0">
                <a:solidFill>
                  <a:prstClr val="black">
                    <a:lumMod val="50000"/>
                    <a:lumOff val="50000"/>
                  </a:prstClr>
                </a:solidFill>
              </a:rPr>
              <a:t>Functionality/model based LCM operation</a:t>
            </a:r>
            <a:endParaRPr lang="en-US" altLang="ko-KR" sz="1500" dirty="0"/>
          </a:p>
          <a:p>
            <a:r>
              <a:rPr lang="en-US" altLang="ko-KR" dirty="0"/>
              <a:t>SI Objective for New use case – Predictive Mobility (RAN2-led)</a:t>
            </a:r>
          </a:p>
          <a:p>
            <a:pPr lvl="1"/>
            <a:r>
              <a:rPr lang="en-US" altLang="ko-KR" dirty="0"/>
              <a:t>To study requirement and functionalities to enable predictive mobility </a:t>
            </a:r>
          </a:p>
          <a:p>
            <a:pPr lvl="2"/>
            <a:r>
              <a:rPr lang="en-US" altLang="ko-KR" sz="1500" dirty="0">
                <a:solidFill>
                  <a:prstClr val="black">
                    <a:lumMod val="50000"/>
                    <a:lumOff val="50000"/>
                  </a:prstClr>
                </a:solidFill>
              </a:rPr>
              <a:t>To study requirements and functionalities for predictive RRM  measurements and measurement reporting</a:t>
            </a:r>
          </a:p>
          <a:p>
            <a:pPr lvl="2"/>
            <a:r>
              <a:rPr lang="en-US" altLang="ko-KR" sz="1500" dirty="0">
                <a:solidFill>
                  <a:prstClr val="black">
                    <a:lumMod val="50000"/>
                    <a:lumOff val="50000"/>
                  </a:prstClr>
                </a:solidFill>
              </a:rPr>
              <a:t>To study requirements and functionalities for predictive mobility triggering</a:t>
            </a:r>
          </a:p>
          <a:p>
            <a:pPr lvl="2"/>
            <a:r>
              <a:rPr lang="en-US" altLang="ko-KR" sz="1500" dirty="0">
                <a:solidFill>
                  <a:prstClr val="black">
                    <a:lumMod val="50000"/>
                    <a:lumOff val="50000"/>
                  </a:prstClr>
                </a:solidFill>
              </a:rPr>
              <a:t>To study requirements and functionalities for predictive RLM and proactive recovery </a:t>
            </a:r>
          </a:p>
          <a:p>
            <a:pPr lvl="1"/>
            <a:r>
              <a:rPr lang="en-US" altLang="ko-KR" dirty="0"/>
              <a:t>To study ML-based model management mechanism for predictive mobility </a:t>
            </a:r>
          </a:p>
          <a:p>
            <a:pPr lvl="2"/>
            <a:r>
              <a:rPr lang="en-US" altLang="ko-KR" sz="1500" dirty="0">
                <a:solidFill>
                  <a:prstClr val="black">
                    <a:lumMod val="50000"/>
                    <a:lumOff val="50000"/>
                  </a:prstClr>
                </a:solidFill>
              </a:rPr>
              <a:t>To study means for network to evaluate the accuracy of predictive measurements</a:t>
            </a:r>
          </a:p>
          <a:p>
            <a:pPr lvl="2"/>
            <a:r>
              <a:rPr lang="en-US" altLang="ko-KR" sz="1500" dirty="0">
                <a:solidFill>
                  <a:prstClr val="black">
                    <a:lumMod val="50000"/>
                    <a:lumOff val="50000"/>
                  </a:prstClr>
                </a:solidFill>
              </a:rPr>
              <a:t>To study means for network to activate/deactivate/switch predictive mobility.</a:t>
            </a:r>
          </a:p>
          <a:p>
            <a:pPr lvl="1"/>
            <a:r>
              <a:rPr lang="en-US" altLang="ko-KR" dirty="0"/>
              <a:t>UE capability extension for predictive mobility </a:t>
            </a:r>
          </a:p>
          <a:p>
            <a:pPr lvl="1"/>
            <a:endParaRPr lang="en-US" altLang="ko-KR" dirty="0"/>
          </a:p>
          <a:p>
            <a:endParaRPr lang="ko-KR" altLang="en-US" dirty="0"/>
          </a:p>
        </p:txBody>
      </p:sp>
    </p:spTree>
    <p:extLst>
      <p:ext uri="{BB962C8B-B14F-4D97-AF65-F5344CB8AC3E}">
        <p14:creationId xmlns:p14="http://schemas.microsoft.com/office/powerpoint/2010/main" val="35446066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2291408" y="80268"/>
            <a:ext cx="10657184" cy="919014"/>
          </a:xfrm>
        </p:spPr>
        <p:txBody>
          <a:bodyPr/>
          <a:lstStyle/>
          <a:p>
            <a:r>
              <a:rPr lang="en-US" altLang="ko-KR" dirty="0"/>
              <a:t>Overall Scope for Rel-19</a:t>
            </a:r>
            <a:endParaRPr lang="ko-KR" altLang="en-US" dirty="0"/>
          </a:p>
        </p:txBody>
      </p:sp>
      <p:sp>
        <p:nvSpPr>
          <p:cNvPr id="3" name="내용 개체 틀 2"/>
          <p:cNvSpPr>
            <a:spLocks noGrp="1"/>
          </p:cNvSpPr>
          <p:nvPr>
            <p:ph idx="4294967295"/>
          </p:nvPr>
        </p:nvSpPr>
        <p:spPr>
          <a:xfrm>
            <a:off x="1067272" y="1333922"/>
            <a:ext cx="12889432" cy="6984776"/>
          </a:xfrm>
        </p:spPr>
        <p:txBody>
          <a:bodyPr>
            <a:normAutofit lnSpcReduction="10000"/>
          </a:bodyPr>
          <a:lstStyle/>
          <a:p>
            <a:r>
              <a:rPr lang="en-US" altLang="ko-KR" sz="2100" b="1" dirty="0">
                <a:solidFill>
                  <a:srgbClr val="6B6B6B"/>
                </a:solidFill>
              </a:rPr>
              <a:t>Normative work for Rel-18 use cases </a:t>
            </a:r>
          </a:p>
          <a:p>
            <a:pPr lvl="1"/>
            <a:r>
              <a:rPr lang="en-US" altLang="ko-KR" sz="1400" b="1" dirty="0">
                <a:solidFill>
                  <a:srgbClr val="6B6B6B"/>
                </a:solidFill>
              </a:rPr>
              <a:t>Rel-18 AI/ML SI studies general framework and 6 sub-use cases including</a:t>
            </a:r>
          </a:p>
          <a:p>
            <a:pPr lvl="2"/>
            <a:r>
              <a:rPr lang="en-US" altLang="ko-KR" sz="1400" dirty="0">
                <a:solidFill>
                  <a:srgbClr val="6B6B6B"/>
                </a:solidFill>
              </a:rPr>
              <a:t>CSI feedback enhancement</a:t>
            </a:r>
          </a:p>
          <a:p>
            <a:pPr lvl="3"/>
            <a:r>
              <a:rPr lang="en-US" altLang="ko-KR" sz="1400" dirty="0">
                <a:solidFill>
                  <a:srgbClr val="6B6B6B"/>
                </a:solidFill>
              </a:rPr>
              <a:t>CSI compression based on two-sided model</a:t>
            </a:r>
          </a:p>
          <a:p>
            <a:pPr lvl="3"/>
            <a:r>
              <a:rPr lang="en-US" altLang="ko-KR" sz="1400" dirty="0">
                <a:solidFill>
                  <a:srgbClr val="6B6B6B"/>
                </a:solidFill>
              </a:rPr>
              <a:t>CSI predication based on UE-sided model</a:t>
            </a:r>
          </a:p>
          <a:p>
            <a:pPr lvl="2"/>
            <a:r>
              <a:rPr lang="en-US" altLang="ko-KR" sz="1600" dirty="0">
                <a:solidFill>
                  <a:srgbClr val="6B6B6B"/>
                </a:solidFill>
              </a:rPr>
              <a:t>Beam management</a:t>
            </a:r>
          </a:p>
          <a:p>
            <a:pPr lvl="3"/>
            <a:r>
              <a:rPr lang="en-US" altLang="ko-KR" sz="1400" dirty="0">
                <a:solidFill>
                  <a:srgbClr val="6B6B6B"/>
                </a:solidFill>
              </a:rPr>
              <a:t>Spatial domain beam prediction based on one-sided model</a:t>
            </a:r>
          </a:p>
          <a:p>
            <a:pPr lvl="3"/>
            <a:r>
              <a:rPr lang="en-US" altLang="ko-KR" sz="1400" dirty="0">
                <a:solidFill>
                  <a:srgbClr val="6B6B6B"/>
                </a:solidFill>
              </a:rPr>
              <a:t>Temporal domain beam prediction based on one-sided model</a:t>
            </a:r>
          </a:p>
          <a:p>
            <a:pPr lvl="2"/>
            <a:r>
              <a:rPr lang="en-US" altLang="ko-KR" sz="1600" dirty="0">
                <a:solidFill>
                  <a:srgbClr val="6B6B6B"/>
                </a:solidFill>
              </a:rPr>
              <a:t>Positioning accuracy enhancement</a:t>
            </a:r>
          </a:p>
          <a:p>
            <a:pPr lvl="3"/>
            <a:r>
              <a:rPr lang="en-US" altLang="ko-KR" sz="1400" dirty="0">
                <a:solidFill>
                  <a:srgbClr val="6B6B6B"/>
                </a:solidFill>
              </a:rPr>
              <a:t>Direct positioning based on one-sided model</a:t>
            </a:r>
          </a:p>
          <a:p>
            <a:pPr lvl="3"/>
            <a:r>
              <a:rPr lang="en-US" altLang="ko-KR" sz="1400" dirty="0">
                <a:solidFill>
                  <a:srgbClr val="6B6B6B"/>
                </a:solidFill>
              </a:rPr>
              <a:t>AI/ML assisted positioning based on one-sided model</a:t>
            </a:r>
          </a:p>
          <a:p>
            <a:pPr lvl="1"/>
            <a:endParaRPr lang="en-US" altLang="ko-KR" sz="1300" b="1" dirty="0">
              <a:solidFill>
                <a:srgbClr val="6B6B6B"/>
              </a:solidFill>
            </a:endParaRPr>
          </a:p>
          <a:p>
            <a:pPr lvl="1"/>
            <a:r>
              <a:rPr lang="en-US" altLang="ko-KR" sz="1400" b="1" dirty="0">
                <a:solidFill>
                  <a:srgbClr val="6B6B6B"/>
                </a:solidFill>
              </a:rPr>
              <a:t>For each sub-use case, RAN WGs have evaluated performance benefit and assesse potential specification impact during the study item. The conclusion is that, in general, AI/ML model  based operations are expected to provide potential gain compared to existing scheme in terms of performance and/or overhead.</a:t>
            </a:r>
          </a:p>
          <a:p>
            <a:pPr lvl="1"/>
            <a:endParaRPr lang="en-US" altLang="ko-KR" sz="1300" b="1" dirty="0">
              <a:solidFill>
                <a:srgbClr val="FF0000"/>
              </a:solidFill>
              <a:sym typeface="Wingdings" panose="05000000000000000000" pitchFamily="2" charset="2"/>
            </a:endParaRPr>
          </a:p>
          <a:p>
            <a:pPr marL="571500" lvl="1" indent="0">
              <a:buNone/>
            </a:pPr>
            <a:r>
              <a:rPr lang="en-US" altLang="ko-KR" sz="1400" b="1" dirty="0">
                <a:solidFill>
                  <a:srgbClr val="FF0000"/>
                </a:solidFill>
                <a:sym typeface="Wingdings" panose="05000000000000000000" pitchFamily="2" charset="2"/>
              </a:rPr>
              <a:t> </a:t>
            </a:r>
            <a:r>
              <a:rPr lang="en-US" altLang="ko-KR" sz="1400" b="1" dirty="0">
                <a:solidFill>
                  <a:srgbClr val="FF0000"/>
                </a:solidFill>
              </a:rPr>
              <a:t>To enable the AIML-enabled gain for the use cases, normative work should be initiated in Rel-19.</a:t>
            </a:r>
          </a:p>
          <a:p>
            <a:endParaRPr lang="en-US" altLang="ko-KR" sz="2100" b="1" dirty="0">
              <a:solidFill>
                <a:srgbClr val="6B6B6B"/>
              </a:solidFill>
            </a:endParaRPr>
          </a:p>
          <a:p>
            <a:r>
              <a:rPr lang="en-US" altLang="ko-KR" sz="2100" b="1" dirty="0">
                <a:solidFill>
                  <a:srgbClr val="6B6B6B"/>
                </a:solidFill>
              </a:rPr>
              <a:t>Study on higher layer application of AIML capabilities</a:t>
            </a:r>
          </a:p>
          <a:p>
            <a:pPr lvl="1"/>
            <a:r>
              <a:rPr lang="en-US" altLang="ko-KR" sz="1400" b="1" dirty="0">
                <a:solidFill>
                  <a:srgbClr val="6B6B6B"/>
                </a:solidFill>
              </a:rPr>
              <a:t>Predictive mobility is one of the most important higher layer functionalities that can benefit from AIML capabilities.</a:t>
            </a:r>
          </a:p>
          <a:p>
            <a:pPr lvl="1"/>
            <a:r>
              <a:rPr lang="en-US" altLang="ko-KR" sz="1400" b="1" dirty="0">
                <a:solidFill>
                  <a:srgbClr val="6B6B6B"/>
                </a:solidFill>
              </a:rPr>
              <a:t>To achieve the expected gain by enabling predictive mobility, the following area should be explored first:</a:t>
            </a:r>
          </a:p>
          <a:p>
            <a:pPr lvl="2"/>
            <a:r>
              <a:rPr lang="en-US" altLang="ko-KR" sz="1400" dirty="0">
                <a:solidFill>
                  <a:srgbClr val="6B6B6B"/>
                </a:solidFill>
              </a:rPr>
              <a:t>Predictive RRM</a:t>
            </a:r>
          </a:p>
          <a:p>
            <a:pPr lvl="2"/>
            <a:r>
              <a:rPr lang="en-US" altLang="ko-KR" sz="1400" dirty="0">
                <a:solidFill>
                  <a:srgbClr val="6B6B6B"/>
                </a:solidFill>
              </a:rPr>
              <a:t>Predictive mobility triggering</a:t>
            </a:r>
          </a:p>
          <a:p>
            <a:pPr lvl="2"/>
            <a:r>
              <a:rPr lang="en-US" altLang="ko-KR" sz="1400" dirty="0">
                <a:solidFill>
                  <a:srgbClr val="6B6B6B"/>
                </a:solidFill>
              </a:rPr>
              <a:t>Predictive RLM and proactive recovery </a:t>
            </a:r>
          </a:p>
          <a:p>
            <a:pPr lvl="2"/>
            <a:endParaRPr lang="en-US" altLang="ko-KR" sz="1400" dirty="0">
              <a:solidFill>
                <a:srgbClr val="6B6B6B"/>
              </a:solidFill>
            </a:endParaRPr>
          </a:p>
          <a:p>
            <a:pPr marL="571500" lvl="1" indent="0">
              <a:buNone/>
            </a:pPr>
            <a:r>
              <a:rPr lang="en-US" altLang="ko-KR" sz="1400" b="1" dirty="0">
                <a:solidFill>
                  <a:srgbClr val="FF0000"/>
                </a:solidFill>
                <a:sym typeface="Wingdings" panose="05000000000000000000" pitchFamily="2" charset="2"/>
              </a:rPr>
              <a:t> </a:t>
            </a:r>
            <a:r>
              <a:rPr lang="en-US" altLang="ko-KR" sz="1400" b="1" dirty="0">
                <a:solidFill>
                  <a:srgbClr val="FF0000"/>
                </a:solidFill>
              </a:rPr>
              <a:t>It is important in Rel-19 to study the requirements and functionalities necessary to enable the predictive mobility. Corresponding normative work can be initiated in Rel-20. </a:t>
            </a:r>
          </a:p>
          <a:p>
            <a:endParaRPr lang="en-US" altLang="ko-KR" sz="2100" b="1" dirty="0">
              <a:solidFill>
                <a:srgbClr val="6B6B6B"/>
              </a:solidFill>
            </a:endParaRPr>
          </a:p>
          <a:p>
            <a:endParaRPr lang="en-US" altLang="ko-KR" sz="2100" b="1" dirty="0">
              <a:solidFill>
                <a:srgbClr val="6B6B6B"/>
              </a:solidFill>
            </a:endParaRPr>
          </a:p>
          <a:p>
            <a:pPr lvl="1"/>
            <a:endParaRPr lang="en-US" altLang="ko-KR" b="1" dirty="0"/>
          </a:p>
          <a:p>
            <a:endParaRPr lang="ko-KR" altLang="en-US" dirty="0"/>
          </a:p>
        </p:txBody>
      </p:sp>
    </p:spTree>
    <p:extLst>
      <p:ext uri="{BB962C8B-B14F-4D97-AF65-F5344CB8AC3E}">
        <p14:creationId xmlns:p14="http://schemas.microsoft.com/office/powerpoint/2010/main" val="27308197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2291408" y="80268"/>
            <a:ext cx="10657184" cy="919014"/>
          </a:xfrm>
        </p:spPr>
        <p:txBody>
          <a:bodyPr/>
          <a:lstStyle/>
          <a:p>
            <a:r>
              <a:rPr lang="en-US" altLang="ko-KR" dirty="0"/>
              <a:t>Consideration Point for Rel-18 use cases</a:t>
            </a:r>
            <a:endParaRPr lang="ko-KR" altLang="en-US" dirty="0"/>
          </a:p>
        </p:txBody>
      </p:sp>
      <p:sp>
        <p:nvSpPr>
          <p:cNvPr id="3" name="내용 개체 틀 2"/>
          <p:cNvSpPr>
            <a:spLocks noGrp="1"/>
          </p:cNvSpPr>
          <p:nvPr>
            <p:ph idx="4294967295"/>
          </p:nvPr>
        </p:nvSpPr>
        <p:spPr>
          <a:xfrm>
            <a:off x="1067272" y="1333922"/>
            <a:ext cx="12889432" cy="6480720"/>
          </a:xfrm>
        </p:spPr>
        <p:txBody>
          <a:bodyPr/>
          <a:lstStyle/>
          <a:p>
            <a:pPr lvl="0"/>
            <a:r>
              <a:rPr lang="en-US" altLang="ko-KR" sz="2100" b="1" dirty="0">
                <a:solidFill>
                  <a:srgbClr val="6B6B6B"/>
                </a:solidFill>
              </a:rPr>
              <a:t>Some challenging/controversial parts identified during SI are</a:t>
            </a:r>
          </a:p>
          <a:p>
            <a:pPr lvl="1"/>
            <a:r>
              <a:rPr lang="en-US" altLang="ko-KR" sz="1800" dirty="0">
                <a:solidFill>
                  <a:srgbClr val="6B6B6B"/>
                </a:solidFill>
              </a:rPr>
              <a:t>Model transfer</a:t>
            </a:r>
          </a:p>
          <a:p>
            <a:pPr lvl="1"/>
            <a:r>
              <a:rPr lang="en-US" altLang="ko-KR" sz="1800" dirty="0">
                <a:solidFill>
                  <a:srgbClr val="6B6B6B"/>
                </a:solidFill>
              </a:rPr>
              <a:t>Dataset delivery</a:t>
            </a:r>
          </a:p>
          <a:p>
            <a:pPr lvl="1"/>
            <a:r>
              <a:rPr lang="en-US" altLang="ko-KR" sz="1800" dirty="0">
                <a:solidFill>
                  <a:srgbClr val="6B6B6B"/>
                </a:solidFill>
              </a:rPr>
              <a:t>Model identification over-the-air</a:t>
            </a:r>
          </a:p>
          <a:p>
            <a:pPr lvl="2"/>
            <a:endParaRPr lang="en-US" altLang="ko-KR" sz="1650" dirty="0">
              <a:solidFill>
                <a:srgbClr val="6B6B6B"/>
              </a:solidFill>
            </a:endParaRPr>
          </a:p>
          <a:p>
            <a:pPr lvl="0"/>
            <a:endParaRPr lang="en-US" altLang="ko-KR" sz="2400" b="1" dirty="0">
              <a:solidFill>
                <a:srgbClr val="6B6B6B"/>
              </a:solidFill>
            </a:endParaRPr>
          </a:p>
          <a:p>
            <a:pPr lvl="0"/>
            <a:r>
              <a:rPr lang="en-US" altLang="ko-KR" sz="2100" b="1" dirty="0">
                <a:solidFill>
                  <a:srgbClr val="6B6B6B"/>
                </a:solidFill>
              </a:rPr>
              <a:t>Way forward</a:t>
            </a:r>
          </a:p>
          <a:p>
            <a:pPr lvl="1"/>
            <a:r>
              <a:rPr lang="en-US" altLang="ko-KR" sz="1800" dirty="0">
                <a:solidFill>
                  <a:srgbClr val="6B6B6B"/>
                </a:solidFill>
              </a:rPr>
              <a:t>In order to facilitate AI/ML applications in air-interface, it will be beneficial to start work item with focused scope in Rel-19</a:t>
            </a:r>
          </a:p>
          <a:p>
            <a:pPr lvl="1"/>
            <a:r>
              <a:rPr lang="en-US" altLang="ko-KR" sz="1800" dirty="0">
                <a:solidFill>
                  <a:prstClr val="black">
                    <a:lumMod val="50000"/>
                    <a:lumOff val="50000"/>
                  </a:prstClr>
                </a:solidFill>
              </a:rPr>
              <a:t>The work scope should be selected based on the following aspects</a:t>
            </a:r>
          </a:p>
          <a:p>
            <a:pPr lvl="2"/>
            <a:r>
              <a:rPr lang="en-US" altLang="ko-KR" sz="1650" dirty="0">
                <a:solidFill>
                  <a:srgbClr val="6B6B6B"/>
                </a:solidFill>
              </a:rPr>
              <a:t>Level of SI completeness and possible extension of SI can be considered in introducing Rel-19 WI</a:t>
            </a:r>
          </a:p>
          <a:p>
            <a:pPr lvl="2"/>
            <a:r>
              <a:rPr lang="en-US" altLang="ko-KR" sz="1650" dirty="0">
                <a:solidFill>
                  <a:srgbClr val="6B6B6B"/>
                </a:solidFill>
              </a:rPr>
              <a:t>Easier adaptation to vendors (e.g. keeping vendor-specific proprietary information)</a:t>
            </a:r>
          </a:p>
          <a:p>
            <a:pPr lvl="2"/>
            <a:r>
              <a:rPr lang="en-US" altLang="ko-KR" sz="1650" dirty="0">
                <a:solidFill>
                  <a:srgbClr val="6B6B6B"/>
                </a:solidFill>
              </a:rPr>
              <a:t>Expected performance gain</a:t>
            </a:r>
          </a:p>
          <a:p>
            <a:pPr lvl="2"/>
            <a:r>
              <a:rPr lang="en-US" altLang="ko-KR" sz="1650" dirty="0">
                <a:solidFill>
                  <a:srgbClr val="6B6B6B"/>
                </a:solidFill>
              </a:rPr>
              <a:t>Expected amount of specification impact  </a:t>
            </a:r>
          </a:p>
          <a:p>
            <a:pPr lvl="1"/>
            <a:endParaRPr lang="en-US" altLang="ko-KR" sz="1300" b="1" dirty="0">
              <a:solidFill>
                <a:srgbClr val="6B6B6B"/>
              </a:solidFill>
            </a:endParaRPr>
          </a:p>
          <a:p>
            <a:endParaRPr lang="en-US" altLang="ko-KR" sz="2100" b="1" dirty="0">
              <a:solidFill>
                <a:srgbClr val="6B6B6B"/>
              </a:solidFill>
            </a:endParaRPr>
          </a:p>
          <a:p>
            <a:endParaRPr lang="en-US" altLang="ko-KR" sz="2100" b="1" dirty="0">
              <a:solidFill>
                <a:srgbClr val="6B6B6B"/>
              </a:solidFill>
            </a:endParaRPr>
          </a:p>
          <a:p>
            <a:pPr lvl="1"/>
            <a:endParaRPr lang="en-US" altLang="ko-KR" b="1" dirty="0"/>
          </a:p>
          <a:p>
            <a:endParaRPr lang="ko-KR" altLang="en-US" dirty="0"/>
          </a:p>
        </p:txBody>
      </p:sp>
    </p:spTree>
    <p:extLst>
      <p:ext uri="{BB962C8B-B14F-4D97-AF65-F5344CB8AC3E}">
        <p14:creationId xmlns:p14="http://schemas.microsoft.com/office/powerpoint/2010/main" val="14738705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2291408" y="80268"/>
            <a:ext cx="10657184" cy="919014"/>
          </a:xfrm>
        </p:spPr>
        <p:txBody>
          <a:bodyPr/>
          <a:lstStyle/>
          <a:p>
            <a:r>
              <a:rPr lang="en-US" altLang="ko-KR" dirty="0"/>
              <a:t>Enhanced UE capability framework</a:t>
            </a:r>
            <a:endParaRPr lang="ko-KR" altLang="en-US" dirty="0"/>
          </a:p>
        </p:txBody>
      </p:sp>
      <p:sp>
        <p:nvSpPr>
          <p:cNvPr id="3" name="내용 개체 틀 2"/>
          <p:cNvSpPr>
            <a:spLocks noGrp="1"/>
          </p:cNvSpPr>
          <p:nvPr>
            <p:ph idx="4294967295"/>
          </p:nvPr>
        </p:nvSpPr>
        <p:spPr>
          <a:xfrm>
            <a:off x="1067272" y="1333922"/>
            <a:ext cx="12889432" cy="6480720"/>
          </a:xfrm>
        </p:spPr>
        <p:txBody>
          <a:bodyPr/>
          <a:lstStyle/>
          <a:p>
            <a:pPr lvl="0"/>
            <a:r>
              <a:rPr lang="en-US" altLang="ko-KR" sz="2100" b="1" dirty="0">
                <a:solidFill>
                  <a:srgbClr val="6B6B6B"/>
                </a:solidFill>
              </a:rPr>
              <a:t>Motivation</a:t>
            </a:r>
          </a:p>
          <a:p>
            <a:pPr lvl="1"/>
            <a:r>
              <a:rPr lang="en-US" altLang="ko-KR" sz="1800" dirty="0">
                <a:solidFill>
                  <a:srgbClr val="6B6B6B"/>
                </a:solidFill>
              </a:rPr>
              <a:t>In Rel-18 AI/ML SI, AI/ML framework is discussed for functionality/model-based LCM(life-cycle management)</a:t>
            </a:r>
          </a:p>
          <a:p>
            <a:pPr lvl="1"/>
            <a:r>
              <a:rPr lang="en-US" altLang="ko-KR" sz="1800" dirty="0">
                <a:solidFill>
                  <a:srgbClr val="6B6B6B"/>
                </a:solidFill>
              </a:rPr>
              <a:t>A key enhancement to facilitate AI/ML operation for UE-side model is to introduce enhanced UE capability framework</a:t>
            </a:r>
          </a:p>
          <a:p>
            <a:pPr lvl="2"/>
            <a:r>
              <a:rPr lang="en-US" altLang="ko-KR" sz="1650" dirty="0">
                <a:solidFill>
                  <a:srgbClr val="6B6B6B"/>
                </a:solidFill>
              </a:rPr>
              <a:t>In current specification, UE should report its capability based on “worst case” assumption to support a feature in any case.</a:t>
            </a:r>
          </a:p>
          <a:p>
            <a:pPr lvl="2"/>
            <a:r>
              <a:rPr lang="en-US" altLang="ko-KR" sz="1650" dirty="0">
                <a:solidFill>
                  <a:srgbClr val="6B6B6B"/>
                </a:solidFill>
              </a:rPr>
              <a:t>When UE uses AI/ML algorithm for a feature, the feature may not be supported in some condition, e.g. due to site/scenario-specific model, model deactivation/update, etc.</a:t>
            </a:r>
          </a:p>
          <a:p>
            <a:pPr lvl="3"/>
            <a:r>
              <a:rPr lang="en-US" altLang="ko-KR" sz="1600" dirty="0">
                <a:solidFill>
                  <a:srgbClr val="6B6B6B"/>
                </a:solidFill>
              </a:rPr>
              <a:t>Based on current UE capability framework, UE may have to report “not” support the feature due to the worst case assumption.</a:t>
            </a:r>
          </a:p>
          <a:p>
            <a:pPr lvl="3"/>
            <a:endParaRPr lang="en-US" altLang="ko-KR" sz="1600" dirty="0">
              <a:solidFill>
                <a:srgbClr val="6B6B6B"/>
              </a:solidFill>
            </a:endParaRPr>
          </a:p>
          <a:p>
            <a:pPr lvl="0"/>
            <a:r>
              <a:rPr lang="en-US" altLang="ko-KR" sz="2000" b="1" dirty="0">
                <a:solidFill>
                  <a:srgbClr val="6B6B6B"/>
                </a:solidFill>
              </a:rPr>
              <a:t>Scope</a:t>
            </a:r>
          </a:p>
          <a:p>
            <a:pPr lvl="1"/>
            <a:r>
              <a:rPr lang="en-US" altLang="ko-KR" sz="1800" dirty="0">
                <a:solidFill>
                  <a:srgbClr val="6B6B6B"/>
                </a:solidFill>
              </a:rPr>
              <a:t>Specify enhanced UE capability framework to facilitate UE-side AI/ML operation (e.g. dynamic update of applicable UE functionality) for Rel-18 use cases</a:t>
            </a:r>
          </a:p>
          <a:p>
            <a:pPr lvl="1"/>
            <a:endParaRPr lang="en-US" altLang="ko-KR" sz="1300" b="1" dirty="0">
              <a:solidFill>
                <a:srgbClr val="6B6B6B"/>
              </a:solidFill>
            </a:endParaRPr>
          </a:p>
          <a:p>
            <a:endParaRPr lang="en-US" altLang="ko-KR" sz="2100" b="1" dirty="0">
              <a:solidFill>
                <a:srgbClr val="6B6B6B"/>
              </a:solidFill>
            </a:endParaRPr>
          </a:p>
          <a:p>
            <a:endParaRPr lang="en-US" altLang="ko-KR" sz="2100" b="1" dirty="0">
              <a:solidFill>
                <a:srgbClr val="6B6B6B"/>
              </a:solidFill>
            </a:endParaRPr>
          </a:p>
          <a:p>
            <a:pPr lvl="1"/>
            <a:endParaRPr lang="en-US" altLang="ko-KR" b="1" dirty="0"/>
          </a:p>
          <a:p>
            <a:endParaRPr lang="ko-KR" altLang="en-US" dirty="0"/>
          </a:p>
        </p:txBody>
      </p:sp>
    </p:spTree>
    <p:extLst>
      <p:ext uri="{BB962C8B-B14F-4D97-AF65-F5344CB8AC3E}">
        <p14:creationId xmlns:p14="http://schemas.microsoft.com/office/powerpoint/2010/main" val="3293002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CSI feedback enhancement</a:t>
            </a:r>
            <a:endParaRPr lang="ko-KR" altLang="en-US" dirty="0"/>
          </a:p>
        </p:txBody>
      </p:sp>
      <p:sp>
        <p:nvSpPr>
          <p:cNvPr id="3" name="내용 개체 틀 2"/>
          <p:cNvSpPr>
            <a:spLocks noGrp="1"/>
          </p:cNvSpPr>
          <p:nvPr>
            <p:ph idx="1"/>
          </p:nvPr>
        </p:nvSpPr>
        <p:spPr>
          <a:xfrm>
            <a:off x="833902" y="1189906"/>
            <a:ext cx="13716212" cy="6480720"/>
          </a:xfrm>
        </p:spPr>
        <p:txBody>
          <a:bodyPr/>
          <a:lstStyle/>
          <a:p>
            <a:r>
              <a:rPr lang="en-US" altLang="ko-KR" dirty="0"/>
              <a:t>Motivation</a:t>
            </a:r>
          </a:p>
          <a:p>
            <a:pPr lvl="1"/>
            <a:r>
              <a:rPr lang="en-US" altLang="ko-KR" sz="1800" dirty="0"/>
              <a:t>For CSI compression based on two-sided model, </a:t>
            </a:r>
          </a:p>
          <a:p>
            <a:pPr lvl="2"/>
            <a:r>
              <a:rPr lang="en-US" altLang="ko-KR" sz="1650" dirty="0"/>
              <a:t>At least three different types of offline training collaboration types were identified. Considering pros/cons in terms of flexibility, extendibility, privacy/proprietary and performance, Type 2 (joint training at NW and UE) can be deprioritized. </a:t>
            </a:r>
          </a:p>
          <a:p>
            <a:pPr lvl="2"/>
            <a:r>
              <a:rPr lang="en-US" altLang="ko-KR" sz="1650" dirty="0"/>
              <a:t>Compared to legacy </a:t>
            </a:r>
            <a:r>
              <a:rPr lang="en-US" altLang="ko-KR" sz="1650" dirty="0" err="1"/>
              <a:t>TypeII</a:t>
            </a:r>
            <a:r>
              <a:rPr lang="en-US" altLang="ko-KR" sz="1650" dirty="0"/>
              <a:t> CSI, it is observed that AI/ML based CSI compression provides not very promising performance  gain.</a:t>
            </a:r>
          </a:p>
          <a:p>
            <a:pPr lvl="3"/>
            <a:r>
              <a:rPr lang="en-US" altLang="ko-KR" sz="1600" dirty="0">
                <a:solidFill>
                  <a:srgbClr val="FF0000"/>
                </a:solidFill>
              </a:rPr>
              <a:t>-11</a:t>
            </a:r>
            <a:r>
              <a:rPr lang="en-US" altLang="ko-KR" sz="1600" dirty="0"/>
              <a:t>~17% gain and </a:t>
            </a:r>
            <a:r>
              <a:rPr lang="en-US" altLang="ko-KR" sz="1600" dirty="0">
                <a:solidFill>
                  <a:srgbClr val="FF0000"/>
                </a:solidFill>
              </a:rPr>
              <a:t>-19</a:t>
            </a:r>
            <a:r>
              <a:rPr lang="en-US" altLang="ko-KR" sz="1600" dirty="0"/>
              <a:t>~30% gain for mean UPT gain and 5% UPT gain, respectively, under FTP traffic model and 1-on-1 joint training with max rank 4 [1].</a:t>
            </a:r>
          </a:p>
          <a:p>
            <a:pPr lvl="1"/>
            <a:endParaRPr lang="en-US" altLang="ko-KR" sz="1800" dirty="0"/>
          </a:p>
          <a:p>
            <a:pPr lvl="1"/>
            <a:endParaRPr lang="en-US" altLang="ko-KR" sz="1800" dirty="0"/>
          </a:p>
          <a:p>
            <a:pPr lvl="1"/>
            <a:endParaRPr lang="en-US" altLang="ko-KR" sz="1800" dirty="0"/>
          </a:p>
          <a:p>
            <a:pPr lvl="1"/>
            <a:endParaRPr lang="en-US" altLang="ko-KR" sz="1800" dirty="0"/>
          </a:p>
          <a:p>
            <a:pPr lvl="1"/>
            <a:r>
              <a:rPr lang="en-US" altLang="ko-KR" sz="1650" dirty="0"/>
              <a:t>For CSI prediction based on UE-sided model,  </a:t>
            </a:r>
          </a:p>
          <a:p>
            <a:pPr lvl="2"/>
            <a:r>
              <a:rPr lang="en-US" altLang="ko-KR" sz="1650" dirty="0"/>
              <a:t>Discussions on specification impact with limited scope</a:t>
            </a:r>
          </a:p>
          <a:p>
            <a:pPr lvl="3"/>
            <a:r>
              <a:rPr lang="en-US" altLang="ko-KR" sz="1650" dirty="0"/>
              <a:t>Data collection</a:t>
            </a:r>
          </a:p>
          <a:p>
            <a:pPr lvl="3"/>
            <a:r>
              <a:rPr lang="en-US" altLang="ko-KR" sz="1650" dirty="0"/>
              <a:t>Model monitoring and associated fallback operation</a:t>
            </a:r>
          </a:p>
          <a:p>
            <a:pPr lvl="2"/>
            <a:r>
              <a:rPr lang="en-US" altLang="ko-KR" sz="1650" dirty="0"/>
              <a:t>Observations were made based on the small number of samples compared to CSI compression.</a:t>
            </a:r>
          </a:p>
          <a:p>
            <a:pPr lvl="3"/>
            <a:r>
              <a:rPr lang="en-US" altLang="ko-KR" sz="1650" dirty="0"/>
              <a:t>-8~17% gain for FTP model, -2~15% gain for full buffer compared to non-AI based CSI prediction.</a:t>
            </a:r>
          </a:p>
          <a:p>
            <a:r>
              <a:rPr lang="en-US" altLang="ko-KR" dirty="0"/>
              <a:t>Scope</a:t>
            </a:r>
          </a:p>
          <a:p>
            <a:pPr lvl="1"/>
            <a:r>
              <a:rPr lang="en-US" altLang="ko-KR" sz="1800" dirty="0"/>
              <a:t>Study and, if needed, specify CSI prediction (1</a:t>
            </a:r>
            <a:r>
              <a:rPr lang="en-US" altLang="ko-KR" sz="1800" baseline="30000" dirty="0"/>
              <a:t>st</a:t>
            </a:r>
            <a:r>
              <a:rPr lang="en-US" altLang="ko-KR" sz="1800" dirty="0"/>
              <a:t> priority) or CSI compression with limited training collaboration type(s) (2</a:t>
            </a:r>
            <a:r>
              <a:rPr lang="en-US" altLang="ko-KR" sz="1800" baseline="30000" dirty="0"/>
              <a:t>nd</a:t>
            </a:r>
            <a:r>
              <a:rPr lang="en-US" altLang="ko-KR" sz="1800" dirty="0"/>
              <a:t> priority) including at least following aspects.</a:t>
            </a:r>
          </a:p>
          <a:p>
            <a:pPr lvl="2"/>
            <a:r>
              <a:rPr lang="en-US" altLang="ko-KR" sz="1650" dirty="0"/>
              <a:t>Data collection – No CSI-RS enhancement is assumed</a:t>
            </a:r>
          </a:p>
          <a:p>
            <a:pPr lvl="2"/>
            <a:r>
              <a:rPr lang="en-US" altLang="ko-KR" sz="1650" dirty="0"/>
              <a:t>Inference </a:t>
            </a:r>
          </a:p>
          <a:p>
            <a:pPr lvl="2"/>
            <a:r>
              <a:rPr lang="en-US" altLang="ko-KR" sz="1650" dirty="0"/>
              <a:t>LCM-related aspect</a:t>
            </a:r>
          </a:p>
          <a:p>
            <a:pPr lvl="2"/>
            <a:endParaRPr lang="en-US" altLang="ko-KR" sz="1650" dirty="0"/>
          </a:p>
          <a:p>
            <a:endParaRPr lang="ko-KR" altLang="en-US" dirty="0"/>
          </a:p>
        </p:txBody>
      </p:sp>
      <p:pic>
        <p:nvPicPr>
          <p:cNvPr id="6" name="그림 5"/>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51648" y="3350146"/>
            <a:ext cx="6480720" cy="1224136"/>
          </a:xfrm>
          <a:prstGeom prst="rect">
            <a:avLst/>
          </a:prstGeom>
          <a:noFill/>
        </p:spPr>
      </p:pic>
      <p:sp>
        <p:nvSpPr>
          <p:cNvPr id="7" name="TextBox 6"/>
          <p:cNvSpPr txBox="1"/>
          <p:nvPr/>
        </p:nvSpPr>
        <p:spPr>
          <a:xfrm>
            <a:off x="6395864" y="4550266"/>
            <a:ext cx="2829621" cy="261610"/>
          </a:xfrm>
          <a:prstGeom prst="rect">
            <a:avLst/>
          </a:prstGeom>
          <a:noFill/>
        </p:spPr>
        <p:txBody>
          <a:bodyPr wrap="none" rtlCol="0">
            <a:spAutoFit/>
          </a:bodyPr>
          <a:lstStyle/>
          <a:p>
            <a:r>
              <a:rPr lang="en-US" altLang="ko-KR" sz="1100" b="1" dirty="0">
                <a:latin typeface="LG스마트체 Bold" panose="020B0600000101010101" pitchFamily="50" charset="-127"/>
                <a:ea typeface="LG스마트체 Bold" panose="020B0600000101010101" pitchFamily="50" charset="-127"/>
              </a:rPr>
              <a:t>Figure 1. Illustration of CSI compression</a:t>
            </a:r>
            <a:endParaRPr lang="ko-KR" altLang="en-US" sz="1100" b="1" dirty="0">
              <a:latin typeface="LG스마트체 Bold" panose="020B0600000101010101" pitchFamily="50" charset="-127"/>
              <a:ea typeface="LG스마트체 Bold" panose="020B0600000101010101" pitchFamily="50" charset="-127"/>
            </a:endParaRPr>
          </a:p>
        </p:txBody>
      </p:sp>
      <p:sp>
        <p:nvSpPr>
          <p:cNvPr id="4" name="TextBox 3"/>
          <p:cNvSpPr txBox="1"/>
          <p:nvPr/>
        </p:nvSpPr>
        <p:spPr>
          <a:xfrm>
            <a:off x="12503696" y="8174682"/>
            <a:ext cx="2736304" cy="261610"/>
          </a:xfrm>
          <a:prstGeom prst="rect">
            <a:avLst/>
          </a:prstGeom>
          <a:noFill/>
        </p:spPr>
        <p:txBody>
          <a:bodyPr wrap="square" rtlCol="0">
            <a:spAutoFit/>
          </a:bodyPr>
          <a:lstStyle/>
          <a:p>
            <a:r>
              <a:rPr lang="en-US" altLang="ko-KR" sz="1100" b="1" dirty="0">
                <a:latin typeface="Arial" panose="020B0604020202020204" pitchFamily="34" charset="0"/>
                <a:cs typeface="Arial" panose="020B0604020202020204" pitchFamily="34" charset="0"/>
              </a:rPr>
              <a:t>[1] RAN1#114 chairman’s note</a:t>
            </a:r>
            <a:endParaRPr lang="ko-KR" altLang="en-US" sz="1600" dirty="0"/>
          </a:p>
        </p:txBody>
      </p:sp>
    </p:spTree>
    <p:extLst>
      <p:ext uri="{BB962C8B-B14F-4D97-AF65-F5344CB8AC3E}">
        <p14:creationId xmlns:p14="http://schemas.microsoft.com/office/powerpoint/2010/main" val="3790714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Beam management</a:t>
            </a:r>
            <a:endParaRPr lang="ko-KR" altLang="en-US" dirty="0"/>
          </a:p>
        </p:txBody>
      </p:sp>
      <p:sp>
        <p:nvSpPr>
          <p:cNvPr id="3" name="내용 개체 틀 2"/>
          <p:cNvSpPr>
            <a:spLocks noGrp="1"/>
          </p:cNvSpPr>
          <p:nvPr>
            <p:ph idx="1"/>
          </p:nvPr>
        </p:nvSpPr>
        <p:spPr/>
        <p:txBody>
          <a:bodyPr/>
          <a:lstStyle/>
          <a:p>
            <a:pPr lvl="0"/>
            <a:r>
              <a:rPr lang="en-US" altLang="ko-KR" dirty="0"/>
              <a:t>Motivation</a:t>
            </a:r>
          </a:p>
          <a:p>
            <a:pPr lvl="1"/>
            <a:r>
              <a:rPr lang="en-US" altLang="ko-KR" sz="1800" dirty="0"/>
              <a:t>For temporal/spatial domain prediction based on one-sided model, followings are studied </a:t>
            </a:r>
          </a:p>
          <a:p>
            <a:pPr lvl="2"/>
            <a:r>
              <a:rPr lang="en-US" altLang="ko-KR" sz="1600" dirty="0"/>
              <a:t>Alt.1: DL </a:t>
            </a:r>
            <a:r>
              <a:rPr lang="en-US" altLang="ko-KR" sz="1600" dirty="0" err="1"/>
              <a:t>Tx</a:t>
            </a:r>
            <a:r>
              <a:rPr lang="en-US" altLang="ko-KR" sz="1600" dirty="0"/>
              <a:t> beam prediction</a:t>
            </a:r>
          </a:p>
          <a:p>
            <a:pPr lvl="2"/>
            <a:r>
              <a:rPr lang="en-US" altLang="ko-KR" sz="1600" dirty="0"/>
              <a:t>Alt.2: DL Rx beam prediction (deprioritized) </a:t>
            </a:r>
          </a:p>
          <a:p>
            <a:pPr lvl="2"/>
            <a:r>
              <a:rPr lang="en-US" altLang="ko-KR" sz="1600" dirty="0"/>
              <a:t>Alt.3: DL </a:t>
            </a:r>
            <a:r>
              <a:rPr lang="en-US" altLang="ko-KR" sz="1600" dirty="0" err="1"/>
              <a:t>Tx</a:t>
            </a:r>
            <a:r>
              <a:rPr lang="en-US" altLang="ko-KR" sz="1600" dirty="0"/>
              <a:t>-Rx Beam pair prediction</a:t>
            </a:r>
          </a:p>
          <a:p>
            <a:pPr lvl="1"/>
            <a:r>
              <a:rPr lang="en-US" altLang="ko-KR" sz="1750" dirty="0"/>
              <a:t>Compared to DL </a:t>
            </a:r>
            <a:r>
              <a:rPr lang="en-US" altLang="ko-KR" sz="1750" dirty="0" err="1"/>
              <a:t>Tx</a:t>
            </a:r>
            <a:r>
              <a:rPr lang="en-US" altLang="ko-KR" sz="1750" dirty="0"/>
              <a:t> beam prediction, DL </a:t>
            </a:r>
            <a:r>
              <a:rPr lang="en-US" altLang="ko-KR" sz="1750" dirty="0" err="1"/>
              <a:t>Tx</a:t>
            </a:r>
            <a:r>
              <a:rPr lang="en-US" altLang="ko-KR" sz="1750" dirty="0"/>
              <a:t>-Rx beam pair prediction has a lot of practical challenges such as representing UE beams in standard form, revealing vendor-specific proprietary information, restricting UE implementation-specific beam optimization.</a:t>
            </a:r>
          </a:p>
          <a:p>
            <a:pPr lvl="2"/>
            <a:r>
              <a:rPr lang="en-US" altLang="ko-KR" sz="1600" dirty="0"/>
              <a:t>Note that clear performance benefit from DL </a:t>
            </a:r>
            <a:r>
              <a:rPr lang="en-US" altLang="ko-KR" sz="1600" dirty="0" err="1"/>
              <a:t>Tx</a:t>
            </a:r>
            <a:r>
              <a:rPr lang="en-US" altLang="ko-KR" sz="1600" dirty="0"/>
              <a:t>-Rx beam pair prediction over DL </a:t>
            </a:r>
            <a:r>
              <a:rPr lang="en-US" altLang="ko-KR" sz="1600" dirty="0" err="1"/>
              <a:t>Tx</a:t>
            </a:r>
            <a:r>
              <a:rPr lang="en-US" altLang="ko-KR" sz="1600" dirty="0"/>
              <a:t> beam prediction is not observed.</a:t>
            </a:r>
          </a:p>
          <a:p>
            <a:pPr lvl="1"/>
            <a:endParaRPr lang="en-US" altLang="ko-KR" dirty="0"/>
          </a:p>
          <a:p>
            <a:pPr lvl="0"/>
            <a:r>
              <a:rPr lang="en-US" altLang="ko-KR" dirty="0"/>
              <a:t>Scope</a:t>
            </a:r>
          </a:p>
          <a:p>
            <a:pPr lvl="1"/>
            <a:r>
              <a:rPr lang="en-US" altLang="ko-KR" sz="1800" dirty="0"/>
              <a:t>Specify spatial/temporal DL </a:t>
            </a:r>
            <a:r>
              <a:rPr lang="en-US" altLang="ko-KR" sz="1800" dirty="0" err="1"/>
              <a:t>Tx</a:t>
            </a:r>
            <a:r>
              <a:rPr lang="en-US" altLang="ko-KR" sz="1800" dirty="0"/>
              <a:t> beam prediction based on one-sided AI/ML model including at least following aspects.</a:t>
            </a:r>
          </a:p>
          <a:p>
            <a:pPr lvl="2"/>
            <a:r>
              <a:rPr lang="en-US" altLang="ko-KR" sz="1650" dirty="0"/>
              <a:t>Data collection – No SSB/CSI-RS enhancement is assumed</a:t>
            </a:r>
          </a:p>
          <a:p>
            <a:pPr lvl="2"/>
            <a:r>
              <a:rPr lang="en-US" altLang="ko-KR" sz="1650" dirty="0"/>
              <a:t>Inference </a:t>
            </a:r>
          </a:p>
          <a:p>
            <a:pPr lvl="2"/>
            <a:r>
              <a:rPr lang="en-US" altLang="ko-KR" sz="1650" dirty="0"/>
              <a:t>LCM-related aspect</a:t>
            </a:r>
          </a:p>
          <a:p>
            <a:pPr marL="1143000" lvl="2" indent="0">
              <a:buNone/>
            </a:pPr>
            <a:endParaRPr lang="en-US" altLang="ko-KR" sz="1500" dirty="0"/>
          </a:p>
          <a:p>
            <a:pPr lvl="1"/>
            <a:endParaRPr lang="ko-KR" altLang="en-US" sz="1800" dirty="0"/>
          </a:p>
        </p:txBody>
      </p:sp>
      <p:pic>
        <p:nvPicPr>
          <p:cNvPr id="4" name="그림 3"/>
          <p:cNvPicPr>
            <a:picLocks noChangeAspect="1"/>
          </p:cNvPicPr>
          <p:nvPr/>
        </p:nvPicPr>
        <p:blipFill>
          <a:blip r:embed="rId2"/>
          <a:stretch>
            <a:fillRect/>
          </a:stretch>
        </p:blipFill>
        <p:spPr>
          <a:xfrm>
            <a:off x="5059662" y="6302474"/>
            <a:ext cx="5120675" cy="1050946"/>
          </a:xfrm>
          <a:prstGeom prst="rect">
            <a:avLst/>
          </a:prstGeom>
        </p:spPr>
      </p:pic>
      <p:sp>
        <p:nvSpPr>
          <p:cNvPr id="5" name="TextBox 4"/>
          <p:cNvSpPr txBox="1"/>
          <p:nvPr/>
        </p:nvSpPr>
        <p:spPr>
          <a:xfrm>
            <a:off x="6218814" y="7529864"/>
            <a:ext cx="2802370" cy="261610"/>
          </a:xfrm>
          <a:prstGeom prst="rect">
            <a:avLst/>
          </a:prstGeom>
          <a:noFill/>
        </p:spPr>
        <p:txBody>
          <a:bodyPr wrap="none" rtlCol="0">
            <a:spAutoFit/>
          </a:bodyPr>
          <a:lstStyle/>
          <a:p>
            <a:r>
              <a:rPr lang="en-US" altLang="ko-KR" sz="1100" b="1" dirty="0">
                <a:latin typeface="LG스마트체 Bold" panose="020B0600000101010101" pitchFamily="50" charset="-127"/>
                <a:ea typeface="LG스마트체 Bold" panose="020B0600000101010101" pitchFamily="50" charset="-127"/>
              </a:rPr>
              <a:t>Figure 2. Illustration of beam prediction</a:t>
            </a:r>
            <a:endParaRPr lang="ko-KR" altLang="en-US" sz="1100" b="1" dirty="0">
              <a:latin typeface="LG스마트체 Bold" panose="020B0600000101010101" pitchFamily="50" charset="-127"/>
              <a:ea typeface="LG스마트체 Bold" panose="020B0600000101010101" pitchFamily="50" charset="-127"/>
            </a:endParaRPr>
          </a:p>
        </p:txBody>
      </p:sp>
    </p:spTree>
    <p:extLst>
      <p:ext uri="{BB962C8B-B14F-4D97-AF65-F5344CB8AC3E}">
        <p14:creationId xmlns:p14="http://schemas.microsoft.com/office/powerpoint/2010/main" val="27497766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Positioning accuracy enhancement</a:t>
            </a:r>
            <a:endParaRPr lang="ko-KR" altLang="en-US" dirty="0"/>
          </a:p>
        </p:txBody>
      </p:sp>
      <p:sp>
        <p:nvSpPr>
          <p:cNvPr id="3" name="내용 개체 틀 2"/>
          <p:cNvSpPr>
            <a:spLocks noGrp="1"/>
          </p:cNvSpPr>
          <p:nvPr>
            <p:ph idx="1"/>
          </p:nvPr>
        </p:nvSpPr>
        <p:spPr/>
        <p:txBody>
          <a:bodyPr/>
          <a:lstStyle/>
          <a:p>
            <a:pPr lvl="0"/>
            <a:r>
              <a:rPr lang="en-US" altLang="ko-KR" dirty="0"/>
              <a:t>Motivation</a:t>
            </a:r>
          </a:p>
          <a:p>
            <a:pPr lvl="1"/>
            <a:r>
              <a:rPr lang="en-US" altLang="ko-KR" sz="1800" dirty="0"/>
              <a:t>During the study item, following AI/ML based positioning methods were studied.</a:t>
            </a:r>
          </a:p>
          <a:p>
            <a:pPr lvl="2"/>
            <a:r>
              <a:rPr lang="en-US" altLang="ko-KR" sz="1600" dirty="0"/>
              <a:t>Case 1: UE-based positioning with UE-side model, direct AI/ML or AI/ML assisted positioning</a:t>
            </a:r>
          </a:p>
          <a:p>
            <a:pPr lvl="2"/>
            <a:r>
              <a:rPr lang="en-US" altLang="ko-KR" sz="1600" dirty="0"/>
              <a:t>Case 2a: UE-assisted/LMF-based positioning with UE-side model, AI/ML assisted positioning</a:t>
            </a:r>
          </a:p>
          <a:p>
            <a:pPr lvl="2"/>
            <a:r>
              <a:rPr lang="en-US" altLang="ko-KR" sz="1600" dirty="0"/>
              <a:t>Case 2b: UE-assisted/LMF-based positioning with LMF-side model, direct AI/ML positioning</a:t>
            </a:r>
          </a:p>
          <a:p>
            <a:pPr lvl="2"/>
            <a:r>
              <a:rPr lang="en-US" altLang="ko-KR" sz="1600" dirty="0"/>
              <a:t>Case 3a: NG-RAN node assisted positioning with </a:t>
            </a:r>
            <a:r>
              <a:rPr lang="en-US" altLang="ko-KR" sz="1600" dirty="0" err="1"/>
              <a:t>gNB</a:t>
            </a:r>
            <a:r>
              <a:rPr lang="en-US" altLang="ko-KR" sz="1600" dirty="0"/>
              <a:t>-side model, AI/ML assisted positioning</a:t>
            </a:r>
          </a:p>
          <a:p>
            <a:pPr lvl="2"/>
            <a:r>
              <a:rPr lang="en-US" altLang="ko-KR" sz="1600" dirty="0"/>
              <a:t>Case 3b: NG-RAN node assisted positioning with LMF-side model, direct AI/ML positioning</a:t>
            </a:r>
          </a:p>
          <a:p>
            <a:pPr lvl="1"/>
            <a:endParaRPr lang="en-US" altLang="ko-KR" sz="1750" dirty="0"/>
          </a:p>
          <a:p>
            <a:pPr lvl="1"/>
            <a:r>
              <a:rPr lang="en-US" altLang="ko-KR" sz="1750" dirty="0"/>
              <a:t>Given above variations, scope reduction of AI/ML based positioning needs to be considered. </a:t>
            </a:r>
          </a:p>
          <a:p>
            <a:pPr lvl="1"/>
            <a:endParaRPr lang="en-US" altLang="ko-KR" sz="1750" dirty="0"/>
          </a:p>
          <a:p>
            <a:pPr lvl="1"/>
            <a:r>
              <a:rPr lang="en-US" altLang="ko-KR" sz="1750" dirty="0"/>
              <a:t>It is observed both AI/ML positioning methods can provide performance gain over existing positioning methods when generalization aspects are not considered. </a:t>
            </a:r>
          </a:p>
          <a:p>
            <a:pPr lvl="1"/>
            <a:endParaRPr lang="en-US" altLang="ko-KR" sz="1750" dirty="0"/>
          </a:p>
          <a:p>
            <a:pPr lvl="0"/>
            <a:endParaRPr lang="en-US" altLang="ko-KR" sz="2400" dirty="0"/>
          </a:p>
          <a:p>
            <a:pPr lvl="0"/>
            <a:r>
              <a:rPr lang="en-US" altLang="ko-KR" dirty="0"/>
              <a:t>Scope</a:t>
            </a:r>
          </a:p>
          <a:p>
            <a:pPr lvl="1"/>
            <a:r>
              <a:rPr lang="en-US" altLang="ko-KR" sz="1800" dirty="0"/>
              <a:t>Specify direct and AI/ML assisted positioning including at least following aspects.</a:t>
            </a:r>
          </a:p>
          <a:p>
            <a:pPr lvl="2"/>
            <a:r>
              <a:rPr lang="en-US" altLang="ko-KR" sz="1650" dirty="0"/>
              <a:t>Down-selection among five sub-use cases  should be considered</a:t>
            </a:r>
          </a:p>
          <a:p>
            <a:pPr lvl="2"/>
            <a:r>
              <a:rPr lang="en-US" altLang="ko-KR" sz="1650" dirty="0"/>
              <a:t>Data collection – No PRS/SRS enhancement is assumed</a:t>
            </a:r>
          </a:p>
          <a:p>
            <a:pPr lvl="2"/>
            <a:r>
              <a:rPr lang="en-US" altLang="ko-KR" sz="1650" dirty="0"/>
              <a:t>Inference </a:t>
            </a:r>
          </a:p>
          <a:p>
            <a:pPr lvl="2"/>
            <a:r>
              <a:rPr lang="en-US" altLang="ko-KR" sz="1650" dirty="0"/>
              <a:t>LCM-related aspect</a:t>
            </a:r>
            <a:endParaRPr lang="ko-KR" altLang="en-US" dirty="0"/>
          </a:p>
        </p:txBody>
      </p:sp>
      <p:sp>
        <p:nvSpPr>
          <p:cNvPr id="5" name="TextBox 4"/>
          <p:cNvSpPr txBox="1"/>
          <p:nvPr/>
        </p:nvSpPr>
        <p:spPr>
          <a:xfrm>
            <a:off x="5099720" y="7813456"/>
            <a:ext cx="10513168" cy="861774"/>
          </a:xfrm>
          <a:prstGeom prst="rect">
            <a:avLst/>
          </a:prstGeom>
          <a:noFill/>
        </p:spPr>
        <p:txBody>
          <a:bodyPr wrap="square" rtlCol="0">
            <a:spAutoFit/>
          </a:bodyPr>
          <a:lstStyle/>
          <a:p>
            <a:pPr lvl="2"/>
            <a:r>
              <a:rPr lang="en-US" altLang="ko-KR" sz="1200" b="1" dirty="0">
                <a:latin typeface="Arial" panose="020B0604020202020204" pitchFamily="34" charset="0"/>
                <a:cs typeface="Arial" panose="020B0604020202020204" pitchFamily="34" charset="0"/>
              </a:rPr>
              <a:t>Note: </a:t>
            </a:r>
          </a:p>
          <a:p>
            <a:pPr lvl="2">
              <a:buFont typeface="Arial" panose="020B0604020202020204" pitchFamily="34" charset="0"/>
              <a:buChar char="•"/>
            </a:pPr>
            <a:r>
              <a:rPr lang="en-US" altLang="ko-KR" sz="1200" dirty="0">
                <a:latin typeface="Arial" panose="020B0604020202020204" pitchFamily="34" charset="0"/>
                <a:cs typeface="Arial" panose="020B0604020202020204" pitchFamily="34" charset="0"/>
              </a:rPr>
              <a:t>Direct AI/ML positioning : the output of AI/ML model inference is UE location</a:t>
            </a:r>
          </a:p>
          <a:p>
            <a:pPr lvl="2">
              <a:buFont typeface="Arial" panose="020B0604020202020204" pitchFamily="34" charset="0"/>
              <a:buChar char="•"/>
            </a:pPr>
            <a:r>
              <a:rPr lang="en-US" altLang="ko-KR" sz="1200" dirty="0">
                <a:latin typeface="Arial" panose="020B0604020202020204" pitchFamily="34" charset="0"/>
                <a:cs typeface="Arial" panose="020B0604020202020204" pitchFamily="34" charset="0"/>
              </a:rPr>
              <a:t>AI/ML assisted positioning: the output of the model inference is new measurement and/or enhancement of existing measurement</a:t>
            </a:r>
          </a:p>
          <a:p>
            <a:endParaRPr lang="ko-KR" altLang="en-US"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668008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Proposed objective for Rel-18 use cases  </a:t>
            </a:r>
            <a:endParaRPr lang="ko-KR" altLang="en-US" dirty="0"/>
          </a:p>
        </p:txBody>
      </p:sp>
      <p:sp>
        <p:nvSpPr>
          <p:cNvPr id="3" name="내용 개체 틀 2"/>
          <p:cNvSpPr>
            <a:spLocks noGrp="1"/>
          </p:cNvSpPr>
          <p:nvPr>
            <p:ph idx="1"/>
          </p:nvPr>
        </p:nvSpPr>
        <p:spPr/>
        <p:txBody>
          <a:bodyPr/>
          <a:lstStyle/>
          <a:p>
            <a:pPr lvl="0"/>
            <a:r>
              <a:rPr lang="en-US" altLang="ko-KR" dirty="0">
                <a:solidFill>
                  <a:prstClr val="black">
                    <a:lumMod val="50000"/>
                    <a:lumOff val="50000"/>
                  </a:prstClr>
                </a:solidFill>
              </a:rPr>
              <a:t>Specify enhanced UE capability framework to facilitate UE-side AI/ML operation (e.g. dynamic update of applicable UE functionality).</a:t>
            </a:r>
          </a:p>
          <a:p>
            <a:pPr lvl="0"/>
            <a:r>
              <a:rPr lang="en-US" altLang="ko-KR" dirty="0">
                <a:solidFill>
                  <a:prstClr val="black">
                    <a:lumMod val="50000"/>
                    <a:lumOff val="50000"/>
                  </a:prstClr>
                </a:solidFill>
              </a:rPr>
              <a:t>Study and, if needed, specify CSI prediction (1st priority) or CSI compression with limited training collaboration type(s) (2nd priority). </a:t>
            </a:r>
          </a:p>
          <a:p>
            <a:pPr lvl="0"/>
            <a:r>
              <a:rPr lang="en-US" altLang="ko-KR" dirty="0">
                <a:solidFill>
                  <a:prstClr val="black">
                    <a:lumMod val="50000"/>
                    <a:lumOff val="50000"/>
                  </a:prstClr>
                </a:solidFill>
              </a:rPr>
              <a:t>Specify spatial/temporal DL </a:t>
            </a:r>
            <a:r>
              <a:rPr lang="en-US" altLang="ko-KR" dirty="0" err="1">
                <a:solidFill>
                  <a:prstClr val="black">
                    <a:lumMod val="50000"/>
                    <a:lumOff val="50000"/>
                  </a:prstClr>
                </a:solidFill>
              </a:rPr>
              <a:t>Tx</a:t>
            </a:r>
            <a:r>
              <a:rPr lang="en-US" altLang="ko-KR" dirty="0">
                <a:solidFill>
                  <a:prstClr val="black">
                    <a:lumMod val="50000"/>
                    <a:lumOff val="50000"/>
                  </a:prstClr>
                </a:solidFill>
              </a:rPr>
              <a:t> beam prediction based on one-sided AI/ML model. </a:t>
            </a:r>
          </a:p>
          <a:p>
            <a:pPr lvl="0"/>
            <a:r>
              <a:rPr lang="en-US" altLang="ko-KR" dirty="0">
                <a:solidFill>
                  <a:prstClr val="black">
                    <a:lumMod val="50000"/>
                    <a:lumOff val="50000"/>
                  </a:prstClr>
                </a:solidFill>
              </a:rPr>
              <a:t>Specify direct and AI/ML assisted positioning based on one-sided AI/ML model.</a:t>
            </a:r>
          </a:p>
          <a:p>
            <a:pPr lvl="0"/>
            <a:r>
              <a:rPr lang="en-US" altLang="ko-KR" dirty="0">
                <a:solidFill>
                  <a:prstClr val="black">
                    <a:lumMod val="50000"/>
                    <a:lumOff val="50000"/>
                  </a:prstClr>
                </a:solidFill>
              </a:rPr>
              <a:t>Note: following aspects should be considered</a:t>
            </a:r>
            <a:r>
              <a:rPr lang="en-US" altLang="ko-KR" sz="2400" dirty="0">
                <a:solidFill>
                  <a:prstClr val="black">
                    <a:lumMod val="50000"/>
                    <a:lumOff val="50000"/>
                  </a:prstClr>
                </a:solidFill>
              </a:rPr>
              <a:t>.</a:t>
            </a:r>
          </a:p>
          <a:p>
            <a:pPr lvl="1"/>
            <a:r>
              <a:rPr lang="en-US" altLang="ko-KR" sz="1800" dirty="0">
                <a:solidFill>
                  <a:prstClr val="black">
                    <a:lumMod val="50000"/>
                    <a:lumOff val="50000"/>
                  </a:prstClr>
                </a:solidFill>
              </a:rPr>
              <a:t>Focus on signaling-based collaboration without model transfer (collaboration level y only).</a:t>
            </a:r>
          </a:p>
          <a:p>
            <a:pPr lvl="1"/>
            <a:r>
              <a:rPr lang="en-US" altLang="ko-KR" sz="1800" dirty="0">
                <a:solidFill>
                  <a:prstClr val="black">
                    <a:lumMod val="50000"/>
                    <a:lumOff val="50000"/>
                  </a:prstClr>
                </a:solidFill>
              </a:rPr>
              <a:t>Focus on offline training only.</a:t>
            </a:r>
          </a:p>
          <a:p>
            <a:pPr lvl="1"/>
            <a:r>
              <a:rPr lang="en-US" altLang="ko-KR" sz="1800" dirty="0">
                <a:solidFill>
                  <a:prstClr val="black">
                    <a:lumMod val="50000"/>
                    <a:lumOff val="50000"/>
                  </a:prstClr>
                </a:solidFill>
              </a:rPr>
              <a:t>Specification impact on</a:t>
            </a:r>
          </a:p>
          <a:p>
            <a:pPr lvl="2"/>
            <a:r>
              <a:rPr lang="en-US" altLang="ko-KR" sz="1800" dirty="0">
                <a:solidFill>
                  <a:prstClr val="black">
                    <a:lumMod val="50000"/>
                    <a:lumOff val="50000"/>
                  </a:prstClr>
                </a:solidFill>
              </a:rPr>
              <a:t>Data collection without RS enhancement, </a:t>
            </a:r>
          </a:p>
          <a:p>
            <a:pPr lvl="2"/>
            <a:r>
              <a:rPr lang="en-US" altLang="ko-KR" sz="1800" dirty="0">
                <a:solidFill>
                  <a:prstClr val="black">
                    <a:lumMod val="50000"/>
                    <a:lumOff val="50000"/>
                  </a:prstClr>
                </a:solidFill>
              </a:rPr>
              <a:t>Inference, </a:t>
            </a:r>
          </a:p>
          <a:p>
            <a:pPr lvl="2"/>
            <a:r>
              <a:rPr lang="en-US" altLang="ko-KR" sz="1800" dirty="0">
                <a:solidFill>
                  <a:prstClr val="black">
                    <a:lumMod val="50000"/>
                    <a:lumOff val="50000"/>
                  </a:prstClr>
                </a:solidFill>
              </a:rPr>
              <a:t>Functionality/model based LCM operation.</a:t>
            </a:r>
          </a:p>
        </p:txBody>
      </p:sp>
    </p:spTree>
    <p:extLst>
      <p:ext uri="{BB962C8B-B14F-4D97-AF65-F5344CB8AC3E}">
        <p14:creationId xmlns:p14="http://schemas.microsoft.com/office/powerpoint/2010/main" val="21156115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New Use case: Predictive Mobility</a:t>
            </a:r>
            <a:endParaRPr lang="ko-KR" altLang="en-US" dirty="0"/>
          </a:p>
        </p:txBody>
      </p:sp>
      <p:sp>
        <p:nvSpPr>
          <p:cNvPr id="3" name="내용 개체 틀 2"/>
          <p:cNvSpPr>
            <a:spLocks noGrp="1"/>
          </p:cNvSpPr>
          <p:nvPr>
            <p:ph idx="1"/>
          </p:nvPr>
        </p:nvSpPr>
        <p:spPr>
          <a:xfrm>
            <a:off x="419200" y="1333922"/>
            <a:ext cx="14401600" cy="6480720"/>
          </a:xfrm>
        </p:spPr>
        <p:txBody>
          <a:bodyPr>
            <a:normAutofit/>
          </a:bodyPr>
          <a:lstStyle/>
          <a:p>
            <a:r>
              <a:rPr lang="en-US" altLang="ko-KR" dirty="0"/>
              <a:t>Justification</a:t>
            </a:r>
          </a:p>
          <a:p>
            <a:pPr lvl="1"/>
            <a:r>
              <a:rPr lang="en-US" altLang="ko-KR" dirty="0"/>
              <a:t>In Rel-18, CSI/beam prediction has been considered as one of the main use cases of exploiting AIML capabilities.</a:t>
            </a:r>
          </a:p>
          <a:p>
            <a:pPr marL="571500" lvl="1" indent="0">
              <a:buNone/>
            </a:pPr>
            <a:r>
              <a:rPr lang="en-US" altLang="ko-KR" dirty="0"/>
              <a:t> </a:t>
            </a:r>
          </a:p>
          <a:p>
            <a:pPr lvl="1"/>
            <a:r>
              <a:rPr lang="en-US" altLang="ko-KR" dirty="0"/>
              <a:t>However, higher layer application of AIML remains unexplored. </a:t>
            </a:r>
          </a:p>
          <a:p>
            <a:pPr lvl="2"/>
            <a:r>
              <a:rPr lang="en-US" altLang="ko-KR" dirty="0"/>
              <a:t>There are many higher layer functionalities that can benefit from exploiting AIML capabilities</a:t>
            </a:r>
          </a:p>
          <a:p>
            <a:pPr lvl="2"/>
            <a:endParaRPr lang="en-US" altLang="ko-KR" dirty="0"/>
          </a:p>
          <a:p>
            <a:pPr lvl="1"/>
            <a:r>
              <a:rPr lang="en-US" altLang="ko-KR" dirty="0"/>
              <a:t>In our view, mobility is the most important and suitable area as higher layer application of AIML capabilities.</a:t>
            </a:r>
          </a:p>
          <a:p>
            <a:pPr lvl="2"/>
            <a:r>
              <a:rPr lang="en-US" altLang="ko-KR" dirty="0"/>
              <a:t>Mobility is based measurements (L3 measurements for L3 mobility, L1 measurement for LTM)</a:t>
            </a:r>
          </a:p>
          <a:p>
            <a:pPr lvl="2"/>
            <a:r>
              <a:rPr lang="en-US" altLang="ko-KR" dirty="0"/>
              <a:t>Predictive CSI measurements has been studied in Rel-18. Extension of Rel-18 CSI prediction can be a starting point for Rel-19 study for ‘Predictive Mobility’.  </a:t>
            </a:r>
          </a:p>
          <a:p>
            <a:pPr lvl="1"/>
            <a:endParaRPr lang="en-US" altLang="ko-KR" dirty="0"/>
          </a:p>
          <a:p>
            <a:pPr marL="571500" lvl="1" indent="0">
              <a:buNone/>
            </a:pPr>
            <a:endParaRPr lang="en-US" altLang="ko-KR" dirty="0"/>
          </a:p>
          <a:p>
            <a:r>
              <a:rPr lang="en-US" altLang="ko-KR" dirty="0"/>
              <a:t>New use case: Predictive Mobility  </a:t>
            </a:r>
          </a:p>
          <a:p>
            <a:pPr lvl="1"/>
            <a:r>
              <a:rPr lang="en-US" altLang="ko-KR" dirty="0"/>
              <a:t>Study on a new use case, </a:t>
            </a:r>
            <a:r>
              <a:rPr lang="en-US" altLang="ko-KR" i="1" dirty="0"/>
              <a:t>Predictive Mobility </a:t>
            </a:r>
            <a:r>
              <a:rPr lang="en-US" altLang="ko-KR" dirty="0"/>
              <a:t>is proposed for Rel-19</a:t>
            </a:r>
          </a:p>
          <a:p>
            <a:pPr lvl="1"/>
            <a:r>
              <a:rPr lang="en-US" altLang="ko-KR" dirty="0"/>
              <a:t>Scope of Predictive Mobility can include: </a:t>
            </a:r>
          </a:p>
          <a:p>
            <a:pPr lvl="2"/>
            <a:r>
              <a:rPr lang="en-US" altLang="ko-KR" dirty="0"/>
              <a:t>Predictive RRM (L3 measurement, L1 measurements) </a:t>
            </a:r>
          </a:p>
          <a:p>
            <a:pPr lvl="2"/>
            <a:r>
              <a:rPr lang="en-US" altLang="ko-KR" dirty="0"/>
              <a:t>Predictive mobility triggering (NW-triggered mobility based on predictive RRM, and conditional mobility based on predictive RRM)</a:t>
            </a:r>
          </a:p>
          <a:p>
            <a:pPr lvl="2"/>
            <a:r>
              <a:rPr lang="en-US" altLang="ko-KR" dirty="0"/>
              <a:t>Predictive RLM and proactive recovery</a:t>
            </a:r>
          </a:p>
          <a:p>
            <a:pPr lvl="1"/>
            <a:r>
              <a:rPr lang="en-US" altLang="ko-KR" dirty="0"/>
              <a:t>The predictive mobility use case can be led by RAN2 with possible involvement of other RAN WGs. </a:t>
            </a:r>
          </a:p>
        </p:txBody>
      </p:sp>
    </p:spTree>
    <p:extLst>
      <p:ext uri="{BB962C8B-B14F-4D97-AF65-F5344CB8AC3E}">
        <p14:creationId xmlns:p14="http://schemas.microsoft.com/office/powerpoint/2010/main" val="2196038289"/>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alpha val="6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32822</TotalTime>
  <Words>2911</Words>
  <Application>Microsoft Office PowerPoint</Application>
  <PresentationFormat>사용자 지정</PresentationFormat>
  <Paragraphs>397</Paragraphs>
  <Slides>16</Slides>
  <Notes>0</Notes>
  <HiddenSlides>0</HiddenSlides>
  <MMClips>0</MMClips>
  <ScaleCrop>false</ScaleCrop>
  <HeadingPairs>
    <vt:vector size="6" baseType="variant">
      <vt:variant>
        <vt:lpstr>사용한 글꼴</vt:lpstr>
      </vt:variant>
      <vt:variant>
        <vt:i4>5</vt:i4>
      </vt:variant>
      <vt:variant>
        <vt:lpstr>테마</vt:lpstr>
      </vt:variant>
      <vt:variant>
        <vt:i4>1</vt:i4>
      </vt:variant>
      <vt:variant>
        <vt:lpstr>슬라이드 제목</vt:lpstr>
      </vt:variant>
      <vt:variant>
        <vt:i4>16</vt:i4>
      </vt:variant>
    </vt:vector>
  </HeadingPairs>
  <TitlesOfParts>
    <vt:vector size="22" baseType="lpstr">
      <vt:lpstr>LG스마트체 Bold</vt:lpstr>
      <vt:lpstr>굴림</vt:lpstr>
      <vt:lpstr>맑은 고딕</vt:lpstr>
      <vt:lpstr>Arial</vt:lpstr>
      <vt:lpstr>Cambria Math</vt:lpstr>
      <vt:lpstr>Office 테마</vt:lpstr>
      <vt:lpstr>Proposal on AI/ML for NR air interface and  ML-Aided predictive mobility in Rel-19</vt:lpstr>
      <vt:lpstr>Overall Scope for Rel-19</vt:lpstr>
      <vt:lpstr>Consideration Point for Rel-18 use cases</vt:lpstr>
      <vt:lpstr>Enhanced UE capability framework</vt:lpstr>
      <vt:lpstr>CSI feedback enhancement</vt:lpstr>
      <vt:lpstr>Beam management</vt:lpstr>
      <vt:lpstr>Positioning accuracy enhancement</vt:lpstr>
      <vt:lpstr>Proposed objective for Rel-18 use cases  </vt:lpstr>
      <vt:lpstr>New Use case: Predictive Mobility</vt:lpstr>
      <vt:lpstr>New Use case: Predictive Mobility</vt:lpstr>
      <vt:lpstr>New Use case: Predictive RRM</vt:lpstr>
      <vt:lpstr>New Use case: Predictive Mobility</vt:lpstr>
      <vt:lpstr>New Use case: Predictive RLM</vt:lpstr>
      <vt:lpstr>Extension of LCM and UE capabilities</vt:lpstr>
      <vt:lpstr>Proposed objective for Predictive Mobility</vt:lpstr>
      <vt:lpstr>Summary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슬라이드 1</dc:title>
  <dc:creator>m</dc:creator>
  <cp:lastModifiedBy>Joon Kui Ahn/5G Wireless Connect Standard Task(joon.ahn@lge.com)</cp:lastModifiedBy>
  <cp:revision>2198</cp:revision>
  <dcterms:created xsi:type="dcterms:W3CDTF">2016-10-11T04:12:52Z</dcterms:created>
  <dcterms:modified xsi:type="dcterms:W3CDTF">2023-09-04T07:02:55Z</dcterms:modified>
</cp:coreProperties>
</file>