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8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50" r:id="rId2"/>
    <p:sldMasterId id="2147483652" r:id="rId3"/>
    <p:sldMasterId id="2147483659" r:id="rId4"/>
    <p:sldMasterId id="2147483661" r:id="rId5"/>
    <p:sldMasterId id="2147483666" r:id="rId6"/>
    <p:sldMasterId id="2147483672" r:id="rId7"/>
    <p:sldMasterId id="2147483685" r:id="rId8"/>
    <p:sldMasterId id="2147483706" r:id="rId9"/>
  </p:sldMasterIdLst>
  <p:notesMasterIdLst>
    <p:notesMasterId r:id="rId16"/>
  </p:notesMasterIdLst>
  <p:sldIdLst>
    <p:sldId id="403" r:id="rId10"/>
    <p:sldId id="834" r:id="rId11"/>
    <p:sldId id="281" r:id="rId12"/>
    <p:sldId id="284" r:id="rId13"/>
    <p:sldId id="280" r:id="rId14"/>
    <p:sldId id="402" r:id="rId15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4">
          <p15:clr>
            <a:srgbClr val="A4A3A4"/>
          </p15:clr>
        </p15:guide>
        <p15:guide id="2" pos="2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FD4"/>
    <a:srgbClr val="FF9966"/>
    <a:srgbClr val="99FF99"/>
    <a:srgbClr val="66FF66"/>
    <a:srgbClr val="66FF99"/>
    <a:srgbClr val="FFFF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31" autoAdjust="0"/>
    <p:restoredTop sz="94645" autoAdjust="0"/>
  </p:normalViewPr>
  <p:slideViewPr>
    <p:cSldViewPr snapToGrid="0" snapToObjects="1">
      <p:cViewPr varScale="1">
        <p:scale>
          <a:sx n="228" d="100"/>
          <a:sy n="228" d="100"/>
        </p:scale>
        <p:origin x="162" y="192"/>
      </p:cViewPr>
      <p:guideLst>
        <p:guide orient="horz" pos="1654"/>
        <p:guide pos="2851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95FA6-4210-4153-9696-9433D918CE56}" type="datetimeFigureOut">
              <a:rPr lang="zh-CN" altLang="en-US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9F4C83-2CAC-433A-9444-069D612E3622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AF3A2B-3C93-4F48-8E3F-BE2D0B45B81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AF3A2B-3C93-4F48-8E3F-BE2D0B45B81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AF3A2B-3C93-4F48-8E3F-BE2D0B45B81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AF3A2B-3C93-4F48-8E3F-BE2D0B45B81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9C18F6C-21BC-4D3B-8982-EDF1076D3346}" type="slidenum">
              <a:rPr kumimoji="1" lang="zh-CN" altLang="en-US" smtClean="0">
                <a:solidFill>
                  <a:srgbClr val="000000"/>
                </a:solidFill>
              </a:rPr>
              <a:t>6</a:t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7" name="Title 7"/>
          <p:cNvSpPr>
            <a:spLocks noGrp="1"/>
          </p:cNvSpPr>
          <p:nvPr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 userDrawn="1"/>
        </p:nvSpPr>
        <p:spPr bwMode="auto">
          <a:xfrm>
            <a:off x="6451600" y="542925"/>
            <a:ext cx="2692400" cy="142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直角三角形 17"/>
          <p:cNvSpPr>
            <a:spLocks noChangeArrowheads="1"/>
          </p:cNvSpPr>
          <p:nvPr userDrawn="1"/>
        </p:nvSpPr>
        <p:spPr bwMode="auto">
          <a:xfrm>
            <a:off x="-1588" y="0"/>
            <a:ext cx="914401" cy="666750"/>
          </a:xfrm>
          <a:prstGeom prst="rtTriangl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39A6248-81AA-4046-9DAF-FB8FC50471A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2FF46DD-FCDF-4C7A-9121-73C8BF03B88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11974C5C-EF19-4488-8596-D064604002FD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9887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07500" y="69850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40</a:t>
            </a:r>
            <a:r>
              <a:rPr lang="en-US" altLang="ja-JP" sz="900" i="1" noProof="1">
                <a:solidFill>
                  <a:srgbClr val="FFFFFF"/>
                </a:solidFill>
              </a:rPr>
              <a:t>-54 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White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b="1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Subtitle:</a:t>
            </a:r>
            <a:endParaRPr lang="en-US" altLang="ja-JP" sz="900" b="1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</a:t>
            </a:r>
            <a:r>
              <a:rPr lang="en-US" altLang="ja-JP" sz="900" i="1" noProof="1">
                <a:solidFill>
                  <a:srgbClr val="FFFFFF"/>
                </a:solidFill>
              </a:rPr>
              <a:t>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28-36 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Green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 userDrawn="1"/>
        </p:nvSpPr>
        <p:spPr bwMode="auto">
          <a:xfrm>
            <a:off x="9204325" y="2443163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4" name="矩形 11"/>
          <p:cNvSpPr/>
          <p:nvPr userDrawn="1"/>
        </p:nvSpPr>
        <p:spPr>
          <a:xfrm>
            <a:off x="9302750" y="276542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矩形 12"/>
          <p:cNvSpPr/>
          <p:nvPr userDrawn="1"/>
        </p:nvSpPr>
        <p:spPr>
          <a:xfrm>
            <a:off x="9302750" y="3629025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 userDrawn="1"/>
        </p:nvSpPr>
        <p:spPr bwMode="auto">
          <a:xfrm>
            <a:off x="9204325" y="330835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7" name="矩形 14"/>
          <p:cNvSpPr/>
          <p:nvPr userDrawn="1"/>
        </p:nvSpPr>
        <p:spPr>
          <a:xfrm>
            <a:off x="9302750" y="4494213"/>
            <a:ext cx="769938" cy="463550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 userDrawn="1"/>
        </p:nvSpPr>
        <p:spPr bwMode="auto">
          <a:xfrm>
            <a:off x="9204325" y="417353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[R182-G229-B31]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12135" r="19563" b="36963"/>
          <a:stretch>
            <a:fillRect/>
          </a:stretch>
        </p:blipFill>
        <p:spPr bwMode="auto">
          <a:xfrm>
            <a:off x="8034338" y="200025"/>
            <a:ext cx="96361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 bwMode="auto">
          <a:xfrm>
            <a:off x="1014413" y="346075"/>
            <a:ext cx="2251075" cy="996950"/>
          </a:xfrm>
          <a:prstGeom prst="rect">
            <a:avLst/>
          </a:prstGeom>
          <a:noFill/>
          <a:ln>
            <a:noFill/>
          </a:ln>
        </p:spPr>
        <p:txBody>
          <a:bodyPr lIns="53993" tIns="40807" rIns="53993" bIns="40807" anchor="ctr">
            <a:spAutoFit/>
          </a:bodyPr>
          <a:lstStyle>
            <a:lvl1pPr indent="-403225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80000"/>
              </a:lnSpc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>
                <a:solidFill>
                  <a:srgbClr val="4E4E4E"/>
                </a:solidFill>
                <a:ea typeface="微软雅黑" panose="020B0503020204020204" charset="-122"/>
              </a:rPr>
              <a:t>Agenda</a:t>
            </a:r>
            <a:endParaRPr lang="zh-CN" altLang="en-US" sz="3300" i="1">
              <a:solidFill>
                <a:srgbClr val="4E4E4E"/>
              </a:solidFill>
              <a:ea typeface="微软雅黑" panose="020B0503020204020204" charset="-122"/>
            </a:endParaRPr>
          </a:p>
        </p:txBody>
      </p:sp>
      <p:cxnSp>
        <p:nvCxnSpPr>
          <p:cNvPr id="4" name="直接连接符 5"/>
          <p:cNvCxnSpPr/>
          <p:nvPr userDrawn="1"/>
        </p:nvCxnSpPr>
        <p:spPr>
          <a:xfrm>
            <a:off x="1227110" y="987425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9178925" y="1735138"/>
            <a:ext cx="1360488" cy="4635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Chapter 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36-40 pt</a:t>
            </a: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9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24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11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3528E93-3D65-44F3-A606-DF7A1D76AA93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6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36-44 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12" name="矩形 13"/>
          <p:cNvSpPr/>
          <p:nvPr userDrawn="1"/>
        </p:nvSpPr>
        <p:spPr>
          <a:xfrm>
            <a:off x="0" y="1685925"/>
            <a:ext cx="9144000" cy="2967038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图片 14" descr="personal-leadership2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490788"/>
            <a:ext cx="13573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87D17401-2D84-4A10-92A7-01DF7C4BE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176463" y="1217613"/>
            <a:ext cx="4776787" cy="1193800"/>
          </a:xfrm>
          <a:prstGeom prst="rect">
            <a:avLst/>
          </a:prstGeom>
          <a:noFill/>
          <a:ln>
            <a:noFill/>
          </a:ln>
        </p:spPr>
        <p:txBody>
          <a:bodyPr wrap="none" lIns="53993" tIns="26996" rIns="53993" bIns="2699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5400">
                <a:solidFill>
                  <a:srgbClr val="F2F2F2"/>
                </a:solidFill>
                <a:latin typeface="Impact" panose="020B0806030902050204" pitchFamily="34" charset="0"/>
              </a:rPr>
              <a:t>Thank you!</a:t>
            </a:r>
            <a:endParaRPr kumimoji="1" lang="zh-CN" altLang="en-US" sz="5400">
              <a:solidFill>
                <a:srgbClr val="F2F2F2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EFCFE221-05BB-43C6-BC16-B5F35D54E0DC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376" tIns="45686" rIns="91376" bIns="4568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6803277-647C-43FE-962F-6E368A9BCC2E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0" y="4764088"/>
            <a:ext cx="13652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/>
          <p:cNvSpPr txBox="1">
            <a:spLocks noChangeArrowheads="1"/>
          </p:cNvSpPr>
          <p:nvPr userDrawn="1"/>
        </p:nvSpPr>
        <p:spPr bwMode="auto">
          <a:xfrm>
            <a:off x="9209088" y="4627563"/>
            <a:ext cx="1638300" cy="1841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Gray</a:t>
            </a: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0" tIns="45705" rIns="91410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94747CB-D440-4DF1-A3D8-E3100B5BCAC1}" type="slidenum">
              <a:rPr lang="en-US" altLang="zh-CN" sz="9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9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6"/>
          <p:cNvSpPr/>
          <p:nvPr userDrawn="1"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8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26"/>
          <p:cNvSpPr txBox="1">
            <a:spLocks noChangeArrowheads="1"/>
          </p:cNvSpPr>
          <p:nvPr userDrawn="1"/>
        </p:nvSpPr>
        <p:spPr bwMode="auto">
          <a:xfrm>
            <a:off x="9204325" y="269716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7"/>
          <p:cNvSpPr txBox="1">
            <a:spLocks noChangeArrowheads="1"/>
          </p:cNvSpPr>
          <p:nvPr userDrawn="1"/>
        </p:nvSpPr>
        <p:spPr bwMode="auto">
          <a:xfrm>
            <a:off x="9204325" y="35528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 userDrawn="1"/>
        </p:nvSpPr>
        <p:spPr bwMode="auto">
          <a:xfrm>
            <a:off x="9204325" y="437038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42425" y="179388"/>
            <a:ext cx="1360488" cy="1339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9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9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2634F4A-6A58-4111-BE69-F9E374E2B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>
                <a:solidFill>
                  <a:srgbClr val="FFFFFF"/>
                </a:solidFill>
              </a:rPr>
              <a:t>Sustainability</a:t>
            </a:r>
            <a:endParaRPr kumimoji="1" lang="zh-CN" altLang="en-US" sz="1200" b="1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F41C6A8-C351-4E82-B803-CF064176D95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>
                <a:solidFill>
                  <a:srgbClr val="FFFFFF"/>
                </a:solidFill>
              </a:rPr>
              <a:t>Sustainability</a:t>
            </a:r>
            <a:endParaRPr kumimoji="1" lang="zh-CN" altLang="en-US" sz="1200" b="1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DC6DB37E-BEB4-4989-A34F-0215A8C6D57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>
                <a:solidFill>
                  <a:srgbClr val="FFFFFF"/>
                </a:solidFill>
              </a:rPr>
              <a:t>Sustainability</a:t>
            </a:r>
            <a:endParaRPr kumimoji="1" lang="zh-CN" altLang="en-US" sz="1200" b="1">
              <a:solidFill>
                <a:srgbClr val="FFFFFF"/>
              </a:solidFill>
            </a:endParaRPr>
          </a:p>
        </p:txBody>
      </p:sp>
      <p:sp>
        <p:nvSpPr>
          <p:cNvPr id="15" name="左右箭头 14"/>
          <p:cNvSpPr/>
          <p:nvPr userDrawn="1"/>
        </p:nvSpPr>
        <p:spPr>
          <a:xfrm>
            <a:off x="0" y="195263"/>
            <a:ext cx="1476375" cy="431800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BEF3ED5-305F-4865-9653-AF2AC5B2175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pic>
        <p:nvPicPr>
          <p:cNvPr id="1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109538"/>
            <a:ext cx="1109662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38"/>
          <p:cNvGrpSpPr/>
          <p:nvPr userDrawn="1"/>
        </p:nvGrpSpPr>
        <p:grpSpPr bwMode="auto">
          <a:xfrm>
            <a:off x="0" y="179388"/>
            <a:ext cx="1971675" cy="757237"/>
            <a:chOff x="-1" y="390971"/>
            <a:chExt cx="2648606" cy="1009700"/>
          </a:xfrm>
        </p:grpSpPr>
        <p:sp>
          <p:nvSpPr>
            <p:cNvPr id="16" name="右箭头 15"/>
            <p:cNvSpPr/>
            <p:nvPr userDrawn="1"/>
          </p:nvSpPr>
          <p:spPr>
            <a:xfrm>
              <a:off x="-1" y="390971"/>
              <a:ext cx="264860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右箭头 16"/>
            <p:cNvSpPr/>
            <p:nvPr userDrawn="1"/>
          </p:nvSpPr>
          <p:spPr>
            <a:xfrm>
              <a:off x="-1" y="390971"/>
              <a:ext cx="242895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右箭头 17"/>
            <p:cNvSpPr/>
            <p:nvPr userDrawn="1"/>
          </p:nvSpPr>
          <p:spPr>
            <a:xfrm>
              <a:off x="-1" y="390971"/>
              <a:ext cx="2168787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" name="TextBox 28"/>
          <p:cNvSpPr txBox="1">
            <a:spLocks noChangeArrowheads="1"/>
          </p:cNvSpPr>
          <p:nvPr userDrawn="1"/>
        </p:nvSpPr>
        <p:spPr bwMode="auto">
          <a:xfrm>
            <a:off x="71438" y="179388"/>
            <a:ext cx="1406525" cy="7572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en-US" altLang="zh-CN" b="1" i="1">
                <a:solidFill>
                  <a:srgbClr val="FFFFFF"/>
                </a:solidFill>
                <a:ea typeface="微软雅黑" panose="020B0503020204020204" charset="-122"/>
              </a:rPr>
              <a:t>Best User</a:t>
            </a:r>
          </a:p>
          <a:p>
            <a:pPr algn="ctr" eaLnBrk="1" hangingPunct="1">
              <a:defRPr/>
            </a:pPr>
            <a:r>
              <a:rPr kumimoji="1" lang="en-US" altLang="zh-CN" b="1" i="1">
                <a:solidFill>
                  <a:srgbClr val="FFFFFF"/>
                </a:solidFill>
                <a:ea typeface="微软雅黑" panose="020B0503020204020204" charset="-122"/>
              </a:rPr>
              <a:t>Experience</a:t>
            </a:r>
            <a:endParaRPr kumimoji="1" lang="zh-CN" altLang="en-US" b="1" i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rtlCol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71764A27-8F00-4ED4-A830-DC5FCB02987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25445DC-BD7A-4E3B-8CE2-7952106E81F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E4746AF1-82C1-4663-9A35-7298EF726A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883F5593-24B3-4972-BC98-4FA0F6A1C90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010400" y="96838"/>
            <a:ext cx="2128838" cy="247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&gt; ZTE Confidential &amp; Proprietary</a:t>
            </a:r>
            <a:endParaRPr lang="zh-CN" altLang="en-US" sz="1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 userDrawn="1"/>
        </p:nvSpPr>
        <p:spPr bwMode="auto">
          <a:xfrm>
            <a:off x="-1335088" y="2711450"/>
            <a:ext cx="1857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zh-CN" altLang="en-US">
              <a:solidFill>
                <a:srgbClr val="000000"/>
              </a:solidFill>
            </a:endParaRPr>
          </a:p>
        </p:txBody>
      </p:sp>
      <p:grpSp>
        <p:nvGrpSpPr>
          <p:cNvPr id="6" name="组合 25"/>
          <p:cNvGrpSpPr/>
          <p:nvPr userDrawn="1"/>
        </p:nvGrpSpPr>
        <p:grpSpPr bwMode="auto">
          <a:xfrm>
            <a:off x="9151938" y="2879725"/>
            <a:ext cx="1360487" cy="2052638"/>
            <a:chOff x="9152238" y="3839666"/>
            <a:chExt cx="1360488" cy="2736922"/>
          </a:xfrm>
        </p:grpSpPr>
        <p:grpSp>
          <p:nvGrpSpPr>
            <p:cNvPr id="7" name="组 19"/>
            <p:cNvGrpSpPr/>
            <p:nvPr userDrawn="1"/>
          </p:nvGrpSpPr>
          <p:grpSpPr bwMode="auto"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10" name="组 20"/>
              <p:cNvGrpSpPr/>
              <p:nvPr userDrawn="1"/>
            </p:nvGrpSpPr>
            <p:grpSpPr bwMode="auto"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20" name="矩形 17"/>
                <p:cNvSpPr/>
                <p:nvPr userDrawn="1"/>
              </p:nvSpPr>
              <p:spPr>
                <a:xfrm>
                  <a:off x="9286972" y="1724488"/>
                  <a:ext cx="254000" cy="254006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文本框 1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1756238"/>
                  <a:ext cx="596901" cy="2667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G91, B170</a:t>
                  </a:r>
                  <a:endParaRPr kumimoji="1" lang="zh-CN" altLang="en-US" sz="700" i="1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1" name="组 21"/>
              <p:cNvGrpSpPr/>
              <p:nvPr userDrawn="1"/>
            </p:nvGrpSpPr>
            <p:grpSpPr bwMode="auto"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18" name="矩形 15"/>
                <p:cNvSpPr/>
                <p:nvPr userDrawn="1"/>
              </p:nvSpPr>
              <p:spPr>
                <a:xfrm>
                  <a:off x="9286972" y="2033530"/>
                  <a:ext cx="254000" cy="281523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文本框 16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067397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G137, B207</a:t>
                  </a:r>
                  <a:endParaRPr kumimoji="1" lang="zh-CN" altLang="en-US" sz="700" i="1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2" name="组 22"/>
              <p:cNvGrpSpPr/>
              <p:nvPr userDrawn="1"/>
            </p:nvGrpSpPr>
            <p:grpSpPr bwMode="auto"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16" name="矩形 13"/>
                <p:cNvSpPr/>
                <p:nvPr userDrawn="1"/>
              </p:nvSpPr>
              <p:spPr>
                <a:xfrm>
                  <a:off x="9286972" y="2382789"/>
                  <a:ext cx="254000" cy="281524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文本框 14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416656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G174, B239</a:t>
                  </a:r>
                  <a:endParaRPr kumimoji="1" lang="zh-CN" altLang="en-US" sz="700" i="1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sp>
            <p:nvSpPr>
              <p:cNvPr id="13" name="矩形 11"/>
              <p:cNvSpPr/>
              <p:nvPr userDrawn="1"/>
            </p:nvSpPr>
            <p:spPr>
              <a:xfrm>
                <a:off x="9286972" y="2772265"/>
                <a:ext cx="254000" cy="254007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文本框 12"/>
              <p:cNvSpPr txBox="1">
                <a:spLocks noChangeArrowheads="1"/>
              </p:cNvSpPr>
              <p:nvPr userDrawn="1"/>
            </p:nvSpPr>
            <p:spPr bwMode="auto">
              <a:xfrm>
                <a:off x="9504459" y="2804017"/>
                <a:ext cx="717551" cy="266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Times" panose="02020603050405020304" pitchFamily="18" charset="0"/>
                  </a:rPr>
                  <a:t>G171, B189</a:t>
                </a:r>
                <a:endParaRPr kumimoji="1" lang="zh-CN" altLang="en-US" sz="700" i="1">
                  <a:solidFill>
                    <a:srgbClr val="FFFFFF"/>
                  </a:solidFill>
                  <a:latin typeface="Times" panose="02020603050405020304" pitchFamily="18" charset="0"/>
                </a:endParaRPr>
              </a:p>
            </p:txBody>
          </p:sp>
        </p:grp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521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/>
            <a:lstStyle>
              <a:lvl1pPr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标题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ja-JP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30-32pt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主题蓝色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CN" altLang="zh-CN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正文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(1-5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级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):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28-12pt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黑色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</p:txBody>
        </p:sp>
      </p:grpSp>
      <p:pic>
        <p:nvPicPr>
          <p:cNvPr id="22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4957763"/>
            <a:ext cx="5048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0"/>
          <p:cNvSpPr txBox="1">
            <a:spLocks noChangeArrowheads="1"/>
          </p:cNvSpPr>
          <p:nvPr userDrawn="1"/>
        </p:nvSpPr>
        <p:spPr bwMode="auto">
          <a:xfrm>
            <a:off x="7570788" y="4951413"/>
            <a:ext cx="1490662" cy="185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4067F2B2-7DF3-4B89-B471-B0268B84BD7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053320B-0AC6-43BA-95C6-709EAA7EBDE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791AFFE-EBC3-4BF3-91B3-0A8023AE65E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FF068ECA-C8C1-48F6-A8E5-A89E4BD1328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AB3F8CDC-F0D8-46DE-89BF-3FA434F6ED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F738861-7A04-4C88-AB90-5D9989BB8B5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55F804F3-92D9-4E8C-B1F6-B3D3C3BE13A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443F4A4-3DDC-4CDA-A000-D08B93C062D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84C30D8D-446E-4B2A-BE04-4CE18EBE6C4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TE-PPT-16x9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5588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BF84A86-A9C5-4B69-BCCC-78CE27A391F0}" type="slidenum">
              <a:rPr lang="en-US" altLang="zh-CN" sz="800" smtClean="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4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45A35272-C8A7-4F14-8520-D98FE1F053E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 userDrawn="1"/>
        </p:nvSpPr>
        <p:spPr bwMode="auto">
          <a:xfrm>
            <a:off x="1338263" y="1397000"/>
            <a:ext cx="3351212" cy="1101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800" b="1">
                <a:solidFill>
                  <a:schemeClr val="bg1"/>
                </a:solidFill>
                <a:ea typeface="微软雅黑" panose="020B0503020204020204" charset="-122"/>
              </a:rPr>
              <a:t>Thank You!</a:t>
            </a:r>
            <a:endParaRPr lang="zh-CN" altLang="en-US" sz="4800" b="1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4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104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3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1040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1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38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1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32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34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pic>
        <p:nvPicPr>
          <p:cNvPr id="1035" name="Picture 19" descr="1-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051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4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60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1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5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8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9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6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57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341313"/>
            <a:ext cx="75930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200150"/>
            <a:ext cx="75930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6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8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8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8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82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5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6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3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3078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55CD9BF-D78F-4ED3-9B4B-3BB009522CF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308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4x3-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TE-PPT-16x9-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512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5129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513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130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5133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131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32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25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5126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75BEA079-0924-4DAB-986A-01D4AB3AAA0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51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 algn="l" defTabSz="457200" rtl="0" eaLnBrk="0" fontAlgn="base" latinLnBrk="1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168275" y="177800"/>
            <a:ext cx="862806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0975" y="1052513"/>
            <a:ext cx="8615363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002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195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1980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9219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922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922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2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9227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2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25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6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220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9221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258409B1-BD9C-42FA-9D0B-3594A7B353B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7"/>
          <p:cNvSpPr>
            <a:spLocks noGrp="1"/>
          </p:cNvSpPr>
          <p:nvPr>
            <p:ph type="ctrTitle" idx="4294967295"/>
          </p:nvPr>
        </p:nvSpPr>
        <p:spPr>
          <a:xfrm>
            <a:off x="894807" y="1888582"/>
            <a:ext cx="7504610" cy="736600"/>
          </a:xfrm>
        </p:spPr>
        <p:txBody>
          <a:bodyPr anchor="ctr"/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</a:rPr>
              <a:t>Views on AI/ML for NR Air Interface in Rel-19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193675" y="137319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Meeting #101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Bangalore, India, September 11-15, 2023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ZTE, </a:t>
            </a:r>
            <a:r>
              <a:rPr lang="en-GB" altLang="zh-CN" sz="1800" dirty="0" err="1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8A.2</a:t>
            </a:r>
            <a:r>
              <a:rPr lang="en-US" altLang="en-GB" sz="1800" dirty="0">
                <a:solidFill>
                  <a:schemeClr val="bg1"/>
                </a:solidFill>
                <a:ea typeface="宋体" panose="02010600030101010101" pitchFamily="2" charset="-122"/>
              </a:rPr>
              <a:t>.1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298538" y="95568"/>
            <a:ext cx="178323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chemeClr val="bg1"/>
                </a:solidFill>
                <a:ea typeface="宋体" panose="02010600030101010101" pitchFamily="2" charset="-122"/>
              </a:rPr>
              <a:t>RP-232156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>
          <a:xfrm>
            <a:off x="324464" y="26710"/>
            <a:ext cx="6387704" cy="721519"/>
          </a:xfrm>
        </p:spPr>
        <p:txBody>
          <a:bodyPr vert="horz" wrap="square" lIns="40495" tIns="20247" rIns="40495" bIns="20247" numCol="1" rtlCol="0" anchor="ctr" anchorCtr="0" compatLnSpc="1">
            <a:noAutofit/>
          </a:bodyPr>
          <a:lstStyle/>
          <a:p>
            <a:r>
              <a:rPr lang="en-US" altLang="zh-CN" sz="2700" b="1" dirty="0">
                <a:solidFill>
                  <a:srgbClr val="008FD4"/>
                </a:solidFill>
                <a:cs typeface="Arial" panose="020B0604020202020204" pitchFamily="34" charset="0"/>
              </a:rPr>
              <a:t>Views on AI/ML LCM aspects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5361" y="582368"/>
          <a:ext cx="8930149" cy="4242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2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0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LCM aspects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Initial views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19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Data collection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According to the study in RAN2, current signaling frameworks (e.g., Logged MDT, Immediate MDT, L3 measurements, L1 measurement, UAI, Early measurement, and LPP) are sufficient for data collection on AI/ML over air interface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Reuse current reporting framework for data collection in Rel-19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716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Model/functionality identification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Functionality identification relies on distributed radio resource control by </a:t>
                      </a:r>
                      <a:r>
                        <a:rPr lang="en-US" altLang="zh-CN" sz="1400" dirty="0" err="1"/>
                        <a:t>gNB</a:t>
                      </a:r>
                      <a:r>
                        <a:rPr lang="en-US" altLang="zh-CN" sz="1400" dirty="0"/>
                        <a:t> as legacy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Model identification requires more offline efforts on the model registration, model transfer and centralized model management, which has specification impacts on other WGs (e.g., SA)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Functionality-based LCM can be a starting point for normative work in Rel-19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Performance monitoring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Due to the generalization limitation of AI/ML models, it’s hard to deploy an AI/ML model for all scenarios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Define the requirements and procedures to monitor the performance on both active and inactive models/functionalities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319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Functionality/model switching/activation/deactivation/fallback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Network is responsible for the radio resource control and overall system throughput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Network should have a final decision on a functionality/model that is not transparent to network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Fallback mechanism is always necessary to avoid the network outage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>
          <a:xfrm>
            <a:off x="324464" y="26710"/>
            <a:ext cx="6387704" cy="721519"/>
          </a:xfrm>
        </p:spPr>
        <p:txBody>
          <a:bodyPr vert="horz" wrap="square" lIns="40495" tIns="20247" rIns="40495" bIns="20247" numCol="1" rtlCol="0" anchor="ctr" anchorCtr="0" compatLnSpc="1">
            <a:noAutofit/>
          </a:bodyPr>
          <a:lstStyle/>
          <a:p>
            <a:r>
              <a:rPr lang="en-US" altLang="zh-CN" sz="2700" b="1" dirty="0">
                <a:solidFill>
                  <a:srgbClr val="008FD4"/>
                </a:solidFill>
                <a:cs typeface="Arial" panose="020B0604020202020204" pitchFamily="34" charset="0"/>
              </a:rPr>
              <a:t>Views on AI/ML LCM aspects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5361" y="678234"/>
          <a:ext cx="8930149" cy="326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2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98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LCM aspects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Initial views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Model training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Offline training is assumed in the Rel-18 study phase, which can be a starting point for WI in Rel-19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302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Model transfer/delivery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There are no clear motivations and benefits of model transfer for proprietary-format models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For model transfer/delivery with open-format,  how to describe a model with open-format should be further studied by other working groups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The  LCM procedures without model transfer can have a higher priority in Rel-19 (e.g., collaboration level y). However, the standardization in Rel-19 should be future-proof/compatible with model transfer in the future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UE capability/dynamic mechanism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UE processing capability on model/functionality and latency for model/functionality activation, deactivation, selection, switching and fallback.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ym typeface="+mn-ea"/>
                        </a:rPr>
                        <a:t>UE capabilities for the co-existing of both AI/ML-enabled features and non-AI/ML features </a:t>
                      </a:r>
                      <a:endParaRPr lang="en-US" altLang="zh-CN" sz="1400" dirty="0"/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Specify dynamic mechanisms to enable UE to report applicable models/functionalities 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5039" y="4340498"/>
            <a:ext cx="8930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070C0"/>
                </a:solidFill>
              </a:rPr>
              <a:t>Some of the common LCM aspects can be studied/discussed together in the SI on AI/ML for RAN.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>
          <a:xfrm>
            <a:off x="185648" y="44348"/>
            <a:ext cx="6387704" cy="721519"/>
          </a:xfrm>
        </p:spPr>
        <p:txBody>
          <a:bodyPr vert="horz" wrap="square" lIns="40495" tIns="20247" rIns="40495" bIns="20247" numCol="1" rtlCol="0" anchor="ctr" anchorCtr="0" compatLnSpc="1">
            <a:noAutofit/>
          </a:bodyPr>
          <a:lstStyle/>
          <a:p>
            <a:r>
              <a:rPr lang="en-US" altLang="zh-CN" sz="2700" b="1" dirty="0">
                <a:solidFill>
                  <a:srgbClr val="008FD4"/>
                </a:solidFill>
                <a:cs typeface="Arial" panose="020B0604020202020204" pitchFamily="34" charset="0"/>
              </a:rPr>
              <a:t>Views on AI/ML use cases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411885"/>
              </p:ext>
            </p:extLst>
          </p:nvPr>
        </p:nvGraphicFramePr>
        <p:xfrm>
          <a:off x="103238" y="609600"/>
          <a:ext cx="8855113" cy="4518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2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2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9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Use cases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Initial views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3140">
                <a:tc>
                  <a:txBody>
                    <a:bodyPr/>
                    <a:lstStyle/>
                    <a:p>
                      <a:pPr algn="l"/>
                      <a:endParaRPr lang="en-US" altLang="zh-CN" sz="1300" dirty="0"/>
                    </a:p>
                    <a:p>
                      <a:pPr algn="l"/>
                      <a:endParaRPr lang="en-US" altLang="zh-CN" sz="1300" dirty="0"/>
                    </a:p>
                    <a:p>
                      <a:pPr algn="l"/>
                      <a:endParaRPr lang="en-US" altLang="zh-CN" sz="1300" dirty="0"/>
                    </a:p>
                    <a:p>
                      <a:pPr algn="l"/>
                      <a:r>
                        <a:rPr lang="en-US" altLang="zh-CN" sz="1300" dirty="0"/>
                        <a:t>Spatial-frequency domain CSI compression using two-sided AI model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Observations</a:t>
                      </a:r>
                    </a:p>
                    <a:p>
                      <a:pPr marL="6286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Not so attractive performance gains over legacy codebook even high model complexity is assumed</a:t>
                      </a:r>
                    </a:p>
                    <a:p>
                      <a:pPr marL="6286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High offline co-engineering efforts between UE and network vendors for model training</a:t>
                      </a:r>
                    </a:p>
                    <a:p>
                      <a:pPr marL="6286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Given the limited TU in RAN4, testing framework for the two-sided model may be hard to be finalized in Rel-18</a:t>
                      </a:r>
                    </a:p>
                    <a:p>
                      <a:pPr marL="171450" lvl="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Either drop this sub-use-case or further study the spatial-frequency domain CSI compression using two-sided  model in Rel-19, including</a:t>
                      </a:r>
                    </a:p>
                    <a:p>
                      <a:pPr marL="6286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Increase performance gains (e.g., via model transfer/model switching)</a:t>
                      </a:r>
                    </a:p>
                    <a:p>
                      <a:pPr marL="6286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Reduce the offline co-engineering efforts (e.g., Type 3 training collaboration)</a:t>
                      </a:r>
                    </a:p>
                    <a:p>
                      <a:pPr marL="6286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Define testing framework for the two-sided model in RAN4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87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300" dirty="0"/>
                        <a:t>Time domain CSI prediction using UE sided model 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Evaluation results show that time domain CSI prediction using UE-sided model can achieve performance gains over different benchmark schemes (i.e., the nearest historical CSI without prediction, non-AI/ML based CSI prediction and collaboration level x AI/ML based CSI prediction approach )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Specify the time domain CSI prediction using UE sided model in Rel-19 according to the study outcome in Rel-18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Reuse the Rel-18 MIMO enhancements for CSI prediction as much as possible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>
          <a:xfrm>
            <a:off x="301026" y="-8956"/>
            <a:ext cx="6387704" cy="72151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0495" tIns="20247" rIns="40495" bIns="20247" numCol="1" rtlCol="0" anchor="ctr" anchorCtr="0" compatLnSpc="1">
            <a:noAutofit/>
          </a:bodyPr>
          <a:lstStyle/>
          <a:p>
            <a:r>
              <a:rPr lang="en-US" altLang="zh-CN" sz="2700" b="1" dirty="0">
                <a:solidFill>
                  <a:srgbClr val="008FD4"/>
                </a:solidFill>
                <a:cs typeface="Arial" panose="020B0604020202020204" pitchFamily="34" charset="0"/>
              </a:rPr>
              <a:t>Views on AI/ML use cases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4745" y="626012"/>
          <a:ext cx="8743069" cy="4049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3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9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66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Use cases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Initial views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53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300" dirty="0"/>
                        <a:t>Spatial-domain Downlink beam prediction for Set A of beams based on measurement results of Set B of beams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tc rowSpan="2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Evaluation results show that high beam prediction accuracy of Top-1/K beam can be achieved even with reduced number of beams for measurement.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Specify AI/ML beam management for both spatial-domain downlink beam prediction and temporal downlink beam predication in Rel-19 according to the study outcome in Rel-18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Specify LCM aspects for AI/ML beam management on both UE-side model and network-side model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zh-CN" altLang="en-US" sz="13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505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300" dirty="0"/>
                        <a:t>Temporal Downlink beam prediction for Set A of beams based on the historic measurement results of Set B of beams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52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300" dirty="0"/>
                        <a:t>Direct AI/ML positioning using UE location as AI/ML model output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tc rowSpan="2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Evaluation results show that the enriched channel information (e.g., additional paths, PDP and CIR) can significantly increase the positioning performance in some scenarios (e.g., heavy NLos scenarios)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Model generalization cannot be maintained across drops/clutter parameters/InF scenarios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It can be up to UE/gNB implementation for UE/gNB-side model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Focus on enhancements to facilitate LMF-side model in Rel-19 for AI/ML based positioning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52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300" dirty="0"/>
                        <a:t>AI/ML assisted positioning using new/existing measurements as AI/ML model output</a:t>
                      </a:r>
                      <a:endParaRPr lang="zh-CN" altLang="en-US" sz="1300" dirty="0"/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54796" y="4676413"/>
            <a:ext cx="8930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070C0"/>
                </a:solidFill>
              </a:rPr>
              <a:t>Focus on the normative work of the existing use cases.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altLang="zh-CN"/>
              <a:t>Thanks</a:t>
            </a:r>
            <a:endParaRPr 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2</TotalTime>
  <Words>909</Words>
  <Application>Microsoft Office PowerPoint</Application>
  <PresentationFormat>全屏显示(16:9)</PresentationFormat>
  <Paragraphs>79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27" baseType="lpstr">
      <vt:lpstr>Heiti SC Light</vt:lpstr>
      <vt:lpstr>Microsoft YaHei Bold</vt:lpstr>
      <vt:lpstr>MS PGothic</vt:lpstr>
      <vt:lpstr>黑体</vt:lpstr>
      <vt:lpstr>宋体</vt:lpstr>
      <vt:lpstr>微软雅黑</vt:lpstr>
      <vt:lpstr>Arial</vt:lpstr>
      <vt:lpstr>Calibri</vt:lpstr>
      <vt:lpstr>Impact</vt:lpstr>
      <vt:lpstr>Times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Views on AI/ML for NR Air Interface in Rel-19</vt:lpstr>
      <vt:lpstr>Views on AI/ML LCM aspects</vt:lpstr>
      <vt:lpstr>Views on AI/ML LCM aspects</vt:lpstr>
      <vt:lpstr>Views on AI/ML use cases</vt:lpstr>
      <vt:lpstr>Views on AI/ML use cases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ZTE</dc:title>
  <dc:creator>ZTE</dc:creator>
  <cp:keywords>ZTE</cp:keywords>
  <cp:lastModifiedBy>ZTE2</cp:lastModifiedBy>
  <cp:revision>2051</cp:revision>
  <dcterms:created xsi:type="dcterms:W3CDTF">2015-07-14T07:21:00Z</dcterms:created>
  <dcterms:modified xsi:type="dcterms:W3CDTF">2023-09-04T11:30:40Z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040CDF10B1E04F1098F259F594A901AA</vt:lpwstr>
  </property>
</Properties>
</file>