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595" r:id="rId2"/>
    <p:sldId id="657" r:id="rId3"/>
    <p:sldId id="656" r:id="rId4"/>
    <p:sldId id="655" r:id="rId5"/>
    <p:sldId id="647" r:id="rId6"/>
    <p:sldId id="61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C2E"/>
    <a:srgbClr val="E88134"/>
    <a:srgbClr val="FF6700"/>
    <a:srgbClr val="E20074"/>
    <a:srgbClr val="7E025B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0679" autoAdjust="0"/>
  </p:normalViewPr>
  <p:slideViewPr>
    <p:cSldViewPr snapToGrid="0">
      <p:cViewPr varScale="1">
        <p:scale>
          <a:sx n="58" d="100"/>
          <a:sy n="58" d="100"/>
        </p:scale>
        <p:origin x="880" y="48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CCCA36-1B41-459C-B9D9-F4E1156B145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029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CCCA36-1B41-459C-B9D9-F4E1156B145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603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CCCA36-1B41-459C-B9D9-F4E1156B145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608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CCCA36-1B41-459C-B9D9-F4E1156B145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2823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CCCA36-1B41-459C-B9D9-F4E1156B145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246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2975" y="1896804"/>
            <a:ext cx="10813306" cy="957232"/>
          </a:xfrm>
        </p:spPr>
        <p:txBody>
          <a:bodyPr>
            <a:normAutofit/>
          </a:bodyPr>
          <a:lstStyle/>
          <a:p>
            <a:r>
              <a:rPr lang="en-US" altLang="zh-CN" sz="4800" dirty="0"/>
              <a:t>RAN Visible </a:t>
            </a:r>
            <a:r>
              <a:rPr lang="en-US" altLang="zh-CN" sz="4800" dirty="0" err="1"/>
              <a:t>QoE</a:t>
            </a:r>
            <a:r>
              <a:rPr lang="en-US" altLang="zh-CN" sz="4800" dirty="0"/>
              <a:t> in Rel-19</a:t>
            </a:r>
            <a:endParaRPr lang="zh-CN" altLang="en-US" sz="48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7F31BB-0D13-44CE-A80F-356286B1FCCB}"/>
              </a:ext>
            </a:extLst>
          </p:cNvPr>
          <p:cNvSpPr txBox="1"/>
          <p:nvPr/>
        </p:nvSpPr>
        <p:spPr>
          <a:xfrm>
            <a:off x="9325188" y="390917"/>
            <a:ext cx="1913971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spcAft>
                <a:spcPts val="0"/>
              </a:spcAft>
              <a:defRPr b="1">
                <a:latin typeface="Arial" panose="020B0604020202020204" pitchFamily="34" charset="0"/>
                <a:ea typeface="MS Mincho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RP-232144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270489" y="3803433"/>
            <a:ext cx="93782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altLang="zh-CN" sz="2400" dirty="0"/>
              <a:t>Agenda Item: 8A.2.14.2</a:t>
            </a:r>
          </a:p>
          <a:p>
            <a:pPr algn="ctr"/>
            <a:r>
              <a:rPr lang="pt-BR" altLang="zh-CN" sz="2400" dirty="0"/>
              <a:t>Source: Xiaomi</a:t>
            </a:r>
          </a:p>
          <a:p>
            <a:pPr algn="ctr"/>
            <a:r>
              <a:rPr lang="pt-BR" altLang="zh-CN" sz="2400" dirty="0"/>
              <a:t>Document for: Discussion</a:t>
            </a:r>
            <a:endParaRPr lang="en-US" altLang="zh-CN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872BA38-032B-4E70-AD05-1A5FB8C8DA3A}"/>
              </a:ext>
            </a:extLst>
          </p:cNvPr>
          <p:cNvSpPr/>
          <p:nvPr/>
        </p:nvSpPr>
        <p:spPr>
          <a:xfrm>
            <a:off x="282049" y="113213"/>
            <a:ext cx="5962422" cy="918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altLang="zh-CN" b="1" dirty="0"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3GPP TSG </a:t>
            </a:r>
            <a:r>
              <a:rPr lang="en-US" altLang="zh-CN" b="1" dirty="0"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RAN#101	</a:t>
            </a:r>
            <a:r>
              <a:rPr lang="en-GB" altLang="zh-CN" sz="2000" b="1" i="1" dirty="0"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	                                                                                 </a:t>
            </a:r>
            <a:r>
              <a:rPr lang="en-US" altLang="zh-CN" b="1" dirty="0"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Bengaluru, India, September 11 – 15, 2023</a:t>
            </a:r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635" y="0"/>
            <a:ext cx="10619045" cy="811851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RAN Visible </a:t>
            </a:r>
            <a:r>
              <a:rPr lang="en-US" altLang="zh-CN" sz="2800" dirty="0" err="1"/>
              <a:t>QoE</a:t>
            </a:r>
            <a:r>
              <a:rPr lang="en-US" altLang="zh-CN" sz="2800" dirty="0"/>
              <a:t> Collection for Mobility Optimization</a:t>
            </a:r>
            <a:endParaRPr lang="zh-CN" altLang="en-US" sz="2800" dirty="0"/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0C6C01CB-15BF-491F-9C90-BBE556D75F03}"/>
              </a:ext>
            </a:extLst>
          </p:cNvPr>
          <p:cNvSpPr/>
          <p:nvPr/>
        </p:nvSpPr>
        <p:spPr>
          <a:xfrm>
            <a:off x="363659" y="1190286"/>
            <a:ext cx="105234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Motivation: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Mobility optimization is one of the most important aspects in network optimizations.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UE may suffer bad experience during mobility even though the handover is successful.</a:t>
            </a:r>
          </a:p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Proposal:</a:t>
            </a:r>
          </a:p>
          <a:p>
            <a:pPr marL="285750" indent="-285750">
              <a:buFontTx/>
              <a:buChar char="-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RVQoE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measurement can be triggered by mobility related events.</a:t>
            </a:r>
          </a:p>
          <a:p>
            <a:pPr marL="285750" indent="-285750">
              <a:buFontTx/>
              <a:buChar char="-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RVQoE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report can be forwarded for mobility optimization.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FE98587-FF27-46CF-A1DE-47F1154AD548}"/>
              </a:ext>
            </a:extLst>
          </p:cNvPr>
          <p:cNvGrpSpPr/>
          <p:nvPr/>
        </p:nvGrpSpPr>
        <p:grpSpPr>
          <a:xfrm>
            <a:off x="1279540" y="3429000"/>
            <a:ext cx="8139017" cy="3319249"/>
            <a:chOff x="1785971" y="3538751"/>
            <a:chExt cx="8139017" cy="3319249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FFE8721-BF8A-4E78-9557-118CB7338413}"/>
                </a:ext>
              </a:extLst>
            </p:cNvPr>
            <p:cNvGrpSpPr/>
            <p:nvPr/>
          </p:nvGrpSpPr>
          <p:grpSpPr>
            <a:xfrm>
              <a:off x="1785971" y="3917186"/>
              <a:ext cx="8139017" cy="2940814"/>
              <a:chOff x="2429954" y="3818915"/>
              <a:chExt cx="8139017" cy="2940814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ADB1557D-38BD-4ADA-92FD-4FCAD35671E4}"/>
                  </a:ext>
                </a:extLst>
              </p:cNvPr>
              <p:cNvSpPr/>
              <p:nvPr/>
            </p:nvSpPr>
            <p:spPr>
              <a:xfrm>
                <a:off x="3053631" y="3967642"/>
                <a:ext cx="4217501" cy="1531345"/>
              </a:xfrm>
              <a:prstGeom prst="ellipse">
                <a:avLst/>
              </a:prstGeom>
              <a:solidFill>
                <a:srgbClr val="0070C0">
                  <a:alpha val="3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" name="图形 3" descr="信号塔">
                <a:extLst>
                  <a:ext uri="{FF2B5EF4-FFF2-40B4-BE49-F238E27FC236}">
                    <a16:creationId xmlns:a16="http://schemas.microsoft.com/office/drawing/2014/main" id="{C24E7478-5A33-4D72-AA23-FFFAC6F424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654571" y="3818915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5" name="图形 4" descr="信号塔">
                <a:extLst>
                  <a:ext uri="{FF2B5EF4-FFF2-40B4-BE49-F238E27FC236}">
                    <a16:creationId xmlns:a16="http://schemas.microsoft.com/office/drawing/2014/main" id="{D9AD7E5E-DB7C-4E1B-81AC-1EE463B199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822277" y="3818915"/>
                <a:ext cx="914400" cy="914400"/>
              </a:xfrm>
              <a:prstGeom prst="rect">
                <a:avLst/>
              </a:prstGeom>
            </p:spPr>
          </p:pic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9BC9E157-E901-4051-8AD1-E885D7373256}"/>
                  </a:ext>
                </a:extLst>
              </p:cNvPr>
              <p:cNvSpPr/>
              <p:nvPr/>
            </p:nvSpPr>
            <p:spPr>
              <a:xfrm>
                <a:off x="6120116" y="3967642"/>
                <a:ext cx="4217501" cy="1531345"/>
              </a:xfrm>
              <a:prstGeom prst="ellipse">
                <a:avLst/>
              </a:prstGeom>
              <a:solidFill>
                <a:schemeClr val="accent1">
                  <a:alpha val="3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" name="图形 7" descr="智能手机">
                <a:extLst>
                  <a:ext uri="{FF2B5EF4-FFF2-40B4-BE49-F238E27FC236}">
                    <a16:creationId xmlns:a16="http://schemas.microsoft.com/office/drawing/2014/main" id="{FE113A58-DB30-474E-AD56-B536A7CDF7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396353" y="4430188"/>
                <a:ext cx="577421" cy="577421"/>
              </a:xfrm>
              <a:prstGeom prst="rect">
                <a:avLst/>
              </a:prstGeom>
            </p:spPr>
          </p:pic>
          <p:cxnSp>
            <p:nvCxnSpPr>
              <p:cNvPr id="9" name="直接箭头连接符 8">
                <a:extLst>
                  <a:ext uri="{FF2B5EF4-FFF2-40B4-BE49-F238E27FC236}">
                    <a16:creationId xmlns:a16="http://schemas.microsoft.com/office/drawing/2014/main" id="{5DD38E64-15B4-43C7-A159-5F276E435A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8460" y="6055339"/>
                <a:ext cx="6269157" cy="0"/>
              </a:xfrm>
              <a:prstGeom prst="straightConnector1">
                <a:avLst/>
              </a:prstGeom>
              <a:ln w="38100">
                <a:solidFill>
                  <a:schemeClr val="bg1">
                    <a:lumMod val="65000"/>
                  </a:schemeClr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71057DCD-FE1A-458F-B7C4-E3C734EE0793}"/>
                  </a:ext>
                </a:extLst>
              </p:cNvPr>
              <p:cNvSpPr/>
              <p:nvPr/>
            </p:nvSpPr>
            <p:spPr>
              <a:xfrm>
                <a:off x="2429954" y="5732173"/>
                <a:ext cx="156908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小米兰亭" panose="03000502000000000000" pitchFamily="66" charset="-122"/>
                  </a:rPr>
                  <a:t>UE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小米兰亭" panose="03000502000000000000" pitchFamily="66" charset="-122"/>
                  </a:rPr>
                  <a:t> </a:t>
                </a: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小米兰亭" panose="03000502000000000000" pitchFamily="66" charset="-122"/>
                  </a:rPr>
                  <a:t>movement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小米兰亭" panose="03000502000000000000" pitchFamily="66" charset="-122"/>
                  </a:rPr>
                  <a:t> </a:t>
                </a:r>
                <a:endPara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小米兰亭" panose="03000502000000000000" pitchFamily="66" charset="-122"/>
                </a:endParaRPr>
              </a:p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小米兰亭" panose="03000502000000000000" pitchFamily="66" charset="-122"/>
                  </a:rPr>
                  <a:t>path with time</a:t>
                </a:r>
                <a:endParaRPr lang="en-US" dirty="0"/>
              </a:p>
            </p:txBody>
          </p:sp>
          <p:cxnSp>
            <p:nvCxnSpPr>
              <p:cNvPr id="15" name="直接箭头连接符 14">
                <a:extLst>
                  <a:ext uri="{FF2B5EF4-FFF2-40B4-BE49-F238E27FC236}">
                    <a16:creationId xmlns:a16="http://schemas.microsoft.com/office/drawing/2014/main" id="{7D4384FE-7D63-4A62-9A68-A2653D83ABD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11900" y="5618602"/>
                <a:ext cx="0" cy="436737"/>
              </a:xfrm>
              <a:prstGeom prst="straightConnector1">
                <a:avLst/>
              </a:prstGeom>
              <a:ln w="38100">
                <a:solidFill>
                  <a:schemeClr val="bg1">
                    <a:lumMod val="65000"/>
                  </a:schemeClr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627D5C0F-E2C5-405A-92F3-9B2E92559E27}"/>
                  </a:ext>
                </a:extLst>
              </p:cNvPr>
              <p:cNvSpPr/>
              <p:nvPr/>
            </p:nvSpPr>
            <p:spPr>
              <a:xfrm>
                <a:off x="5010745" y="6174954"/>
                <a:ext cx="124906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小米兰亭" panose="03000502000000000000" pitchFamily="66" charset="-122"/>
                  </a:rPr>
                  <a:t>Start </a:t>
                </a:r>
                <a:r>
                  <a:rPr lang="en-US" altLang="zh-CN" sz="16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小米兰亭" panose="03000502000000000000" pitchFamily="66" charset="-122"/>
                  </a:rPr>
                  <a:t>RVQoE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小米兰亭" panose="03000502000000000000" pitchFamily="66" charset="-122"/>
                  </a:rPr>
                  <a:t> </a:t>
                </a:r>
              </a:p>
              <a:p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小米兰亭" panose="03000502000000000000" pitchFamily="66" charset="-122"/>
                  </a:rPr>
                  <a:t>meas.</a:t>
                </a:r>
                <a:endParaRPr lang="en-US" sz="1600" dirty="0"/>
              </a:p>
            </p:txBody>
          </p:sp>
          <p:cxnSp>
            <p:nvCxnSpPr>
              <p:cNvPr id="21" name="直接箭头连接符 20">
                <a:extLst>
                  <a:ext uri="{FF2B5EF4-FFF2-40B4-BE49-F238E27FC236}">
                    <a16:creationId xmlns:a16="http://schemas.microsoft.com/office/drawing/2014/main" id="{BB4D5D5B-DBE0-4BB1-85EC-8310E9E5A32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00611" y="4718898"/>
                <a:ext cx="1732839" cy="1"/>
              </a:xfrm>
              <a:prstGeom prst="straightConnector1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6" name="图形 25" descr="智能手机">
                <a:extLst>
                  <a:ext uri="{FF2B5EF4-FFF2-40B4-BE49-F238E27FC236}">
                    <a16:creationId xmlns:a16="http://schemas.microsoft.com/office/drawing/2014/main" id="{0E0643A1-DC11-4837-82B5-7F0E62A91E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7502486" y="4430187"/>
                <a:ext cx="577421" cy="577421"/>
              </a:xfrm>
              <a:prstGeom prst="rect">
                <a:avLst/>
              </a:prstGeom>
            </p:spPr>
          </p:pic>
          <p:cxnSp>
            <p:nvCxnSpPr>
              <p:cNvPr id="27" name="直接箭头连接符 26">
                <a:extLst>
                  <a:ext uri="{FF2B5EF4-FFF2-40B4-BE49-F238E27FC236}">
                    <a16:creationId xmlns:a16="http://schemas.microsoft.com/office/drawing/2014/main" id="{EBA4AB69-D6A0-4437-BBC9-E3CC460D0A9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840496" y="5605105"/>
                <a:ext cx="0" cy="436737"/>
              </a:xfrm>
              <a:prstGeom prst="straightConnector1">
                <a:avLst/>
              </a:prstGeom>
              <a:ln w="38100">
                <a:solidFill>
                  <a:schemeClr val="bg1">
                    <a:lumMod val="65000"/>
                  </a:schemeClr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C738C002-E8C6-4660-A460-DE609D71E6E5}"/>
                  </a:ext>
                </a:extLst>
              </p:cNvPr>
              <p:cNvSpPr/>
              <p:nvPr/>
            </p:nvSpPr>
            <p:spPr>
              <a:xfrm>
                <a:off x="7113769" y="6147960"/>
                <a:ext cx="1831927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小米兰亭" panose="03000502000000000000" pitchFamily="66" charset="-122"/>
                  </a:rPr>
                  <a:t>Stop </a:t>
                </a:r>
                <a:r>
                  <a:rPr lang="en-US" altLang="zh-CN" sz="16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小米兰亭" panose="03000502000000000000" pitchFamily="66" charset="-122"/>
                  </a:rPr>
                  <a:t>RVQoE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小米兰亭" panose="03000502000000000000" pitchFamily="66" charset="-122"/>
                  </a:rPr>
                  <a:t> meas.</a:t>
                </a:r>
              </a:p>
              <a:p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小米兰亭" panose="03000502000000000000" pitchFamily="66" charset="-122"/>
                  </a:rPr>
                  <a:t>send </a:t>
                </a:r>
                <a:r>
                  <a:rPr lang="en-US" altLang="zh-CN" sz="16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小米兰亭" panose="03000502000000000000" pitchFamily="66" charset="-122"/>
                  </a:rPr>
                  <a:t>RVQoE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小米兰亭" panose="03000502000000000000" pitchFamily="66" charset="-122"/>
                  </a:rPr>
                  <a:t> report</a:t>
                </a:r>
                <a:endParaRPr lang="en-US" sz="1600" dirty="0"/>
              </a:p>
            </p:txBody>
          </p:sp>
        </p:grpSp>
        <p:sp>
          <p:nvSpPr>
            <p:cNvPr id="35" name="弧形 34">
              <a:extLst>
                <a:ext uri="{FF2B5EF4-FFF2-40B4-BE49-F238E27FC236}">
                  <a16:creationId xmlns:a16="http://schemas.microsoft.com/office/drawing/2014/main" id="{54955C03-99C4-49C1-83DB-775ED54B2F99}"/>
                </a:ext>
              </a:extLst>
            </p:cNvPr>
            <p:cNvSpPr/>
            <p:nvPr/>
          </p:nvSpPr>
          <p:spPr>
            <a:xfrm>
              <a:off x="2967276" y="3538751"/>
              <a:ext cx="6329123" cy="577400"/>
            </a:xfrm>
            <a:prstGeom prst="arc">
              <a:avLst>
                <a:gd name="adj1" fmla="val 10804895"/>
                <a:gd name="adj2" fmla="val 0"/>
              </a:avLst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prstDash val="sysDash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428ED2AE-7A7E-4988-90DD-C5E2763F2F78}"/>
                </a:ext>
              </a:extLst>
            </p:cNvPr>
            <p:cNvSpPr/>
            <p:nvPr/>
          </p:nvSpPr>
          <p:spPr>
            <a:xfrm>
              <a:off x="3663840" y="3657345"/>
              <a:ext cx="46378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小米兰亭" panose="03000502000000000000" pitchFamily="66" charset="-122"/>
                </a:rPr>
                <a:t>Forward </a:t>
              </a:r>
              <a:r>
                <a:rPr lang="en-US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小米兰亭" panose="03000502000000000000" pitchFamily="66" charset="-122"/>
                </a:rPr>
                <a:t>RVQoE</a:t>
              </a: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小米兰亭" panose="03000502000000000000" pitchFamily="66" charset="-122"/>
                </a:rPr>
                <a:t> report for mobility optimization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31012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635" y="0"/>
            <a:ext cx="10619045" cy="811851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RAN Visible </a:t>
            </a:r>
            <a:r>
              <a:rPr lang="en-US" altLang="zh-CN" sz="2800" dirty="0" err="1"/>
              <a:t>QoE</a:t>
            </a:r>
            <a:r>
              <a:rPr lang="en-US" altLang="zh-CN" sz="2800" dirty="0"/>
              <a:t> Reporting via lower layer </a:t>
            </a:r>
            <a:r>
              <a:rPr lang="en-US" altLang="zh-CN" sz="2800" dirty="0" err="1"/>
              <a:t>signalling</a:t>
            </a:r>
            <a:endParaRPr lang="zh-CN" altLang="en-US" sz="2800" dirty="0"/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0C6C01CB-15BF-491F-9C90-BBE556D75F03}"/>
              </a:ext>
            </a:extLst>
          </p:cNvPr>
          <p:cNvSpPr/>
          <p:nvPr/>
        </p:nvSpPr>
        <p:spPr>
          <a:xfrm>
            <a:off x="361171" y="1131204"/>
            <a:ext cx="113781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Motivation: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The main purpose of 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RVQoE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is for real-time scheduling, but existing reporting mechanism costs longer time, compared to the scheduling periods, which may lead to improper scheduling decisions. 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Proposal: 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Support of 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RVQoE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reporting via lower layer 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signalling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for real-time scheduling.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7CA31FF-74BE-449B-9AFD-73C85F3C1475}"/>
              </a:ext>
            </a:extLst>
          </p:cNvPr>
          <p:cNvGrpSpPr/>
          <p:nvPr/>
        </p:nvGrpSpPr>
        <p:grpSpPr>
          <a:xfrm>
            <a:off x="188720" y="2312122"/>
            <a:ext cx="11732634" cy="4264951"/>
            <a:chOff x="111601" y="2146867"/>
            <a:chExt cx="11732634" cy="4264951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958DF83-CBB9-4C45-9261-B419D9368CF7}"/>
                </a:ext>
              </a:extLst>
            </p:cNvPr>
            <p:cNvSpPr/>
            <p:nvPr/>
          </p:nvSpPr>
          <p:spPr>
            <a:xfrm>
              <a:off x="111601" y="2146868"/>
              <a:ext cx="5782423" cy="4264950"/>
            </a:xfrm>
            <a:prstGeom prst="roundRect">
              <a:avLst/>
            </a:prstGeom>
            <a:noFill/>
            <a:ln w="19050">
              <a:solidFill>
                <a:srgbClr val="FF67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F292EFA-DE56-4664-8974-DAC6E1F0A140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389" y="2501817"/>
              <a:ext cx="5427810" cy="2894471"/>
            </a:xfrm>
            <a:prstGeom prst="rect">
              <a:avLst/>
            </a:prstGeom>
            <a:noFill/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536D79D3-173F-4A46-B86E-25D436F07822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6691" y="2501817"/>
              <a:ext cx="5572663" cy="2806336"/>
            </a:xfrm>
            <a:prstGeom prst="rect">
              <a:avLst/>
            </a:prstGeom>
            <a:noFill/>
          </p:spPr>
        </p:pic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72BB3296-DEBB-4CD7-ABE0-1AA7941B5C54}"/>
                </a:ext>
              </a:extLst>
            </p:cNvPr>
            <p:cNvSpPr/>
            <p:nvPr/>
          </p:nvSpPr>
          <p:spPr>
            <a:xfrm>
              <a:off x="6061812" y="2146867"/>
              <a:ext cx="5782423" cy="4264950"/>
            </a:xfrm>
            <a:prstGeom prst="roundRect">
              <a:avLst/>
            </a:prstGeom>
            <a:noFill/>
            <a:ln w="19050">
              <a:solidFill>
                <a:srgbClr val="FF67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012FD29-5EDC-4E8F-B982-BA8B5374552E}"/>
                </a:ext>
              </a:extLst>
            </p:cNvPr>
            <p:cNvSpPr/>
            <p:nvPr/>
          </p:nvSpPr>
          <p:spPr>
            <a:xfrm>
              <a:off x="1243244" y="5580887"/>
              <a:ext cx="377128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 err="1">
                  <a:solidFill>
                    <a:srgbClr val="FF6700"/>
                  </a:solidFill>
                  <a:ea typeface="小米兰亭" panose="03000502000000000000" pitchFamily="66" charset="-122"/>
                </a:rPr>
                <a:t>RVQ</a:t>
              </a:r>
              <a:r>
                <a:rPr lang="en-US" altLang="zh-CN" sz="2000" b="1" dirty="0" err="1">
                  <a:solidFill>
                    <a:srgbClr val="FF6700"/>
                  </a:solidFill>
                  <a:ea typeface="小米兰亭" panose="03000502000000000000" pitchFamily="66" charset="-122"/>
                </a:rPr>
                <a:t>oE</a:t>
              </a:r>
              <a:r>
                <a:rPr lang="en-US" altLang="zh-CN" sz="2000" b="1" dirty="0">
                  <a:solidFill>
                    <a:srgbClr val="FF6700"/>
                  </a:solidFill>
                  <a:ea typeface="小米兰亭" panose="03000502000000000000" pitchFamily="66" charset="-122"/>
                </a:rPr>
                <a:t> reporting  via higher layer </a:t>
              </a:r>
            </a:p>
            <a:p>
              <a:pPr algn="ctr"/>
              <a:r>
                <a:rPr lang="en-US" altLang="zh-CN" sz="2000" b="1" dirty="0">
                  <a:solidFill>
                    <a:srgbClr val="FF6700"/>
                  </a:solidFill>
                  <a:ea typeface="小米兰亭" panose="03000502000000000000" pitchFamily="66" charset="-122"/>
                </a:rPr>
                <a:t>(existing mechanism) </a:t>
              </a:r>
              <a:endParaRPr lang="en-US" sz="2000" b="1" dirty="0">
                <a:solidFill>
                  <a:srgbClr val="FF6700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9BE0692-DC6D-4621-BF41-2B62184CD382}"/>
                </a:ext>
              </a:extLst>
            </p:cNvPr>
            <p:cNvSpPr/>
            <p:nvPr/>
          </p:nvSpPr>
          <p:spPr>
            <a:xfrm>
              <a:off x="7025667" y="5548134"/>
              <a:ext cx="375756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 err="1">
                  <a:solidFill>
                    <a:srgbClr val="FF6700"/>
                  </a:solidFill>
                  <a:ea typeface="小米兰亭" panose="03000502000000000000" pitchFamily="66" charset="-122"/>
                </a:rPr>
                <a:t>RVQ</a:t>
              </a:r>
              <a:r>
                <a:rPr lang="en-US" altLang="zh-CN" sz="2000" b="1" dirty="0" err="1">
                  <a:solidFill>
                    <a:srgbClr val="FF6700"/>
                  </a:solidFill>
                  <a:ea typeface="小米兰亭" panose="03000502000000000000" pitchFamily="66" charset="-122"/>
                </a:rPr>
                <a:t>oE</a:t>
              </a:r>
              <a:r>
                <a:rPr lang="en-US" altLang="zh-CN" sz="2000" b="1" dirty="0">
                  <a:solidFill>
                    <a:srgbClr val="FF6700"/>
                  </a:solidFill>
                  <a:ea typeface="小米兰亭" panose="03000502000000000000" pitchFamily="66" charset="-122"/>
                </a:rPr>
                <a:t> reporting  via lower layer </a:t>
              </a:r>
            </a:p>
            <a:p>
              <a:pPr algn="ctr"/>
              <a:r>
                <a:rPr lang="en-US" altLang="zh-CN" sz="2000" b="1" dirty="0">
                  <a:solidFill>
                    <a:srgbClr val="FF6700"/>
                  </a:solidFill>
                  <a:ea typeface="小米兰亭" panose="03000502000000000000" pitchFamily="66" charset="-122"/>
                </a:rPr>
                <a:t>(greatly reduce latency) </a:t>
              </a:r>
              <a:endParaRPr lang="en-US" sz="2000" b="1" dirty="0">
                <a:solidFill>
                  <a:srgbClr val="FF67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3676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635" y="0"/>
            <a:ext cx="10619045" cy="811851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RAN Visible </a:t>
            </a:r>
            <a:r>
              <a:rPr lang="en-US" altLang="zh-CN" sz="2800" dirty="0" err="1"/>
              <a:t>QoE</a:t>
            </a:r>
            <a:r>
              <a:rPr lang="en-US" altLang="zh-CN" sz="2800" dirty="0"/>
              <a:t> Value</a:t>
            </a:r>
            <a:endParaRPr lang="zh-CN" altLang="en-US" sz="2800" dirty="0"/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0C6C01CB-15BF-491F-9C90-BBE556D75F03}"/>
              </a:ext>
            </a:extLst>
          </p:cNvPr>
          <p:cNvSpPr/>
          <p:nvPr/>
        </p:nvSpPr>
        <p:spPr>
          <a:xfrm>
            <a:off x="416256" y="1219339"/>
            <a:ext cx="108227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Motivation:</a:t>
            </a:r>
          </a:p>
          <a:p>
            <a:pPr marL="285750" indent="-285750">
              <a:buFontTx/>
              <a:buChar char="-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RVQoE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value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had been discussed since R17, but it’s not supported in R18, due to progress of SA4 and ITU-T, etc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RVQoE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value can be used for the RAN specific purposes.</a:t>
            </a:r>
          </a:p>
          <a:p>
            <a:pPr marL="285750" indent="-285750">
              <a:buFontTx/>
              <a:buChar char="-"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Proposal: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Identify the RAN requirements on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RVQoE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value, e.g. lower latency or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signalling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overhead.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Define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RVQoE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value based on the RAN requirements,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similar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to CQI, which is also used for scheduling.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BF096CD-5CAC-4404-9C15-F8572E441F7A}"/>
              </a:ext>
            </a:extLst>
          </p:cNvPr>
          <p:cNvGrpSpPr/>
          <p:nvPr/>
        </p:nvGrpSpPr>
        <p:grpSpPr>
          <a:xfrm>
            <a:off x="2984050" y="4489149"/>
            <a:ext cx="8254934" cy="1953612"/>
            <a:chOff x="3818440" y="4474731"/>
            <a:chExt cx="8254934" cy="1953612"/>
          </a:xfrm>
        </p:grpSpPr>
        <p:pic>
          <p:nvPicPr>
            <p:cNvPr id="55" name="图形 54" descr="信号塔">
              <a:extLst>
                <a:ext uri="{FF2B5EF4-FFF2-40B4-BE49-F238E27FC236}">
                  <a16:creationId xmlns:a16="http://schemas.microsoft.com/office/drawing/2014/main" id="{F8622FB7-FE5E-456D-B25F-0A2FDC4762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18440" y="4474731"/>
              <a:ext cx="914400" cy="914400"/>
            </a:xfrm>
            <a:prstGeom prst="rect">
              <a:avLst/>
            </a:prstGeom>
          </p:spPr>
        </p:pic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39F6E64F-2AB6-476A-ABFA-148948B290D9}"/>
                </a:ext>
              </a:extLst>
            </p:cNvPr>
            <p:cNvSpPr/>
            <p:nvPr/>
          </p:nvSpPr>
          <p:spPr>
            <a:xfrm>
              <a:off x="4044286" y="4489149"/>
              <a:ext cx="4692090" cy="1939194"/>
            </a:xfrm>
            <a:prstGeom prst="ellips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9" name="图形 58" descr="智能手机">
              <a:extLst>
                <a:ext uri="{FF2B5EF4-FFF2-40B4-BE49-F238E27FC236}">
                  <a16:creationId xmlns:a16="http://schemas.microsoft.com/office/drawing/2014/main" id="{A2473B32-7575-401B-8B10-7E2B7CDAF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905001" y="5170035"/>
              <a:ext cx="577421" cy="577421"/>
            </a:xfrm>
            <a:prstGeom prst="rect">
              <a:avLst/>
            </a:prstGeom>
          </p:spPr>
        </p:pic>
        <p:cxnSp>
          <p:nvCxnSpPr>
            <p:cNvPr id="60" name="直接箭头连接符 59">
              <a:extLst>
                <a:ext uri="{FF2B5EF4-FFF2-40B4-BE49-F238E27FC236}">
                  <a16:creationId xmlns:a16="http://schemas.microsoft.com/office/drawing/2014/main" id="{8BDAA023-D333-4060-B630-1A74D03F3B3D}"/>
                </a:ext>
              </a:extLst>
            </p:cNvPr>
            <p:cNvCxnSpPr>
              <a:cxnSpLocks/>
            </p:cNvCxnSpPr>
            <p:nvPr/>
          </p:nvCxnSpPr>
          <p:spPr>
            <a:xfrm>
              <a:off x="4583017" y="4931931"/>
              <a:ext cx="3212264" cy="418019"/>
            </a:xfrm>
            <a:prstGeom prst="straightConnector1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B1907EA5-62D7-4EC3-B36C-318FD61F32CB}"/>
                </a:ext>
              </a:extLst>
            </p:cNvPr>
            <p:cNvSpPr/>
            <p:nvPr/>
          </p:nvSpPr>
          <p:spPr>
            <a:xfrm rot="431586">
              <a:off x="4564230" y="4747591"/>
              <a:ext cx="32044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0. </a:t>
              </a:r>
              <a:r>
                <a:rPr lang="en-US" dirty="0" err="1"/>
                <a:t>RVQoE</a:t>
              </a:r>
              <a:r>
                <a:rPr lang="en-US" dirty="0"/>
                <a:t> value generation table</a:t>
              </a: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7158C0B2-2C00-4DFA-9D9F-9DFFF269D3B5}"/>
                </a:ext>
              </a:extLst>
            </p:cNvPr>
            <p:cNvSpPr/>
            <p:nvPr/>
          </p:nvSpPr>
          <p:spPr>
            <a:xfrm>
              <a:off x="8765677" y="5091873"/>
              <a:ext cx="330769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/>
                <a:t>1. Generate the </a:t>
              </a:r>
              <a:r>
                <a:rPr lang="en-US" dirty="0" err="1"/>
                <a:t>RVQoE</a:t>
              </a:r>
              <a:r>
                <a:rPr lang="en-US" dirty="0"/>
                <a:t> value according to the table predefined or received from </a:t>
              </a:r>
              <a:r>
                <a:rPr lang="en-US" dirty="0" err="1"/>
                <a:t>gNB</a:t>
              </a:r>
              <a:endParaRPr lang="en-US" dirty="0"/>
            </a:p>
          </p:txBody>
        </p:sp>
        <p:cxnSp>
          <p:nvCxnSpPr>
            <p:cNvPr id="67" name="直接箭头连接符 66">
              <a:extLst>
                <a:ext uri="{FF2B5EF4-FFF2-40B4-BE49-F238E27FC236}">
                  <a16:creationId xmlns:a16="http://schemas.microsoft.com/office/drawing/2014/main" id="{99DD8D19-B581-4D5C-A9C0-57EEAFFC05F9}"/>
                </a:ext>
              </a:extLst>
            </p:cNvPr>
            <p:cNvCxnSpPr>
              <a:cxnSpLocks/>
            </p:cNvCxnSpPr>
            <p:nvPr/>
          </p:nvCxnSpPr>
          <p:spPr>
            <a:xfrm>
              <a:off x="4643977" y="5415801"/>
              <a:ext cx="3212264" cy="418019"/>
            </a:xfrm>
            <a:prstGeom prst="straightConnector1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E33F89FC-C425-42D1-B69B-DF882D2DE42D}"/>
                </a:ext>
              </a:extLst>
            </p:cNvPr>
            <p:cNvSpPr/>
            <p:nvPr/>
          </p:nvSpPr>
          <p:spPr>
            <a:xfrm rot="431586">
              <a:off x="5100997" y="5231461"/>
              <a:ext cx="22527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2. </a:t>
              </a:r>
              <a:r>
                <a:rPr lang="en-US" dirty="0" err="1"/>
                <a:t>RVQoE</a:t>
              </a:r>
              <a:r>
                <a:rPr lang="en-US" dirty="0"/>
                <a:t> value report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6185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A5E71E78-6C3B-4263-A83C-1517E6F81C2E}"/>
              </a:ext>
            </a:extLst>
          </p:cNvPr>
          <p:cNvSpPr txBox="1">
            <a:spLocks/>
          </p:cNvSpPr>
          <p:nvPr/>
        </p:nvSpPr>
        <p:spPr>
          <a:xfrm>
            <a:off x="536635" y="0"/>
            <a:ext cx="10619045" cy="8118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sz="2800" dirty="0"/>
              <a:t>Conclusions</a:t>
            </a:r>
            <a:endParaRPr lang="zh-CN" altLang="en-US" sz="28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FBEE473-86E2-4CEF-BE87-30C55B563C91}"/>
              </a:ext>
            </a:extLst>
          </p:cNvPr>
          <p:cNvSpPr/>
          <p:nvPr/>
        </p:nvSpPr>
        <p:spPr>
          <a:xfrm>
            <a:off x="317341" y="1083028"/>
            <a:ext cx="11557318" cy="5122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following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aspects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can be considered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</a:t>
            </a:r>
            <a:r>
              <a:rPr lang="en-US" altLang="zh-CN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RVQoE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R19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: </a:t>
            </a: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Mobility optimization:</a:t>
            </a:r>
          </a:p>
          <a:p>
            <a:pPr marL="285750" indent="-285750">
              <a:buFontTx/>
              <a:buChar char="-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RVQoE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measurement can be triggered by mobility related events.</a:t>
            </a:r>
          </a:p>
          <a:p>
            <a:pPr marL="285750" indent="-285750">
              <a:buFontTx/>
              <a:buChar char="-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RVQoE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report can be used for mobility optimization.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Real-time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scheduling:</a:t>
            </a:r>
          </a:p>
          <a:p>
            <a:pPr marL="285750" indent="-285750">
              <a:buFontTx/>
              <a:buChar char="-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Support of 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RVQoE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reporting via lower layer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signalling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for real-time scheduling.</a:t>
            </a:r>
          </a:p>
          <a:p>
            <a:pPr marL="285750" indent="-285750">
              <a:buFontTx/>
              <a:buChar char="-"/>
            </a:pP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RAN Visible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QoE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Value: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Identify the requirements on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RVQoE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value, e.g. lower latency or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signalling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overhead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Define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RVQoE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value based on the RAN requirements.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3662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111457</TotalTime>
  <Words>384</Words>
  <Application>Microsoft Office PowerPoint</Application>
  <PresentationFormat>宽屏</PresentationFormat>
  <Paragraphs>57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 Unicode MS</vt:lpstr>
      <vt:lpstr>MS Mincho</vt:lpstr>
      <vt:lpstr>宋体</vt:lpstr>
      <vt:lpstr>小米兰亭</vt:lpstr>
      <vt:lpstr>Arial</vt:lpstr>
      <vt:lpstr>Calibri</vt:lpstr>
      <vt:lpstr>Calibri Light</vt:lpstr>
      <vt:lpstr>Times New Roman</vt:lpstr>
      <vt:lpstr>Wingdings</vt:lpstr>
      <vt:lpstr>回顾</vt:lpstr>
      <vt:lpstr>RAN Visible QoE in Rel-19</vt:lpstr>
      <vt:lpstr>RAN Visible QoE Collection for Mobility Optimization</vt:lpstr>
      <vt:lpstr>RAN Visible QoE Reporting via lower layer signalling</vt:lpstr>
      <vt:lpstr>RAN Visible QoE Value</vt:lpstr>
      <vt:lpstr>PowerPoint 演示文稿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Xiaomi-Lisi</cp:lastModifiedBy>
  <cp:revision>1702</cp:revision>
  <dcterms:created xsi:type="dcterms:W3CDTF">2018-04-28T02:54:17Z</dcterms:created>
  <dcterms:modified xsi:type="dcterms:W3CDTF">2023-09-04T05:50:26Z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e50c1ef6c64b46e7b29bc816992fb9a1">
    <vt:lpwstr>CWMp6/KW5AkdVo1VvNvn5vU6x+5LXFRZP0UcdD5r+vU/vDWhYwmJ4+feX+iyk9uBX6/q2IsPNBx/LHkz90I7sjI6Q==</vt:lpwstr>
  </property>
  <property fmtid="{D5CDD505-2E9C-101B-9397-08002B2CF9AE}" pid="4" name="CWM5e8e89f04ae511ee80003dcf00003dcf">
    <vt:lpwstr>CWMnUEeAQv0qgBP2FQwJLX1S6sK7cTj8hPLAHVOgfLQ+lS3sfc2X6C5vHqlCAWG6jNVE4qX9DrznSRW1UnfRa1IRQ==</vt:lpwstr>
  </property>
</Properties>
</file>