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595" r:id="rId2"/>
    <p:sldId id="381" r:id="rId3"/>
    <p:sldId id="655" r:id="rId4"/>
    <p:sldId id="663" r:id="rId5"/>
    <p:sldId id="660" r:id="rId6"/>
    <p:sldId id="659" r:id="rId7"/>
    <p:sldId id="661" r:id="rId8"/>
    <p:sldId id="647" r:id="rId9"/>
    <p:sldId id="61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00"/>
    <a:srgbClr val="70AC2E"/>
    <a:srgbClr val="E20074"/>
    <a:srgbClr val="7E025B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079" autoAdjust="0"/>
  </p:normalViewPr>
  <p:slideViewPr>
    <p:cSldViewPr snapToGrid="0">
      <p:cViewPr varScale="1">
        <p:scale>
          <a:sx n="58" d="100"/>
          <a:sy n="58" d="100"/>
        </p:scale>
        <p:origin x="880" y="52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029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76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82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713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some scenarios, e.g. disaster monitoring, border surveillance, and emergency assistance, unmanned aerial vehicles (UAVs) are a good choice for commercial application, due to ease of deployment, low acquisition and maintenance costs, high-manoeuvrability and the ability to hover.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3168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CCA36-1B41-459C-B9D9-F4E1156B145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73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2023/9/4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svg"/><Relationship Id="rId18" Type="http://schemas.openxmlformats.org/officeDocument/2006/relationships/image" Target="../media/image26.png"/><Relationship Id="rId3" Type="http://schemas.openxmlformats.org/officeDocument/2006/relationships/image" Target="../media/image12.jpeg"/><Relationship Id="rId21" Type="http://schemas.openxmlformats.org/officeDocument/2006/relationships/image" Target="../media/image29.svg"/><Relationship Id="rId7" Type="http://schemas.openxmlformats.org/officeDocument/2006/relationships/image" Target="../media/image16.svg"/><Relationship Id="rId12" Type="http://schemas.openxmlformats.org/officeDocument/2006/relationships/image" Target="../media/image20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1.wdp"/><Relationship Id="rId5" Type="http://schemas.openxmlformats.org/officeDocument/2006/relationships/image" Target="../media/image14.svg"/><Relationship Id="rId15" Type="http://schemas.openxmlformats.org/officeDocument/2006/relationships/image" Target="../media/image23.svg"/><Relationship Id="rId10" Type="http://schemas.openxmlformats.org/officeDocument/2006/relationships/image" Target="../media/image19.png"/><Relationship Id="rId19" Type="http://schemas.openxmlformats.org/officeDocument/2006/relationships/image" Target="../media/image27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Relationship Id="rId1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9347" y="1895168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Vehicle-Mounted Relay in Rel-19</a:t>
            </a:r>
            <a:endParaRPr lang="zh-CN" altLang="en-US" sz="4800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325188" y="390917"/>
            <a:ext cx="191397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spcAft>
                <a:spcPts val="0"/>
              </a:spcAft>
              <a:defRPr b="1">
                <a:latin typeface="Arial" panose="020B0604020202020204" pitchFamily="34" charset="0"/>
                <a:ea typeface="MS Mincho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RP-232141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406861" y="3709616"/>
            <a:ext cx="9378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altLang="zh-CN" sz="2400" dirty="0"/>
              <a:t>Agenda Item: 8A.2.14.1</a:t>
            </a:r>
          </a:p>
          <a:p>
            <a:pPr algn="ctr"/>
            <a:r>
              <a:rPr lang="pt-BR" altLang="zh-CN" sz="2400" dirty="0"/>
              <a:t>Source: Xiaomi</a:t>
            </a:r>
          </a:p>
          <a:p>
            <a:pPr algn="ctr"/>
            <a:r>
              <a:rPr lang="pt-BR" altLang="zh-CN" sz="2400" dirty="0"/>
              <a:t>Document for: Discussion</a:t>
            </a:r>
            <a:endParaRPr lang="en-US" altLang="zh-CN" sz="24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872BA38-032B-4E70-AD05-1A5FB8C8DA3A}"/>
              </a:ext>
            </a:extLst>
          </p:cNvPr>
          <p:cNvSpPr/>
          <p:nvPr/>
        </p:nvSpPr>
        <p:spPr>
          <a:xfrm>
            <a:off x="282049" y="113213"/>
            <a:ext cx="5962422" cy="134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3GPP TSG </a:t>
            </a:r>
            <a:r>
              <a:rPr lang="en-US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RAN#101</a:t>
            </a:r>
            <a:r>
              <a:rPr lang="en-GB" altLang="zh-CN" sz="2000" b="1" i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	                                                                                 </a:t>
            </a:r>
            <a:r>
              <a:rPr lang="en-US" altLang="zh-CN" b="1" dirty="0">
                <a:latin typeface="Arial" panose="020B0604020202020204" pitchFamily="34" charset="0"/>
                <a:ea typeface="MS Mincho"/>
                <a:cs typeface="Times New Roman" panose="02020603050405020304" pitchFamily="18" charset="0"/>
              </a:rPr>
              <a:t>Bengaluru, India, September 11 – 15, 2023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BC4679C-06F2-4340-8FB4-8E36F9462B0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000000"/>
          </a:solidFill>
          <a:effectLst/>
        </p:spPr>
        <p:txBody>
          <a:bodyPr wrap="square" rtlCol="0" anchor="ctr">
            <a:spAutoFit/>
          </a:bodyPr>
          <a:lstStyle/>
          <a:p>
            <a:pPr algn="ctr"/>
            <a:endParaRPr lang="en-US" sz="1100" b="1" cap="all">
              <a:solidFill>
                <a:prstClr val="black"/>
              </a:solidFill>
            </a:endParaRPr>
          </a:p>
        </p:txBody>
      </p:sp>
      <p:pic>
        <p:nvPicPr>
          <p:cNvPr id="25" name="Picture 10" descr="Xiaomi smart glasses announced with calling, photo and navigation features  - Fuentitech">
            <a:extLst>
              <a:ext uri="{FF2B5EF4-FFF2-40B4-BE49-F238E27FC236}">
                <a16:creationId xmlns:a16="http://schemas.microsoft.com/office/drawing/2014/main" id="{F6A1D663-4581-42E5-9469-BA8BCDFC8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931" y="13267"/>
            <a:ext cx="6151855" cy="35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像" descr="图像">
            <a:extLst>
              <a:ext uri="{FF2B5EF4-FFF2-40B4-BE49-F238E27FC236}">
                <a16:creationId xmlns:a16="http://schemas.microsoft.com/office/drawing/2014/main" id="{81ED9440-EC40-4EAA-9F77-DCC6F25073D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21" r="5421" b="26837"/>
          <a:stretch>
            <a:fillRect/>
          </a:stretch>
        </p:blipFill>
        <p:spPr>
          <a:xfrm>
            <a:off x="11285937" y="180255"/>
            <a:ext cx="694694" cy="701094"/>
          </a:xfrm>
          <a:prstGeom prst="rect">
            <a:avLst/>
          </a:prstGeom>
          <a:ln w="3175">
            <a:miter lim="4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98E7023D-754C-4E6F-959E-E585EE9E43BA}"/>
              </a:ext>
            </a:extLst>
          </p:cNvPr>
          <p:cNvSpPr txBox="1"/>
          <p:nvPr/>
        </p:nvSpPr>
        <p:spPr>
          <a:xfrm>
            <a:off x="9450845" y="3044231"/>
            <a:ext cx="317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New service types (e.g. XR)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s://cnbj1.fds.api.xiaomi.com/ecod/photos/75iCwEnrF6WgZEfwDhZP-thumb.jpg">
            <a:extLst>
              <a:ext uri="{FF2B5EF4-FFF2-40B4-BE49-F238E27FC236}">
                <a16:creationId xmlns:a16="http://schemas.microsoft.com/office/drawing/2014/main" id="{67309CFE-79CF-4824-A110-B3AEAEB38E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35"/>
          <a:stretch/>
        </p:blipFill>
        <p:spPr bwMode="auto">
          <a:xfrm>
            <a:off x="-1" y="3543537"/>
            <a:ext cx="6067985" cy="333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03E014BE-0EEC-4375-887F-8D5F4BBB0D50}"/>
              </a:ext>
            </a:extLst>
          </p:cNvPr>
          <p:cNvSpPr txBox="1"/>
          <p:nvPr/>
        </p:nvSpPr>
        <p:spPr>
          <a:xfrm>
            <a:off x="115591" y="3715002"/>
            <a:ext cx="317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Non-Terrestrial Networks</a:t>
            </a:r>
          </a:p>
        </p:txBody>
      </p:sp>
      <p:pic>
        <p:nvPicPr>
          <p:cNvPr id="6" name="图形 5" descr="碟形卫星天线">
            <a:extLst>
              <a:ext uri="{FF2B5EF4-FFF2-40B4-BE49-F238E27FC236}">
                <a16:creationId xmlns:a16="http://schemas.microsoft.com/office/drawing/2014/main" id="{B0BA7138-7220-4CAA-ADF5-6DE7428D38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8759" y="5780088"/>
            <a:ext cx="670662" cy="670662"/>
          </a:xfrm>
          <a:prstGeom prst="rect">
            <a:avLst/>
          </a:prstGeom>
        </p:spPr>
      </p:pic>
      <p:pic>
        <p:nvPicPr>
          <p:cNvPr id="4" name="图形 3" descr="卫星">
            <a:extLst>
              <a:ext uri="{FF2B5EF4-FFF2-40B4-BE49-F238E27FC236}">
                <a16:creationId xmlns:a16="http://schemas.microsoft.com/office/drawing/2014/main" id="{21661023-E679-4336-B0AF-781FA96FF6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94465" y="3823353"/>
            <a:ext cx="521962" cy="521962"/>
          </a:xfrm>
          <a:prstGeom prst="rect">
            <a:avLst/>
          </a:prstGeom>
        </p:spPr>
      </p:pic>
      <p:pic>
        <p:nvPicPr>
          <p:cNvPr id="15" name="Picture 4" descr="https://cnbj1.fds.api.xiaomi.com/ecod/photos/uuundefinedX3kP5y3O4z6J9IYyv-thumb.jpg">
            <a:extLst>
              <a:ext uri="{FF2B5EF4-FFF2-40B4-BE49-F238E27FC236}">
                <a16:creationId xmlns:a16="http://schemas.microsoft.com/office/drawing/2014/main" id="{E320DF44-A131-4E87-AB03-761CD2CCB5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7778" r="-461" b="18635"/>
          <a:stretch/>
        </p:blipFill>
        <p:spPr bwMode="auto">
          <a:xfrm>
            <a:off x="6035613" y="3527524"/>
            <a:ext cx="6188758" cy="3330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475557A-49CA-4F62-A719-FCF7967E3E5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77226" y="5279055"/>
            <a:ext cx="811695" cy="82281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D7F8530-1282-4F48-A2B9-35F183E350C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39150" y="3823353"/>
            <a:ext cx="811695" cy="822814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93FAB68-E95B-45F6-9571-C46AC8079F3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25062" y="5275638"/>
            <a:ext cx="811695" cy="822814"/>
          </a:xfrm>
          <a:prstGeom prst="rect">
            <a:avLst/>
          </a:prstGeom>
        </p:spPr>
      </p:pic>
      <p:pic>
        <p:nvPicPr>
          <p:cNvPr id="1030" name="Picture 6" descr="https://cnbj1.fds.api.xiaomi.com/ecod/photos/rYBThCOwLYbundefined5undefined2gRKEn-thumb.jpg">
            <a:extLst>
              <a:ext uri="{FF2B5EF4-FFF2-40B4-BE49-F238E27FC236}">
                <a16:creationId xmlns:a16="http://schemas.microsoft.com/office/drawing/2014/main" id="{625294B4-5859-430C-A2E2-F46FC22DB3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1" b="2295"/>
          <a:stretch/>
        </p:blipFill>
        <p:spPr bwMode="auto">
          <a:xfrm>
            <a:off x="0" y="8006"/>
            <a:ext cx="6003241" cy="351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E097EA85-5046-4D73-8680-412BA079B37B}"/>
              </a:ext>
            </a:extLst>
          </p:cNvPr>
          <p:cNvSpPr txBox="1"/>
          <p:nvPr/>
        </p:nvSpPr>
        <p:spPr>
          <a:xfrm>
            <a:off x="9525276" y="6374707"/>
            <a:ext cx="2720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Unmanned Aerial Vehicle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8660" y="16840"/>
            <a:ext cx="3171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Communication System in Car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494B9A5-CD41-42AA-B812-801408DB7378}"/>
              </a:ext>
            </a:extLst>
          </p:cNvPr>
          <p:cNvSpPr/>
          <p:nvPr/>
        </p:nvSpPr>
        <p:spPr>
          <a:xfrm>
            <a:off x="4372254" y="2192358"/>
            <a:ext cx="3310820" cy="2162938"/>
          </a:xfrm>
          <a:prstGeom prst="ellipse">
            <a:avLst/>
          </a:prstGeom>
          <a:solidFill>
            <a:srgbClr val="FF670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New scenarios to be considered in R19 VMR</a:t>
            </a:r>
          </a:p>
        </p:txBody>
      </p:sp>
    </p:spTree>
    <p:extLst>
      <p:ext uri="{BB962C8B-B14F-4D97-AF65-F5344CB8AC3E}">
        <p14:creationId xmlns:p14="http://schemas.microsoft.com/office/powerpoint/2010/main" val="2957825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635" y="0"/>
            <a:ext cx="10619045" cy="811851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ECO-Communication System in Car</a:t>
            </a:r>
            <a:endParaRPr lang="zh-CN" altLang="en-US" sz="2800" dirty="0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B9A78BC9-8C77-4665-B55F-36B01F6CBF48}"/>
              </a:ext>
            </a:extLst>
          </p:cNvPr>
          <p:cNvGrpSpPr/>
          <p:nvPr/>
        </p:nvGrpSpPr>
        <p:grpSpPr>
          <a:xfrm>
            <a:off x="5464366" y="1671323"/>
            <a:ext cx="6510062" cy="4134339"/>
            <a:chOff x="314811" y="1682996"/>
            <a:chExt cx="8139672" cy="5003295"/>
          </a:xfrm>
        </p:grpSpPr>
        <p:pic>
          <p:nvPicPr>
            <p:cNvPr id="54" name="Picture 2" descr="http://cnbj1.fds.api.xiaomi.com/ecod/testxdc/LT7e16765e7581aba2376e9c3aa7287b0f7.jpg">
              <a:extLst>
                <a:ext uri="{FF2B5EF4-FFF2-40B4-BE49-F238E27FC236}">
                  <a16:creationId xmlns:a16="http://schemas.microsoft.com/office/drawing/2014/main" id="{8E28089A-1EA0-4356-AE9A-06168834E0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14811" y="1682996"/>
              <a:ext cx="8139672" cy="5003295"/>
            </a:xfrm>
            <a:prstGeom prst="round2Same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BA622F0-50BC-434D-9F1D-5F458ABDF54A}"/>
                </a:ext>
              </a:extLst>
            </p:cNvPr>
            <p:cNvGrpSpPr/>
            <p:nvPr/>
          </p:nvGrpSpPr>
          <p:grpSpPr>
            <a:xfrm>
              <a:off x="1761923" y="3673701"/>
              <a:ext cx="589745" cy="637306"/>
              <a:chOff x="1628422" y="3683577"/>
              <a:chExt cx="659217" cy="712381"/>
            </a:xfrm>
          </p:grpSpPr>
          <p:pic>
            <p:nvPicPr>
              <p:cNvPr id="70" name="图形 69" descr="云">
                <a:extLst>
                  <a:ext uri="{FF2B5EF4-FFF2-40B4-BE49-F238E27FC236}">
                    <a16:creationId xmlns:a16="http://schemas.microsoft.com/office/drawing/2014/main" id="{B3BCB045-5A17-4B5D-B3ED-6DC3639AA6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717726" y="3786223"/>
                <a:ext cx="507090" cy="507090"/>
              </a:xfrm>
              <a:prstGeom prst="rect">
                <a:avLst/>
              </a:prstGeom>
            </p:spPr>
          </p:pic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287B244F-224D-4AB0-A8E5-EFEC6E7B01C9}"/>
                  </a:ext>
                </a:extLst>
              </p:cNvPr>
              <p:cNvSpPr/>
              <p:nvPr/>
            </p:nvSpPr>
            <p:spPr>
              <a:xfrm>
                <a:off x="1628422" y="3683577"/>
                <a:ext cx="659217" cy="71238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A0B87CE-A806-4924-8F86-D5DC5C15C788}"/>
                </a:ext>
              </a:extLst>
            </p:cNvPr>
            <p:cNvGrpSpPr/>
            <p:nvPr/>
          </p:nvGrpSpPr>
          <p:grpSpPr>
            <a:xfrm>
              <a:off x="2354909" y="3615432"/>
              <a:ext cx="615563" cy="651468"/>
              <a:chOff x="2279198" y="3533176"/>
              <a:chExt cx="615563" cy="651468"/>
            </a:xfrm>
          </p:grpSpPr>
          <p:grpSp>
            <p:nvGrpSpPr>
              <p:cNvPr id="73" name="图形 8" descr="仪表">
                <a:extLst>
                  <a:ext uri="{FF2B5EF4-FFF2-40B4-BE49-F238E27FC236}">
                    <a16:creationId xmlns:a16="http://schemas.microsoft.com/office/drawing/2014/main" id="{BBED0A5B-D6D8-4729-8386-06E55F7824BE}"/>
                  </a:ext>
                </a:extLst>
              </p:cNvPr>
              <p:cNvGrpSpPr/>
              <p:nvPr/>
            </p:nvGrpSpPr>
            <p:grpSpPr>
              <a:xfrm>
                <a:off x="2365667" y="3582777"/>
                <a:ext cx="451697" cy="555158"/>
                <a:chOff x="7370247" y="553965"/>
                <a:chExt cx="914400" cy="914400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D0D7C4C6-0F8A-4169-A088-A69324CA80F3}"/>
                    </a:ext>
                  </a:extLst>
                </p:cNvPr>
                <p:cNvSpPr/>
                <p:nvPr/>
              </p:nvSpPr>
              <p:spPr>
                <a:xfrm>
                  <a:off x="7401203" y="775421"/>
                  <a:ext cx="676275" cy="466725"/>
                </a:xfrm>
                <a:custGeom>
                  <a:avLst/>
                  <a:gdLst>
                    <a:gd name="connsiteX0" fmla="*/ 407194 w 676275"/>
                    <a:gd name="connsiteY0" fmla="*/ 65246 h 466725"/>
                    <a:gd name="connsiteX1" fmla="*/ 407194 w 676275"/>
                    <a:gd name="connsiteY1" fmla="*/ 103346 h 466725"/>
                    <a:gd name="connsiteX2" fmla="*/ 426244 w 676275"/>
                    <a:gd name="connsiteY2" fmla="*/ 102394 h 466725"/>
                    <a:gd name="connsiteX3" fmla="*/ 445294 w 676275"/>
                    <a:gd name="connsiteY3" fmla="*/ 103346 h 466725"/>
                    <a:gd name="connsiteX4" fmla="*/ 445294 w 676275"/>
                    <a:gd name="connsiteY4" fmla="*/ 65246 h 466725"/>
                    <a:gd name="connsiteX5" fmla="*/ 550069 w 676275"/>
                    <a:gd name="connsiteY5" fmla="*/ 87154 h 466725"/>
                    <a:gd name="connsiteX6" fmla="*/ 535781 w 676275"/>
                    <a:gd name="connsiteY6" fmla="*/ 121444 h 466725"/>
                    <a:gd name="connsiteX7" fmla="*/ 571024 w 676275"/>
                    <a:gd name="connsiteY7" fmla="*/ 136684 h 466725"/>
                    <a:gd name="connsiteX8" fmla="*/ 585311 w 676275"/>
                    <a:gd name="connsiteY8" fmla="*/ 101441 h 466725"/>
                    <a:gd name="connsiteX9" fmla="*/ 635794 w 676275"/>
                    <a:gd name="connsiteY9" fmla="*/ 131921 h 466725"/>
                    <a:gd name="connsiteX10" fmla="*/ 676751 w 676275"/>
                    <a:gd name="connsiteY10" fmla="*/ 90964 h 466725"/>
                    <a:gd name="connsiteX11" fmla="*/ 426244 w 676275"/>
                    <a:gd name="connsiteY11" fmla="*/ 7144 h 466725"/>
                    <a:gd name="connsiteX12" fmla="*/ 7144 w 676275"/>
                    <a:gd name="connsiteY12" fmla="*/ 426244 h 466725"/>
                    <a:gd name="connsiteX13" fmla="*/ 7144 w 676275"/>
                    <a:gd name="connsiteY13" fmla="*/ 464344 h 466725"/>
                    <a:gd name="connsiteX14" fmla="*/ 64294 w 676275"/>
                    <a:gd name="connsiteY14" fmla="*/ 464344 h 466725"/>
                    <a:gd name="connsiteX15" fmla="*/ 64294 w 676275"/>
                    <a:gd name="connsiteY15" fmla="*/ 426244 h 466725"/>
                    <a:gd name="connsiteX16" fmla="*/ 82391 w 676275"/>
                    <a:gd name="connsiteY16" fmla="*/ 313849 h 466725"/>
                    <a:gd name="connsiteX17" fmla="*/ 117634 w 676275"/>
                    <a:gd name="connsiteY17" fmla="*/ 328136 h 466725"/>
                    <a:gd name="connsiteX18" fmla="*/ 130969 w 676275"/>
                    <a:gd name="connsiteY18" fmla="*/ 292894 h 466725"/>
                    <a:gd name="connsiteX19" fmla="*/ 95726 w 676275"/>
                    <a:gd name="connsiteY19" fmla="*/ 278606 h 466725"/>
                    <a:gd name="connsiteX20" fmla="*/ 152876 w 676275"/>
                    <a:gd name="connsiteY20" fmla="*/ 190024 h 466725"/>
                    <a:gd name="connsiteX21" fmla="*/ 179546 w 676275"/>
                    <a:gd name="connsiteY21" fmla="*/ 216694 h 466725"/>
                    <a:gd name="connsiteX22" fmla="*/ 206216 w 676275"/>
                    <a:gd name="connsiteY22" fmla="*/ 189071 h 466725"/>
                    <a:gd name="connsiteX23" fmla="*/ 179546 w 676275"/>
                    <a:gd name="connsiteY23" fmla="*/ 162401 h 466725"/>
                    <a:gd name="connsiteX24" fmla="*/ 267176 w 676275"/>
                    <a:gd name="connsiteY24" fmla="*/ 101441 h 466725"/>
                    <a:gd name="connsiteX25" fmla="*/ 281464 w 676275"/>
                    <a:gd name="connsiteY25" fmla="*/ 136684 h 466725"/>
                    <a:gd name="connsiteX26" fmla="*/ 316706 w 676275"/>
                    <a:gd name="connsiteY26" fmla="*/ 121444 h 466725"/>
                    <a:gd name="connsiteX27" fmla="*/ 302419 w 676275"/>
                    <a:gd name="connsiteY27" fmla="*/ 86201 h 466725"/>
                    <a:gd name="connsiteX28" fmla="*/ 407194 w 676275"/>
                    <a:gd name="connsiteY28" fmla="*/ 65246 h 466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676275" h="466725">
                      <a:moveTo>
                        <a:pt x="407194" y="65246"/>
                      </a:moveTo>
                      <a:lnTo>
                        <a:pt x="407194" y="103346"/>
                      </a:lnTo>
                      <a:cubicBezTo>
                        <a:pt x="413861" y="103346"/>
                        <a:pt x="419576" y="102394"/>
                        <a:pt x="426244" y="102394"/>
                      </a:cubicBezTo>
                      <a:cubicBezTo>
                        <a:pt x="432911" y="102394"/>
                        <a:pt x="438626" y="102394"/>
                        <a:pt x="445294" y="103346"/>
                      </a:cubicBezTo>
                      <a:lnTo>
                        <a:pt x="445294" y="65246"/>
                      </a:lnTo>
                      <a:cubicBezTo>
                        <a:pt x="482441" y="67151"/>
                        <a:pt x="517684" y="74771"/>
                        <a:pt x="550069" y="87154"/>
                      </a:cubicBezTo>
                      <a:lnTo>
                        <a:pt x="535781" y="121444"/>
                      </a:lnTo>
                      <a:cubicBezTo>
                        <a:pt x="548164" y="126206"/>
                        <a:pt x="559594" y="130969"/>
                        <a:pt x="571024" y="136684"/>
                      </a:cubicBezTo>
                      <a:lnTo>
                        <a:pt x="585311" y="101441"/>
                      </a:lnTo>
                      <a:cubicBezTo>
                        <a:pt x="603409" y="110014"/>
                        <a:pt x="619601" y="120491"/>
                        <a:pt x="635794" y="131921"/>
                      </a:cubicBezTo>
                      <a:lnTo>
                        <a:pt x="676751" y="90964"/>
                      </a:lnTo>
                      <a:cubicBezTo>
                        <a:pt x="607219" y="38576"/>
                        <a:pt x="520541" y="7144"/>
                        <a:pt x="426244" y="7144"/>
                      </a:cubicBezTo>
                      <a:cubicBezTo>
                        <a:pt x="194786" y="7144"/>
                        <a:pt x="7144" y="194786"/>
                        <a:pt x="7144" y="426244"/>
                      </a:cubicBezTo>
                      <a:lnTo>
                        <a:pt x="7144" y="464344"/>
                      </a:lnTo>
                      <a:lnTo>
                        <a:pt x="64294" y="464344"/>
                      </a:lnTo>
                      <a:lnTo>
                        <a:pt x="64294" y="426244"/>
                      </a:lnTo>
                      <a:cubicBezTo>
                        <a:pt x="64294" y="387191"/>
                        <a:pt x="70961" y="349091"/>
                        <a:pt x="82391" y="313849"/>
                      </a:cubicBezTo>
                      <a:lnTo>
                        <a:pt x="117634" y="328136"/>
                      </a:lnTo>
                      <a:cubicBezTo>
                        <a:pt x="121444" y="315754"/>
                        <a:pt x="126206" y="304324"/>
                        <a:pt x="130969" y="292894"/>
                      </a:cubicBezTo>
                      <a:lnTo>
                        <a:pt x="95726" y="278606"/>
                      </a:lnTo>
                      <a:cubicBezTo>
                        <a:pt x="110014" y="246221"/>
                        <a:pt x="130016" y="215741"/>
                        <a:pt x="152876" y="190024"/>
                      </a:cubicBezTo>
                      <a:lnTo>
                        <a:pt x="179546" y="216694"/>
                      </a:lnTo>
                      <a:cubicBezTo>
                        <a:pt x="188119" y="207169"/>
                        <a:pt x="196691" y="197644"/>
                        <a:pt x="206216" y="189071"/>
                      </a:cubicBezTo>
                      <a:lnTo>
                        <a:pt x="179546" y="162401"/>
                      </a:lnTo>
                      <a:cubicBezTo>
                        <a:pt x="205264" y="138589"/>
                        <a:pt x="234791" y="117634"/>
                        <a:pt x="267176" y="101441"/>
                      </a:cubicBezTo>
                      <a:lnTo>
                        <a:pt x="281464" y="136684"/>
                      </a:lnTo>
                      <a:cubicBezTo>
                        <a:pt x="292894" y="130969"/>
                        <a:pt x="304324" y="126206"/>
                        <a:pt x="316706" y="121444"/>
                      </a:cubicBezTo>
                      <a:lnTo>
                        <a:pt x="302419" y="86201"/>
                      </a:lnTo>
                      <a:cubicBezTo>
                        <a:pt x="334804" y="73819"/>
                        <a:pt x="370046" y="67151"/>
                        <a:pt x="407194" y="65246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B2A08DAA-6A7F-4662-B5D3-D1B768D8351E}"/>
                    </a:ext>
                  </a:extLst>
                </p:cNvPr>
                <p:cNvSpPr/>
                <p:nvPr/>
              </p:nvSpPr>
              <p:spPr>
                <a:xfrm>
                  <a:off x="8115578" y="954491"/>
                  <a:ext cx="133350" cy="285750"/>
                </a:xfrm>
                <a:custGeom>
                  <a:avLst/>
                  <a:gdLst>
                    <a:gd name="connsiteX0" fmla="*/ 55721 w 133350"/>
                    <a:gd name="connsiteY0" fmla="*/ 7144 h 285750"/>
                    <a:gd name="connsiteX1" fmla="*/ 14764 w 133350"/>
                    <a:gd name="connsiteY1" fmla="*/ 48101 h 285750"/>
                    <a:gd name="connsiteX2" fmla="*/ 42386 w 133350"/>
                    <a:gd name="connsiteY2" fmla="*/ 98584 h 285750"/>
                    <a:gd name="connsiteX3" fmla="*/ 7144 w 133350"/>
                    <a:gd name="connsiteY3" fmla="*/ 113824 h 285750"/>
                    <a:gd name="connsiteX4" fmla="*/ 20479 w 133350"/>
                    <a:gd name="connsiteY4" fmla="*/ 149066 h 285750"/>
                    <a:gd name="connsiteX5" fmla="*/ 55721 w 133350"/>
                    <a:gd name="connsiteY5" fmla="*/ 134779 h 285750"/>
                    <a:gd name="connsiteX6" fmla="*/ 73819 w 133350"/>
                    <a:gd name="connsiteY6" fmla="*/ 247174 h 285750"/>
                    <a:gd name="connsiteX7" fmla="*/ 73819 w 133350"/>
                    <a:gd name="connsiteY7" fmla="*/ 285274 h 285750"/>
                    <a:gd name="connsiteX8" fmla="*/ 130969 w 133350"/>
                    <a:gd name="connsiteY8" fmla="*/ 285274 h 285750"/>
                    <a:gd name="connsiteX9" fmla="*/ 130969 w 133350"/>
                    <a:gd name="connsiteY9" fmla="*/ 247174 h 285750"/>
                    <a:gd name="connsiteX10" fmla="*/ 55721 w 133350"/>
                    <a:gd name="connsiteY10" fmla="*/ 7144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350" h="285750">
                      <a:moveTo>
                        <a:pt x="55721" y="7144"/>
                      </a:moveTo>
                      <a:lnTo>
                        <a:pt x="14764" y="48101"/>
                      </a:lnTo>
                      <a:cubicBezTo>
                        <a:pt x="25241" y="64294"/>
                        <a:pt x="34766" y="81439"/>
                        <a:pt x="42386" y="98584"/>
                      </a:cubicBezTo>
                      <a:lnTo>
                        <a:pt x="7144" y="113824"/>
                      </a:lnTo>
                      <a:cubicBezTo>
                        <a:pt x="11906" y="125254"/>
                        <a:pt x="16669" y="137636"/>
                        <a:pt x="20479" y="149066"/>
                      </a:cubicBezTo>
                      <a:lnTo>
                        <a:pt x="55721" y="134779"/>
                      </a:lnTo>
                      <a:cubicBezTo>
                        <a:pt x="67151" y="170021"/>
                        <a:pt x="73819" y="208121"/>
                        <a:pt x="73819" y="247174"/>
                      </a:cubicBezTo>
                      <a:lnTo>
                        <a:pt x="73819" y="285274"/>
                      </a:lnTo>
                      <a:lnTo>
                        <a:pt x="130969" y="285274"/>
                      </a:lnTo>
                      <a:lnTo>
                        <a:pt x="130969" y="247174"/>
                      </a:lnTo>
                      <a:cubicBezTo>
                        <a:pt x="130969" y="157639"/>
                        <a:pt x="103346" y="75724"/>
                        <a:pt x="55721" y="7144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727C441F-CE6F-4113-8898-628069C3DF89}"/>
                    </a:ext>
                  </a:extLst>
                </p:cNvPr>
                <p:cNvSpPr/>
                <p:nvPr/>
              </p:nvSpPr>
              <p:spPr>
                <a:xfrm>
                  <a:off x="7780038" y="880196"/>
                  <a:ext cx="371475" cy="371475"/>
                </a:xfrm>
                <a:custGeom>
                  <a:avLst/>
                  <a:gdLst>
                    <a:gd name="connsiteX0" fmla="*/ 20739 w 371475"/>
                    <a:gd name="connsiteY0" fmla="*/ 304324 h 371475"/>
                    <a:gd name="connsiteX1" fmla="*/ 15976 w 371475"/>
                    <a:gd name="connsiteY1" fmla="*/ 309086 h 371475"/>
                    <a:gd name="connsiteX2" fmla="*/ 20739 w 371475"/>
                    <a:gd name="connsiteY2" fmla="*/ 363379 h 371475"/>
                    <a:gd name="connsiteX3" fmla="*/ 75031 w 371475"/>
                    <a:gd name="connsiteY3" fmla="*/ 358616 h 371475"/>
                    <a:gd name="connsiteX4" fmla="*/ 371259 w 371475"/>
                    <a:gd name="connsiteY4" fmla="*/ 7144 h 371475"/>
                    <a:gd name="connsiteX5" fmla="*/ 20739 w 371475"/>
                    <a:gd name="connsiteY5" fmla="*/ 304324 h 371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1475" h="371475">
                      <a:moveTo>
                        <a:pt x="20739" y="304324"/>
                      </a:moveTo>
                      <a:cubicBezTo>
                        <a:pt x="18834" y="305276"/>
                        <a:pt x="17881" y="307181"/>
                        <a:pt x="15976" y="309086"/>
                      </a:cubicBezTo>
                      <a:cubicBezTo>
                        <a:pt x="2641" y="325279"/>
                        <a:pt x="4546" y="349091"/>
                        <a:pt x="20739" y="363379"/>
                      </a:cubicBezTo>
                      <a:cubicBezTo>
                        <a:pt x="36931" y="376714"/>
                        <a:pt x="60744" y="374809"/>
                        <a:pt x="75031" y="358616"/>
                      </a:cubicBezTo>
                      <a:lnTo>
                        <a:pt x="371259" y="7144"/>
                      </a:lnTo>
                      <a:lnTo>
                        <a:pt x="20739" y="304324"/>
                      </a:lnTo>
                      <a:close/>
                    </a:path>
                  </a:pathLst>
                </a:custGeom>
                <a:grpFill/>
                <a:ln w="9525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A0D9AFC-183E-4012-9412-B5A487B69B22}"/>
                  </a:ext>
                </a:extLst>
              </p:cNvPr>
              <p:cNvSpPr/>
              <p:nvPr/>
            </p:nvSpPr>
            <p:spPr>
              <a:xfrm>
                <a:off x="2279198" y="3533176"/>
                <a:ext cx="615563" cy="651468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FA74513-0711-482F-BF3D-F4B1A7FBDFA9}"/>
                </a:ext>
              </a:extLst>
            </p:cNvPr>
            <p:cNvGrpSpPr/>
            <p:nvPr/>
          </p:nvGrpSpPr>
          <p:grpSpPr>
            <a:xfrm>
              <a:off x="2976953" y="3673701"/>
              <a:ext cx="662977" cy="651468"/>
              <a:chOff x="2937473" y="3607382"/>
              <a:chExt cx="662977" cy="651468"/>
            </a:xfrm>
          </p:grpSpPr>
          <p:grpSp>
            <p:nvGrpSpPr>
              <p:cNvPr id="3" name="图形 71" descr="带标记的地图">
                <a:extLst>
                  <a:ext uri="{FF2B5EF4-FFF2-40B4-BE49-F238E27FC236}">
                    <a16:creationId xmlns:a16="http://schemas.microsoft.com/office/drawing/2014/main" id="{9D2AF47C-4B7C-4EC0-BD78-B99FFF010C6C}"/>
                  </a:ext>
                </a:extLst>
              </p:cNvPr>
              <p:cNvGrpSpPr/>
              <p:nvPr/>
            </p:nvGrpSpPr>
            <p:grpSpPr>
              <a:xfrm>
                <a:off x="3047776" y="3659146"/>
                <a:ext cx="430489" cy="507090"/>
                <a:chOff x="8805763" y="527452"/>
                <a:chExt cx="914400" cy="914400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5" name="任意多边形: 形状 4">
                  <a:extLst>
                    <a:ext uri="{FF2B5EF4-FFF2-40B4-BE49-F238E27FC236}">
                      <a16:creationId xmlns:a16="http://schemas.microsoft.com/office/drawing/2014/main" id="{B8AFB90E-F988-4B3E-A850-8C4BA4ED743D}"/>
                    </a:ext>
                  </a:extLst>
                </p:cNvPr>
                <p:cNvSpPr/>
                <p:nvPr/>
              </p:nvSpPr>
              <p:spPr>
                <a:xfrm>
                  <a:off x="9346251" y="667855"/>
                  <a:ext cx="209550" cy="314325"/>
                </a:xfrm>
                <a:custGeom>
                  <a:avLst/>
                  <a:gdLst>
                    <a:gd name="connsiteX0" fmla="*/ 107212 w 209550"/>
                    <a:gd name="connsiteY0" fmla="*/ 147252 h 314325"/>
                    <a:gd name="connsiteX1" fmla="*/ 66254 w 209550"/>
                    <a:gd name="connsiteY1" fmla="*/ 104390 h 314325"/>
                    <a:gd name="connsiteX2" fmla="*/ 108164 w 209550"/>
                    <a:gd name="connsiteY2" fmla="*/ 62480 h 314325"/>
                    <a:gd name="connsiteX3" fmla="*/ 150074 w 209550"/>
                    <a:gd name="connsiteY3" fmla="*/ 104390 h 314325"/>
                    <a:gd name="connsiteX4" fmla="*/ 137692 w 209550"/>
                    <a:gd name="connsiteY4" fmla="*/ 133917 h 314325"/>
                    <a:gd name="connsiteX5" fmla="*/ 107212 w 209550"/>
                    <a:gd name="connsiteY5" fmla="*/ 147252 h 314325"/>
                    <a:gd name="connsiteX6" fmla="*/ 66254 w 209550"/>
                    <a:gd name="connsiteY6" fmla="*/ 14855 h 314325"/>
                    <a:gd name="connsiteX7" fmla="*/ 18629 w 209550"/>
                    <a:gd name="connsiteY7" fmla="*/ 57717 h 314325"/>
                    <a:gd name="connsiteX8" fmla="*/ 13867 w 209550"/>
                    <a:gd name="connsiteY8" fmla="*/ 139632 h 314325"/>
                    <a:gd name="connsiteX9" fmla="*/ 59587 w 209550"/>
                    <a:gd name="connsiteY9" fmla="*/ 238692 h 314325"/>
                    <a:gd name="connsiteX10" fmla="*/ 90067 w 209550"/>
                    <a:gd name="connsiteY10" fmla="*/ 301557 h 314325"/>
                    <a:gd name="connsiteX11" fmla="*/ 107212 w 209550"/>
                    <a:gd name="connsiteY11" fmla="*/ 312035 h 314325"/>
                    <a:gd name="connsiteX12" fmla="*/ 124357 w 209550"/>
                    <a:gd name="connsiteY12" fmla="*/ 301557 h 314325"/>
                    <a:gd name="connsiteX13" fmla="*/ 154837 w 209550"/>
                    <a:gd name="connsiteY13" fmla="*/ 238692 h 314325"/>
                    <a:gd name="connsiteX14" fmla="*/ 200557 w 209550"/>
                    <a:gd name="connsiteY14" fmla="*/ 140585 h 314325"/>
                    <a:gd name="connsiteX15" fmla="*/ 207224 w 209550"/>
                    <a:gd name="connsiteY15" fmla="*/ 104390 h 314325"/>
                    <a:gd name="connsiteX16" fmla="*/ 66254 w 209550"/>
                    <a:gd name="connsiteY16" fmla="*/ 14855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9550" h="314325">
                      <a:moveTo>
                        <a:pt x="107212" y="147252"/>
                      </a:moveTo>
                      <a:cubicBezTo>
                        <a:pt x="84352" y="147252"/>
                        <a:pt x="65302" y="128202"/>
                        <a:pt x="66254" y="104390"/>
                      </a:cubicBezTo>
                      <a:cubicBezTo>
                        <a:pt x="66254" y="81530"/>
                        <a:pt x="85304" y="62480"/>
                        <a:pt x="108164" y="62480"/>
                      </a:cubicBezTo>
                      <a:cubicBezTo>
                        <a:pt x="131024" y="62480"/>
                        <a:pt x="150074" y="81530"/>
                        <a:pt x="150074" y="104390"/>
                      </a:cubicBezTo>
                      <a:cubicBezTo>
                        <a:pt x="150074" y="115820"/>
                        <a:pt x="145312" y="126297"/>
                        <a:pt x="137692" y="133917"/>
                      </a:cubicBezTo>
                      <a:cubicBezTo>
                        <a:pt x="129119" y="142490"/>
                        <a:pt x="118642" y="147252"/>
                        <a:pt x="107212" y="147252"/>
                      </a:cubicBezTo>
                      <a:close/>
                      <a:moveTo>
                        <a:pt x="66254" y="14855"/>
                      </a:moveTo>
                      <a:cubicBezTo>
                        <a:pt x="45299" y="22475"/>
                        <a:pt x="29107" y="38667"/>
                        <a:pt x="18629" y="57717"/>
                      </a:cubicBezTo>
                      <a:cubicBezTo>
                        <a:pt x="5294" y="83435"/>
                        <a:pt x="3389" y="112962"/>
                        <a:pt x="13867" y="139632"/>
                      </a:cubicBezTo>
                      <a:lnTo>
                        <a:pt x="59587" y="238692"/>
                      </a:lnTo>
                      <a:lnTo>
                        <a:pt x="90067" y="301557"/>
                      </a:lnTo>
                      <a:cubicBezTo>
                        <a:pt x="92924" y="308225"/>
                        <a:pt x="99592" y="312035"/>
                        <a:pt x="107212" y="312035"/>
                      </a:cubicBezTo>
                      <a:cubicBezTo>
                        <a:pt x="114832" y="312035"/>
                        <a:pt x="121499" y="308225"/>
                        <a:pt x="124357" y="301557"/>
                      </a:cubicBezTo>
                      <a:lnTo>
                        <a:pt x="154837" y="238692"/>
                      </a:lnTo>
                      <a:lnTo>
                        <a:pt x="200557" y="140585"/>
                      </a:lnTo>
                      <a:cubicBezTo>
                        <a:pt x="205319" y="129155"/>
                        <a:pt x="207224" y="116772"/>
                        <a:pt x="207224" y="104390"/>
                      </a:cubicBezTo>
                      <a:cubicBezTo>
                        <a:pt x="207224" y="37715"/>
                        <a:pt x="138644" y="-12768"/>
                        <a:pt x="66254" y="14855"/>
                      </a:cubicBezTo>
                      <a:close/>
                    </a:path>
                  </a:pathLst>
                </a:custGeom>
                <a:grpFill/>
                <a:ln w="9525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" name="任意多边形: 形状 5">
                  <a:extLst>
                    <a:ext uri="{FF2B5EF4-FFF2-40B4-BE49-F238E27FC236}">
                      <a16:creationId xmlns:a16="http://schemas.microsoft.com/office/drawing/2014/main" id="{5463FC28-778E-4B5D-8731-736EDD2CC532}"/>
                    </a:ext>
                  </a:extLst>
                </p:cNvPr>
                <p:cNvSpPr/>
                <p:nvPr/>
              </p:nvSpPr>
              <p:spPr>
                <a:xfrm>
                  <a:off x="8874819" y="753671"/>
                  <a:ext cx="771525" cy="542925"/>
                </a:xfrm>
                <a:custGeom>
                  <a:avLst/>
                  <a:gdLst>
                    <a:gd name="connsiteX0" fmla="*/ 369094 w 771525"/>
                    <a:gd name="connsiteY0" fmla="*/ 467201 h 542925"/>
                    <a:gd name="connsiteX1" fmla="*/ 216694 w 771525"/>
                    <a:gd name="connsiteY1" fmla="*/ 391001 h 542925"/>
                    <a:gd name="connsiteX2" fmla="*/ 216694 w 771525"/>
                    <a:gd name="connsiteY2" fmla="*/ 80486 h 542925"/>
                    <a:gd name="connsiteX3" fmla="*/ 369094 w 771525"/>
                    <a:gd name="connsiteY3" fmla="*/ 156686 h 542925"/>
                    <a:gd name="connsiteX4" fmla="*/ 369094 w 771525"/>
                    <a:gd name="connsiteY4" fmla="*/ 467201 h 542925"/>
                    <a:gd name="connsiteX5" fmla="*/ 178594 w 771525"/>
                    <a:gd name="connsiteY5" fmla="*/ 391001 h 542925"/>
                    <a:gd name="connsiteX6" fmla="*/ 64294 w 771525"/>
                    <a:gd name="connsiteY6" fmla="*/ 448151 h 542925"/>
                    <a:gd name="connsiteX7" fmla="*/ 64294 w 771525"/>
                    <a:gd name="connsiteY7" fmla="*/ 137636 h 542925"/>
                    <a:gd name="connsiteX8" fmla="*/ 178594 w 771525"/>
                    <a:gd name="connsiteY8" fmla="*/ 80486 h 542925"/>
                    <a:gd name="connsiteX9" fmla="*/ 178594 w 771525"/>
                    <a:gd name="connsiteY9" fmla="*/ 391001 h 542925"/>
                    <a:gd name="connsiteX10" fmla="*/ 706279 w 771525"/>
                    <a:gd name="connsiteY10" fmla="*/ 70961 h 542925"/>
                    <a:gd name="connsiteX11" fmla="*/ 706279 w 771525"/>
                    <a:gd name="connsiteY11" fmla="*/ 70961 h 542925"/>
                    <a:gd name="connsiteX12" fmla="*/ 682466 w 771525"/>
                    <a:gd name="connsiteY12" fmla="*/ 122396 h 542925"/>
                    <a:gd name="connsiteX13" fmla="*/ 711994 w 771525"/>
                    <a:gd name="connsiteY13" fmla="*/ 137636 h 542925"/>
                    <a:gd name="connsiteX14" fmla="*/ 711994 w 771525"/>
                    <a:gd name="connsiteY14" fmla="*/ 448151 h 542925"/>
                    <a:gd name="connsiteX15" fmla="*/ 597694 w 771525"/>
                    <a:gd name="connsiteY15" fmla="*/ 391001 h 542925"/>
                    <a:gd name="connsiteX16" fmla="*/ 597694 w 771525"/>
                    <a:gd name="connsiteY16" fmla="*/ 264319 h 542925"/>
                    <a:gd name="connsiteX17" fmla="*/ 559594 w 771525"/>
                    <a:gd name="connsiteY17" fmla="*/ 264319 h 542925"/>
                    <a:gd name="connsiteX18" fmla="*/ 559594 w 771525"/>
                    <a:gd name="connsiteY18" fmla="*/ 391001 h 542925"/>
                    <a:gd name="connsiteX19" fmla="*/ 407194 w 771525"/>
                    <a:gd name="connsiteY19" fmla="*/ 467201 h 542925"/>
                    <a:gd name="connsiteX20" fmla="*/ 407194 w 771525"/>
                    <a:gd name="connsiteY20" fmla="*/ 156686 h 542925"/>
                    <a:gd name="connsiteX21" fmla="*/ 474821 w 771525"/>
                    <a:gd name="connsiteY21" fmla="*/ 122396 h 542925"/>
                    <a:gd name="connsiteX22" fmla="*/ 451009 w 771525"/>
                    <a:gd name="connsiteY22" fmla="*/ 70961 h 542925"/>
                    <a:gd name="connsiteX23" fmla="*/ 388144 w 771525"/>
                    <a:gd name="connsiteY23" fmla="*/ 102394 h 542925"/>
                    <a:gd name="connsiteX24" fmla="*/ 197644 w 771525"/>
                    <a:gd name="connsiteY24" fmla="*/ 7144 h 542925"/>
                    <a:gd name="connsiteX25" fmla="*/ 7144 w 771525"/>
                    <a:gd name="connsiteY25" fmla="*/ 102394 h 542925"/>
                    <a:gd name="connsiteX26" fmla="*/ 7144 w 771525"/>
                    <a:gd name="connsiteY26" fmla="*/ 540544 h 542925"/>
                    <a:gd name="connsiteX27" fmla="*/ 197644 w 771525"/>
                    <a:gd name="connsiteY27" fmla="*/ 445294 h 542925"/>
                    <a:gd name="connsiteX28" fmla="*/ 388144 w 771525"/>
                    <a:gd name="connsiteY28" fmla="*/ 540544 h 542925"/>
                    <a:gd name="connsiteX29" fmla="*/ 578644 w 771525"/>
                    <a:gd name="connsiteY29" fmla="*/ 445294 h 542925"/>
                    <a:gd name="connsiteX30" fmla="*/ 769144 w 771525"/>
                    <a:gd name="connsiteY30" fmla="*/ 540544 h 542925"/>
                    <a:gd name="connsiteX31" fmla="*/ 769144 w 771525"/>
                    <a:gd name="connsiteY31" fmla="*/ 102394 h 542925"/>
                    <a:gd name="connsiteX32" fmla="*/ 706279 w 771525"/>
                    <a:gd name="connsiteY32" fmla="*/ 70961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771525" h="542925">
                      <a:moveTo>
                        <a:pt x="369094" y="467201"/>
                      </a:moveTo>
                      <a:lnTo>
                        <a:pt x="216694" y="391001"/>
                      </a:lnTo>
                      <a:lnTo>
                        <a:pt x="216694" y="80486"/>
                      </a:lnTo>
                      <a:lnTo>
                        <a:pt x="369094" y="156686"/>
                      </a:lnTo>
                      <a:lnTo>
                        <a:pt x="369094" y="467201"/>
                      </a:lnTo>
                      <a:close/>
                      <a:moveTo>
                        <a:pt x="178594" y="391001"/>
                      </a:moveTo>
                      <a:lnTo>
                        <a:pt x="64294" y="448151"/>
                      </a:lnTo>
                      <a:lnTo>
                        <a:pt x="64294" y="137636"/>
                      </a:lnTo>
                      <a:lnTo>
                        <a:pt x="178594" y="80486"/>
                      </a:lnTo>
                      <a:lnTo>
                        <a:pt x="178594" y="391001"/>
                      </a:lnTo>
                      <a:close/>
                      <a:moveTo>
                        <a:pt x="706279" y="70961"/>
                      </a:moveTo>
                      <a:lnTo>
                        <a:pt x="706279" y="70961"/>
                      </a:lnTo>
                      <a:lnTo>
                        <a:pt x="682466" y="122396"/>
                      </a:lnTo>
                      <a:lnTo>
                        <a:pt x="711994" y="137636"/>
                      </a:lnTo>
                      <a:lnTo>
                        <a:pt x="711994" y="448151"/>
                      </a:lnTo>
                      <a:lnTo>
                        <a:pt x="597694" y="391001"/>
                      </a:lnTo>
                      <a:lnTo>
                        <a:pt x="597694" y="264319"/>
                      </a:lnTo>
                      <a:lnTo>
                        <a:pt x="559594" y="264319"/>
                      </a:lnTo>
                      <a:lnTo>
                        <a:pt x="559594" y="391001"/>
                      </a:lnTo>
                      <a:lnTo>
                        <a:pt x="407194" y="467201"/>
                      </a:lnTo>
                      <a:lnTo>
                        <a:pt x="407194" y="156686"/>
                      </a:lnTo>
                      <a:lnTo>
                        <a:pt x="474821" y="122396"/>
                      </a:lnTo>
                      <a:lnTo>
                        <a:pt x="451009" y="70961"/>
                      </a:lnTo>
                      <a:lnTo>
                        <a:pt x="388144" y="102394"/>
                      </a:lnTo>
                      <a:lnTo>
                        <a:pt x="197644" y="7144"/>
                      </a:lnTo>
                      <a:lnTo>
                        <a:pt x="7144" y="102394"/>
                      </a:lnTo>
                      <a:lnTo>
                        <a:pt x="7144" y="540544"/>
                      </a:lnTo>
                      <a:lnTo>
                        <a:pt x="197644" y="445294"/>
                      </a:lnTo>
                      <a:lnTo>
                        <a:pt x="388144" y="540544"/>
                      </a:lnTo>
                      <a:lnTo>
                        <a:pt x="578644" y="445294"/>
                      </a:lnTo>
                      <a:lnTo>
                        <a:pt x="769144" y="540544"/>
                      </a:lnTo>
                      <a:lnTo>
                        <a:pt x="769144" y="102394"/>
                      </a:lnTo>
                      <a:lnTo>
                        <a:pt x="706279" y="70961"/>
                      </a:lnTo>
                      <a:close/>
                    </a:path>
                  </a:pathLst>
                </a:custGeom>
                <a:grpFill/>
                <a:ln w="9525" cap="flat">
                  <a:solidFill>
                    <a:schemeClr val="bg1">
                      <a:lumMod val="7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D45C56C-90DA-4B42-A398-BCAFEDC25CE7}"/>
                  </a:ext>
                </a:extLst>
              </p:cNvPr>
              <p:cNvSpPr/>
              <p:nvPr/>
            </p:nvSpPr>
            <p:spPr>
              <a:xfrm>
                <a:off x="2937473" y="3607382"/>
                <a:ext cx="662977" cy="651468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9291EA8-6FB1-41E0-AA56-1568668DD96F}"/>
                </a:ext>
              </a:extLst>
            </p:cNvPr>
            <p:cNvGrpSpPr/>
            <p:nvPr/>
          </p:nvGrpSpPr>
          <p:grpSpPr>
            <a:xfrm>
              <a:off x="7767780" y="4259433"/>
              <a:ext cx="622188" cy="669265"/>
              <a:chOff x="7608092" y="3793489"/>
              <a:chExt cx="819830" cy="885947"/>
            </a:xfrm>
          </p:grpSpPr>
          <p:pic>
            <p:nvPicPr>
              <p:cNvPr id="50" name="图形 49" descr="智能手机">
                <a:extLst>
                  <a:ext uri="{FF2B5EF4-FFF2-40B4-BE49-F238E27FC236}">
                    <a16:creationId xmlns:a16="http://schemas.microsoft.com/office/drawing/2014/main" id="{7FD110ED-EDCE-440C-92E9-838ECFFF1D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724142" y="3942597"/>
                <a:ext cx="587730" cy="587730"/>
              </a:xfrm>
              <a:prstGeom prst="rect">
                <a:avLst/>
              </a:prstGeom>
            </p:spPr>
          </p:pic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3488CED-FBE6-4EBA-9392-28C050ECF528}"/>
                  </a:ext>
                </a:extLst>
              </p:cNvPr>
              <p:cNvSpPr/>
              <p:nvPr/>
            </p:nvSpPr>
            <p:spPr>
              <a:xfrm>
                <a:off x="7608092" y="3793489"/>
                <a:ext cx="819830" cy="885947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36CF462-CF91-4B08-8769-A1069A7C4AB8}"/>
                </a:ext>
              </a:extLst>
            </p:cNvPr>
            <p:cNvGrpSpPr/>
            <p:nvPr/>
          </p:nvGrpSpPr>
          <p:grpSpPr>
            <a:xfrm>
              <a:off x="6776354" y="3620562"/>
              <a:ext cx="819830" cy="811851"/>
              <a:chOff x="5385974" y="2906199"/>
              <a:chExt cx="1197557" cy="1188669"/>
            </a:xfrm>
          </p:grpSpPr>
          <p:pic>
            <p:nvPicPr>
              <p:cNvPr id="52" name="图形 51" descr="云计算">
                <a:extLst>
                  <a:ext uri="{FF2B5EF4-FFF2-40B4-BE49-F238E27FC236}">
                    <a16:creationId xmlns:a16="http://schemas.microsoft.com/office/drawing/2014/main" id="{26F888BB-11FF-4D4F-ADF1-55166A65A2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5569872" y="3080622"/>
                <a:ext cx="832069" cy="832069"/>
              </a:xfrm>
              <a:prstGeom prst="rect">
                <a:avLst/>
              </a:prstGeom>
            </p:spPr>
          </p:pic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B2FEB60-B40E-43DA-A9B3-D1A88E4E9225}"/>
                  </a:ext>
                </a:extLst>
              </p:cNvPr>
              <p:cNvSpPr/>
              <p:nvPr/>
            </p:nvSpPr>
            <p:spPr>
              <a:xfrm>
                <a:off x="5385974" y="2906199"/>
                <a:ext cx="1197557" cy="1188669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79F7DD5-3EE1-4A97-9192-06833B22BF96}"/>
                </a:ext>
              </a:extLst>
            </p:cNvPr>
            <p:cNvGrpSpPr/>
            <p:nvPr/>
          </p:nvGrpSpPr>
          <p:grpSpPr>
            <a:xfrm>
              <a:off x="5582543" y="4159892"/>
              <a:ext cx="976410" cy="911986"/>
              <a:chOff x="6039655" y="1099505"/>
              <a:chExt cx="997764" cy="1045390"/>
            </a:xfrm>
          </p:grpSpPr>
          <p:pic>
            <p:nvPicPr>
              <p:cNvPr id="51" name="图片 50">
                <a:extLst>
                  <a:ext uri="{FF2B5EF4-FFF2-40B4-BE49-F238E27FC236}">
                    <a16:creationId xmlns:a16="http://schemas.microsoft.com/office/drawing/2014/main" id="{6FD16499-D1F1-4896-9CEA-426D49E832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039655" y="1099505"/>
                <a:ext cx="997764" cy="1026452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DC3482D4-6546-410E-AF17-2155F4434AEE}"/>
                  </a:ext>
                </a:extLst>
              </p:cNvPr>
              <p:cNvSpPr/>
              <p:nvPr/>
            </p:nvSpPr>
            <p:spPr>
              <a:xfrm>
                <a:off x="6096000" y="1150629"/>
                <a:ext cx="920065" cy="994266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932CB6B-EAA7-4280-89CC-63816447DDB8}"/>
                </a:ext>
              </a:extLst>
            </p:cNvPr>
            <p:cNvGrpSpPr/>
            <p:nvPr/>
          </p:nvGrpSpPr>
          <p:grpSpPr>
            <a:xfrm>
              <a:off x="6607723" y="5786424"/>
              <a:ext cx="667704" cy="660400"/>
              <a:chOff x="7776515" y="4879024"/>
              <a:chExt cx="727090" cy="719136"/>
            </a:xfrm>
          </p:grpSpPr>
          <p:pic>
            <p:nvPicPr>
              <p:cNvPr id="58" name="图形 57" descr="Web 摄像头">
                <a:extLst>
                  <a:ext uri="{FF2B5EF4-FFF2-40B4-BE49-F238E27FC236}">
                    <a16:creationId xmlns:a16="http://schemas.microsoft.com/office/drawing/2014/main" id="{08239C51-F3C2-40EB-A29B-9E4DEB8AA7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7839764" y="4938296"/>
                <a:ext cx="600592" cy="600592"/>
              </a:xfrm>
              <a:prstGeom prst="rect">
                <a:avLst/>
              </a:prstGeom>
            </p:spPr>
          </p:pic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3890C427-1528-410B-B0DF-B04BF30651CF}"/>
                  </a:ext>
                </a:extLst>
              </p:cNvPr>
              <p:cNvSpPr/>
              <p:nvPr/>
            </p:nvSpPr>
            <p:spPr>
              <a:xfrm>
                <a:off x="7776515" y="4879024"/>
                <a:ext cx="727090" cy="719136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15E89B1-B774-4168-BFEE-314984862468}"/>
                </a:ext>
              </a:extLst>
            </p:cNvPr>
            <p:cNvGrpSpPr/>
            <p:nvPr/>
          </p:nvGrpSpPr>
          <p:grpSpPr>
            <a:xfrm>
              <a:off x="7275427" y="5071878"/>
              <a:ext cx="727091" cy="785729"/>
              <a:chOff x="7778274" y="4933684"/>
              <a:chExt cx="928359" cy="1003229"/>
            </a:xfrm>
          </p:grpSpPr>
          <p:pic>
            <p:nvPicPr>
              <p:cNvPr id="64" name="图形 63" descr="游戏控制器">
                <a:extLst>
                  <a:ext uri="{FF2B5EF4-FFF2-40B4-BE49-F238E27FC236}">
                    <a16:creationId xmlns:a16="http://schemas.microsoft.com/office/drawing/2014/main" id="{6D678522-BD6E-4D84-BB70-0D5DF3EC62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7878907" y="5066735"/>
                <a:ext cx="727091" cy="727091"/>
              </a:xfrm>
              <a:prstGeom prst="rect">
                <a:avLst/>
              </a:prstGeom>
            </p:spPr>
          </p:pic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63E4A55D-49DE-4578-87E4-1B284233B510}"/>
                  </a:ext>
                </a:extLst>
              </p:cNvPr>
              <p:cNvSpPr/>
              <p:nvPr/>
            </p:nvSpPr>
            <p:spPr>
              <a:xfrm>
                <a:off x="7778274" y="4933684"/>
                <a:ext cx="928359" cy="1003229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476D3864-EA41-4ABC-B237-38F85F557CFF}"/>
                </a:ext>
              </a:extLst>
            </p:cNvPr>
            <p:cNvGrpSpPr/>
            <p:nvPr/>
          </p:nvGrpSpPr>
          <p:grpSpPr>
            <a:xfrm>
              <a:off x="5421990" y="5452558"/>
              <a:ext cx="920066" cy="994266"/>
              <a:chOff x="5981529" y="4350219"/>
              <a:chExt cx="1197557" cy="1188670"/>
            </a:xfrm>
          </p:grpSpPr>
          <p:pic>
            <p:nvPicPr>
              <p:cNvPr id="62" name="图形 61" descr="溪流">
                <a:extLst>
                  <a:ext uri="{FF2B5EF4-FFF2-40B4-BE49-F238E27FC236}">
                    <a16:creationId xmlns:a16="http://schemas.microsoft.com/office/drawing/2014/main" id="{43C41F1C-0DF5-4EED-AFC6-20CAF9D192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6123107" y="4478539"/>
                <a:ext cx="914400" cy="914400"/>
              </a:xfrm>
              <a:prstGeom prst="rect">
                <a:avLst/>
              </a:prstGeom>
            </p:spPr>
          </p:pic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8CB640A0-6F81-481A-8D9C-768D4495C1C7}"/>
                  </a:ext>
                </a:extLst>
              </p:cNvPr>
              <p:cNvSpPr/>
              <p:nvPr/>
            </p:nvSpPr>
            <p:spPr>
              <a:xfrm>
                <a:off x="5981529" y="4350219"/>
                <a:ext cx="1197557" cy="1188670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02DF2CA5-C40D-482A-8594-F0FF40BE90C2}"/>
                </a:ext>
              </a:extLst>
            </p:cNvPr>
            <p:cNvGrpSpPr/>
            <p:nvPr/>
          </p:nvGrpSpPr>
          <p:grpSpPr>
            <a:xfrm>
              <a:off x="4331706" y="4828421"/>
              <a:ext cx="920066" cy="911986"/>
              <a:chOff x="4630643" y="4775200"/>
              <a:chExt cx="1023909" cy="1025510"/>
            </a:xfrm>
          </p:grpSpPr>
          <p:pic>
            <p:nvPicPr>
              <p:cNvPr id="56" name="图形 55" descr="虚拟现实视图器">
                <a:extLst>
                  <a:ext uri="{FF2B5EF4-FFF2-40B4-BE49-F238E27FC236}">
                    <a16:creationId xmlns:a16="http://schemas.microsoft.com/office/drawing/2014/main" id="{25717513-2643-4328-8784-895F3463BE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4689559" y="4856172"/>
                <a:ext cx="914399" cy="914400"/>
              </a:xfrm>
              <a:prstGeom prst="rect">
                <a:avLst/>
              </a:prstGeom>
            </p:spPr>
          </p:pic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5A4B0076-DE62-4C70-8B04-E4DBDE7A1750}"/>
                  </a:ext>
                </a:extLst>
              </p:cNvPr>
              <p:cNvSpPr/>
              <p:nvPr/>
            </p:nvSpPr>
            <p:spPr>
              <a:xfrm>
                <a:off x="4630643" y="4775200"/>
                <a:ext cx="1023909" cy="1025510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19F36831-42ED-4174-A456-11F30B37F132}"/>
                </a:ext>
              </a:extLst>
            </p:cNvPr>
            <p:cNvGrpSpPr/>
            <p:nvPr/>
          </p:nvGrpSpPr>
          <p:grpSpPr>
            <a:xfrm>
              <a:off x="3722122" y="4307987"/>
              <a:ext cx="727091" cy="757098"/>
              <a:chOff x="4986594" y="5556658"/>
              <a:chExt cx="920065" cy="994266"/>
            </a:xfrm>
          </p:grpSpPr>
          <p:pic>
            <p:nvPicPr>
              <p:cNvPr id="42" name="图形 41" descr="手表">
                <a:extLst>
                  <a:ext uri="{FF2B5EF4-FFF2-40B4-BE49-F238E27FC236}">
                    <a16:creationId xmlns:a16="http://schemas.microsoft.com/office/drawing/2014/main" id="{FB678D8A-4CA6-494E-AD39-398542A037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5147076" y="5754241"/>
                <a:ext cx="599100" cy="599100"/>
              </a:xfrm>
              <a:prstGeom prst="rect">
                <a:avLst/>
              </a:prstGeom>
            </p:spPr>
          </p:pic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354E91CF-9181-4F46-903D-F02E10BE3C40}"/>
                  </a:ext>
                </a:extLst>
              </p:cNvPr>
              <p:cNvSpPr/>
              <p:nvPr/>
            </p:nvSpPr>
            <p:spPr>
              <a:xfrm>
                <a:off x="4986594" y="5556658"/>
                <a:ext cx="920065" cy="994266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0292A0BD-903E-466D-8051-1C16D85019FE}"/>
                </a:ext>
              </a:extLst>
            </p:cNvPr>
            <p:cNvCxnSpPr>
              <a:cxnSpLocks/>
              <a:stCxn id="41" idx="5"/>
              <a:endCxn id="40" idx="2"/>
            </p:cNvCxnSpPr>
            <p:nvPr/>
          </p:nvCxnSpPr>
          <p:spPr>
            <a:xfrm>
              <a:off x="5117031" y="5606850"/>
              <a:ext cx="304959" cy="342841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3B3BF62B-BF71-440B-B421-D1D0D752219F}"/>
                </a:ext>
              </a:extLst>
            </p:cNvPr>
            <p:cNvCxnSpPr>
              <a:cxnSpLocks/>
              <a:stCxn id="37" idx="4"/>
              <a:endCxn id="40" idx="0"/>
            </p:cNvCxnSpPr>
            <p:nvPr/>
          </p:nvCxnSpPr>
          <p:spPr>
            <a:xfrm flipH="1">
              <a:off x="5882023" y="5071878"/>
              <a:ext cx="205846" cy="38068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63E29D84-5C5A-44E1-B0FF-9D15EEA0905C}"/>
                </a:ext>
              </a:extLst>
            </p:cNvPr>
            <p:cNvCxnSpPr>
              <a:cxnSpLocks/>
              <a:stCxn id="37" idx="4"/>
              <a:endCxn id="38" idx="0"/>
            </p:cNvCxnSpPr>
            <p:nvPr/>
          </p:nvCxnSpPr>
          <p:spPr>
            <a:xfrm>
              <a:off x="6087869" y="5071878"/>
              <a:ext cx="853706" cy="714546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FE8CD9C2-AF57-48CA-A24C-092B328F4C96}"/>
                </a:ext>
              </a:extLst>
            </p:cNvPr>
            <p:cNvCxnSpPr>
              <a:cxnSpLocks/>
              <a:stCxn id="37" idx="2"/>
              <a:endCxn id="41" idx="7"/>
            </p:cNvCxnSpPr>
            <p:nvPr/>
          </p:nvCxnSpPr>
          <p:spPr>
            <a:xfrm flipH="1">
              <a:off x="5117031" y="4638185"/>
              <a:ext cx="520651" cy="32379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2B334C2C-BB15-4EB6-8DE5-E5126088033A}"/>
                </a:ext>
              </a:extLst>
            </p:cNvPr>
            <p:cNvCxnSpPr>
              <a:cxnSpLocks/>
              <a:stCxn id="37" idx="7"/>
              <a:endCxn id="34" idx="2"/>
            </p:cNvCxnSpPr>
            <p:nvPr/>
          </p:nvCxnSpPr>
          <p:spPr>
            <a:xfrm flipV="1">
              <a:off x="6406199" y="4026488"/>
              <a:ext cx="370155" cy="30503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C490FBEE-11A8-47A4-A749-62A8A1200197}"/>
                </a:ext>
              </a:extLst>
            </p:cNvPr>
            <p:cNvCxnSpPr>
              <a:cxnSpLocks/>
              <a:stCxn id="51" idx="3"/>
            </p:cNvCxnSpPr>
            <p:nvPr/>
          </p:nvCxnSpPr>
          <p:spPr>
            <a:xfrm>
              <a:off x="6558953" y="4607625"/>
              <a:ext cx="1187930" cy="28434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DECD9BAA-B59A-46ED-B8AC-3B306DA8E205}"/>
                </a:ext>
              </a:extLst>
            </p:cNvPr>
            <p:cNvCxnSpPr>
              <a:cxnSpLocks/>
              <a:stCxn id="33" idx="3"/>
              <a:endCxn id="39" idx="0"/>
            </p:cNvCxnSpPr>
            <p:nvPr/>
          </p:nvCxnSpPr>
          <p:spPr>
            <a:xfrm flipH="1">
              <a:off x="7638973" y="4830686"/>
              <a:ext cx="219924" cy="241192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0EABA9D9-A3E3-4FF2-998B-163C848311D5}"/>
                </a:ext>
              </a:extLst>
            </p:cNvPr>
            <p:cNvCxnSpPr>
              <a:cxnSpLocks/>
              <a:stCxn id="37" idx="2"/>
              <a:endCxn id="53" idx="6"/>
            </p:cNvCxnSpPr>
            <p:nvPr/>
          </p:nvCxnSpPr>
          <p:spPr>
            <a:xfrm flipH="1">
              <a:off x="4449213" y="4638185"/>
              <a:ext cx="1188469" cy="48351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512F7991-813B-4402-99FC-2A80788427E6}"/>
                </a:ext>
              </a:extLst>
            </p:cNvPr>
            <p:cNvCxnSpPr>
              <a:cxnSpLocks/>
              <a:stCxn id="37" idx="5"/>
              <a:endCxn id="39" idx="1"/>
            </p:cNvCxnSpPr>
            <p:nvPr/>
          </p:nvCxnSpPr>
          <p:spPr>
            <a:xfrm>
              <a:off x="6406199" y="4944852"/>
              <a:ext cx="975708" cy="242093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F561EF9A-25A6-4FF6-9590-C8FD2D24CB26}"/>
                </a:ext>
              </a:extLst>
            </p:cNvPr>
            <p:cNvCxnSpPr>
              <a:cxnSpLocks/>
              <a:stCxn id="37" idx="1"/>
              <a:endCxn id="31" idx="6"/>
            </p:cNvCxnSpPr>
            <p:nvPr/>
          </p:nvCxnSpPr>
          <p:spPr>
            <a:xfrm flipH="1" flipV="1">
              <a:off x="3639930" y="3999435"/>
              <a:ext cx="2129609" cy="33208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0C6C01CB-15BF-491F-9C90-BBE556D75F03}"/>
              </a:ext>
            </a:extLst>
          </p:cNvPr>
          <p:cNvSpPr/>
          <p:nvPr/>
        </p:nvSpPr>
        <p:spPr>
          <a:xfrm>
            <a:off x="461887" y="1123111"/>
            <a:ext cx="467317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Various devices can be connected to a smart car via different access technologies (e.g. Wi-Fi,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BlueTooth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and 3GPP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Sidelink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/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Uu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). 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Those devices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in car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may want to communicate locally or access local services in car. </a:t>
            </a:r>
          </a:p>
          <a:p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multiple access technologies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，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local service breakout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and local switch</a:t>
            </a:r>
          </a:p>
          <a:p>
            <a:pPr lvl="1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=&gt; Full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gNB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+ partial CN functions (e.g. UPF and N3IWF) onboard, focus on: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Relay mechanism 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Integration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Mobility</a:t>
            </a:r>
          </a:p>
          <a:p>
            <a:pPr marL="0" lvl="2" indent="88900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Coordination with SA2 is needed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6185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>
            <a:extLst>
              <a:ext uri="{FF2B5EF4-FFF2-40B4-BE49-F238E27FC236}">
                <a16:creationId xmlns:a16="http://schemas.microsoft.com/office/drawing/2014/main" id="{A1544042-391A-41C0-B018-49B0129105A5}"/>
              </a:ext>
            </a:extLst>
          </p:cNvPr>
          <p:cNvSpPr txBox="1">
            <a:spLocks/>
          </p:cNvSpPr>
          <p:nvPr/>
        </p:nvSpPr>
        <p:spPr>
          <a:xfrm>
            <a:off x="536635" y="0"/>
            <a:ext cx="10619045" cy="8118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2800" dirty="0"/>
              <a:t>VMR with NTN</a:t>
            </a:r>
            <a:endParaRPr lang="zh-CN" altLang="en-US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CF8EFE1-73BB-4904-AA5C-48FB9B6FE8BF}"/>
              </a:ext>
            </a:extLst>
          </p:cNvPr>
          <p:cNvSpPr/>
          <p:nvPr/>
        </p:nvSpPr>
        <p:spPr>
          <a:xfrm>
            <a:off x="210883" y="1053843"/>
            <a:ext cx="11770234" cy="3737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NTN can provide better coverage for VMR (i.e. mobile IAB-node) to expand the VMR scenarios.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Transparent NTN is already supported in R18.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VMR access to transparent NTN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IAB-node in transparent NTN, to improve the coverage. Following cases can be considered, case 1 can be considered firstly: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Case 1, R18 mobile IAB-node access to transparent NTN (both </a:t>
            </a:r>
            <a:r>
              <a:rPr lang="en-US" altLang="zh-CN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mIAB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-node and its donor are on ground)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Case 2, R18 mobile IAB-node access to regenerative NTN (</a:t>
            </a:r>
            <a:r>
              <a:rPr lang="en-US" altLang="zh-CN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mIAB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-donor is on ground)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Case 3, R19 VMR access to transparent NTN and regenerative NTN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289FB6-0A79-4799-A56B-CA5059FCA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232" y="4791789"/>
            <a:ext cx="10229850" cy="194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173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5D7DC62F-2B6E-4006-AF06-F68C45BADC05}"/>
              </a:ext>
            </a:extLst>
          </p:cNvPr>
          <p:cNvSpPr/>
          <p:nvPr/>
        </p:nvSpPr>
        <p:spPr>
          <a:xfrm>
            <a:off x="428022" y="4656110"/>
            <a:ext cx="11335956" cy="207162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26000"/>
            </a:schemeClr>
          </a:solidFill>
          <a:ln>
            <a:solidFill>
              <a:schemeClr val="accent1">
                <a:shade val="50000"/>
                <a:alpha val="4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C964D35-4F41-4D52-BB90-82FF93555360}"/>
              </a:ext>
            </a:extLst>
          </p:cNvPr>
          <p:cNvSpPr txBox="1"/>
          <p:nvPr/>
        </p:nvSpPr>
        <p:spPr>
          <a:xfrm>
            <a:off x="590339" y="5122446"/>
            <a:ext cx="3325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Option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2 IAB-node on UAV,</a:t>
            </a:r>
          </a:p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multi-hop.</a:t>
            </a:r>
          </a:p>
        </p:txBody>
      </p:sp>
      <p:sp>
        <p:nvSpPr>
          <p:cNvPr id="17" name="标题 1">
            <a:extLst>
              <a:ext uri="{FF2B5EF4-FFF2-40B4-BE49-F238E27FC236}">
                <a16:creationId xmlns:a16="http://schemas.microsoft.com/office/drawing/2014/main" id="{245AFC5D-F814-4AE0-ACA4-2CE8357DDE12}"/>
              </a:ext>
            </a:extLst>
          </p:cNvPr>
          <p:cNvSpPr txBox="1">
            <a:spLocks/>
          </p:cNvSpPr>
          <p:nvPr/>
        </p:nvSpPr>
        <p:spPr>
          <a:xfrm>
            <a:off x="536635" y="0"/>
            <a:ext cx="10619045" cy="8118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2800" dirty="0"/>
              <a:t>VMR with UAV</a:t>
            </a:r>
            <a:endParaRPr lang="zh-CN" altLang="en-US" sz="2800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747A4E8-9B57-454A-82D0-A6F85607F843}"/>
              </a:ext>
            </a:extLst>
          </p:cNvPr>
          <p:cNvSpPr/>
          <p:nvPr/>
        </p:nvSpPr>
        <p:spPr>
          <a:xfrm>
            <a:off x="428022" y="1025855"/>
            <a:ext cx="11770234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UAV can be deployed as IAB-node to provide services for more UEs in some scenarios, e.g. disaster monitoring, border surveillance, and emergency assistance.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R18 mobile IAB-node on UAV, consider 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single hop first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and then multi hop.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506510F-6F80-440D-B057-F2221C69AD07}"/>
              </a:ext>
            </a:extLst>
          </p:cNvPr>
          <p:cNvSpPr/>
          <p:nvPr/>
        </p:nvSpPr>
        <p:spPr>
          <a:xfrm>
            <a:off x="536635" y="6081401"/>
            <a:ext cx="37599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UAV connected to IAB-donor via other IAB-nodes(s),  to improve coverage. 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6DF1A79-E404-419B-98A6-52902A7D2832}"/>
              </a:ext>
            </a:extLst>
          </p:cNvPr>
          <p:cNvGrpSpPr/>
          <p:nvPr/>
        </p:nvGrpSpPr>
        <p:grpSpPr>
          <a:xfrm>
            <a:off x="428022" y="2479391"/>
            <a:ext cx="11335956" cy="2071622"/>
            <a:chOff x="428022" y="2435323"/>
            <a:chExt cx="11335956" cy="2071622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1D475EF-1FF4-4493-8FF9-619C64FBAD7B}"/>
                </a:ext>
              </a:extLst>
            </p:cNvPr>
            <p:cNvSpPr/>
            <p:nvPr/>
          </p:nvSpPr>
          <p:spPr>
            <a:xfrm>
              <a:off x="428022" y="2435323"/>
              <a:ext cx="11335956" cy="2071622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  <a:alpha val="26000"/>
              </a:schemeClr>
            </a:solidFill>
            <a:ln>
              <a:solidFill>
                <a:schemeClr val="accent1">
                  <a:shade val="50000"/>
                  <a:alpha val="4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B904878-DB28-42D3-963E-D99B3D55DF4C}"/>
                </a:ext>
              </a:extLst>
            </p:cNvPr>
            <p:cNvSpPr txBox="1"/>
            <p:nvPr/>
          </p:nvSpPr>
          <p:spPr>
            <a:xfrm>
              <a:off x="646593" y="3147968"/>
              <a:ext cx="28880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小米兰亭" panose="03000502000000000000" pitchFamily="66" charset="-122"/>
                </a:rPr>
                <a:t>Option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1 IAB-node on UAV, single-hop.</a:t>
              </a: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B01EAF6A-24D2-43A2-AFB0-4BB72B2F1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21369" y="2489684"/>
              <a:ext cx="6845006" cy="1982810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E41072B-2641-49DE-B2D2-B8883705E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166" y="4656110"/>
            <a:ext cx="7321370" cy="207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74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>
            <a:extLst>
              <a:ext uri="{FF2B5EF4-FFF2-40B4-BE49-F238E27FC236}">
                <a16:creationId xmlns:a16="http://schemas.microsoft.com/office/drawing/2014/main" id="{F3C8C22C-54AE-41AC-9EA8-3A2217B2A056}"/>
              </a:ext>
            </a:extLst>
          </p:cNvPr>
          <p:cNvSpPr txBox="1">
            <a:spLocks/>
          </p:cNvSpPr>
          <p:nvPr/>
        </p:nvSpPr>
        <p:spPr>
          <a:xfrm>
            <a:off x="536635" y="0"/>
            <a:ext cx="10619045" cy="8118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2800" dirty="0"/>
              <a:t>Backhaul QoS assurance</a:t>
            </a:r>
            <a:endParaRPr lang="zh-CN" altLang="en-US" sz="28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DCE60C0-330A-41F4-9A64-D6136C9111F8}"/>
              </a:ext>
            </a:extLst>
          </p:cNvPr>
          <p:cNvSpPr/>
          <p:nvPr/>
        </p:nvSpPr>
        <p:spPr>
          <a:xfrm>
            <a:off x="316800" y="1111557"/>
            <a:ext cx="412807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With the popularization of multimedia system, users may have XR services in more scenarios,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e.g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 via VMR network.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There is a wide variety of backhaul types in VMR, e.g. via NTN, UAV if supported in R19.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There may be different paths and hops for a service in VMR topology. 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QoS handling for XR services is different from the legacy services.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Ensure the backhaul QoS in R19 VMR topology network e.g. for XR services.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AE9BF3F-A9CE-4F1D-9347-D24D7B790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8474" y="1648261"/>
            <a:ext cx="73279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52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3">
            <a:extLst>
              <a:ext uri="{FF2B5EF4-FFF2-40B4-BE49-F238E27FC236}">
                <a16:creationId xmlns:a16="http://schemas.microsoft.com/office/drawing/2014/main" id="{ED23E606-C350-4109-B2E1-18C118F42C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091" y="2018420"/>
            <a:ext cx="6034788" cy="31815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17FBDB8B-9549-4498-96B5-28495565286A}"/>
              </a:ext>
            </a:extLst>
          </p:cNvPr>
          <p:cNvSpPr/>
          <p:nvPr/>
        </p:nvSpPr>
        <p:spPr>
          <a:xfrm>
            <a:off x="8032310" y="5365215"/>
            <a:ext cx="26839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>
                <a:ea typeface="Times New Roman" panose="02020603050405020304" pitchFamily="18" charset="0"/>
              </a:rPr>
              <a:t>Source: 3GPP TR 22.839 </a:t>
            </a:r>
            <a:r>
              <a:rPr lang="en-GB" sz="1100" dirty="0">
                <a:ea typeface="Times New Roman" panose="02020603050405020304" pitchFamily="18" charset="0"/>
              </a:rPr>
              <a:t>V18.1.0</a:t>
            </a:r>
            <a:r>
              <a:rPr lang="en-GB" sz="700" dirty="0">
                <a:ea typeface="Times New Roman" panose="02020603050405020304" pitchFamily="18" charset="0"/>
              </a:rPr>
              <a:t> </a:t>
            </a:r>
            <a:endParaRPr lang="en-US" sz="1600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0FBC0CFD-9FC0-4019-AC94-9C419CD15E90}"/>
              </a:ext>
            </a:extLst>
          </p:cNvPr>
          <p:cNvSpPr txBox="1">
            <a:spLocks/>
          </p:cNvSpPr>
          <p:nvPr/>
        </p:nvSpPr>
        <p:spPr>
          <a:xfrm>
            <a:off x="536635" y="0"/>
            <a:ext cx="10619045" cy="8118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2800" dirty="0"/>
              <a:t>R18 leftovers</a:t>
            </a:r>
            <a:endParaRPr lang="zh-CN" altLang="en-US" sz="2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1E55110-93C0-4BCC-8FDF-F27F81C18FB7}"/>
              </a:ext>
            </a:extLst>
          </p:cNvPr>
          <p:cNvSpPr/>
          <p:nvPr/>
        </p:nvSpPr>
        <p:spPr>
          <a:xfrm>
            <a:off x="536635" y="1448909"/>
            <a:ext cx="5148069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Motivation: 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There are scenarios where it is possible to improve performance of 5G UEs inside a vehicle, camped or connected via the vehicle relay to the 5G network, in particular when the UE is known to be located inside the vehicle. 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This may not be fully supported in R18.</a:t>
            </a:r>
          </a:p>
          <a:p>
            <a:pPr marL="285750" indent="-285750">
              <a:buFontTx/>
              <a:buChar char="-"/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Proposal: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on-board UE identification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group mobility for the onboard UEs. </a:t>
            </a:r>
          </a:p>
          <a:p>
            <a:pPr marL="285750" indent="-285750">
              <a:buFontTx/>
              <a:buChar char="-"/>
            </a:pPr>
            <a:endParaRPr lang="en-US" sz="2000" dirty="0">
              <a:solidFill>
                <a:srgbClr val="E7E6E6">
                  <a:lumMod val="50000"/>
                </a:srgbClr>
              </a:solidFill>
              <a:ea typeface="小米兰亭" panose="03000502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009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:a16="http://schemas.microsoft.com/office/drawing/2014/main" id="{A5E71E78-6C3B-4263-A83C-1517E6F81C2E}"/>
              </a:ext>
            </a:extLst>
          </p:cNvPr>
          <p:cNvSpPr txBox="1">
            <a:spLocks/>
          </p:cNvSpPr>
          <p:nvPr/>
        </p:nvSpPr>
        <p:spPr>
          <a:xfrm>
            <a:off x="536635" y="0"/>
            <a:ext cx="10619045" cy="8118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</a:lstStyle>
          <a:p>
            <a:r>
              <a:rPr lang="en-US" sz="2800" dirty="0"/>
              <a:t>Conclusions</a:t>
            </a:r>
            <a:endParaRPr lang="zh-CN" altLang="en-US" sz="28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BEE473-86E2-4CEF-BE87-30C55B563C91}"/>
              </a:ext>
            </a:extLst>
          </p:cNvPr>
          <p:cNvSpPr/>
          <p:nvPr/>
        </p:nvSpPr>
        <p:spPr>
          <a:xfrm>
            <a:off x="272732" y="1342911"/>
            <a:ext cx="115573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following scenarios can be considered in R19 VMR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: 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In car services and communication.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Coverage enhancement to  leverage NTN and UAV.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Backhaul QoS in VMR topology.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R18 leftovers on UE access control and mobility.</a:t>
            </a:r>
          </a:p>
          <a:p>
            <a:pPr marL="285750" indent="-285750">
              <a:buFontTx/>
              <a:buChar char="-"/>
            </a:pP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The following aspects can be discussed in R19 VMR: 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ea typeface="小米兰亭" panose="03000502000000000000" pitchFamily="66" charset="-122"/>
            </a:endParaRP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multiple access technologies, local service breakout and local switch.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R18 </a:t>
            </a: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mobile IAB-node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access to transparent NTN.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of R18 mobile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IAB-node on UAV, focus on single-hop.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Ensure the backhaul QoS in R19 VMR topology network.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小米兰亭" panose="03000502000000000000" pitchFamily="66" charset="-122"/>
              </a:rPr>
              <a:t>Support of onboard UE identification and group mobility (depends on R18 progress).</a:t>
            </a:r>
          </a:p>
        </p:txBody>
      </p:sp>
    </p:spTree>
    <p:extLst>
      <p:ext uri="{BB962C8B-B14F-4D97-AF65-F5344CB8AC3E}">
        <p14:creationId xmlns:p14="http://schemas.microsoft.com/office/powerpoint/2010/main" val="2473662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113735</TotalTime>
  <Words>694</Words>
  <Application>Microsoft Office PowerPoint</Application>
  <PresentationFormat>宽屏</PresentationFormat>
  <Paragraphs>77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 Unicode MS</vt:lpstr>
      <vt:lpstr>MS Mincho</vt:lpstr>
      <vt:lpstr>宋体</vt:lpstr>
      <vt:lpstr>小米兰亭</vt:lpstr>
      <vt:lpstr>Arial</vt:lpstr>
      <vt:lpstr>Calibri</vt:lpstr>
      <vt:lpstr>Calibri Light</vt:lpstr>
      <vt:lpstr>Times New Roman</vt:lpstr>
      <vt:lpstr>Wingdings</vt:lpstr>
      <vt:lpstr>回顾</vt:lpstr>
      <vt:lpstr>Vehicle-Mounted Relay in Rel-19</vt:lpstr>
      <vt:lpstr>PowerPoint 演示文稿</vt:lpstr>
      <vt:lpstr>ECO-Communication System in Car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Xiaomi-Lisi</cp:lastModifiedBy>
  <cp:revision>1719</cp:revision>
  <dcterms:created xsi:type="dcterms:W3CDTF">2018-04-28T02:54:17Z</dcterms:created>
  <dcterms:modified xsi:type="dcterms:W3CDTF">2023-09-04T09:22:53Z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ea3370a01ad511ee80001b2600001a26">
    <vt:lpwstr>CWMGfvxO0iaU4TRvlhksCp8zHHGtgcUm3exdT8Atitf7jYeCPgsW77LjAaEUjfgvsDuHYBlI6AOR+seRV61kxfyyw==</vt:lpwstr>
  </property>
</Properties>
</file>