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2"/>
  </p:notesMasterIdLst>
  <p:sldIdLst>
    <p:sldId id="789" r:id="rId5"/>
    <p:sldId id="801" r:id="rId6"/>
    <p:sldId id="804" r:id="rId7"/>
    <p:sldId id="802" r:id="rId8"/>
    <p:sldId id="806" r:id="rId9"/>
    <p:sldId id="803" r:id="rId10"/>
    <p:sldId id="800" r:id="rId11"/>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6B6B"/>
    <a:srgbClr val="FF6699"/>
    <a:srgbClr val="E46C0A"/>
    <a:srgbClr val="FFFFFF"/>
    <a:srgbClr val="0067A6"/>
    <a:srgbClr val="A50034"/>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97" d="100"/>
          <a:sy n="97" d="100"/>
        </p:scale>
        <p:origin x="90" y="108"/>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4022"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2023-09-04</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41"/>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2023-09-04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userDrawn="1"/>
        </p:nvSpPr>
        <p:spPr>
          <a:xfrm>
            <a:off x="193053" y="181797"/>
            <a:ext cx="7618941" cy="646331"/>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 meeting #101</a:t>
            </a:r>
          </a:p>
          <a:p>
            <a:r>
              <a:rPr kumimoji="1" lang="fr-FR"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Bangalore, India, 11 – 15 September, 2023</a:t>
            </a:r>
            <a:endPar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p:txBody>
      </p:sp>
      <p:sp>
        <p:nvSpPr>
          <p:cNvPr id="10" name="직사각형 9"/>
          <p:cNvSpPr/>
          <p:nvPr userDrawn="1"/>
        </p:nvSpPr>
        <p:spPr>
          <a:xfrm>
            <a:off x="11171901" y="236609"/>
            <a:ext cx="3875046"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RP-232102</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7013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5"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5"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2023-09-04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4"/>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02" indent="0">
              <a:buNone/>
              <a:defRPr sz="2300">
                <a:solidFill>
                  <a:schemeClr val="tx1">
                    <a:tint val="75000"/>
                  </a:schemeClr>
                </a:solidFill>
              </a:defRPr>
            </a:lvl2pPr>
            <a:lvl3pPr marL="1142403" indent="0">
              <a:buNone/>
              <a:defRPr sz="2000">
                <a:solidFill>
                  <a:schemeClr val="tx1">
                    <a:tint val="75000"/>
                  </a:schemeClr>
                </a:solidFill>
              </a:defRPr>
            </a:lvl3pPr>
            <a:lvl4pPr marL="1713604" indent="0">
              <a:buNone/>
              <a:defRPr sz="1800">
                <a:solidFill>
                  <a:schemeClr val="tx1">
                    <a:tint val="75000"/>
                  </a:schemeClr>
                </a:solidFill>
              </a:defRPr>
            </a:lvl4pPr>
            <a:lvl5pPr marL="2284807" indent="0">
              <a:buNone/>
              <a:defRPr sz="1800">
                <a:solidFill>
                  <a:schemeClr val="tx1">
                    <a:tint val="75000"/>
                  </a:schemeClr>
                </a:solidFill>
              </a:defRPr>
            </a:lvl5pPr>
            <a:lvl6pPr marL="2856010" indent="0">
              <a:buNone/>
              <a:defRPr sz="1800">
                <a:solidFill>
                  <a:schemeClr val="tx1">
                    <a:tint val="75000"/>
                  </a:schemeClr>
                </a:solidFill>
              </a:defRPr>
            </a:lvl6pPr>
            <a:lvl7pPr marL="3427211" indent="0">
              <a:buNone/>
              <a:defRPr sz="1800">
                <a:solidFill>
                  <a:schemeClr val="tx1">
                    <a:tint val="75000"/>
                  </a:schemeClr>
                </a:solidFill>
              </a:defRPr>
            </a:lvl7pPr>
            <a:lvl8pPr marL="3998413" indent="0">
              <a:buNone/>
              <a:defRPr sz="1800">
                <a:solidFill>
                  <a:schemeClr val="tx1">
                    <a:tint val="75000"/>
                  </a:schemeClr>
                </a:solidFill>
              </a:defRPr>
            </a:lvl8pPr>
            <a:lvl9pPr marL="4569615"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2023-09-04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5"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5"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5" y="7945438"/>
            <a:ext cx="3555507" cy="457200"/>
          </a:xfrm>
          <a:prstGeom prst="rect">
            <a:avLst/>
          </a:prstGeom>
        </p:spPr>
        <p:txBody>
          <a:bodyPr vert="horz" wrap="square" lIns="114248" tIns="57124" rIns="114248" bIns="57124" numCol="1" anchor="ctr" anchorCtr="0" compatLnSpc="1">
            <a:prstTxWarp prst="textNoShape">
              <a:avLst/>
            </a:prstTxWarp>
          </a:bodyPr>
          <a:lstStyle>
            <a:lvl1pP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2023-09-04</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2" y="7945438"/>
            <a:ext cx="3555507"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
        <p:nvSpPr>
          <p:cNvPr id="8" name="직사각형 7"/>
          <p:cNvSpPr/>
          <p:nvPr userDrawn="1"/>
        </p:nvSpPr>
        <p:spPr>
          <a:xfrm>
            <a:off x="7428007" y="8318698"/>
            <a:ext cx="7811993" cy="261610"/>
          </a:xfrm>
          <a:prstGeom prst="rect">
            <a:avLst/>
          </a:prstGeom>
        </p:spPr>
        <p:txBody>
          <a:bodyPr wrap="square">
            <a:spAutoFit/>
          </a:bodyPr>
          <a:lstStyle/>
          <a:p>
            <a:pPr algn="r"/>
            <a:r>
              <a:rPr lang="en-US" altLang="ko-KR" sz="1100" dirty="0">
                <a:solidFill>
                  <a:srgbClr val="A50034"/>
                </a:solidFill>
                <a:effectLst/>
                <a:latin typeface="Arial" panose="020B0604020202020204" pitchFamily="34" charset="0"/>
                <a:ea typeface="LG스마트체 Regular" panose="020B0600000101010101" pitchFamily="50" charset="-127"/>
                <a:cs typeface="Arial" panose="020B0604020202020204" pitchFamily="34" charset="0"/>
              </a:rPr>
              <a:t>Copyright </a:t>
            </a:r>
            <a:r>
              <a:rPr lang="en-US" altLang="ko-KR" sz="1100" dirty="0" smtClean="0">
                <a:solidFill>
                  <a:srgbClr val="A50034"/>
                </a:solidFill>
                <a:effectLst/>
                <a:latin typeface="Arial" panose="020B0604020202020204" pitchFamily="34" charset="0"/>
                <a:ea typeface="LG스마트체 Regular" panose="020B0600000101010101" pitchFamily="50" charset="-127"/>
                <a:cs typeface="Arial" panose="020B0604020202020204" pitchFamily="34" charset="0"/>
              </a:rPr>
              <a:t>2023. </a:t>
            </a:r>
            <a:r>
              <a:rPr lang="en-US" altLang="ko-KR" sz="1100" dirty="0">
                <a:solidFill>
                  <a:srgbClr val="A50034"/>
                </a:solidFill>
                <a:effectLst/>
                <a:latin typeface="Arial" panose="020B0604020202020204" pitchFamily="34" charset="0"/>
                <a:ea typeface="LG스마트체 Regular" panose="020B0600000101010101" pitchFamily="50" charset="-127"/>
                <a:cs typeface="Arial" panose="020B0604020202020204" pitchFamily="34" charset="0"/>
              </a:rPr>
              <a:t>LG Electronics Inc. All rights reserved. </a:t>
            </a:r>
            <a:endParaRPr lang="ko-KR" altLang="en-US" sz="1100" dirty="0">
              <a:solidFill>
                <a:srgbClr val="A50034"/>
              </a:solidFill>
              <a:latin typeface="Arial" panose="020B0604020202020204" pitchFamily="34" charset="0"/>
              <a:ea typeface="LG스마트체 Regular" panose="020B0600000101010101" pitchFamily="50" charset="-127"/>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163"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67"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35"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01"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270"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34" indent="-423834" algn="l" defTabSz="1138163"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03" rtl="0" eaLnBrk="1" latinLnBrk="1" hangingPunct="1">
        <a:defRPr sz="2300" kern="1200">
          <a:solidFill>
            <a:schemeClr val="tx1"/>
          </a:solidFill>
          <a:latin typeface="+mn-lt"/>
          <a:ea typeface="+mn-ea"/>
          <a:cs typeface="+mn-cs"/>
        </a:defRPr>
      </a:lvl1pPr>
      <a:lvl2pPr marL="571202" algn="l" defTabSz="1142403" rtl="0" eaLnBrk="1" latinLnBrk="1" hangingPunct="1">
        <a:defRPr sz="2300" kern="1200">
          <a:solidFill>
            <a:schemeClr val="tx1"/>
          </a:solidFill>
          <a:latin typeface="+mn-lt"/>
          <a:ea typeface="+mn-ea"/>
          <a:cs typeface="+mn-cs"/>
        </a:defRPr>
      </a:lvl2pPr>
      <a:lvl3pPr marL="1142403" algn="l" defTabSz="1142403" rtl="0" eaLnBrk="1" latinLnBrk="1" hangingPunct="1">
        <a:defRPr sz="2300" kern="1200">
          <a:solidFill>
            <a:schemeClr val="tx1"/>
          </a:solidFill>
          <a:latin typeface="+mn-lt"/>
          <a:ea typeface="+mn-ea"/>
          <a:cs typeface="+mn-cs"/>
        </a:defRPr>
      </a:lvl3pPr>
      <a:lvl4pPr marL="1713604" algn="l" defTabSz="1142403" rtl="0" eaLnBrk="1" latinLnBrk="1" hangingPunct="1">
        <a:defRPr sz="2300" kern="1200">
          <a:solidFill>
            <a:schemeClr val="tx1"/>
          </a:solidFill>
          <a:latin typeface="+mn-lt"/>
          <a:ea typeface="+mn-ea"/>
          <a:cs typeface="+mn-cs"/>
        </a:defRPr>
      </a:lvl4pPr>
      <a:lvl5pPr marL="2284807" algn="l" defTabSz="1142403" rtl="0" eaLnBrk="1" latinLnBrk="1" hangingPunct="1">
        <a:defRPr sz="2300" kern="1200">
          <a:solidFill>
            <a:schemeClr val="tx1"/>
          </a:solidFill>
          <a:latin typeface="+mn-lt"/>
          <a:ea typeface="+mn-ea"/>
          <a:cs typeface="+mn-cs"/>
        </a:defRPr>
      </a:lvl5pPr>
      <a:lvl6pPr marL="2856010" algn="l" defTabSz="1142403" rtl="0" eaLnBrk="1" latinLnBrk="1" hangingPunct="1">
        <a:defRPr sz="2300" kern="1200">
          <a:solidFill>
            <a:schemeClr val="tx1"/>
          </a:solidFill>
          <a:latin typeface="+mn-lt"/>
          <a:ea typeface="+mn-ea"/>
          <a:cs typeface="+mn-cs"/>
        </a:defRPr>
      </a:lvl6pPr>
      <a:lvl7pPr marL="3427211" algn="l" defTabSz="1142403" rtl="0" eaLnBrk="1" latinLnBrk="1" hangingPunct="1">
        <a:defRPr sz="2300" kern="1200">
          <a:solidFill>
            <a:schemeClr val="tx1"/>
          </a:solidFill>
          <a:latin typeface="+mn-lt"/>
          <a:ea typeface="+mn-ea"/>
          <a:cs typeface="+mn-cs"/>
        </a:defRPr>
      </a:lvl7pPr>
      <a:lvl8pPr marL="3998413" algn="l" defTabSz="1142403" rtl="0" eaLnBrk="1" latinLnBrk="1" hangingPunct="1">
        <a:defRPr sz="2300" kern="1200">
          <a:solidFill>
            <a:schemeClr val="tx1"/>
          </a:solidFill>
          <a:latin typeface="+mn-lt"/>
          <a:ea typeface="+mn-ea"/>
          <a:cs typeface="+mn-cs"/>
        </a:defRPr>
      </a:lvl8pPr>
      <a:lvl9pPr marL="4569615" algn="l" defTabSz="1142403"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emf"/></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7.em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a:t>E</a:t>
            </a:r>
            <a:r>
              <a:rPr lang="en-US" altLang="ko-KR" b="1" dirty="0" smtClean="0"/>
              <a:t>nhanced multi-path and multi-hop relay</a:t>
            </a:r>
            <a:br>
              <a:rPr lang="en-US" altLang="ko-KR" b="1" dirty="0" smtClean="0"/>
            </a:br>
            <a:r>
              <a:rPr lang="en-US" altLang="ko-KR" b="1" dirty="0" smtClean="0"/>
              <a:t>in Rel-19</a:t>
            </a:r>
            <a:endParaRPr lang="ko-KR" altLang="en-US" dirty="0"/>
          </a:p>
        </p:txBody>
      </p:sp>
    </p:spTree>
    <p:extLst>
      <p:ext uri="{BB962C8B-B14F-4D97-AF65-F5344CB8AC3E}">
        <p14:creationId xmlns:p14="http://schemas.microsoft.com/office/powerpoint/2010/main" val="9519106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그림 12"/>
          <p:cNvPicPr>
            <a:picLocks noChangeAspect="1"/>
          </p:cNvPicPr>
          <p:nvPr/>
        </p:nvPicPr>
        <p:blipFill>
          <a:blip r:embed="rId2"/>
          <a:stretch>
            <a:fillRect/>
          </a:stretch>
        </p:blipFill>
        <p:spPr>
          <a:xfrm>
            <a:off x="8439030" y="6250361"/>
            <a:ext cx="2654915" cy="158253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2" name="그림 11"/>
          <p:cNvPicPr>
            <a:picLocks noChangeAspect="1"/>
          </p:cNvPicPr>
          <p:nvPr/>
        </p:nvPicPr>
        <p:blipFill>
          <a:blip r:embed="rId3"/>
          <a:stretch>
            <a:fillRect/>
          </a:stretch>
        </p:blipFill>
        <p:spPr>
          <a:xfrm>
            <a:off x="9599853" y="5978980"/>
            <a:ext cx="1048365" cy="707204"/>
          </a:xfrm>
          <a:prstGeom prst="rect">
            <a:avLst/>
          </a:prstGeom>
        </p:spPr>
      </p:pic>
      <p:pic>
        <p:nvPicPr>
          <p:cNvPr id="7" name="그림 6"/>
          <p:cNvPicPr>
            <a:picLocks noChangeAspect="1"/>
          </p:cNvPicPr>
          <p:nvPr/>
        </p:nvPicPr>
        <p:blipFill>
          <a:blip r:embed="rId4">
            <a:duotone>
              <a:schemeClr val="accent1">
                <a:shade val="45000"/>
                <a:satMod val="135000"/>
              </a:schemeClr>
              <a:prstClr val="white"/>
            </a:duotone>
          </a:blip>
          <a:stretch>
            <a:fillRect/>
          </a:stretch>
        </p:blipFill>
        <p:spPr>
          <a:xfrm>
            <a:off x="9479484" y="1484195"/>
            <a:ext cx="2790322" cy="2097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제목 1"/>
          <p:cNvSpPr>
            <a:spLocks noGrp="1"/>
          </p:cNvSpPr>
          <p:nvPr>
            <p:ph type="title"/>
          </p:nvPr>
        </p:nvSpPr>
        <p:spPr/>
        <p:txBody>
          <a:bodyPr/>
          <a:lstStyle/>
          <a:p>
            <a:r>
              <a:rPr lang="en-US" altLang="ko-KR" sz="3600" dirty="0" smtClean="0"/>
              <a:t>Motivation 1: Power saving and reduced </a:t>
            </a:r>
            <a:r>
              <a:rPr lang="en-US" altLang="ko-KR" sz="3600" dirty="0"/>
              <a:t>UE </a:t>
            </a:r>
            <a:r>
              <a:rPr lang="en-US" altLang="ko-KR" sz="3600" dirty="0" smtClean="0"/>
              <a:t>complexity</a:t>
            </a:r>
            <a:br>
              <a:rPr lang="en-US" altLang="ko-KR" sz="3600" dirty="0" smtClean="0"/>
            </a:br>
            <a:r>
              <a:rPr lang="en-US" altLang="ko-KR" sz="3600" dirty="0" smtClean="0"/>
              <a:t>for multi-path Relay</a:t>
            </a:r>
            <a:endParaRPr lang="ko-KR" altLang="en-US" sz="3600" dirty="0"/>
          </a:p>
        </p:txBody>
      </p:sp>
      <p:sp>
        <p:nvSpPr>
          <p:cNvPr id="9" name="내용 개체 틀 2"/>
          <p:cNvSpPr>
            <a:spLocks noGrp="1"/>
          </p:cNvSpPr>
          <p:nvPr>
            <p:ph idx="1"/>
          </p:nvPr>
        </p:nvSpPr>
        <p:spPr>
          <a:xfrm>
            <a:off x="245853" y="1321178"/>
            <a:ext cx="8376256" cy="6840760"/>
          </a:xfrm>
          <a:ln>
            <a:noFill/>
          </a:ln>
        </p:spPr>
        <p:txBody>
          <a:bodyPr>
            <a:normAutofit fontScale="92500" lnSpcReduction="20000"/>
          </a:bodyPr>
          <a:lstStyle/>
          <a:p>
            <a:pPr marL="457200" lvl="1" indent="-457200"/>
            <a:r>
              <a:rPr lang="en-US" altLang="ko-KR" sz="2600" b="1" dirty="0"/>
              <a:t>The UE configured with Rel-18 multi-path relaying should always maintain both direct path and indirect path </a:t>
            </a:r>
            <a:r>
              <a:rPr lang="en-US" altLang="ko-KR" sz="2600" b="1" dirty="0" smtClean="0"/>
              <a:t>regardless </a:t>
            </a:r>
            <a:r>
              <a:rPr lang="en-US" altLang="ko-KR" sz="2600" b="1" dirty="0"/>
              <a:t>of which path is actually selected for user data transmission, otherwise frequent path addition, modification and/or removal are required</a:t>
            </a:r>
            <a:r>
              <a:rPr lang="en-US" altLang="ko-KR" sz="2600" b="1" dirty="0" smtClean="0"/>
              <a:t>.</a:t>
            </a:r>
          </a:p>
          <a:p>
            <a:pPr marL="457200" lvl="1" indent="-457200"/>
            <a:endParaRPr lang="en-US" altLang="ko-KR" sz="2600" b="1" dirty="0"/>
          </a:p>
          <a:p>
            <a:pPr marL="457200" lvl="1" indent="-457200"/>
            <a:r>
              <a:rPr lang="en-US" altLang="ko-KR" sz="2600" b="1" dirty="0"/>
              <a:t>In Rel-18, the remote UE should be reconfigured with path removal and addition for releasing one path and adding one path for power saving. This requires signaling overhead and power consumption with frequency RRC reconfigurations for both relay UE and remote UE</a:t>
            </a:r>
            <a:r>
              <a:rPr lang="en-US" altLang="ko-KR" sz="2600" b="1" dirty="0" smtClean="0"/>
              <a:t>.</a:t>
            </a:r>
          </a:p>
          <a:p>
            <a:pPr marL="457200" lvl="1" indent="-457200"/>
            <a:endParaRPr lang="en-US" altLang="ko-KR" sz="2600" b="1" dirty="0"/>
          </a:p>
          <a:p>
            <a:pPr marL="457200" lvl="1" indent="-457200"/>
            <a:r>
              <a:rPr lang="en-US" altLang="ko-KR" sz="2600" b="1" dirty="0"/>
              <a:t>Dynamic direct/indirect path activation/deactivation and possibly dynamic path selection can be helpful for power saving and better usage of multi-path operation. </a:t>
            </a:r>
            <a:endParaRPr lang="en-US" altLang="ko-KR" sz="2600" b="1" dirty="0" smtClean="0"/>
          </a:p>
          <a:p>
            <a:pPr marL="457200" lvl="1" indent="-457200"/>
            <a:endParaRPr lang="en-US" altLang="ko-KR" sz="2600" b="1" dirty="0"/>
          </a:p>
          <a:p>
            <a:pPr marL="457200" lvl="1" indent="-457200">
              <a:buFont typeface="Wingdings" panose="05000000000000000000" pitchFamily="2" charset="2"/>
              <a:buChar char="Ø"/>
            </a:pPr>
            <a:r>
              <a:rPr lang="en-US" altLang="ko-KR" sz="2600" b="1" dirty="0">
                <a:solidFill>
                  <a:srgbClr val="FF0000"/>
                </a:solidFill>
              </a:rPr>
              <a:t>Rel-18 multi-path relaying can </a:t>
            </a:r>
            <a:r>
              <a:rPr lang="en-US" altLang="ko-KR" sz="2600" b="1" dirty="0" smtClean="0">
                <a:solidFill>
                  <a:srgbClr val="FF0000"/>
                </a:solidFill>
              </a:rPr>
              <a:t>be </a:t>
            </a:r>
            <a:r>
              <a:rPr lang="en-US" altLang="ko-KR" sz="2600" b="1" dirty="0">
                <a:solidFill>
                  <a:srgbClr val="FF0000"/>
                </a:solidFill>
              </a:rPr>
              <a:t>further enhanced for </a:t>
            </a:r>
            <a:r>
              <a:rPr lang="en-US" altLang="ko-KR" sz="2600" b="1" dirty="0" smtClean="0">
                <a:solidFill>
                  <a:srgbClr val="FF0000"/>
                </a:solidFill>
              </a:rPr>
              <a:t>power saving and </a:t>
            </a:r>
            <a:r>
              <a:rPr lang="en-US" altLang="ko-KR" sz="2600" b="1" dirty="0" err="1" smtClean="0">
                <a:solidFill>
                  <a:srgbClr val="FF0000"/>
                </a:solidFill>
              </a:rPr>
              <a:t>RedCap</a:t>
            </a:r>
            <a:r>
              <a:rPr lang="en-US" altLang="ko-KR" sz="2600" b="1" dirty="0" smtClean="0">
                <a:solidFill>
                  <a:srgbClr val="FF0000"/>
                </a:solidFill>
              </a:rPr>
              <a:t> UE </a:t>
            </a:r>
            <a:r>
              <a:rPr lang="en-US" altLang="ko-KR" sz="2600" b="1" dirty="0">
                <a:solidFill>
                  <a:srgbClr val="FF0000"/>
                </a:solidFill>
              </a:rPr>
              <a:t>in Rel-19.</a:t>
            </a:r>
          </a:p>
          <a:p>
            <a:pPr marL="457200" lvl="1" indent="-457200"/>
            <a:endParaRPr lang="en-US" altLang="ko-KR" sz="2600" b="1" dirty="0"/>
          </a:p>
        </p:txBody>
      </p:sp>
      <p:pic>
        <p:nvPicPr>
          <p:cNvPr id="6" name="그림 5"/>
          <p:cNvPicPr>
            <a:picLocks noChangeAspect="1"/>
          </p:cNvPicPr>
          <p:nvPr/>
        </p:nvPicPr>
        <p:blipFill>
          <a:blip r:embed="rId5">
            <a:duotone>
              <a:schemeClr val="accent1">
                <a:shade val="45000"/>
                <a:satMod val="135000"/>
              </a:schemeClr>
              <a:prstClr val="white"/>
            </a:duotone>
          </a:blip>
          <a:stretch>
            <a:fillRect/>
          </a:stretch>
        </p:blipFill>
        <p:spPr>
          <a:xfrm>
            <a:off x="12254642" y="2398090"/>
            <a:ext cx="2258263" cy="23042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그림 2"/>
          <p:cNvPicPr>
            <a:picLocks noChangeAspect="1"/>
          </p:cNvPicPr>
          <p:nvPr/>
        </p:nvPicPr>
        <p:blipFill>
          <a:blip r:embed="rId6"/>
          <a:stretch>
            <a:fillRect/>
          </a:stretch>
        </p:blipFill>
        <p:spPr>
          <a:xfrm>
            <a:off x="12098887" y="4945862"/>
            <a:ext cx="1681580" cy="1504752"/>
          </a:xfrm>
          <a:prstGeom prst="rect">
            <a:avLst/>
          </a:prstGeom>
        </p:spPr>
      </p:pic>
      <p:pic>
        <p:nvPicPr>
          <p:cNvPr id="10" name="그림 9"/>
          <p:cNvPicPr>
            <a:picLocks noChangeAspect="1"/>
          </p:cNvPicPr>
          <p:nvPr/>
        </p:nvPicPr>
        <p:blipFill>
          <a:blip r:embed="rId7"/>
          <a:stretch>
            <a:fillRect/>
          </a:stretch>
        </p:blipFill>
        <p:spPr>
          <a:xfrm>
            <a:off x="10161532" y="5512934"/>
            <a:ext cx="248621" cy="657148"/>
          </a:xfrm>
          <a:prstGeom prst="rect">
            <a:avLst/>
          </a:prstGeom>
        </p:spPr>
      </p:pic>
      <p:pic>
        <p:nvPicPr>
          <p:cNvPr id="11" name="그림 10"/>
          <p:cNvPicPr>
            <a:picLocks noChangeAspect="1"/>
          </p:cNvPicPr>
          <p:nvPr/>
        </p:nvPicPr>
        <p:blipFill>
          <a:blip r:embed="rId7"/>
          <a:stretch>
            <a:fillRect/>
          </a:stretch>
        </p:blipFill>
        <p:spPr>
          <a:xfrm>
            <a:off x="12297391" y="4714844"/>
            <a:ext cx="248621" cy="657148"/>
          </a:xfrm>
          <a:prstGeom prst="rect">
            <a:avLst/>
          </a:prstGeom>
        </p:spPr>
      </p:pic>
      <p:pic>
        <p:nvPicPr>
          <p:cNvPr id="14" name="그림 13"/>
          <p:cNvPicPr>
            <a:picLocks noChangeAspect="1"/>
          </p:cNvPicPr>
          <p:nvPr/>
        </p:nvPicPr>
        <p:blipFill>
          <a:blip r:embed="rId8"/>
          <a:stretch>
            <a:fillRect/>
          </a:stretch>
        </p:blipFill>
        <p:spPr>
          <a:xfrm>
            <a:off x="12052588" y="6546338"/>
            <a:ext cx="890226" cy="1325265"/>
          </a:xfrm>
          <a:prstGeom prst="rect">
            <a:avLst/>
          </a:prstGeom>
        </p:spPr>
      </p:pic>
      <p:sp>
        <p:nvSpPr>
          <p:cNvPr id="15" name="TextBox 14"/>
          <p:cNvSpPr txBox="1"/>
          <p:nvPr/>
        </p:nvSpPr>
        <p:spPr>
          <a:xfrm>
            <a:off x="12153684" y="7871603"/>
            <a:ext cx="633507" cy="369332"/>
          </a:xfrm>
          <a:prstGeom prst="rect">
            <a:avLst/>
          </a:prstGeom>
          <a:noFill/>
        </p:spPr>
        <p:txBody>
          <a:bodyPr wrap="none" rtlCol="0">
            <a:spAutoFit/>
          </a:bodyPr>
          <a:lstStyle/>
          <a:p>
            <a:r>
              <a:rPr lang="en-US" altLang="ko-KR" b="1" dirty="0" err="1"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rPr>
              <a:t>gNB</a:t>
            </a:r>
            <a:endParaRPr lang="ko-KR" altLang="en-US" b="1">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16" name="TextBox 15"/>
          <p:cNvSpPr txBox="1"/>
          <p:nvPr/>
        </p:nvSpPr>
        <p:spPr>
          <a:xfrm>
            <a:off x="9050063" y="5552981"/>
            <a:ext cx="1159292" cy="369332"/>
          </a:xfrm>
          <a:prstGeom prst="rect">
            <a:avLst/>
          </a:prstGeom>
          <a:noFill/>
        </p:spPr>
        <p:txBody>
          <a:bodyPr wrap="none" rtlCol="0">
            <a:spAutoFit/>
          </a:bodyPr>
          <a:lstStyle/>
          <a:p>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Relay UE</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17" name="TextBox 16"/>
          <p:cNvSpPr txBox="1"/>
          <p:nvPr/>
        </p:nvSpPr>
        <p:spPr>
          <a:xfrm>
            <a:off x="14042433" y="6610049"/>
            <a:ext cx="1159292" cy="369332"/>
          </a:xfrm>
          <a:prstGeom prst="rect">
            <a:avLst/>
          </a:prstGeom>
          <a:noFill/>
        </p:spPr>
        <p:txBody>
          <a:bodyPr wrap="none" rtlCol="0">
            <a:spAutoFit/>
          </a:bodyPr>
          <a:lstStyle/>
          <a:p>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Relay UE</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4" name="TextBox 23"/>
          <p:cNvSpPr txBox="1"/>
          <p:nvPr/>
        </p:nvSpPr>
        <p:spPr>
          <a:xfrm>
            <a:off x="10643401" y="3161648"/>
            <a:ext cx="1377300" cy="369332"/>
          </a:xfrm>
          <a:prstGeom prst="rect">
            <a:avLst/>
          </a:prstGeom>
          <a:noFill/>
        </p:spPr>
        <p:txBody>
          <a:bodyPr wrap="none" rtlCol="0">
            <a:spAutoFit/>
          </a:bodyPr>
          <a:lstStyle/>
          <a:p>
            <a:r>
              <a:rPr lang="en-US" altLang="ko-KR" b="1" dirty="0"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rPr>
              <a:t>Remote UE</a:t>
            </a:r>
            <a:endParaRPr lang="ko-KR" altLang="en-US" b="1">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5" name="TextBox 24"/>
          <p:cNvSpPr txBox="1"/>
          <p:nvPr/>
        </p:nvSpPr>
        <p:spPr>
          <a:xfrm>
            <a:off x="12620628" y="2839814"/>
            <a:ext cx="1377300" cy="369332"/>
          </a:xfrm>
          <a:prstGeom prst="rect">
            <a:avLst/>
          </a:prstGeom>
          <a:noFill/>
        </p:spPr>
        <p:txBody>
          <a:bodyPr wrap="none" rtlCol="0">
            <a:spAutoFit/>
          </a:bodyPr>
          <a:lstStyle/>
          <a:p>
            <a:r>
              <a:rPr lang="en-US" altLang="ko-KR" b="1" dirty="0"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rPr>
              <a:t>Remote UE</a:t>
            </a:r>
            <a:endParaRPr lang="ko-KR" altLang="en-US" b="1">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6" name="TextBox 25"/>
          <p:cNvSpPr txBox="1"/>
          <p:nvPr/>
        </p:nvSpPr>
        <p:spPr>
          <a:xfrm>
            <a:off x="12621175" y="4817830"/>
            <a:ext cx="1159292" cy="369332"/>
          </a:xfrm>
          <a:prstGeom prst="rect">
            <a:avLst/>
          </a:prstGeom>
          <a:noFill/>
        </p:spPr>
        <p:txBody>
          <a:bodyPr wrap="none" rtlCol="0">
            <a:spAutoFit/>
          </a:bodyPr>
          <a:lstStyle/>
          <a:p>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Relay UE</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pic>
        <p:nvPicPr>
          <p:cNvPr id="27" name="그림 26"/>
          <p:cNvPicPr>
            <a:picLocks noChangeAspect="1"/>
          </p:cNvPicPr>
          <p:nvPr/>
        </p:nvPicPr>
        <p:blipFill>
          <a:blip r:embed="rId9"/>
          <a:stretch>
            <a:fillRect/>
          </a:stretch>
        </p:blipFill>
        <p:spPr>
          <a:xfrm>
            <a:off x="14219918" y="5668193"/>
            <a:ext cx="483074" cy="895539"/>
          </a:xfrm>
          <a:prstGeom prst="rect">
            <a:avLst/>
          </a:prstGeom>
        </p:spPr>
      </p:pic>
      <p:sp>
        <p:nvSpPr>
          <p:cNvPr id="29" name="위쪽/아래쪽 화살표 28"/>
          <p:cNvSpPr/>
          <p:nvPr/>
        </p:nvSpPr>
        <p:spPr>
          <a:xfrm rot="17654784">
            <a:off x="11137275" y="5545922"/>
            <a:ext cx="311424" cy="1583311"/>
          </a:xfrm>
          <a:prstGeom prst="upDownArrow">
            <a:avLst/>
          </a:prstGeom>
          <a:solidFill>
            <a:schemeClr val="bg1">
              <a:alpha val="65000"/>
            </a:schemeClr>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0" name="위쪽/아래쪽 화살표 29"/>
          <p:cNvSpPr/>
          <p:nvPr/>
        </p:nvSpPr>
        <p:spPr>
          <a:xfrm rot="13720504">
            <a:off x="13379794" y="6068991"/>
            <a:ext cx="311424" cy="1583311"/>
          </a:xfrm>
          <a:prstGeom prst="upDownArrow">
            <a:avLst/>
          </a:prstGeom>
          <a:solidFill>
            <a:schemeClr val="bg1">
              <a:alpha val="65000"/>
            </a:schemeClr>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위쪽/아래쪽 화살표 30"/>
          <p:cNvSpPr/>
          <p:nvPr/>
        </p:nvSpPr>
        <p:spPr>
          <a:xfrm rot="10800000">
            <a:off x="12285208" y="5404383"/>
            <a:ext cx="311424" cy="1277248"/>
          </a:xfrm>
          <a:prstGeom prst="upDownArrow">
            <a:avLst/>
          </a:prstGeom>
          <a:solidFill>
            <a:schemeClr val="bg1">
              <a:alpha val="65000"/>
            </a:schemeClr>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35" name="직선 화살표 연결선 34"/>
          <p:cNvCxnSpPr>
            <a:endCxn id="27" idx="0"/>
          </p:cNvCxnSpPr>
          <p:nvPr/>
        </p:nvCxnSpPr>
        <p:spPr>
          <a:xfrm>
            <a:off x="13446938" y="4244738"/>
            <a:ext cx="1014517" cy="1423455"/>
          </a:xfrm>
          <a:prstGeom prst="straightConnector1">
            <a:avLst/>
          </a:prstGeom>
          <a:ln w="57150">
            <a:solidFill>
              <a:schemeClr val="accent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직선 화살표 연결선 37"/>
          <p:cNvCxnSpPr/>
          <p:nvPr/>
        </p:nvCxnSpPr>
        <p:spPr>
          <a:xfrm flipH="1">
            <a:off x="12572821" y="4208664"/>
            <a:ext cx="551002" cy="561304"/>
          </a:xfrm>
          <a:prstGeom prst="straightConnector1">
            <a:avLst/>
          </a:prstGeom>
          <a:ln w="57150">
            <a:solidFill>
              <a:schemeClr val="accent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직선 화살표 연결선 42"/>
          <p:cNvCxnSpPr/>
          <p:nvPr/>
        </p:nvCxnSpPr>
        <p:spPr>
          <a:xfrm flipH="1">
            <a:off x="10282764" y="3502050"/>
            <a:ext cx="643373" cy="1924188"/>
          </a:xfrm>
          <a:prstGeom prst="straightConnector1">
            <a:avLst/>
          </a:prstGeom>
          <a:ln w="57150">
            <a:solidFill>
              <a:schemeClr val="accent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직선 화살표 연결선 47"/>
          <p:cNvCxnSpPr/>
          <p:nvPr/>
        </p:nvCxnSpPr>
        <p:spPr>
          <a:xfrm>
            <a:off x="11107008" y="3550218"/>
            <a:ext cx="1144960" cy="1345006"/>
          </a:xfrm>
          <a:prstGeom prst="straightConnector1">
            <a:avLst/>
          </a:prstGeom>
          <a:ln w="57150">
            <a:solidFill>
              <a:schemeClr val="accent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위쪽/아래쪽 화살표 56"/>
          <p:cNvSpPr/>
          <p:nvPr/>
        </p:nvSpPr>
        <p:spPr>
          <a:xfrm rot="20339625">
            <a:off x="11420849" y="3738040"/>
            <a:ext cx="311424" cy="2966967"/>
          </a:xfrm>
          <a:prstGeom prst="upDownArrow">
            <a:avLst/>
          </a:prstGeom>
          <a:solidFill>
            <a:schemeClr val="bg1">
              <a:alpha val="65000"/>
            </a:schemeClr>
          </a:solid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8" name="TextBox 57"/>
          <p:cNvSpPr txBox="1"/>
          <p:nvPr/>
        </p:nvSpPr>
        <p:spPr>
          <a:xfrm>
            <a:off x="10981680" y="5074449"/>
            <a:ext cx="787395" cy="646331"/>
          </a:xfrm>
          <a:prstGeom prst="rect">
            <a:avLst/>
          </a:prstGeom>
          <a:noFill/>
        </p:spPr>
        <p:txBody>
          <a:bodyPr wrap="none" rtlCol="0">
            <a:spAutoFit/>
          </a:bodyPr>
          <a:lstStyle/>
          <a:p>
            <a:r>
              <a:rPr lang="en-US" altLang="ko-KR" b="1" dirty="0" smtClean="0">
                <a:solidFill>
                  <a:srgbClr val="0070C0"/>
                </a:solidFill>
                <a:latin typeface="Arial Unicode MS" panose="020B0604020202020204" pitchFamily="50" charset="-127"/>
                <a:ea typeface="Arial Unicode MS" panose="020B0604020202020204" pitchFamily="50" charset="-127"/>
                <a:cs typeface="Arial Unicode MS" panose="020B0604020202020204" pitchFamily="50" charset="-127"/>
              </a:rPr>
              <a:t>Direct</a:t>
            </a:r>
          </a:p>
          <a:p>
            <a:r>
              <a:rPr lang="en-US" altLang="ko-KR" b="1" dirty="0" smtClean="0">
                <a:solidFill>
                  <a:srgbClr val="0070C0"/>
                </a:solidFill>
                <a:latin typeface="Arial Unicode MS" panose="020B0604020202020204" pitchFamily="50" charset="-127"/>
                <a:ea typeface="Arial Unicode MS" panose="020B0604020202020204" pitchFamily="50" charset="-127"/>
                <a:cs typeface="Arial Unicode MS" panose="020B0604020202020204" pitchFamily="50" charset="-127"/>
              </a:rPr>
              <a:t>path</a:t>
            </a:r>
            <a:endParaRPr lang="ko-KR" altLang="en-US" b="1">
              <a:solidFill>
                <a:srgbClr val="0070C0"/>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59" name="TextBox 58"/>
          <p:cNvSpPr txBox="1"/>
          <p:nvPr/>
        </p:nvSpPr>
        <p:spPr>
          <a:xfrm>
            <a:off x="10931627" y="6561770"/>
            <a:ext cx="941283" cy="646331"/>
          </a:xfrm>
          <a:prstGeom prst="rect">
            <a:avLst/>
          </a:prstGeom>
          <a:noFill/>
        </p:spPr>
        <p:txBody>
          <a:bodyPr wrap="none" rtlCol="0">
            <a:spAutoFit/>
          </a:bodyPr>
          <a:lstStyle/>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Indirect</a:t>
            </a:r>
          </a:p>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path</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60" name="TextBox 59"/>
          <p:cNvSpPr txBox="1"/>
          <p:nvPr/>
        </p:nvSpPr>
        <p:spPr>
          <a:xfrm>
            <a:off x="12618860" y="6303342"/>
            <a:ext cx="941283" cy="646331"/>
          </a:xfrm>
          <a:prstGeom prst="rect">
            <a:avLst/>
          </a:prstGeom>
          <a:noFill/>
        </p:spPr>
        <p:txBody>
          <a:bodyPr wrap="none" rtlCol="0">
            <a:spAutoFit/>
          </a:bodyPr>
          <a:lstStyle/>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Indirect</a:t>
            </a:r>
          </a:p>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path</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61" name="TextBox 60"/>
          <p:cNvSpPr txBox="1"/>
          <p:nvPr/>
        </p:nvSpPr>
        <p:spPr>
          <a:xfrm>
            <a:off x="9239437" y="4372226"/>
            <a:ext cx="1351652" cy="369332"/>
          </a:xfrm>
          <a:prstGeom prst="rect">
            <a:avLst/>
          </a:prstGeom>
          <a:noFill/>
        </p:spPr>
        <p:txBody>
          <a:bodyPr wrap="none" rtlCol="0">
            <a:spAutoFit/>
          </a:bodyPr>
          <a:lstStyle/>
          <a:p>
            <a:r>
              <a:rPr lang="en-US" altLang="ko-KR" b="1" dirty="0" err="1"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WiFi</a:t>
            </a: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/BT/SL</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63" name="TextBox 62"/>
          <p:cNvSpPr txBox="1"/>
          <p:nvPr/>
        </p:nvSpPr>
        <p:spPr>
          <a:xfrm>
            <a:off x="14010729" y="4852191"/>
            <a:ext cx="1351652" cy="369332"/>
          </a:xfrm>
          <a:prstGeom prst="rect">
            <a:avLst/>
          </a:prstGeom>
          <a:noFill/>
        </p:spPr>
        <p:txBody>
          <a:bodyPr wrap="none" rtlCol="0">
            <a:spAutoFit/>
          </a:bodyPr>
          <a:lstStyle/>
          <a:p>
            <a:r>
              <a:rPr lang="en-US" altLang="ko-KR" b="1" dirty="0" err="1"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WiFi</a:t>
            </a: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/BT/SL</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Tree>
    <p:extLst>
      <p:ext uri="{BB962C8B-B14F-4D97-AF65-F5344CB8AC3E}">
        <p14:creationId xmlns:p14="http://schemas.microsoft.com/office/powerpoint/2010/main" val="35700686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600" dirty="0" smtClean="0"/>
              <a:t>Motivation 2: Multi-path Relay for UAM</a:t>
            </a:r>
            <a:endParaRPr lang="ko-KR" altLang="en-US" sz="3600" dirty="0"/>
          </a:p>
        </p:txBody>
      </p:sp>
      <p:sp>
        <p:nvSpPr>
          <p:cNvPr id="9" name="내용 개체 틀 2"/>
          <p:cNvSpPr>
            <a:spLocks noGrp="1"/>
          </p:cNvSpPr>
          <p:nvPr>
            <p:ph idx="1"/>
          </p:nvPr>
        </p:nvSpPr>
        <p:spPr>
          <a:xfrm>
            <a:off x="6197204" y="1296177"/>
            <a:ext cx="8767612" cy="6840760"/>
          </a:xfrm>
          <a:ln>
            <a:noFill/>
          </a:ln>
        </p:spPr>
        <p:txBody>
          <a:bodyPr>
            <a:normAutofit fontScale="92500"/>
          </a:bodyPr>
          <a:lstStyle/>
          <a:p>
            <a:pPr marL="457200" lvl="1" indent="-457200"/>
            <a:r>
              <a:rPr lang="en-US" altLang="ko-KR" sz="2600" b="1" dirty="0" smtClean="0"/>
              <a:t>Rel-18 multi-path relaying can support UAM scenarios by configuring passenger’s UE as the remote UE and UAM as the relay UE.</a:t>
            </a:r>
          </a:p>
          <a:p>
            <a:pPr marL="957228" lvl="2" indent="-457200"/>
            <a:endParaRPr lang="en-US" altLang="ko-KR" sz="2400" dirty="0" smtClean="0"/>
          </a:p>
          <a:p>
            <a:pPr marL="957228" lvl="2" indent="-457200"/>
            <a:r>
              <a:rPr lang="en-US" altLang="ko-KR" sz="2400" dirty="0" smtClean="0"/>
              <a:t>The direct path of multi-path relaying can serve RRC signaling while the indirect path of multi-path relaying via UAM can serve user data of the passengers.</a:t>
            </a:r>
          </a:p>
          <a:p>
            <a:pPr marL="457200" lvl="1" indent="-457200"/>
            <a:endParaRPr lang="en-US" altLang="ko-KR" sz="2600" b="1" dirty="0" smtClean="0"/>
          </a:p>
          <a:p>
            <a:pPr marL="457200" lvl="1" indent="-457200"/>
            <a:r>
              <a:rPr lang="en-US" altLang="ko-KR" sz="2600" b="1" dirty="0" smtClean="0"/>
              <a:t>The direct path of multi-path relaying for the remote UE can be deactivated or released by </a:t>
            </a:r>
            <a:r>
              <a:rPr lang="en-US" altLang="ko-KR" sz="2600" b="1" dirty="0" err="1" smtClean="0"/>
              <a:t>gNB</a:t>
            </a:r>
            <a:r>
              <a:rPr lang="en-US" altLang="ko-KR" sz="2600" b="1" dirty="0" smtClean="0"/>
              <a:t> in Rel-19 e.g. based on the height of </a:t>
            </a:r>
            <a:r>
              <a:rPr lang="en-US" altLang="ko-KR" sz="2600" b="1" dirty="0"/>
              <a:t>the on-board remote </a:t>
            </a:r>
            <a:r>
              <a:rPr lang="en-US" altLang="ko-KR" sz="2600" b="1" dirty="0" smtClean="0"/>
              <a:t>UE.</a:t>
            </a:r>
          </a:p>
          <a:p>
            <a:pPr marL="957228" lvl="2" indent="-457200"/>
            <a:endParaRPr lang="en-US" altLang="ko-KR" sz="2400" dirty="0" smtClean="0"/>
          </a:p>
          <a:p>
            <a:pPr marL="957228" lvl="2" indent="-457200"/>
            <a:r>
              <a:rPr lang="en-US" altLang="ko-KR" sz="2400" dirty="0" smtClean="0"/>
              <a:t>Multi-path relay based on non-3GPP UE-to-UE link in Rel-18 can be enhanced for UAM.</a:t>
            </a:r>
          </a:p>
          <a:p>
            <a:pPr marL="457200" lvl="1" indent="-457200"/>
            <a:endParaRPr lang="en-US" altLang="ko-KR" sz="2600" b="1" dirty="0" smtClean="0">
              <a:solidFill>
                <a:srgbClr val="FF0000"/>
              </a:solidFill>
            </a:endParaRPr>
          </a:p>
          <a:p>
            <a:pPr marL="457200" lvl="1" indent="-457200">
              <a:buFont typeface="Wingdings" panose="05000000000000000000" pitchFamily="2" charset="2"/>
              <a:buChar char="Ø"/>
            </a:pPr>
            <a:r>
              <a:rPr lang="en-US" altLang="ko-KR" sz="2600" b="1" dirty="0" smtClean="0">
                <a:solidFill>
                  <a:srgbClr val="FF0000"/>
                </a:solidFill>
              </a:rPr>
              <a:t>Rel-18 </a:t>
            </a:r>
            <a:r>
              <a:rPr lang="en-US" altLang="ko-KR" sz="2600" b="1" dirty="0">
                <a:solidFill>
                  <a:srgbClr val="FF0000"/>
                </a:solidFill>
              </a:rPr>
              <a:t>multi-path relaying can </a:t>
            </a:r>
            <a:r>
              <a:rPr lang="en-US" altLang="ko-KR" sz="2600" b="1" dirty="0" smtClean="0">
                <a:solidFill>
                  <a:srgbClr val="FF0000"/>
                </a:solidFill>
              </a:rPr>
              <a:t>support UAM scenarios and be further enhanced for UAM in Rel-19.</a:t>
            </a:r>
            <a:endParaRPr lang="en-US" altLang="ko-KR" sz="2600" b="1" dirty="0">
              <a:solidFill>
                <a:srgbClr val="FF0000"/>
              </a:solidFill>
            </a:endParaRPr>
          </a:p>
        </p:txBody>
      </p:sp>
      <p:pic>
        <p:nvPicPr>
          <p:cNvPr id="5" name="그림 4"/>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bright="38000"/>
                    </a14:imgEffect>
                  </a14:imgLayer>
                </a14:imgProps>
              </a:ext>
            </a:extLst>
          </a:blip>
          <a:stretch>
            <a:fillRect/>
          </a:stretch>
        </p:blipFill>
        <p:spPr>
          <a:xfrm>
            <a:off x="275184" y="2198018"/>
            <a:ext cx="5129915" cy="4289756"/>
          </a:xfrm>
          <a:prstGeom prst="snip2DiagRect">
            <a:avLst/>
          </a:prstGeom>
          <a:solidFill>
            <a:srgbClr val="FFFFFF">
              <a:shade val="85000"/>
            </a:srgbClr>
          </a:solidFill>
          <a:ln w="88900" cap="sq">
            <a:solidFill>
              <a:srgbClr val="FFFFFF"/>
            </a:solidFill>
            <a:miter lim="800000"/>
          </a:ln>
          <a:effectLst>
            <a:outerShdw blurRad="88900" algn="tl" rotWithShape="0">
              <a:srgbClr val="6B6B6B">
                <a:alpha val="45000"/>
              </a:srgbClr>
            </a:outerShdw>
          </a:effectLst>
          <a:scene3d>
            <a:camera prst="orthographicFront"/>
            <a:lightRig rig="twoPt" dir="t">
              <a:rot lat="0" lon="0" rev="7200000"/>
            </a:lightRig>
          </a:scene3d>
          <a:sp3d>
            <a:bevelT w="25400" h="19050"/>
            <a:contourClr>
              <a:srgbClr val="FFFFFF"/>
            </a:contourClr>
          </a:sp3d>
        </p:spPr>
      </p:pic>
      <p:pic>
        <p:nvPicPr>
          <p:cNvPr id="11" name="그림 10"/>
          <p:cNvPicPr>
            <a:picLocks noChangeAspect="1"/>
          </p:cNvPicPr>
          <p:nvPr/>
        </p:nvPicPr>
        <p:blipFill>
          <a:blip r:embed="rId4"/>
          <a:stretch>
            <a:fillRect/>
          </a:stretch>
        </p:blipFill>
        <p:spPr>
          <a:xfrm>
            <a:off x="2128537" y="3422154"/>
            <a:ext cx="322500" cy="633733"/>
          </a:xfrm>
          <a:prstGeom prst="rect">
            <a:avLst/>
          </a:prstGeom>
        </p:spPr>
      </p:pic>
      <p:pic>
        <p:nvPicPr>
          <p:cNvPr id="13" name="그림 12"/>
          <p:cNvPicPr>
            <a:picLocks noChangeAspect="1"/>
          </p:cNvPicPr>
          <p:nvPr/>
        </p:nvPicPr>
        <p:blipFill>
          <a:blip r:embed="rId5"/>
          <a:stretch>
            <a:fillRect/>
          </a:stretch>
        </p:blipFill>
        <p:spPr>
          <a:xfrm>
            <a:off x="1754175" y="2630066"/>
            <a:ext cx="425700" cy="684501"/>
          </a:xfrm>
          <a:prstGeom prst="rect">
            <a:avLst/>
          </a:prstGeom>
        </p:spPr>
      </p:pic>
      <p:sp>
        <p:nvSpPr>
          <p:cNvPr id="15" name="위쪽/아래쪽 화살표 14"/>
          <p:cNvSpPr/>
          <p:nvPr/>
        </p:nvSpPr>
        <p:spPr>
          <a:xfrm rot="17636786">
            <a:off x="3459863" y="3238485"/>
            <a:ext cx="311424" cy="2523843"/>
          </a:xfrm>
          <a:prstGeom prst="upDownArrow">
            <a:avLst/>
          </a:prstGeom>
          <a:solidFill>
            <a:schemeClr val="bg1">
              <a:alpha val="65000"/>
            </a:schemeClr>
          </a:solid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위쪽/아래쪽 화살표 15"/>
          <p:cNvSpPr/>
          <p:nvPr/>
        </p:nvSpPr>
        <p:spPr>
          <a:xfrm rot="18057437">
            <a:off x="3370333" y="2288320"/>
            <a:ext cx="311424" cy="2970454"/>
          </a:xfrm>
          <a:prstGeom prst="upDownArrow">
            <a:avLst/>
          </a:prstGeom>
          <a:solidFill>
            <a:schemeClr val="bg1">
              <a:alpha val="65000"/>
            </a:schemeClr>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위쪽/아래쪽 화살표 16"/>
          <p:cNvSpPr/>
          <p:nvPr/>
        </p:nvSpPr>
        <p:spPr>
          <a:xfrm rot="21006008">
            <a:off x="1887171" y="3101439"/>
            <a:ext cx="190973" cy="641427"/>
          </a:xfrm>
          <a:prstGeom prst="upDownArrow">
            <a:avLst/>
          </a:prstGeom>
          <a:solidFill>
            <a:schemeClr val="bg1">
              <a:alpha val="65000"/>
            </a:schemeClr>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TextBox 17"/>
          <p:cNvSpPr txBox="1"/>
          <p:nvPr/>
        </p:nvSpPr>
        <p:spPr>
          <a:xfrm>
            <a:off x="974446" y="3476573"/>
            <a:ext cx="992579" cy="369332"/>
          </a:xfrm>
          <a:prstGeom prst="rect">
            <a:avLst/>
          </a:prstGeom>
          <a:noFill/>
        </p:spPr>
        <p:txBody>
          <a:bodyPr wrap="none" rtlCol="0">
            <a:spAutoFit/>
          </a:bodyPr>
          <a:lstStyle/>
          <a:p>
            <a:r>
              <a:rPr lang="en-US" altLang="ko-KR" b="1" dirty="0" err="1"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WiFi</a:t>
            </a:r>
            <a:r>
              <a:rPr lang="en-US" altLang="ko-KR" b="1" dirty="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a:t>
            </a: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SL</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19" name="TextBox 18"/>
          <p:cNvSpPr txBox="1"/>
          <p:nvPr/>
        </p:nvSpPr>
        <p:spPr>
          <a:xfrm>
            <a:off x="3587553" y="3494162"/>
            <a:ext cx="941283" cy="646331"/>
          </a:xfrm>
          <a:prstGeom prst="rect">
            <a:avLst/>
          </a:prstGeom>
          <a:noFill/>
        </p:spPr>
        <p:txBody>
          <a:bodyPr wrap="none" rtlCol="0">
            <a:spAutoFit/>
          </a:bodyPr>
          <a:lstStyle/>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Indirect</a:t>
            </a:r>
          </a:p>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path</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0" name="TextBox 19"/>
          <p:cNvSpPr txBox="1"/>
          <p:nvPr/>
        </p:nvSpPr>
        <p:spPr>
          <a:xfrm>
            <a:off x="3124194" y="4448498"/>
            <a:ext cx="787395" cy="646331"/>
          </a:xfrm>
          <a:prstGeom prst="rect">
            <a:avLst/>
          </a:prstGeom>
          <a:noFill/>
        </p:spPr>
        <p:txBody>
          <a:bodyPr wrap="none" rtlCol="0">
            <a:spAutoFit/>
          </a:bodyPr>
          <a:lstStyle/>
          <a:p>
            <a:r>
              <a:rPr lang="en-US" altLang="ko-KR" b="1" dirty="0" smtClean="0">
                <a:solidFill>
                  <a:srgbClr val="0070C0"/>
                </a:solidFill>
                <a:latin typeface="Arial Unicode MS" panose="020B0604020202020204" pitchFamily="50" charset="-127"/>
                <a:ea typeface="Arial Unicode MS" panose="020B0604020202020204" pitchFamily="50" charset="-127"/>
                <a:cs typeface="Arial Unicode MS" panose="020B0604020202020204" pitchFamily="50" charset="-127"/>
              </a:rPr>
              <a:t>Direct</a:t>
            </a:r>
          </a:p>
          <a:p>
            <a:r>
              <a:rPr lang="en-US" altLang="ko-KR" b="1" dirty="0" smtClean="0">
                <a:solidFill>
                  <a:srgbClr val="0070C0"/>
                </a:solidFill>
                <a:latin typeface="Arial Unicode MS" panose="020B0604020202020204" pitchFamily="50" charset="-127"/>
                <a:ea typeface="Arial Unicode MS" panose="020B0604020202020204" pitchFamily="50" charset="-127"/>
                <a:cs typeface="Arial Unicode MS" panose="020B0604020202020204" pitchFamily="50" charset="-127"/>
              </a:rPr>
              <a:t>path</a:t>
            </a:r>
            <a:endParaRPr lang="ko-KR" altLang="en-US" b="1">
              <a:solidFill>
                <a:srgbClr val="0070C0"/>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pic>
        <p:nvPicPr>
          <p:cNvPr id="22" name="그림 21"/>
          <p:cNvPicPr>
            <a:picLocks noChangeAspect="1"/>
          </p:cNvPicPr>
          <p:nvPr/>
        </p:nvPicPr>
        <p:blipFill>
          <a:blip r:embed="rId6"/>
          <a:stretch>
            <a:fillRect/>
          </a:stretch>
        </p:blipFill>
        <p:spPr>
          <a:xfrm>
            <a:off x="4163617" y="4773097"/>
            <a:ext cx="1616170" cy="1524436"/>
          </a:xfrm>
          <a:prstGeom prst="rect">
            <a:avLst/>
          </a:prstGeom>
        </p:spPr>
      </p:pic>
      <p:sp>
        <p:nvSpPr>
          <p:cNvPr id="23" name="TextBox 22"/>
          <p:cNvSpPr txBox="1"/>
          <p:nvPr/>
        </p:nvSpPr>
        <p:spPr>
          <a:xfrm>
            <a:off x="4765192" y="4444923"/>
            <a:ext cx="633507" cy="369332"/>
          </a:xfrm>
          <a:prstGeom prst="rect">
            <a:avLst/>
          </a:prstGeom>
          <a:noFill/>
        </p:spPr>
        <p:txBody>
          <a:bodyPr wrap="none" rtlCol="0">
            <a:spAutoFit/>
          </a:bodyPr>
          <a:lstStyle/>
          <a:p>
            <a:r>
              <a:rPr lang="en-US" altLang="ko-KR" b="1" dirty="0" err="1"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rPr>
              <a:t>gNB</a:t>
            </a:r>
            <a:endParaRPr lang="ko-KR" altLang="en-US" b="1">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4" name="TextBox 23"/>
          <p:cNvSpPr txBox="1"/>
          <p:nvPr/>
        </p:nvSpPr>
        <p:spPr>
          <a:xfrm>
            <a:off x="1449884" y="2287503"/>
            <a:ext cx="1159292" cy="369332"/>
          </a:xfrm>
          <a:prstGeom prst="rect">
            <a:avLst/>
          </a:prstGeom>
          <a:noFill/>
        </p:spPr>
        <p:txBody>
          <a:bodyPr wrap="none" rtlCol="0">
            <a:spAutoFit/>
          </a:bodyPr>
          <a:lstStyle/>
          <a:p>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Relay UE</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5" name="TextBox 24"/>
          <p:cNvSpPr txBox="1"/>
          <p:nvPr/>
        </p:nvSpPr>
        <p:spPr>
          <a:xfrm>
            <a:off x="1157179" y="4045020"/>
            <a:ext cx="1377300" cy="369332"/>
          </a:xfrm>
          <a:prstGeom prst="rect">
            <a:avLst/>
          </a:prstGeom>
          <a:noFill/>
        </p:spPr>
        <p:txBody>
          <a:bodyPr wrap="none" rtlCol="0">
            <a:spAutoFit/>
          </a:bodyPr>
          <a:lstStyle/>
          <a:p>
            <a:r>
              <a:rPr lang="en-US" altLang="ko-KR" b="1" dirty="0"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rPr>
              <a:t>Remote UE</a:t>
            </a:r>
            <a:endParaRPr lang="ko-KR" altLang="en-US" b="1">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Tree>
    <p:extLst>
      <p:ext uri="{BB962C8B-B14F-4D97-AF65-F5344CB8AC3E}">
        <p14:creationId xmlns:p14="http://schemas.microsoft.com/office/powerpoint/2010/main" val="18731871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600" dirty="0" smtClean="0"/>
              <a:t>Motivation 3: Restriction to non-3GPP </a:t>
            </a:r>
            <a:r>
              <a:rPr lang="en-US" altLang="ko-KR" sz="3600" dirty="0"/>
              <a:t>based UE-to-UE link </a:t>
            </a:r>
            <a:endParaRPr lang="ko-KR" altLang="en-US" sz="3600" dirty="0"/>
          </a:p>
        </p:txBody>
      </p:sp>
      <p:sp>
        <p:nvSpPr>
          <p:cNvPr id="9" name="내용 개체 틀 2"/>
          <p:cNvSpPr>
            <a:spLocks noGrp="1"/>
          </p:cNvSpPr>
          <p:nvPr>
            <p:ph idx="1"/>
          </p:nvPr>
        </p:nvSpPr>
        <p:spPr>
          <a:xfrm>
            <a:off x="491208" y="1333922"/>
            <a:ext cx="14113568" cy="6840760"/>
          </a:xfrm>
          <a:ln>
            <a:noFill/>
          </a:ln>
        </p:spPr>
        <p:txBody>
          <a:bodyPr>
            <a:normAutofit fontScale="92500" lnSpcReduction="20000"/>
          </a:bodyPr>
          <a:lstStyle/>
          <a:p>
            <a:pPr marL="457200" lvl="1" indent="-457200"/>
            <a:r>
              <a:rPr lang="en-US" altLang="ko-KR" sz="2600" b="1" dirty="0"/>
              <a:t>In Rel-18 Scenario 2, UE-to-UE link is </a:t>
            </a:r>
            <a:r>
              <a:rPr lang="en-US" altLang="ko-KR" sz="2600" b="1" dirty="0" smtClean="0"/>
              <a:t>based on non-3GPP standard (e.g. </a:t>
            </a:r>
            <a:r>
              <a:rPr lang="en-US" altLang="ko-KR" sz="2600" b="1" dirty="0" err="1" smtClean="0"/>
              <a:t>WiFi</a:t>
            </a:r>
            <a:r>
              <a:rPr lang="en-US" altLang="ko-KR" sz="2600" b="1" dirty="0" smtClean="0"/>
              <a:t>, BT) </a:t>
            </a:r>
            <a:r>
              <a:rPr lang="en-US" altLang="ko-KR" sz="2600" b="1" dirty="0"/>
              <a:t>with some </a:t>
            </a:r>
            <a:r>
              <a:rPr lang="en-US" altLang="ko-KR" sz="2600" b="1" dirty="0" smtClean="0"/>
              <a:t>restrictions:</a:t>
            </a:r>
          </a:p>
          <a:p>
            <a:pPr marL="957228" lvl="2" indent="-457200"/>
            <a:endParaRPr lang="en-US" altLang="ko-KR" sz="2400" dirty="0" smtClean="0"/>
          </a:p>
          <a:p>
            <a:pPr marL="957228" lvl="2" indent="-457200"/>
            <a:r>
              <a:rPr lang="en-US" altLang="ko-KR" sz="2400" dirty="0" smtClean="0"/>
              <a:t>Bearer </a:t>
            </a:r>
            <a:r>
              <a:rPr lang="en-US" altLang="ko-KR" sz="2400" dirty="0"/>
              <a:t>mapping </a:t>
            </a:r>
            <a:r>
              <a:rPr lang="en-US" altLang="ko-KR" sz="2400" dirty="0" smtClean="0"/>
              <a:t>on indirect path is </a:t>
            </a:r>
            <a:r>
              <a:rPr lang="en-US" altLang="ko-KR" sz="2400" dirty="0"/>
              <a:t>restricted. </a:t>
            </a:r>
          </a:p>
          <a:p>
            <a:pPr marL="957228" lvl="2" indent="-457200"/>
            <a:r>
              <a:rPr lang="en-US" altLang="ko-KR" sz="2400" dirty="0" smtClean="0"/>
              <a:t>Only </a:t>
            </a:r>
            <a:r>
              <a:rPr lang="en-US" altLang="ko-KR" sz="2400" dirty="0"/>
              <a:t>ideal UE-to-UE link and one </a:t>
            </a:r>
            <a:r>
              <a:rPr lang="en-US" altLang="ko-KR" sz="2400" dirty="0" smtClean="0"/>
              <a:t>serving relay </a:t>
            </a:r>
            <a:r>
              <a:rPr lang="en-US" altLang="ko-KR" sz="2400" dirty="0"/>
              <a:t>UE are </a:t>
            </a:r>
            <a:r>
              <a:rPr lang="en-US" altLang="ko-KR" sz="2400" dirty="0" smtClean="0"/>
              <a:t>currently considered</a:t>
            </a:r>
          </a:p>
          <a:p>
            <a:pPr marL="457200" lvl="1" indent="-457200"/>
            <a:endParaRPr lang="en-US" altLang="ko-KR" sz="2600" b="1" dirty="0" smtClean="0"/>
          </a:p>
          <a:p>
            <a:pPr marL="457200" lvl="1" indent="-457200"/>
            <a:r>
              <a:rPr lang="en-US" altLang="ko-KR" sz="2600" b="1" dirty="0" smtClean="0"/>
              <a:t>Such restrictions can </a:t>
            </a:r>
            <a:r>
              <a:rPr lang="en-US" altLang="ko-KR" sz="2600" b="1" dirty="0"/>
              <a:t>be removed for inter-operability and usage extension e.g. </a:t>
            </a:r>
            <a:r>
              <a:rPr lang="en-US" altLang="ko-KR" sz="2600" b="1" dirty="0" smtClean="0"/>
              <a:t>for </a:t>
            </a:r>
            <a:r>
              <a:rPr lang="en-US" altLang="ko-KR" sz="2400" b="1" dirty="0" smtClean="0"/>
              <a:t>in-car </a:t>
            </a:r>
            <a:r>
              <a:rPr lang="en-US" altLang="ko-KR" sz="2400" b="1" dirty="0"/>
              <a:t>passenger device connectivity using relay in the vehicle mounted </a:t>
            </a:r>
            <a:r>
              <a:rPr lang="en-US" altLang="ko-KR" sz="2400" b="1" dirty="0" smtClean="0"/>
              <a:t>UE; smart </a:t>
            </a:r>
            <a:r>
              <a:rPr lang="en-US" altLang="ko-KR" sz="2400" b="1" dirty="0"/>
              <a:t>watch connectivity using smart </a:t>
            </a:r>
            <a:r>
              <a:rPr lang="en-US" altLang="ko-KR" sz="2400" b="1" dirty="0" smtClean="0"/>
              <a:t>phone </a:t>
            </a:r>
            <a:r>
              <a:rPr lang="en-US" altLang="ko-KR" sz="2400" b="1" dirty="0"/>
              <a:t>or vehicle as </a:t>
            </a:r>
            <a:r>
              <a:rPr lang="en-US" altLang="ko-KR" sz="2400" b="1" dirty="0" smtClean="0"/>
              <a:t>relay; </a:t>
            </a:r>
            <a:r>
              <a:rPr lang="en-US" altLang="ko-KR" sz="2400" b="1" dirty="0"/>
              <a:t>and </a:t>
            </a:r>
            <a:r>
              <a:rPr lang="en-US" altLang="ko-KR" sz="2400" b="1" dirty="0" smtClean="0"/>
              <a:t>better </a:t>
            </a:r>
            <a:r>
              <a:rPr lang="en-US" altLang="ko-KR" sz="2400" b="1" dirty="0"/>
              <a:t>control of indirect path under </a:t>
            </a:r>
            <a:r>
              <a:rPr lang="en-US" altLang="ko-KR" sz="2400" b="1" dirty="0" err="1" smtClean="0"/>
              <a:t>gNB</a:t>
            </a:r>
            <a:r>
              <a:rPr lang="en-US" altLang="ko-KR" sz="2400" b="1" dirty="0" smtClean="0"/>
              <a:t>.</a:t>
            </a:r>
          </a:p>
          <a:p>
            <a:pPr marL="957228" lvl="2" indent="-457200"/>
            <a:endParaRPr lang="en-US" altLang="ko-KR" sz="2400" dirty="0" smtClean="0"/>
          </a:p>
          <a:p>
            <a:pPr marL="957228" lvl="2" indent="-457200"/>
            <a:r>
              <a:rPr lang="en-US" altLang="ko-KR" sz="2400" dirty="0" smtClean="0"/>
              <a:t>Restriction to bearer mapping on indirect path can be removed by using an adaptation layer on non-3GPP based UE-to-UE link in Rel-19.</a:t>
            </a:r>
          </a:p>
          <a:p>
            <a:pPr marL="957228" lvl="2" indent="-457200"/>
            <a:r>
              <a:rPr lang="en-US" altLang="ko-KR" sz="2400" dirty="0" smtClean="0"/>
              <a:t>More than one relay UE with or without direct path can be considered for better usage of multi-path operation e.g. mobility of remote UE between vehicle and house, mobility of smart watch between smart phone and vehicle, dynamic indirect path selection for </a:t>
            </a:r>
            <a:r>
              <a:rPr lang="en-US" altLang="ko-KR" sz="2400" dirty="0" err="1" smtClean="0"/>
              <a:t>IoT</a:t>
            </a:r>
            <a:r>
              <a:rPr lang="en-US" altLang="ko-KR" sz="2400" dirty="0" smtClean="0"/>
              <a:t> devices.</a:t>
            </a:r>
          </a:p>
          <a:p>
            <a:pPr marL="957228" lvl="2" indent="-457200"/>
            <a:r>
              <a:rPr lang="en-US" altLang="ko-KR" sz="2400" dirty="0" smtClean="0"/>
              <a:t>CN impact is seldom considered in Rel-18 Scenario 2. Considering SA workload for enhanced feature, RAN can keep CN less impacted in Rel-19. </a:t>
            </a:r>
          </a:p>
          <a:p>
            <a:pPr marL="457200" lvl="1" indent="-457200"/>
            <a:endParaRPr lang="en-US" altLang="ko-KR" sz="2600" b="1" dirty="0" smtClean="0">
              <a:solidFill>
                <a:srgbClr val="FF0000"/>
              </a:solidFill>
            </a:endParaRPr>
          </a:p>
          <a:p>
            <a:pPr marL="457200" lvl="1" indent="-457200">
              <a:buFont typeface="Wingdings" panose="05000000000000000000" pitchFamily="2" charset="2"/>
              <a:buChar char="Ø"/>
            </a:pPr>
            <a:r>
              <a:rPr lang="en-US" altLang="ko-KR" sz="2600" b="1" dirty="0" smtClean="0">
                <a:solidFill>
                  <a:srgbClr val="FF0000"/>
                </a:solidFill>
              </a:rPr>
              <a:t>Enhance </a:t>
            </a:r>
            <a:r>
              <a:rPr lang="en-US" altLang="ko-KR" sz="2600" b="1" dirty="0">
                <a:solidFill>
                  <a:srgbClr val="FF0000"/>
                </a:solidFill>
              </a:rPr>
              <a:t>non-3GPP based UE-to-UE link for intra-</a:t>
            </a:r>
            <a:r>
              <a:rPr lang="en-US" altLang="ko-KR" sz="2600" b="1" dirty="0" err="1">
                <a:solidFill>
                  <a:srgbClr val="FF0000"/>
                </a:solidFill>
              </a:rPr>
              <a:t>gNB</a:t>
            </a:r>
            <a:r>
              <a:rPr lang="en-US" altLang="ko-KR" sz="2600" b="1" dirty="0">
                <a:solidFill>
                  <a:srgbClr val="FF0000"/>
                </a:solidFill>
              </a:rPr>
              <a:t> case without CN impact (as specified in Rel-18) </a:t>
            </a:r>
          </a:p>
        </p:txBody>
      </p:sp>
    </p:spTree>
    <p:extLst>
      <p:ext uri="{BB962C8B-B14F-4D97-AF65-F5344CB8AC3E}">
        <p14:creationId xmlns:p14="http://schemas.microsoft.com/office/powerpoint/2010/main" val="41957072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p:cNvPicPr>
            <a:picLocks noChangeAspect="1"/>
          </p:cNvPicPr>
          <p:nvPr/>
        </p:nvPicPr>
        <p:blipFill>
          <a:blip r:embed="rId2"/>
          <a:stretch>
            <a:fillRect/>
          </a:stretch>
        </p:blipFill>
        <p:spPr>
          <a:xfrm>
            <a:off x="11942056" y="5767503"/>
            <a:ext cx="3185733" cy="189894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5" name="그림 24"/>
          <p:cNvPicPr>
            <a:picLocks noChangeAspect="1"/>
          </p:cNvPicPr>
          <p:nvPr/>
        </p:nvPicPr>
        <p:blipFill>
          <a:blip r:embed="rId3"/>
          <a:stretch>
            <a:fillRect/>
          </a:stretch>
        </p:blipFill>
        <p:spPr>
          <a:xfrm>
            <a:off x="12617321" y="5419958"/>
            <a:ext cx="1048365" cy="707204"/>
          </a:xfrm>
          <a:prstGeom prst="rect">
            <a:avLst/>
          </a:prstGeom>
        </p:spPr>
      </p:pic>
      <p:pic>
        <p:nvPicPr>
          <p:cNvPr id="6" name="그림 5"/>
          <p:cNvPicPr>
            <a:picLocks noChangeAspect="1"/>
          </p:cNvPicPr>
          <p:nvPr/>
        </p:nvPicPr>
        <p:blipFill>
          <a:blip r:embed="rId4">
            <a:duotone>
              <a:schemeClr val="accent1">
                <a:shade val="45000"/>
                <a:satMod val="135000"/>
              </a:schemeClr>
              <a:prstClr val="white"/>
            </a:duotone>
          </a:blip>
          <a:stretch>
            <a:fillRect/>
          </a:stretch>
        </p:blipFill>
        <p:spPr>
          <a:xfrm>
            <a:off x="9033151" y="2542831"/>
            <a:ext cx="2790322" cy="20974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제목 1"/>
          <p:cNvSpPr>
            <a:spLocks noGrp="1"/>
          </p:cNvSpPr>
          <p:nvPr>
            <p:ph type="title"/>
          </p:nvPr>
        </p:nvSpPr>
        <p:spPr/>
        <p:txBody>
          <a:bodyPr/>
          <a:lstStyle/>
          <a:p>
            <a:r>
              <a:rPr lang="en-US" altLang="ko-KR" sz="3600" dirty="0" smtClean="0"/>
              <a:t>Multi-path </a:t>
            </a:r>
            <a:r>
              <a:rPr lang="en-US" altLang="ko-KR" sz="3600" dirty="0" err="1"/>
              <a:t>e</a:t>
            </a:r>
            <a:r>
              <a:rPr lang="en-US" altLang="ko-KR" sz="3600" dirty="0" err="1" smtClean="0"/>
              <a:t>nhencements</a:t>
            </a:r>
            <a:r>
              <a:rPr lang="en-US" altLang="ko-KR" sz="3600" dirty="0" smtClean="0"/>
              <a:t> for PS, </a:t>
            </a:r>
            <a:r>
              <a:rPr lang="en-US" altLang="ko-KR" sz="3600" dirty="0" err="1" smtClean="0"/>
              <a:t>RedCap</a:t>
            </a:r>
            <a:r>
              <a:rPr lang="en-US" altLang="ko-KR" sz="3600" dirty="0" smtClean="0"/>
              <a:t> and UAM</a:t>
            </a:r>
            <a:endParaRPr lang="ko-KR" altLang="en-US" sz="3600" dirty="0"/>
          </a:p>
        </p:txBody>
      </p:sp>
      <p:sp>
        <p:nvSpPr>
          <p:cNvPr id="9" name="내용 개체 틀 2"/>
          <p:cNvSpPr>
            <a:spLocks noGrp="1"/>
          </p:cNvSpPr>
          <p:nvPr>
            <p:ph idx="1"/>
          </p:nvPr>
        </p:nvSpPr>
        <p:spPr>
          <a:xfrm>
            <a:off x="213416" y="1294765"/>
            <a:ext cx="8856984" cy="6840760"/>
          </a:xfrm>
          <a:ln>
            <a:noFill/>
          </a:ln>
        </p:spPr>
        <p:txBody>
          <a:bodyPr>
            <a:normAutofit lnSpcReduction="10000"/>
          </a:bodyPr>
          <a:lstStyle/>
          <a:p>
            <a:pPr marL="457200" lvl="1" indent="-457200"/>
            <a:r>
              <a:rPr lang="en-US" altLang="ko-KR" sz="2600" b="1" dirty="0" smtClean="0"/>
              <a:t>Direct/indirect </a:t>
            </a:r>
            <a:r>
              <a:rPr lang="en-US" altLang="ko-KR" sz="2600" b="1" dirty="0"/>
              <a:t>path for the remote UE </a:t>
            </a:r>
            <a:r>
              <a:rPr lang="en-US" altLang="ko-KR" sz="2600" b="1" dirty="0" smtClean="0"/>
              <a:t>can </a:t>
            </a:r>
            <a:r>
              <a:rPr lang="en-US" altLang="ko-KR" sz="2600" b="1" dirty="0"/>
              <a:t>be </a:t>
            </a:r>
            <a:r>
              <a:rPr lang="en-US" altLang="ko-KR" sz="2600" b="1" dirty="0" smtClean="0"/>
              <a:t>dynamically activated or deactivated by </a:t>
            </a:r>
            <a:r>
              <a:rPr lang="en-US" altLang="ko-KR" sz="2600" b="1" dirty="0" err="1" smtClean="0"/>
              <a:t>gNB</a:t>
            </a:r>
            <a:r>
              <a:rPr lang="en-US" altLang="ko-KR" sz="2600" b="1" dirty="0" smtClean="0"/>
              <a:t> for </a:t>
            </a:r>
            <a:r>
              <a:rPr lang="en-US" altLang="ko-KR" sz="2600" b="1" dirty="0"/>
              <a:t>power </a:t>
            </a:r>
            <a:r>
              <a:rPr lang="en-US" altLang="ko-KR" sz="2600" b="1" dirty="0" smtClean="0"/>
              <a:t>saving</a:t>
            </a:r>
          </a:p>
          <a:p>
            <a:pPr marL="957228" lvl="2" indent="-457200"/>
            <a:endParaRPr lang="en-US" altLang="ko-KR" sz="2400" dirty="0" smtClean="0"/>
          </a:p>
          <a:p>
            <a:pPr marL="957228" lvl="2" indent="-457200"/>
            <a:r>
              <a:rPr lang="en-US" altLang="ko-KR" sz="2400" dirty="0" smtClean="0"/>
              <a:t>The direct path can be deactivated for a UE on board or at </a:t>
            </a:r>
            <a:r>
              <a:rPr lang="en-US" altLang="ko-KR" sz="2400" dirty="0"/>
              <a:t>cell </a:t>
            </a:r>
            <a:r>
              <a:rPr lang="en-US" altLang="ko-KR" sz="2400" dirty="0" smtClean="0"/>
              <a:t>edge. Otherwise the indirect path can be deactivated.</a:t>
            </a:r>
            <a:endParaRPr lang="en-US" altLang="ko-KR" sz="2400" dirty="0"/>
          </a:p>
          <a:p>
            <a:pPr marL="457200" lvl="1" indent="-457200"/>
            <a:endParaRPr lang="en-US" altLang="ko-KR" sz="2600" b="1" dirty="0" smtClean="0"/>
          </a:p>
          <a:p>
            <a:pPr marL="457200" lvl="1" indent="-457200"/>
            <a:r>
              <a:rPr lang="en-US" altLang="ko-KR" sz="2600" b="1" dirty="0" smtClean="0"/>
              <a:t>Direct </a:t>
            </a:r>
            <a:r>
              <a:rPr lang="en-US" altLang="ko-KR" sz="2600" b="1" dirty="0"/>
              <a:t>uplink transmission can be restricted </a:t>
            </a:r>
            <a:r>
              <a:rPr lang="en-US" altLang="ko-KR" sz="2600" b="1" dirty="0" smtClean="0"/>
              <a:t>for the remote UE for reduced UE complexity</a:t>
            </a:r>
          </a:p>
          <a:p>
            <a:pPr marL="457200" lvl="1" indent="-457200"/>
            <a:endParaRPr lang="en-US" altLang="ko-KR" sz="2600" b="1" dirty="0"/>
          </a:p>
          <a:p>
            <a:pPr marL="957228" lvl="2" indent="-457200"/>
            <a:r>
              <a:rPr lang="en-US" altLang="ko-KR" sz="2400" dirty="0" err="1" smtClean="0"/>
              <a:t>RedCap</a:t>
            </a:r>
            <a:r>
              <a:rPr lang="en-US" altLang="ko-KR" sz="2400" dirty="0" smtClean="0"/>
              <a:t> </a:t>
            </a:r>
            <a:r>
              <a:rPr lang="en-US" altLang="ko-KR" sz="2400" dirty="0"/>
              <a:t>UE capable of </a:t>
            </a:r>
            <a:r>
              <a:rPr lang="en-US" altLang="ko-KR" sz="2400" dirty="0" err="1"/>
              <a:t>sidelink</a:t>
            </a:r>
            <a:r>
              <a:rPr lang="en-US" altLang="ko-KR" sz="2400" dirty="0"/>
              <a:t> or </a:t>
            </a:r>
            <a:r>
              <a:rPr lang="en-US" altLang="ko-KR" sz="2400" dirty="0" err="1" smtClean="0"/>
              <a:t>WiFi</a:t>
            </a:r>
            <a:r>
              <a:rPr lang="en-US" altLang="ko-KR" sz="2400" dirty="0" smtClean="0"/>
              <a:t>/BT </a:t>
            </a:r>
            <a:r>
              <a:rPr lang="en-US" altLang="ko-KR" sz="2400" dirty="0"/>
              <a:t>(e.g. smart watch) can be implemented </a:t>
            </a:r>
            <a:r>
              <a:rPr lang="en-US" altLang="ko-KR" sz="2400" dirty="0" smtClean="0"/>
              <a:t>with reduced uplink capability.</a:t>
            </a:r>
          </a:p>
          <a:p>
            <a:pPr marL="957228" lvl="2" indent="-457200"/>
            <a:r>
              <a:rPr lang="en-US" altLang="ko-KR" sz="2400" dirty="0"/>
              <a:t>Uplink L1 control channels can be kept but uplink user data can </a:t>
            </a:r>
            <a:r>
              <a:rPr lang="en-US" altLang="ko-KR" sz="2400" dirty="0" smtClean="0"/>
              <a:t>always go </a:t>
            </a:r>
            <a:r>
              <a:rPr lang="en-US" altLang="ko-KR" sz="2400" dirty="0"/>
              <a:t>on indirect path via the relay </a:t>
            </a:r>
            <a:r>
              <a:rPr lang="en-US" altLang="ko-KR" sz="2400" dirty="0" smtClean="0"/>
              <a:t>UE for </a:t>
            </a:r>
            <a:r>
              <a:rPr lang="en-US" altLang="ko-KR" sz="2400" dirty="0" err="1" smtClean="0"/>
              <a:t>RedCap</a:t>
            </a:r>
            <a:r>
              <a:rPr lang="en-US" altLang="ko-KR" sz="2400" dirty="0" smtClean="0"/>
              <a:t> Remote UE.</a:t>
            </a:r>
            <a:endParaRPr lang="en-US" altLang="ko-KR" sz="2400" dirty="0"/>
          </a:p>
        </p:txBody>
      </p:sp>
      <p:pic>
        <p:nvPicPr>
          <p:cNvPr id="10" name="그림 9"/>
          <p:cNvPicPr>
            <a:picLocks noChangeAspect="1"/>
          </p:cNvPicPr>
          <p:nvPr/>
        </p:nvPicPr>
        <p:blipFill>
          <a:blip r:embed="rId5">
            <a:duotone>
              <a:schemeClr val="accent1">
                <a:shade val="45000"/>
                <a:satMod val="135000"/>
              </a:schemeClr>
              <a:prstClr val="white"/>
            </a:duotone>
          </a:blip>
          <a:stretch>
            <a:fillRect/>
          </a:stretch>
        </p:blipFill>
        <p:spPr>
          <a:xfrm>
            <a:off x="12300520" y="1621954"/>
            <a:ext cx="2258263" cy="23042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그림 12"/>
          <p:cNvPicPr>
            <a:picLocks noChangeAspect="1"/>
          </p:cNvPicPr>
          <p:nvPr/>
        </p:nvPicPr>
        <p:blipFill>
          <a:blip r:embed="rId6"/>
          <a:stretch>
            <a:fillRect/>
          </a:stretch>
        </p:blipFill>
        <p:spPr>
          <a:xfrm>
            <a:off x="9882103" y="6016679"/>
            <a:ext cx="890226" cy="1325265"/>
          </a:xfrm>
          <a:prstGeom prst="rect">
            <a:avLst/>
          </a:prstGeom>
        </p:spPr>
      </p:pic>
      <p:sp>
        <p:nvSpPr>
          <p:cNvPr id="14" name="TextBox 13"/>
          <p:cNvSpPr txBox="1"/>
          <p:nvPr/>
        </p:nvSpPr>
        <p:spPr>
          <a:xfrm>
            <a:off x="9983199" y="7341944"/>
            <a:ext cx="633507" cy="369332"/>
          </a:xfrm>
          <a:prstGeom prst="rect">
            <a:avLst/>
          </a:prstGeom>
          <a:noFill/>
        </p:spPr>
        <p:txBody>
          <a:bodyPr wrap="none" rtlCol="0">
            <a:spAutoFit/>
          </a:bodyPr>
          <a:lstStyle/>
          <a:p>
            <a:r>
              <a:rPr lang="en-US" altLang="ko-KR" b="1" dirty="0" err="1"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rPr>
              <a:t>gNB</a:t>
            </a:r>
            <a:endParaRPr lang="ko-KR" altLang="en-US" b="1">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16" name="위쪽/아래쪽 화살표 15"/>
          <p:cNvSpPr/>
          <p:nvPr/>
        </p:nvSpPr>
        <p:spPr>
          <a:xfrm rot="832796">
            <a:off x="10405154" y="4070402"/>
            <a:ext cx="311424" cy="1953055"/>
          </a:xfrm>
          <a:prstGeom prst="upDownArrow">
            <a:avLst/>
          </a:prstGeom>
          <a:solidFill>
            <a:schemeClr val="bg1">
              <a:alpha val="65000"/>
            </a:schemeClr>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TextBox 16"/>
          <p:cNvSpPr txBox="1"/>
          <p:nvPr/>
        </p:nvSpPr>
        <p:spPr>
          <a:xfrm>
            <a:off x="9539900" y="4845332"/>
            <a:ext cx="941283" cy="646331"/>
          </a:xfrm>
          <a:prstGeom prst="rect">
            <a:avLst/>
          </a:prstGeom>
          <a:noFill/>
        </p:spPr>
        <p:txBody>
          <a:bodyPr wrap="none" rtlCol="0">
            <a:spAutoFit/>
          </a:bodyPr>
          <a:lstStyle/>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Indirect</a:t>
            </a:r>
          </a:p>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path</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18" name="TextBox 17"/>
          <p:cNvSpPr txBox="1"/>
          <p:nvPr/>
        </p:nvSpPr>
        <p:spPr>
          <a:xfrm>
            <a:off x="12153277" y="4247342"/>
            <a:ext cx="787395" cy="646331"/>
          </a:xfrm>
          <a:prstGeom prst="rect">
            <a:avLst/>
          </a:prstGeom>
          <a:noFill/>
        </p:spPr>
        <p:txBody>
          <a:bodyPr wrap="none" rtlCol="0">
            <a:spAutoFit/>
          </a:bodyPr>
          <a:lstStyle/>
          <a:p>
            <a:r>
              <a:rPr lang="en-US" altLang="ko-KR" b="1" dirty="0" smtClean="0">
                <a:solidFill>
                  <a:srgbClr val="0070C0"/>
                </a:solidFill>
                <a:latin typeface="Arial Unicode MS" panose="020B0604020202020204" pitchFamily="50" charset="-127"/>
                <a:ea typeface="Arial Unicode MS" panose="020B0604020202020204" pitchFamily="50" charset="-127"/>
                <a:cs typeface="Arial Unicode MS" panose="020B0604020202020204" pitchFamily="50" charset="-127"/>
              </a:rPr>
              <a:t>Direct</a:t>
            </a:r>
          </a:p>
          <a:p>
            <a:r>
              <a:rPr lang="en-US" altLang="ko-KR" b="1" dirty="0" smtClean="0">
                <a:solidFill>
                  <a:srgbClr val="0070C0"/>
                </a:solidFill>
                <a:latin typeface="Arial Unicode MS" panose="020B0604020202020204" pitchFamily="50" charset="-127"/>
                <a:ea typeface="Arial Unicode MS" panose="020B0604020202020204" pitchFamily="50" charset="-127"/>
                <a:cs typeface="Arial Unicode MS" panose="020B0604020202020204" pitchFamily="50" charset="-127"/>
              </a:rPr>
              <a:t>path</a:t>
            </a:r>
            <a:endParaRPr lang="ko-KR" altLang="en-US" b="1">
              <a:solidFill>
                <a:srgbClr val="0070C0"/>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0" name="TextBox 19"/>
          <p:cNvSpPr txBox="1"/>
          <p:nvPr/>
        </p:nvSpPr>
        <p:spPr>
          <a:xfrm>
            <a:off x="13703529" y="2522924"/>
            <a:ext cx="1377300" cy="646331"/>
          </a:xfrm>
          <a:prstGeom prst="rect">
            <a:avLst/>
          </a:prstGeom>
          <a:noFill/>
        </p:spPr>
        <p:txBody>
          <a:bodyPr wrap="none" rtlCol="0">
            <a:spAutoFit/>
          </a:bodyPr>
          <a:lstStyle/>
          <a:p>
            <a:r>
              <a:rPr lang="en-US" altLang="ko-KR" b="1" dirty="0" err="1"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rPr>
              <a:t>RedCap</a:t>
            </a:r>
            <a:endParaRPr lang="en-US" altLang="ko-KR" b="1" dirty="0"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endParaRPr>
          </a:p>
          <a:p>
            <a:r>
              <a:rPr lang="en-US" altLang="ko-KR" b="1" dirty="0"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rPr>
              <a:t>Remote UE</a:t>
            </a:r>
            <a:endParaRPr lang="ko-KR" altLang="en-US" b="1">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1" name="위쪽/아래쪽 화살표 20"/>
          <p:cNvSpPr/>
          <p:nvPr/>
        </p:nvSpPr>
        <p:spPr>
          <a:xfrm rot="4483813">
            <a:off x="11830897" y="4808278"/>
            <a:ext cx="311424" cy="2394788"/>
          </a:xfrm>
          <a:prstGeom prst="upDownArrow">
            <a:avLst/>
          </a:prstGeom>
          <a:solidFill>
            <a:schemeClr val="bg1">
              <a:alpha val="65000"/>
            </a:schemeClr>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2" name="그림 21"/>
          <p:cNvPicPr>
            <a:picLocks noChangeAspect="1"/>
          </p:cNvPicPr>
          <p:nvPr/>
        </p:nvPicPr>
        <p:blipFill>
          <a:blip r:embed="rId7"/>
          <a:stretch>
            <a:fillRect/>
          </a:stretch>
        </p:blipFill>
        <p:spPr>
          <a:xfrm>
            <a:off x="13113135" y="4997254"/>
            <a:ext cx="248621" cy="657148"/>
          </a:xfrm>
          <a:prstGeom prst="rect">
            <a:avLst/>
          </a:prstGeom>
        </p:spPr>
      </p:pic>
      <p:cxnSp>
        <p:nvCxnSpPr>
          <p:cNvPr id="23" name="직선 화살표 연결선 22"/>
          <p:cNvCxnSpPr/>
          <p:nvPr/>
        </p:nvCxnSpPr>
        <p:spPr>
          <a:xfrm flipH="1">
            <a:off x="11220400" y="3138410"/>
            <a:ext cx="1656185" cy="571776"/>
          </a:xfrm>
          <a:prstGeom prst="straightConnector1">
            <a:avLst/>
          </a:prstGeom>
          <a:ln w="57150">
            <a:solidFill>
              <a:schemeClr val="accent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1326383" y="2953744"/>
            <a:ext cx="1351652" cy="369332"/>
          </a:xfrm>
          <a:prstGeom prst="rect">
            <a:avLst/>
          </a:prstGeom>
          <a:noFill/>
        </p:spPr>
        <p:txBody>
          <a:bodyPr wrap="square" rtlCol="0">
            <a:spAutoFit/>
          </a:bodyPr>
          <a:lstStyle/>
          <a:p>
            <a:r>
              <a:rPr lang="en-US" altLang="ko-KR" b="1" dirty="0" err="1"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WiFi</a:t>
            </a: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/BT/SL</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7" name="TextBox 26"/>
          <p:cNvSpPr txBox="1"/>
          <p:nvPr/>
        </p:nvSpPr>
        <p:spPr>
          <a:xfrm>
            <a:off x="13430383" y="5051598"/>
            <a:ext cx="1159292" cy="369332"/>
          </a:xfrm>
          <a:prstGeom prst="rect">
            <a:avLst/>
          </a:prstGeom>
          <a:noFill/>
        </p:spPr>
        <p:txBody>
          <a:bodyPr wrap="none" rtlCol="0">
            <a:spAutoFit/>
          </a:bodyPr>
          <a:lstStyle/>
          <a:p>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Relay UE</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28" name="TextBox 27"/>
          <p:cNvSpPr txBox="1"/>
          <p:nvPr/>
        </p:nvSpPr>
        <p:spPr>
          <a:xfrm>
            <a:off x="10782764" y="3844114"/>
            <a:ext cx="1159292" cy="369332"/>
          </a:xfrm>
          <a:prstGeom prst="rect">
            <a:avLst/>
          </a:prstGeom>
          <a:noFill/>
        </p:spPr>
        <p:txBody>
          <a:bodyPr wrap="none" rtlCol="0">
            <a:spAutoFit/>
          </a:bodyPr>
          <a:lstStyle/>
          <a:p>
            <a:r>
              <a:rPr lang="en-US" altLang="ko-KR" b="1" dirty="0" smtClean="0">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rPr>
              <a:t>Relay UE</a:t>
            </a:r>
            <a:endParaRPr lang="ko-KR" altLang="en-US" b="1">
              <a:solidFill>
                <a:schemeClr val="tx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cxnSp>
        <p:nvCxnSpPr>
          <p:cNvPr id="29" name="직선 화살표 연결선 28"/>
          <p:cNvCxnSpPr/>
          <p:nvPr/>
        </p:nvCxnSpPr>
        <p:spPr>
          <a:xfrm flipH="1">
            <a:off x="13315449" y="3272850"/>
            <a:ext cx="114935" cy="1572482"/>
          </a:xfrm>
          <a:prstGeom prst="straightConnector1">
            <a:avLst/>
          </a:prstGeom>
          <a:ln w="57150">
            <a:solidFill>
              <a:schemeClr val="accent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3367087" y="3813551"/>
            <a:ext cx="1351652" cy="369332"/>
          </a:xfrm>
          <a:prstGeom prst="rect">
            <a:avLst/>
          </a:prstGeom>
          <a:noFill/>
        </p:spPr>
        <p:txBody>
          <a:bodyPr wrap="square" rtlCol="0">
            <a:spAutoFit/>
          </a:bodyPr>
          <a:lstStyle/>
          <a:p>
            <a:r>
              <a:rPr lang="en-US" altLang="ko-KR" b="1" dirty="0" err="1"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WiFi</a:t>
            </a: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/BT/SL</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
        <p:nvSpPr>
          <p:cNvPr id="34" name="오른쪽 화살표 33"/>
          <p:cNvSpPr/>
          <p:nvPr/>
        </p:nvSpPr>
        <p:spPr>
          <a:xfrm rot="18485412">
            <a:off x="10069504" y="4562938"/>
            <a:ext cx="3413064" cy="304415"/>
          </a:xfrm>
          <a:prstGeom prst="rightArrow">
            <a:avLst/>
          </a:prstGeom>
          <a:solidFill>
            <a:schemeClr val="bg1">
              <a:alpha val="6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TextBox 34"/>
          <p:cNvSpPr txBox="1"/>
          <p:nvPr/>
        </p:nvSpPr>
        <p:spPr>
          <a:xfrm>
            <a:off x="11476799" y="5224149"/>
            <a:ext cx="941283" cy="646331"/>
          </a:xfrm>
          <a:prstGeom prst="rect">
            <a:avLst/>
          </a:prstGeom>
          <a:noFill/>
        </p:spPr>
        <p:txBody>
          <a:bodyPr wrap="none" rtlCol="0">
            <a:spAutoFit/>
          </a:bodyPr>
          <a:lstStyle/>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Indirect</a:t>
            </a:r>
          </a:p>
          <a:p>
            <a:pPr algn="r"/>
            <a:r>
              <a:rPr lang="en-US" altLang="ko-KR" b="1" dirty="0" smtClean="0">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rPr>
              <a:t>path</a:t>
            </a:r>
            <a:endParaRPr lang="ko-KR" altLang="en-US" b="1">
              <a:solidFill>
                <a:schemeClr val="accent2"/>
              </a:solidFill>
              <a:latin typeface="Arial Unicode MS" panose="020B0604020202020204" pitchFamily="50" charset="-127"/>
              <a:ea typeface="Arial Unicode MS" panose="020B0604020202020204" pitchFamily="50" charset="-127"/>
              <a:cs typeface="Arial Unicode MS" panose="020B0604020202020204" pitchFamily="50" charset="-127"/>
            </a:endParaRPr>
          </a:p>
        </p:txBody>
      </p:sp>
    </p:spTree>
    <p:extLst>
      <p:ext uri="{BB962C8B-B14F-4D97-AF65-F5344CB8AC3E}">
        <p14:creationId xmlns:p14="http://schemas.microsoft.com/office/powerpoint/2010/main" val="35437083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600" dirty="0" smtClean="0"/>
              <a:t>U2N/U2U SL relay enhancements for multi-hop</a:t>
            </a:r>
            <a:endParaRPr lang="ko-KR" altLang="en-US" sz="3600" dirty="0"/>
          </a:p>
        </p:txBody>
      </p:sp>
      <p:sp>
        <p:nvSpPr>
          <p:cNvPr id="9" name="내용 개체 틀 2"/>
          <p:cNvSpPr>
            <a:spLocks noGrp="1"/>
          </p:cNvSpPr>
          <p:nvPr>
            <p:ph idx="1"/>
          </p:nvPr>
        </p:nvSpPr>
        <p:spPr>
          <a:xfrm>
            <a:off x="491208" y="1333922"/>
            <a:ext cx="14113568" cy="6840760"/>
          </a:xfrm>
          <a:ln>
            <a:noFill/>
          </a:ln>
        </p:spPr>
        <p:txBody>
          <a:bodyPr>
            <a:normAutofit/>
          </a:bodyPr>
          <a:lstStyle/>
          <a:p>
            <a:pPr marL="457200" lvl="1" indent="-457200"/>
            <a:r>
              <a:rPr lang="en-US" altLang="ko-KR" sz="2600" b="1" dirty="0" smtClean="0"/>
              <a:t>Multi-hop L2 U2N relay can be supported for mission critical communications</a:t>
            </a:r>
          </a:p>
          <a:p>
            <a:pPr marL="957228" lvl="2" indent="-457200"/>
            <a:r>
              <a:rPr lang="en-US" altLang="ko-KR" sz="2400" dirty="0" smtClean="0"/>
              <a:t>Support &lt;</a:t>
            </a:r>
            <a:r>
              <a:rPr lang="en-US" altLang="ko-KR" sz="2400" dirty="0" err="1" smtClean="0"/>
              <a:t>gNB</a:t>
            </a:r>
            <a:r>
              <a:rPr lang="en-US" altLang="ko-KR" sz="2400" dirty="0" smtClean="0"/>
              <a:t> – Relay UE1 – Relay UE2 – Remote UE&gt;</a:t>
            </a:r>
          </a:p>
          <a:p>
            <a:pPr marL="957228" lvl="2" indent="-457200"/>
            <a:endParaRPr lang="en-US" altLang="ko-KR" sz="2400" dirty="0"/>
          </a:p>
          <a:p>
            <a:pPr marL="957228" lvl="2" indent="-457200"/>
            <a:endParaRPr lang="en-US" altLang="ko-KR" sz="2400" dirty="0" smtClean="0"/>
          </a:p>
          <a:p>
            <a:pPr marL="957228" lvl="2" indent="-457200"/>
            <a:r>
              <a:rPr lang="en-US" altLang="ko-KR" sz="2400" dirty="0" smtClean="0"/>
              <a:t>Support L2 based multi-hop U2N relay by combining Rel-17 U2N relay and Rel-18 U2U relay</a:t>
            </a:r>
          </a:p>
          <a:p>
            <a:pPr marL="957228" lvl="2" indent="-457200"/>
            <a:endParaRPr lang="en-US" altLang="ko-KR" sz="2400" dirty="0" smtClean="0"/>
          </a:p>
          <a:p>
            <a:pPr marL="457200" lvl="1" indent="-457200"/>
            <a:r>
              <a:rPr lang="en-US" altLang="ko-KR" sz="2600" b="1" dirty="0"/>
              <a:t>Multi-hop </a:t>
            </a:r>
            <a:r>
              <a:rPr lang="en-US" altLang="ko-KR" sz="2600" b="1" dirty="0" smtClean="0"/>
              <a:t>U2U relay</a:t>
            </a:r>
            <a:r>
              <a:rPr lang="en-US" altLang="ko-KR" sz="2600" b="1" dirty="0"/>
              <a:t> can be supported </a:t>
            </a:r>
            <a:r>
              <a:rPr lang="en-US" altLang="ko-KR" sz="2600" b="1" dirty="0" smtClean="0"/>
              <a:t>for </a:t>
            </a:r>
            <a:r>
              <a:rPr lang="en-US" altLang="ko-KR" sz="2600" b="1" dirty="0"/>
              <a:t>mission critical </a:t>
            </a:r>
            <a:r>
              <a:rPr lang="en-US" altLang="ko-KR" sz="2600" b="1" dirty="0" smtClean="0"/>
              <a:t>communications</a:t>
            </a:r>
          </a:p>
          <a:p>
            <a:pPr marL="957228" lvl="2" indent="-457200"/>
            <a:r>
              <a:rPr lang="en-US" altLang="ko-KR" sz="2400" dirty="0" smtClean="0"/>
              <a:t>Support &lt;Remote UE1 – Relay UE1 – Relay UE2 – Remote UE2&gt;</a:t>
            </a:r>
          </a:p>
          <a:p>
            <a:pPr marL="957228" lvl="2" indent="-457200"/>
            <a:endParaRPr lang="en-US" altLang="ko-KR" sz="2400" dirty="0"/>
          </a:p>
          <a:p>
            <a:pPr marL="957228" lvl="2" indent="-457200"/>
            <a:endParaRPr lang="en-US" altLang="ko-KR" sz="2400" dirty="0" smtClean="0"/>
          </a:p>
          <a:p>
            <a:pPr marL="957228" lvl="2" indent="-457200"/>
            <a:r>
              <a:rPr lang="en-US" altLang="ko-KR" sz="2400" dirty="0" smtClean="0"/>
              <a:t>Support L2 or L3 based multi-hop U2U relay</a:t>
            </a:r>
          </a:p>
          <a:p>
            <a:pPr marL="1528691" lvl="3" indent="-457200"/>
            <a:r>
              <a:rPr lang="en-US" altLang="ko-KR" sz="2200" dirty="0" smtClean="0"/>
              <a:t>Rel-18 U2U design (e.g. adaptation layer, </a:t>
            </a:r>
            <a:r>
              <a:rPr lang="en-US" altLang="ko-KR" sz="2200" dirty="0" err="1" smtClean="0"/>
              <a:t>QoS</a:t>
            </a:r>
            <a:r>
              <a:rPr lang="en-US" altLang="ko-KR" sz="2200" dirty="0" smtClean="0"/>
              <a:t> split and signaling procedures) should be considered as a baseline.</a:t>
            </a:r>
          </a:p>
          <a:p>
            <a:pPr marL="1528691" lvl="3" indent="-457200"/>
            <a:endParaRPr lang="en-US" altLang="ko-KR" sz="2200" dirty="0"/>
          </a:p>
          <a:p>
            <a:pPr marL="457200" lvl="1" indent="-457200">
              <a:buFont typeface="Wingdings" panose="05000000000000000000" pitchFamily="2" charset="2"/>
              <a:buChar char="Ø"/>
            </a:pPr>
            <a:r>
              <a:rPr lang="en-US" altLang="ko-KR" sz="2600" b="1" dirty="0">
                <a:solidFill>
                  <a:srgbClr val="FF0000"/>
                </a:solidFill>
              </a:rPr>
              <a:t>Enhance </a:t>
            </a:r>
            <a:r>
              <a:rPr lang="en-US" altLang="ko-KR" sz="2600" b="1" dirty="0" smtClean="0">
                <a:solidFill>
                  <a:srgbClr val="FF0000"/>
                </a:solidFill>
              </a:rPr>
              <a:t>L2 U2N relay and U2U relay for support of multi-hop </a:t>
            </a:r>
            <a:r>
              <a:rPr lang="en-US" altLang="ko-KR" sz="2600" b="1" dirty="0">
                <a:solidFill>
                  <a:srgbClr val="FF0000"/>
                </a:solidFill>
              </a:rPr>
              <a:t>SL </a:t>
            </a:r>
            <a:r>
              <a:rPr lang="en-US" altLang="ko-KR" sz="2600" b="1" dirty="0" smtClean="0">
                <a:solidFill>
                  <a:srgbClr val="FF0000"/>
                </a:solidFill>
              </a:rPr>
              <a:t>relay</a:t>
            </a:r>
            <a:endParaRPr lang="en-US" altLang="ko-KR" sz="2600" b="1" dirty="0">
              <a:solidFill>
                <a:srgbClr val="FF0000"/>
              </a:solidFill>
            </a:endParaRPr>
          </a:p>
          <a:p>
            <a:pPr marL="1528691" lvl="3" indent="-457200"/>
            <a:endParaRPr lang="en-US" altLang="ko-KR" sz="2200" dirty="0"/>
          </a:p>
        </p:txBody>
      </p:sp>
      <p:pic>
        <p:nvPicPr>
          <p:cNvPr id="3" name="그림 2"/>
          <p:cNvPicPr>
            <a:picLocks noChangeAspect="1"/>
          </p:cNvPicPr>
          <p:nvPr/>
        </p:nvPicPr>
        <p:blipFill>
          <a:blip r:embed="rId2"/>
          <a:stretch>
            <a:fillRect/>
          </a:stretch>
        </p:blipFill>
        <p:spPr>
          <a:xfrm>
            <a:off x="3605742" y="2342034"/>
            <a:ext cx="532072" cy="792088"/>
          </a:xfrm>
          <a:prstGeom prst="rect">
            <a:avLst/>
          </a:prstGeom>
        </p:spPr>
      </p:pic>
      <p:pic>
        <p:nvPicPr>
          <p:cNvPr id="4" name="그림 3"/>
          <p:cNvPicPr>
            <a:picLocks noChangeAspect="1"/>
          </p:cNvPicPr>
          <p:nvPr/>
        </p:nvPicPr>
        <p:blipFill>
          <a:blip r:embed="rId3"/>
          <a:stretch>
            <a:fillRect/>
          </a:stretch>
        </p:blipFill>
        <p:spPr>
          <a:xfrm>
            <a:off x="5166207" y="2460737"/>
            <a:ext cx="341850" cy="633733"/>
          </a:xfrm>
          <a:prstGeom prst="rect">
            <a:avLst/>
          </a:prstGeom>
        </p:spPr>
      </p:pic>
      <p:pic>
        <p:nvPicPr>
          <p:cNvPr id="6" name="그림 5"/>
          <p:cNvPicPr>
            <a:picLocks noChangeAspect="1"/>
          </p:cNvPicPr>
          <p:nvPr/>
        </p:nvPicPr>
        <p:blipFill>
          <a:blip r:embed="rId3"/>
          <a:stretch>
            <a:fillRect/>
          </a:stretch>
        </p:blipFill>
        <p:spPr>
          <a:xfrm>
            <a:off x="6942287" y="2460737"/>
            <a:ext cx="341850" cy="633733"/>
          </a:xfrm>
          <a:prstGeom prst="rect">
            <a:avLst/>
          </a:prstGeom>
        </p:spPr>
      </p:pic>
      <p:pic>
        <p:nvPicPr>
          <p:cNvPr id="5" name="그림 4"/>
          <p:cNvPicPr>
            <a:picLocks noChangeAspect="1"/>
          </p:cNvPicPr>
          <p:nvPr/>
        </p:nvPicPr>
        <p:blipFill>
          <a:blip r:embed="rId4"/>
          <a:stretch>
            <a:fillRect/>
          </a:stretch>
        </p:blipFill>
        <p:spPr>
          <a:xfrm>
            <a:off x="8646302" y="2460737"/>
            <a:ext cx="341850" cy="633733"/>
          </a:xfrm>
          <a:prstGeom prst="rect">
            <a:avLst/>
          </a:prstGeom>
        </p:spPr>
      </p:pic>
      <p:cxnSp>
        <p:nvCxnSpPr>
          <p:cNvPr id="10" name="직선 화살표 연결선 9"/>
          <p:cNvCxnSpPr/>
          <p:nvPr/>
        </p:nvCxnSpPr>
        <p:spPr>
          <a:xfrm>
            <a:off x="4109706" y="2846090"/>
            <a:ext cx="1002595" cy="1"/>
          </a:xfrm>
          <a:prstGeom prst="straightConnector1">
            <a:avLst/>
          </a:prstGeom>
          <a:ln w="57150">
            <a:solidFill>
              <a:schemeClr val="accent2"/>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직선 화살표 연결선 10"/>
          <p:cNvCxnSpPr/>
          <p:nvPr/>
        </p:nvCxnSpPr>
        <p:spPr>
          <a:xfrm>
            <a:off x="5671680" y="2846090"/>
            <a:ext cx="1002595" cy="1"/>
          </a:xfrm>
          <a:prstGeom prst="straightConnector1">
            <a:avLst/>
          </a:prstGeom>
          <a:ln w="57150">
            <a:solidFill>
              <a:schemeClr val="accent2"/>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직선 화살표 연결선 11"/>
          <p:cNvCxnSpPr/>
          <p:nvPr/>
        </p:nvCxnSpPr>
        <p:spPr>
          <a:xfrm>
            <a:off x="7424175" y="2837356"/>
            <a:ext cx="1002595" cy="1"/>
          </a:xfrm>
          <a:prstGeom prst="straightConnector1">
            <a:avLst/>
          </a:prstGeom>
          <a:ln w="57150">
            <a:solidFill>
              <a:schemeClr val="accent2"/>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3" name="그림 12"/>
          <p:cNvPicPr>
            <a:picLocks noChangeAspect="1"/>
          </p:cNvPicPr>
          <p:nvPr/>
        </p:nvPicPr>
        <p:blipFill>
          <a:blip r:embed="rId3"/>
          <a:stretch>
            <a:fillRect/>
          </a:stretch>
        </p:blipFill>
        <p:spPr>
          <a:xfrm>
            <a:off x="5267856" y="5000842"/>
            <a:ext cx="341850" cy="633733"/>
          </a:xfrm>
          <a:prstGeom prst="rect">
            <a:avLst/>
          </a:prstGeom>
        </p:spPr>
      </p:pic>
      <p:pic>
        <p:nvPicPr>
          <p:cNvPr id="14" name="그림 13"/>
          <p:cNvPicPr>
            <a:picLocks noChangeAspect="1"/>
          </p:cNvPicPr>
          <p:nvPr/>
        </p:nvPicPr>
        <p:blipFill>
          <a:blip r:embed="rId3"/>
          <a:stretch>
            <a:fillRect/>
          </a:stretch>
        </p:blipFill>
        <p:spPr>
          <a:xfrm>
            <a:off x="7043936" y="5000842"/>
            <a:ext cx="341850" cy="633733"/>
          </a:xfrm>
          <a:prstGeom prst="rect">
            <a:avLst/>
          </a:prstGeom>
        </p:spPr>
      </p:pic>
      <p:pic>
        <p:nvPicPr>
          <p:cNvPr id="15" name="그림 14"/>
          <p:cNvPicPr>
            <a:picLocks noChangeAspect="1"/>
          </p:cNvPicPr>
          <p:nvPr/>
        </p:nvPicPr>
        <p:blipFill>
          <a:blip r:embed="rId4"/>
          <a:stretch>
            <a:fillRect/>
          </a:stretch>
        </p:blipFill>
        <p:spPr>
          <a:xfrm>
            <a:off x="8747951" y="5000842"/>
            <a:ext cx="341850" cy="633733"/>
          </a:xfrm>
          <a:prstGeom prst="rect">
            <a:avLst/>
          </a:prstGeom>
        </p:spPr>
      </p:pic>
      <p:cxnSp>
        <p:nvCxnSpPr>
          <p:cNvPr id="16" name="직선 화살표 연결선 15"/>
          <p:cNvCxnSpPr/>
          <p:nvPr/>
        </p:nvCxnSpPr>
        <p:spPr>
          <a:xfrm>
            <a:off x="4211355" y="5386195"/>
            <a:ext cx="1002595" cy="1"/>
          </a:xfrm>
          <a:prstGeom prst="straightConnector1">
            <a:avLst/>
          </a:prstGeom>
          <a:ln w="57150">
            <a:solidFill>
              <a:schemeClr val="accent2"/>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직선 화살표 연결선 16"/>
          <p:cNvCxnSpPr/>
          <p:nvPr/>
        </p:nvCxnSpPr>
        <p:spPr>
          <a:xfrm>
            <a:off x="5773329" y="5386195"/>
            <a:ext cx="1002595" cy="1"/>
          </a:xfrm>
          <a:prstGeom prst="straightConnector1">
            <a:avLst/>
          </a:prstGeom>
          <a:ln w="57150">
            <a:solidFill>
              <a:schemeClr val="accent2"/>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직선 화살표 연결선 17"/>
          <p:cNvCxnSpPr/>
          <p:nvPr/>
        </p:nvCxnSpPr>
        <p:spPr>
          <a:xfrm>
            <a:off x="7525824" y="5377461"/>
            <a:ext cx="1002595" cy="1"/>
          </a:xfrm>
          <a:prstGeom prst="straightConnector1">
            <a:avLst/>
          </a:prstGeom>
          <a:ln w="57150">
            <a:solidFill>
              <a:schemeClr val="accent2"/>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9" name="그림 18"/>
          <p:cNvPicPr>
            <a:picLocks noChangeAspect="1"/>
          </p:cNvPicPr>
          <p:nvPr/>
        </p:nvPicPr>
        <p:blipFill>
          <a:blip r:embed="rId4"/>
          <a:stretch>
            <a:fillRect/>
          </a:stretch>
        </p:blipFill>
        <p:spPr>
          <a:xfrm>
            <a:off x="3616769" y="5000841"/>
            <a:ext cx="341850" cy="633733"/>
          </a:xfrm>
          <a:prstGeom prst="rect">
            <a:avLst/>
          </a:prstGeom>
        </p:spPr>
      </p:pic>
    </p:spTree>
    <p:extLst>
      <p:ext uri="{BB962C8B-B14F-4D97-AF65-F5344CB8AC3E}">
        <p14:creationId xmlns:p14="http://schemas.microsoft.com/office/powerpoint/2010/main" val="7169330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Objectives</a:t>
            </a:r>
            <a:endParaRPr lang="ko-KR" altLang="en-US" dirty="0"/>
          </a:p>
        </p:txBody>
      </p:sp>
      <p:sp>
        <p:nvSpPr>
          <p:cNvPr id="6" name="내용 개체 틀 2"/>
          <p:cNvSpPr>
            <a:spLocks noGrp="1"/>
          </p:cNvSpPr>
          <p:nvPr>
            <p:ph idx="1"/>
          </p:nvPr>
        </p:nvSpPr>
        <p:spPr>
          <a:xfrm>
            <a:off x="131168" y="1333922"/>
            <a:ext cx="14905656" cy="6840760"/>
          </a:xfrm>
          <a:ln>
            <a:noFill/>
          </a:ln>
        </p:spPr>
        <p:txBody>
          <a:bodyPr>
            <a:normAutofit fontScale="77500" lnSpcReduction="20000"/>
          </a:bodyPr>
          <a:lstStyle/>
          <a:p>
            <a:pPr marL="923891" lvl="2" indent="-423863"/>
            <a:r>
              <a:rPr lang="en-US" altLang="ko-KR" sz="3000" b="1" dirty="0" smtClean="0">
                <a:solidFill>
                  <a:srgbClr val="0070C0"/>
                </a:solidFill>
              </a:rPr>
              <a:t>Support </a:t>
            </a:r>
            <a:r>
              <a:rPr lang="en-US" altLang="ko-KR" sz="3000" b="1" dirty="0">
                <a:solidFill>
                  <a:srgbClr val="0070C0"/>
                </a:solidFill>
              </a:rPr>
              <a:t>power </a:t>
            </a:r>
            <a:r>
              <a:rPr lang="en-US" altLang="ko-KR" sz="3000" b="1" dirty="0" smtClean="0">
                <a:solidFill>
                  <a:srgbClr val="0070C0"/>
                </a:solidFill>
              </a:rPr>
              <a:t>saving, UAM </a:t>
            </a:r>
            <a:r>
              <a:rPr lang="en-US" altLang="ko-KR" sz="3000" b="1" dirty="0">
                <a:solidFill>
                  <a:srgbClr val="0070C0"/>
                </a:solidFill>
              </a:rPr>
              <a:t>and reduced UE complexity for </a:t>
            </a:r>
            <a:r>
              <a:rPr lang="en-US" altLang="ko-KR" sz="3000" b="1" dirty="0" smtClean="0">
                <a:solidFill>
                  <a:srgbClr val="0070C0"/>
                </a:solidFill>
              </a:rPr>
              <a:t>intra-</a:t>
            </a:r>
            <a:r>
              <a:rPr lang="en-US" altLang="ko-KR" sz="3000" b="1" dirty="0" err="1" smtClean="0">
                <a:solidFill>
                  <a:srgbClr val="0070C0"/>
                </a:solidFill>
              </a:rPr>
              <a:t>gNB</a:t>
            </a:r>
            <a:r>
              <a:rPr lang="en-US" altLang="ko-KR" sz="3000" b="1" dirty="0" smtClean="0">
                <a:solidFill>
                  <a:srgbClr val="0070C0"/>
                </a:solidFill>
              </a:rPr>
              <a:t> </a:t>
            </a:r>
            <a:r>
              <a:rPr lang="en-US" altLang="ko-KR" sz="3000" b="1" dirty="0">
                <a:solidFill>
                  <a:srgbClr val="0070C0"/>
                </a:solidFill>
              </a:rPr>
              <a:t>multi-path </a:t>
            </a:r>
            <a:r>
              <a:rPr lang="en-US" altLang="ko-KR" sz="3000" b="1" dirty="0" smtClean="0">
                <a:solidFill>
                  <a:srgbClr val="0070C0"/>
                </a:solidFill>
              </a:rPr>
              <a:t>relaying [RAN2] </a:t>
            </a:r>
          </a:p>
          <a:p>
            <a:pPr marL="923891" lvl="2" indent="-423863"/>
            <a:endParaRPr lang="en-US" altLang="ko-KR" sz="3000" b="1" dirty="0"/>
          </a:p>
          <a:p>
            <a:pPr marL="1495354" lvl="3" indent="-423863"/>
            <a:r>
              <a:rPr lang="en-US" altLang="ko-KR" sz="2800" b="1" dirty="0" smtClean="0"/>
              <a:t>Dynamic path activation/deactivation for SL relay and non-3GPP relay</a:t>
            </a:r>
          </a:p>
          <a:p>
            <a:pPr marL="2066816" lvl="4" indent="-423863"/>
            <a:r>
              <a:rPr lang="en-US" altLang="ko-KR" sz="2800" dirty="0" smtClean="0"/>
              <a:t>Support direct path activation/deactivation for multi-path relaying (e.g. for UAM)</a:t>
            </a:r>
          </a:p>
          <a:p>
            <a:pPr marL="2066816" lvl="4" indent="-423863"/>
            <a:r>
              <a:rPr lang="en-US" altLang="ko-KR" sz="2800" dirty="0" smtClean="0"/>
              <a:t>Support multiple indirect paths using multiple relay UEs with or without direct path (e.g. smart watch via vehicle and smart phone)</a:t>
            </a:r>
          </a:p>
          <a:p>
            <a:pPr marL="2066816" lvl="4" indent="-423863"/>
            <a:r>
              <a:rPr lang="en-US" altLang="ko-KR" sz="2800" dirty="0" smtClean="0"/>
              <a:t>Only one active indirect among one or more configured indirect paths under a same </a:t>
            </a:r>
            <a:r>
              <a:rPr lang="en-US" altLang="ko-KR" sz="2800" dirty="0" err="1" smtClean="0"/>
              <a:t>gNB</a:t>
            </a:r>
            <a:endParaRPr lang="en-US" altLang="ko-KR" sz="2800" dirty="0" smtClean="0"/>
          </a:p>
          <a:p>
            <a:pPr marL="1495354" lvl="3" indent="-423863"/>
            <a:endParaRPr lang="en-US" altLang="ko-KR" sz="2800" b="1" dirty="0" smtClean="0"/>
          </a:p>
          <a:p>
            <a:pPr marL="1495354" lvl="3" indent="-423863"/>
            <a:r>
              <a:rPr lang="en-US" altLang="ko-KR" sz="2800" b="1" dirty="0" smtClean="0"/>
              <a:t>Support </a:t>
            </a:r>
            <a:r>
              <a:rPr lang="en-US" altLang="ko-KR" sz="2800" b="1" dirty="0" smtClean="0"/>
              <a:t>reduced UE capability for multi-path relaying</a:t>
            </a:r>
          </a:p>
          <a:p>
            <a:pPr marL="2066816" lvl="4" indent="-423863"/>
            <a:r>
              <a:rPr lang="en-US" altLang="ko-KR" sz="2800" dirty="0" smtClean="0"/>
              <a:t>Support restriction </a:t>
            </a:r>
            <a:r>
              <a:rPr lang="en-US" altLang="ko-KR" sz="2800" dirty="0"/>
              <a:t>to direct uplink data transmission</a:t>
            </a:r>
            <a:endParaRPr lang="en-US" altLang="ko-KR" sz="2800" dirty="0" smtClean="0"/>
          </a:p>
          <a:p>
            <a:pPr marL="1495354" lvl="3" indent="-423863"/>
            <a:endParaRPr lang="en-US" altLang="ko-KR" sz="2800" b="1" dirty="0" smtClean="0"/>
          </a:p>
          <a:p>
            <a:pPr marL="1495354" lvl="3" indent="-423863"/>
            <a:r>
              <a:rPr lang="en-US" altLang="ko-KR" sz="2800" b="1" dirty="0" smtClean="0"/>
              <a:t>Support </a:t>
            </a:r>
            <a:r>
              <a:rPr lang="en-US" altLang="ko-KR" sz="2800" b="1" dirty="0" smtClean="0"/>
              <a:t>non-ideal </a:t>
            </a:r>
            <a:r>
              <a:rPr lang="en-US" altLang="ko-KR" sz="2800" b="1" dirty="0" err="1" smtClean="0"/>
              <a:t>WiFi</a:t>
            </a:r>
            <a:r>
              <a:rPr lang="en-US" altLang="ko-KR" sz="2800" b="1" dirty="0" smtClean="0"/>
              <a:t>/BT and adaptation </a:t>
            </a:r>
            <a:r>
              <a:rPr lang="en-US" altLang="ko-KR" sz="2800" b="1" dirty="0"/>
              <a:t>layer </a:t>
            </a:r>
            <a:r>
              <a:rPr lang="en-US" altLang="ko-KR" sz="2800" b="1" dirty="0" smtClean="0"/>
              <a:t>for non-3GPP relay i.e</a:t>
            </a:r>
            <a:r>
              <a:rPr lang="en-US" altLang="ko-KR" sz="2800" b="1" dirty="0"/>
              <a:t>. no Rel-18 bearer mapping </a:t>
            </a:r>
            <a:r>
              <a:rPr lang="en-US" altLang="ko-KR" sz="2800" b="1" dirty="0" smtClean="0"/>
              <a:t>restriction in Scenario 2</a:t>
            </a:r>
            <a:endParaRPr lang="en-US" altLang="ko-KR" sz="2800" b="1" dirty="0"/>
          </a:p>
          <a:p>
            <a:pPr marL="923891" lvl="2" indent="-423863"/>
            <a:endParaRPr lang="en-US" altLang="ko-KR" sz="3000" b="1" dirty="0" smtClean="0"/>
          </a:p>
          <a:p>
            <a:pPr marL="923891" lvl="2" indent="-423863"/>
            <a:r>
              <a:rPr lang="en-US" altLang="ko-KR" sz="3100" b="1" dirty="0" smtClean="0">
                <a:solidFill>
                  <a:srgbClr val="0070C0"/>
                </a:solidFill>
              </a:rPr>
              <a:t>Enhance U2N relay and U2U relay for support of multi-hop SL relay [RAN2]</a:t>
            </a:r>
          </a:p>
          <a:p>
            <a:pPr marL="923891" lvl="2" indent="-423863"/>
            <a:endParaRPr lang="en-US" altLang="ko-KR" sz="3000" b="1" dirty="0" smtClean="0"/>
          </a:p>
          <a:p>
            <a:pPr marL="1495354" lvl="3" indent="-423863"/>
            <a:r>
              <a:rPr lang="en-US" altLang="ko-KR" sz="2800" b="1" dirty="0" smtClean="0"/>
              <a:t>Multi-hop L2 U2N relay based on combination of R17 U2N and R18 U2U</a:t>
            </a:r>
          </a:p>
          <a:p>
            <a:pPr marL="1495354" lvl="3" indent="-423863"/>
            <a:endParaRPr lang="en-US" altLang="ko-KR" sz="2800" b="1" dirty="0" smtClean="0"/>
          </a:p>
          <a:p>
            <a:pPr marL="1495354" lvl="3" indent="-423863"/>
            <a:r>
              <a:rPr lang="en-US" altLang="ko-KR" sz="2800" b="1" dirty="0" smtClean="0"/>
              <a:t>Multi-hop </a:t>
            </a:r>
            <a:r>
              <a:rPr lang="en-US" altLang="ko-KR" sz="2800" b="1" dirty="0" smtClean="0"/>
              <a:t>L2 or L3 U2U relay based on R18 U2U design</a:t>
            </a:r>
          </a:p>
          <a:p>
            <a:pPr marL="1495354" lvl="3" indent="-423863"/>
            <a:endParaRPr lang="en-US" altLang="ko-KR" sz="2800" dirty="0" smtClean="0"/>
          </a:p>
          <a:p>
            <a:pPr lvl="3"/>
            <a:endParaRPr lang="en-US" altLang="ko-KR" sz="1400" dirty="0"/>
          </a:p>
        </p:txBody>
      </p:sp>
    </p:spTree>
    <p:extLst>
      <p:ext uri="{BB962C8B-B14F-4D97-AF65-F5344CB8AC3E}">
        <p14:creationId xmlns:p14="http://schemas.microsoft.com/office/powerpoint/2010/main" val="42119978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F126B1-5379-444F-8DBB-0A41228BE666}">
  <ds:schemaRefs>
    <ds:schemaRef ds:uri="http://schemas.microsoft.com/office/2006/documentManagement/types"/>
    <ds:schemaRef ds:uri="http://schemas.microsoft.com/sharepoint/v3"/>
    <ds:schemaRef ds:uri="http://purl.org/dc/terms/"/>
    <ds:schemaRef ds:uri="http://schemas.microsoft.com/office/2006/metadata/properties"/>
    <ds:schemaRef ds:uri="http://purl.org/dc/dcmitype/"/>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5C5E36-BF63-4A2F-B977-501AF3EAC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77193</TotalTime>
  <Words>882</Words>
  <Application>Microsoft Office PowerPoint</Application>
  <PresentationFormat>사용자 지정</PresentationFormat>
  <Paragraphs>109</Paragraphs>
  <Slides>7</Slides>
  <Notes>0</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7</vt:i4>
      </vt:variant>
    </vt:vector>
  </HeadingPairs>
  <TitlesOfParts>
    <vt:vector size="15" baseType="lpstr">
      <vt:lpstr>Arial Unicode MS</vt:lpstr>
      <vt:lpstr>LG스마트체 Bold</vt:lpstr>
      <vt:lpstr>LG스마트체 Regular</vt:lpstr>
      <vt:lpstr>굴림</vt:lpstr>
      <vt:lpstr>맑은 고딕</vt:lpstr>
      <vt:lpstr>Arial</vt:lpstr>
      <vt:lpstr>Wingdings</vt:lpstr>
      <vt:lpstr>Office 테마</vt:lpstr>
      <vt:lpstr>Enhanced multi-path and multi-hop relay in Rel-19</vt:lpstr>
      <vt:lpstr>Motivation 1: Power saving and reduced UE complexity for multi-path Relay</vt:lpstr>
      <vt:lpstr>Motivation 2: Multi-path Relay for UAM</vt:lpstr>
      <vt:lpstr>Motivation 3: Restriction to non-3GPP based UE-to-UE link </vt:lpstr>
      <vt:lpstr>Multi-path enhencements for PS, RedCap and UAM</vt:lpstr>
      <vt:lpstr>U2N/U2U SL relay enhancements for multi-hop</vt:lpstr>
      <vt:lpstr>Objectives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LEE Young Dae/5G Wireless Communication Standard Task(youngdae.lee@lge.com)</cp:lastModifiedBy>
  <cp:revision>3610</cp:revision>
  <dcterms:created xsi:type="dcterms:W3CDTF">2016-10-11T04:12:52Z</dcterms:created>
  <dcterms:modified xsi:type="dcterms:W3CDTF">2023-09-04T13:46:35Z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