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8"/>
  </p:notesMasterIdLst>
  <p:handoutMasterIdLst>
    <p:handoutMasterId r:id="rId9"/>
  </p:handoutMasterIdLst>
  <p:sldIdLst>
    <p:sldId id="373" r:id="rId3"/>
    <p:sldId id="389" r:id="rId4"/>
    <p:sldId id="390" r:id="rId5"/>
    <p:sldId id="391" r:id="rId6"/>
    <p:sldId id="352" r:id="rId7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21" autoAdjust="0"/>
    <p:restoredTop sz="96625" autoAdjust="0"/>
  </p:normalViewPr>
  <p:slideViewPr>
    <p:cSldViewPr>
      <p:cViewPr varScale="1">
        <p:scale>
          <a:sx n="135" d="100"/>
          <a:sy n="135" d="100"/>
        </p:scale>
        <p:origin x="-924" y="-7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Views on NR R19 MUSIM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Enhancements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#101                                                                                                        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 RP-232068</a:t>
            </a:r>
            <a:endParaRPr lang="en-GB" altLang="zh-CN" sz="1600" b="1" dirty="0" smtClean="0">
              <a:solidFill>
                <a:schemeClr val="bg1"/>
              </a:solidFill>
            </a:endParaRP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</a:t>
            </a:r>
            <a:r>
              <a:rPr lang="nl-NL" altLang="zh-CN" sz="1600" b="1" dirty="0" smtClean="0">
                <a:solidFill>
                  <a:schemeClr val="bg1"/>
                </a:solidFill>
              </a:rPr>
              <a:t>11-15, </a:t>
            </a:r>
            <a:r>
              <a:rPr lang="nl-NL" altLang="zh-CN" sz="1600" b="1" dirty="0">
                <a:solidFill>
                  <a:schemeClr val="bg1"/>
                </a:solidFill>
              </a:rPr>
              <a:t>2023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Outline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Motivation</a:t>
            </a: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s</a:t>
            </a:r>
            <a:endParaRPr lang="en-US" dirty="0">
              <a:solidFill>
                <a:schemeClr val="tx1"/>
              </a:solidFill>
              <a:latin typeface="Times New Roman"/>
            </a:endParaRP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Potential objectives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marL="457200" lvl="1" indent="0" algn="just">
              <a:lnSpc>
                <a:spcPct val="120000"/>
              </a:lnSpc>
              <a:spcBef>
                <a:spcPts val="0"/>
              </a:spcBef>
              <a:buNone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817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+mn-lt"/>
                <a:cs typeface="Arial" pitchFamily="34" charset="0"/>
              </a:rPr>
              <a:t>Motivations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Gap </a:t>
            </a: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Enhancements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To </a:t>
            </a:r>
            <a:r>
              <a:rPr lang="en-GB" altLang="zh-CN" sz="1400" dirty="0">
                <a:latin typeface="Times New Roman"/>
                <a:ea typeface="Yu Mincho"/>
              </a:rPr>
              <a:t>decrease the data interruption in USIM A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To </a:t>
            </a:r>
            <a:r>
              <a:rPr lang="en-US" altLang="zh-CN" sz="1400">
                <a:latin typeface="Times New Roman"/>
                <a:ea typeface="Yu Mincho"/>
              </a:rPr>
              <a:t>avoid </a:t>
            </a:r>
            <a:r>
              <a:rPr lang="en-US" altLang="zh-CN" sz="1400" smtClean="0">
                <a:latin typeface="Times New Roman"/>
                <a:ea typeface="Yu Mincho"/>
              </a:rPr>
              <a:t>resources </a:t>
            </a:r>
            <a:r>
              <a:rPr lang="en-US" altLang="zh-CN" sz="1400" dirty="0">
                <a:latin typeface="Times New Roman"/>
                <a:ea typeface="Yu Mincho"/>
              </a:rPr>
              <a:t>release and data throughput loss in NW A</a:t>
            </a: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Optimization for </a:t>
            </a: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same </a:t>
            </a: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operator and RAN </a:t>
            </a: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sharing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To </a:t>
            </a:r>
            <a:r>
              <a:rPr lang="en-US" altLang="zh-CN" sz="1400" dirty="0">
                <a:latin typeface="Times New Roman"/>
                <a:ea typeface="Yu Mincho"/>
              </a:rPr>
              <a:t>make the NW know the </a:t>
            </a:r>
            <a:r>
              <a:rPr lang="en-US" altLang="zh-CN" sz="1400" dirty="0" smtClean="0">
                <a:latin typeface="Times New Roman"/>
                <a:ea typeface="Yu Mincho"/>
              </a:rPr>
              <a:t>information of 2 </a:t>
            </a:r>
            <a:r>
              <a:rPr lang="en-US" altLang="zh-CN" sz="1400" dirty="0">
                <a:latin typeface="Times New Roman"/>
                <a:ea typeface="Yu Mincho"/>
              </a:rPr>
              <a:t>USIMs are in the same </a:t>
            </a:r>
            <a:r>
              <a:rPr lang="en-US" altLang="zh-CN" sz="1400" dirty="0" smtClean="0">
                <a:latin typeface="Times New Roman"/>
                <a:ea typeface="Yu Mincho"/>
              </a:rPr>
              <a:t>device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NW can coordinate the RRC configuration and scheduling between </a:t>
            </a:r>
            <a:r>
              <a:rPr lang="en-US" altLang="zh-CN" sz="1400" dirty="0" smtClean="0">
                <a:latin typeface="Times New Roman"/>
                <a:ea typeface="Yu Mincho"/>
              </a:rPr>
              <a:t>USIMs, at least in the same gNB/cell, based on the information</a:t>
            </a:r>
            <a:endParaRPr lang="en-US" altLang="zh-CN" sz="1400" dirty="0">
              <a:latin typeface="Times New Roman"/>
              <a:ea typeface="Yu Mincho"/>
            </a:endParaRPr>
          </a:p>
          <a:p>
            <a:pPr lvl="2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For both Idle/Inactive and Connected modes</a:t>
            </a:r>
          </a:p>
          <a:p>
            <a:pPr lvl="2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In same/different PLMN within the same operator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endParaRPr lang="en-US" altLang="zh-CN" sz="1400" dirty="0"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071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+mn-lt"/>
                <a:cs typeface="Arial" pitchFamily="34" charset="0"/>
              </a:rPr>
              <a:t>Potential </a:t>
            </a:r>
            <a:r>
              <a:rPr lang="en-US" sz="3600" dirty="0" smtClean="0">
                <a:latin typeface="+mn-lt"/>
                <a:cs typeface="Arial" pitchFamily="34" charset="0"/>
              </a:rPr>
              <a:t>objectives</a:t>
            </a:r>
            <a:endParaRPr lang="en-US" sz="3600" b="1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7300"/>
            <a:ext cx="8229600" cy="4176463"/>
          </a:xfrm>
        </p:spPr>
        <p:txBody>
          <a:bodyPr>
            <a:noAutofit/>
          </a:bodyPr>
          <a:lstStyle/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Gap Enhancements</a:t>
            </a: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Specify request/configuration of a finer granularity MUSIM gap (e.g. per CG, per FR, per CC) </a:t>
            </a: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Specify </a:t>
            </a:r>
            <a:r>
              <a:rPr lang="en-US" altLang="zh-CN" sz="1400" dirty="0">
                <a:latin typeface="Times New Roman"/>
                <a:ea typeface="Yu Mincho"/>
              </a:rPr>
              <a:t>new RRM requirement for the </a:t>
            </a:r>
            <a:r>
              <a:rPr lang="en-US" altLang="zh-CN" sz="1400" dirty="0" smtClean="0">
                <a:latin typeface="Times New Roman"/>
                <a:ea typeface="Yu Mincho"/>
              </a:rPr>
              <a:t>finer granularity </a:t>
            </a:r>
            <a:r>
              <a:rPr lang="en-US" altLang="zh-CN" sz="1400" dirty="0">
                <a:latin typeface="Times New Roman"/>
                <a:ea typeface="Yu Mincho"/>
              </a:rPr>
              <a:t>MUSIM </a:t>
            </a:r>
            <a:r>
              <a:rPr lang="en-US" altLang="zh-CN" sz="1400" dirty="0" smtClean="0">
                <a:latin typeface="Times New Roman"/>
                <a:ea typeface="Yu Mincho"/>
              </a:rPr>
              <a:t>gap</a:t>
            </a:r>
            <a:endParaRPr lang="en-US" altLang="zh-CN" sz="1400" dirty="0" smtClean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Optimization </a:t>
            </a: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for </a:t>
            </a: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same </a:t>
            </a:r>
            <a:r>
              <a:rPr lang="en-US" altLang="zh-CN" dirty="0">
                <a:solidFill>
                  <a:schemeClr val="tx1"/>
                </a:solidFill>
                <a:latin typeface="Times New Roman"/>
              </a:rPr>
              <a:t>operator and RAN </a:t>
            </a: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sharing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Specify the </a:t>
            </a:r>
            <a:r>
              <a:rPr lang="en-US" altLang="zh-CN" sz="1400" dirty="0">
                <a:latin typeface="Times New Roman"/>
                <a:ea typeface="Yu Mincho"/>
              </a:rPr>
              <a:t>association information of multiple USIMs </a:t>
            </a:r>
            <a:r>
              <a:rPr lang="en-US" altLang="zh-CN" sz="1400" dirty="0" smtClean="0">
                <a:latin typeface="Times New Roman"/>
                <a:ea typeface="Yu Mincho"/>
              </a:rPr>
              <a:t>by UE to </a:t>
            </a:r>
            <a:r>
              <a:rPr lang="en-US" altLang="zh-CN" sz="1400" dirty="0">
                <a:latin typeface="Times New Roman"/>
                <a:ea typeface="Yu Mincho"/>
              </a:rPr>
              <a:t>the </a:t>
            </a:r>
            <a:r>
              <a:rPr lang="en-US" altLang="zh-CN" sz="1400" dirty="0" smtClean="0">
                <a:latin typeface="Times New Roman"/>
                <a:ea typeface="Yu Mincho"/>
              </a:rPr>
              <a:t>network, </a:t>
            </a:r>
            <a:r>
              <a:rPr lang="en-US" altLang="zh-CN" sz="1400" dirty="0">
                <a:latin typeface="Times New Roman"/>
                <a:ea typeface="Yu Mincho"/>
              </a:rPr>
              <a:t>e.g., to CN or RAN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r>
              <a:rPr lang="en-US" altLang="zh-CN" dirty="0" smtClean="0">
                <a:solidFill>
                  <a:schemeClr val="tx1"/>
                </a:solidFill>
                <a:latin typeface="Times New Roman"/>
              </a:rPr>
              <a:t>R18 Leftovers</a:t>
            </a:r>
            <a:endParaRPr lang="en-US" altLang="zh-CN" dirty="0">
              <a:solidFill>
                <a:schemeClr val="tx1"/>
              </a:solidFill>
              <a:latin typeface="Times New Roman"/>
            </a:endParaRPr>
          </a:p>
          <a:p>
            <a:pPr lvl="1" algn="just">
              <a:buFont typeface="Courier New"/>
              <a:buChar char="o"/>
              <a:tabLst>
                <a:tab pos="914400" algn="l"/>
              </a:tabLst>
            </a:pPr>
            <a:r>
              <a:rPr lang="en-US" altLang="zh-CN" sz="1400" dirty="0" smtClean="0">
                <a:latin typeface="Times New Roman"/>
                <a:ea typeface="Yu Mincho"/>
              </a:rPr>
              <a:t>E.g. Dynamic </a:t>
            </a:r>
            <a:r>
              <a:rPr lang="en-US" altLang="zh-CN" sz="1400" dirty="0">
                <a:latin typeface="Times New Roman"/>
                <a:ea typeface="Yu Mincho"/>
              </a:rPr>
              <a:t>UE capability update</a:t>
            </a:r>
          </a:p>
          <a:p>
            <a:pPr lvl="2" algn="just">
              <a:buFont typeface="宋体" panose="02010600030101010101" pitchFamily="2" charset="-122"/>
              <a:buChar char="-"/>
              <a:tabLst>
                <a:tab pos="914400" algn="l"/>
              </a:tabLst>
            </a:pPr>
            <a:r>
              <a:rPr lang="en-US" altLang="zh-CN" sz="1400" dirty="0">
                <a:latin typeface="Times New Roman"/>
                <a:ea typeface="Yu Mincho"/>
              </a:rPr>
              <a:t>Depending on the progress made in Rel-18</a:t>
            </a:r>
          </a:p>
          <a:p>
            <a:pPr lvl="1" algn="just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endParaRPr lang="en-US" altLang="zh-CN" dirty="0">
              <a:solidFill>
                <a:schemeClr val="tx1"/>
              </a:solidFill>
              <a:latin typeface="Times New Roman"/>
              <a:ea typeface="Yu Mincho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/>
              <a:buChar char=""/>
              <a:tabLst>
                <a:tab pos="457200" algn="l"/>
              </a:tabLst>
            </a:pPr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21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186</Words>
  <Application>Microsoft Office PowerPoint</Application>
  <PresentationFormat>全屏显示(16:10)</PresentationFormat>
  <Paragraphs>44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1_Office 主题</vt:lpstr>
      <vt:lpstr>Office 主题</vt:lpstr>
      <vt:lpstr>Views on NR R19 MUSIM Enhancements</vt:lpstr>
      <vt:lpstr>Outline</vt:lpstr>
      <vt:lpstr>Motivations</vt:lpstr>
      <vt:lpstr>Potential objectives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2023-09-04T09:25:19Z</dcterms:modified>
</cp:coreProperties>
</file>