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4">
  <p:sldMasterIdLst>
    <p:sldMasterId id="2147483660" r:id="rId1"/>
    <p:sldMasterId id="2147483672" r:id="rId2"/>
  </p:sldMasterIdLst>
  <p:notesMasterIdLst>
    <p:notesMasterId r:id="rId8"/>
  </p:notesMasterIdLst>
  <p:handoutMasterIdLst>
    <p:handoutMasterId r:id="rId9"/>
  </p:handoutMasterIdLst>
  <p:sldIdLst>
    <p:sldId id="373" r:id="rId3"/>
    <p:sldId id="393" r:id="rId4"/>
    <p:sldId id="392" r:id="rId5"/>
    <p:sldId id="390" r:id="rId6"/>
    <p:sldId id="352" r:id="rId7"/>
  </p:sldIdLst>
  <p:sldSz cx="9144000" cy="5715000" type="screen16x10"/>
  <p:notesSz cx="7010400" cy="92964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FF"/>
    <a:srgbClr val="000066"/>
    <a:srgbClr val="001236"/>
    <a:srgbClr val="2409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15" autoAdjust="0"/>
    <p:restoredTop sz="96628" autoAdjust="0"/>
  </p:normalViewPr>
  <p:slideViewPr>
    <p:cSldViewPr>
      <p:cViewPr>
        <p:scale>
          <a:sx n="75" d="100"/>
          <a:sy n="75" d="100"/>
        </p:scale>
        <p:origin x="-822" y="-882"/>
      </p:cViewPr>
      <p:guideLst>
        <p:guide orient="horz" pos="1800"/>
        <p:guide pos="2880"/>
      </p:guideLst>
    </p:cSldViewPr>
  </p:slideViewPr>
  <p:outlineViewPr>
    <p:cViewPr>
      <p:scale>
        <a:sx n="33" d="100"/>
        <a:sy n="33" d="100"/>
      </p:scale>
      <p:origin x="0" y="31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E4B23A-6E3F-4B3E-93D6-273D9CCCF18C}" type="datetimeFigureOut">
              <a:rPr lang="en-US" smtClean="0"/>
              <a:pPr/>
              <a:t>9/4/2023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F2AFD-A31E-4510-8BD1-6A174632FA3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561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60967FE-9547-433B-9A32-E653B7554F8B}" type="datetimeFigureOut">
              <a:rPr lang="zh-CN" altLang="en-US" smtClean="0"/>
              <a:pPr/>
              <a:t>2023/9/4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15963" y="696913"/>
            <a:ext cx="5578475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F296132-7430-4C93-B37D-4FE1F71F2B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003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15963" y="696913"/>
            <a:ext cx="5578475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C3696B-CE47-47B8-9542-E3B74555FAC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715963" y="696913"/>
            <a:ext cx="5578475" cy="34861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755576" y="2425452"/>
            <a:ext cx="7772400" cy="924988"/>
          </a:xfrm>
        </p:spPr>
        <p:txBody>
          <a:bodyPr>
            <a:normAutofit/>
          </a:bodyPr>
          <a:lstStyle>
            <a:lvl1pPr algn="ctr">
              <a:defRPr sz="4000" b="1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07504" y="4117640"/>
            <a:ext cx="8928992" cy="900100"/>
          </a:xfrm>
        </p:spPr>
        <p:txBody>
          <a:bodyPr anchor="ctr">
            <a:noAutofit/>
          </a:bodyPr>
          <a:lstStyle>
            <a:lvl1pPr marL="0" indent="0" algn="ctr">
              <a:buNone/>
              <a:defRPr sz="2600" baseline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dirty="0" smtClean="0"/>
              <a:t>CATT</a:t>
            </a:r>
          </a:p>
          <a:p>
            <a:r>
              <a:rPr lang="en-US" altLang="zh-CN" dirty="0" smtClean="0"/>
              <a:t>202X-XX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057300"/>
            <a:ext cx="5486400" cy="28823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997295"/>
            <a:ext cx="2057400" cy="410784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97295"/>
            <a:ext cx="6019800" cy="410784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ATT"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 b="1" baseline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20000"/>
              </a:lnSpc>
              <a:spcBef>
                <a:spcPts val="0"/>
              </a:spcBef>
              <a:defRPr baseline="0">
                <a:solidFill>
                  <a:srgbClr val="001236"/>
                </a:solidFill>
                <a:latin typeface="Calibri" panose="020F0502020204030204" pitchFamily="34" charset="0"/>
                <a:ea typeface="+mn-ea"/>
              </a:defRPr>
            </a:lvl1pPr>
            <a:lvl2pPr marL="742950" indent="-285750">
              <a:lnSpc>
                <a:spcPct val="120000"/>
              </a:lnSpc>
              <a:spcBef>
                <a:spcPts val="0"/>
              </a:spcBef>
              <a:defRPr lang="zh-CN" altLang="en-US" sz="1800" kern="1200" baseline="0" dirty="0" smtClean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>
              <a:lnSpc>
                <a:spcPct val="120000"/>
              </a:lnSpc>
              <a:spcBef>
                <a:spcPts val="0"/>
              </a:spcBef>
              <a:defRPr sz="16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3pPr>
            <a:lvl4pPr>
              <a:lnSpc>
                <a:spcPct val="120000"/>
              </a:lnSpc>
              <a:spcBef>
                <a:spcPts val="0"/>
              </a:spcBef>
              <a:defRPr sz="1400" baseline="0">
                <a:latin typeface="Calibri" panose="020F0502020204030204" pitchFamily="34" charset="0"/>
                <a:ea typeface="+mn-ea"/>
              </a:defRPr>
            </a:lvl4pPr>
            <a:lvl5pPr>
              <a:defRPr baseline="0">
                <a:latin typeface="Calibri" panose="020F0502020204030204" pitchFamily="34" charset="0"/>
                <a:ea typeface="+mn-ea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marL="742950" lvl="1" indent="-285750" algn="just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ourier New"/>
              <a:buChar char="o"/>
              <a:tabLst>
                <a:tab pos="914400" algn="l"/>
              </a:tabLst>
            </a:pPr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  <a:endParaRPr lang="en-US" altLang="zh-CN" dirty="0" smtClean="0"/>
          </a:p>
          <a:p>
            <a:pPr lvl="3"/>
            <a:r>
              <a:rPr lang="zh-CN" altLang="en-US" dirty="0" smtClean="0"/>
              <a:t>第四级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037520"/>
            <a:ext cx="7772400" cy="924988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117640"/>
            <a:ext cx="8928992" cy="72008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057301"/>
            <a:ext cx="4038600" cy="404783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057301"/>
            <a:ext cx="4038600" cy="404783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997293"/>
            <a:ext cx="4040188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57368"/>
            <a:ext cx="4040188" cy="344776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997293"/>
            <a:ext cx="4041775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57368"/>
            <a:ext cx="4041775" cy="344776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6" y="1057300"/>
            <a:ext cx="3008313" cy="60833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057301"/>
            <a:ext cx="5111750" cy="404783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717375"/>
            <a:ext cx="3008313" cy="33877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57200"/>
            <a:ext cx="8229600" cy="6484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057301"/>
            <a:ext cx="8229600" cy="40478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5296959"/>
            <a:ext cx="370384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57200"/>
            <a:ext cx="8229600" cy="6484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057301"/>
            <a:ext cx="8229600" cy="40478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5296959"/>
            <a:ext cx="370384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6.emf"/><Relationship Id="rId10" Type="http://schemas.openxmlformats.org/officeDocument/2006/relationships/image" Target="../media/image12.png"/><Relationship Id="rId4" Type="http://schemas.openxmlformats.org/officeDocument/2006/relationships/package" Target="../embeddings/Microsoft_Visio_Drawing12131111.vsdx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359532" y="2377447"/>
            <a:ext cx="8424936" cy="1200133"/>
          </a:xfrm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en-US" altLang="zh-CN" sz="2800" dirty="0" smtClean="0">
                <a:latin typeface="Arial" pitchFamily="34" charset="0"/>
                <a:cs typeface="Arial" pitchFamily="34" charset="0"/>
              </a:rPr>
              <a:t>Discussion on </a:t>
            </a:r>
            <a:r>
              <a:rPr lang="en-US" altLang="zh-CN" sz="2800" dirty="0" err="1" smtClean="0">
                <a:latin typeface="Arial" pitchFamily="34" charset="0"/>
                <a:cs typeface="Arial" pitchFamily="34" charset="0"/>
              </a:rPr>
              <a:t>Rel</a:t>
            </a:r>
            <a:r>
              <a:rPr lang="en-US" altLang="zh-CN" sz="2800" dirty="0" smtClean="0">
                <a:latin typeface="Arial" pitchFamily="34" charset="0"/>
                <a:cs typeface="Arial" pitchFamily="34" charset="0"/>
              </a:rPr>
              <a:t>-19 </a:t>
            </a:r>
            <a:r>
              <a:rPr lang="en-US" altLang="zh-CN" sz="2800" dirty="0" err="1" smtClean="0">
                <a:latin typeface="Arial" pitchFamily="34" charset="0"/>
                <a:cs typeface="Arial" pitchFamily="34" charset="0"/>
              </a:rPr>
              <a:t>Sidelink</a:t>
            </a:r>
            <a:r>
              <a:rPr lang="en-US" altLang="zh-CN" sz="2800" dirty="0" smtClean="0">
                <a:latin typeface="Arial" pitchFamily="34" charset="0"/>
                <a:cs typeface="Arial" pitchFamily="34" charset="0"/>
              </a:rPr>
              <a:t> Relay</a:t>
            </a:r>
            <a:endParaRPr lang="zh-CN" alt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323528" y="4009628"/>
            <a:ext cx="8424936" cy="12001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+mj-cs"/>
              </a:defRPr>
            </a:lvl1pPr>
          </a:lstStyle>
          <a:p>
            <a:pPr algn="ctr">
              <a:defRPr/>
            </a:pPr>
            <a:r>
              <a:rPr lang="en-US" altLang="zh-CN" sz="2800" dirty="0" smtClean="0"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CATT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51520" y="625252"/>
            <a:ext cx="8424936" cy="584775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altLang="zh-CN" sz="1600" b="1" dirty="0">
                <a:solidFill>
                  <a:schemeClr val="bg1"/>
                </a:solidFill>
              </a:rPr>
              <a:t>3GPP TSG RAN Meeting </a:t>
            </a:r>
            <a:r>
              <a:rPr lang="en-GB" altLang="zh-CN" sz="1600" b="1" dirty="0" smtClean="0">
                <a:solidFill>
                  <a:schemeClr val="bg1"/>
                </a:solidFill>
              </a:rPr>
              <a:t>#101                                                                                                          </a:t>
            </a:r>
            <a:r>
              <a:rPr lang="en-GB" altLang="zh-CN" sz="1600" b="1" dirty="0" smtClean="0">
                <a:solidFill>
                  <a:schemeClr val="bg1"/>
                </a:solidFill>
              </a:rPr>
              <a:t>RP-232067</a:t>
            </a:r>
            <a:endParaRPr lang="en-GB" altLang="zh-CN" sz="1600" b="1" dirty="0" smtClean="0">
              <a:solidFill>
                <a:schemeClr val="bg1"/>
              </a:solidFill>
            </a:endParaRPr>
          </a:p>
          <a:p>
            <a:r>
              <a:rPr lang="nl-NL" altLang="zh-CN" sz="1600" b="1" dirty="0">
                <a:solidFill>
                  <a:schemeClr val="bg1"/>
                </a:solidFill>
              </a:rPr>
              <a:t>Bangalore, India, September </a:t>
            </a:r>
            <a:r>
              <a:rPr lang="nl-NL" altLang="zh-CN" sz="1600" b="1" dirty="0" smtClean="0">
                <a:solidFill>
                  <a:schemeClr val="bg1"/>
                </a:solidFill>
              </a:rPr>
              <a:t>11-15, </a:t>
            </a:r>
            <a:r>
              <a:rPr lang="nl-NL" altLang="zh-CN" sz="1600" b="1" dirty="0">
                <a:solidFill>
                  <a:schemeClr val="bg1"/>
                </a:solidFill>
              </a:rPr>
              <a:t>2023</a:t>
            </a:r>
            <a:endParaRPr lang="zh-CN" altLang="en-US" sz="16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26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cs typeface="Arial" pitchFamily="34" charset="0"/>
              </a:rPr>
              <a:t>Multi-path enhancements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2410088"/>
              </p:ext>
            </p:extLst>
          </p:nvPr>
        </p:nvGraphicFramePr>
        <p:xfrm>
          <a:off x="435098" y="938810"/>
          <a:ext cx="8241357" cy="1558649"/>
        </p:xfrm>
        <a:graphic>
          <a:graphicData uri="http://schemas.openxmlformats.org/drawingml/2006/table">
            <a:tbl>
              <a:tblPr firstRow="1" bandRow="1"/>
              <a:tblGrid>
                <a:gridCol w="824135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167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 err="1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Rel</a:t>
                      </a:r>
                      <a:r>
                        <a:rPr lang="en-US" altLang="zh-CN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-18</a:t>
                      </a:r>
                      <a:r>
                        <a:rPr lang="en-US" altLang="zh-CN" sz="160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Background</a:t>
                      </a:r>
                      <a:endParaRPr lang="zh-CN" altLang="en-US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0000">
                          <a:srgbClr val="009F9F"/>
                        </a:gs>
                        <a:gs pos="0">
                          <a:srgbClr val="00FFFF">
                            <a:lumMod val="75000"/>
                          </a:srgbClr>
                        </a:gs>
                        <a:gs pos="100000">
                          <a:srgbClr val="00FFFF">
                            <a:lumMod val="50000"/>
                          </a:srgb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4190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en-US" altLang="zh-CN" sz="1400" b="1" dirty="0" err="1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Rel</a:t>
                      </a:r>
                      <a:r>
                        <a:rPr lang="en-US" altLang="zh-CN" sz="1400" b="1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-18</a:t>
                      </a:r>
                    </a:p>
                    <a:p>
                      <a:pPr marL="742950" lvl="1" indent="-285750" algn="just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buFont typeface="Courier New"/>
                        <a:buChar char="o"/>
                        <a:tabLst>
                          <a:tab pos="914400" algn="l"/>
                        </a:tabLs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Yu Mincho"/>
                          <a:cs typeface="+mn-cs"/>
                        </a:rPr>
                        <a:t>Only consider intra-</a:t>
                      </a:r>
                      <a:r>
                        <a:rPr lang="en-US" altLang="zh-CN" sz="140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Yu Mincho"/>
                          <a:cs typeface="+mn-cs"/>
                        </a:rPr>
                        <a:t>gNB</a:t>
                      </a:r>
                      <a:endParaRPr lang="en-US" altLang="zh-CN" sz="1400" kern="1200" dirty="0" smtClean="0">
                        <a:solidFill>
                          <a:schemeClr val="tx1"/>
                        </a:solidFill>
                        <a:latin typeface="Times New Roman"/>
                        <a:ea typeface="Yu Mincho"/>
                        <a:cs typeface="+mn-cs"/>
                      </a:endParaRPr>
                    </a:p>
                    <a:p>
                      <a:pPr marL="742950" lvl="1" indent="-285750" algn="just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buFont typeface="Courier New"/>
                        <a:buChar char="o"/>
                        <a:tabLst>
                          <a:tab pos="914400" algn="l"/>
                        </a:tabLs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Yu Mincho"/>
                          <a:cs typeface="+mn-cs"/>
                        </a:rPr>
                        <a:t>One direct path + one indirect path</a:t>
                      </a:r>
                    </a:p>
                    <a:p>
                      <a:pPr marL="742950" lvl="1" indent="-285750" algn="just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buFont typeface="Courier New"/>
                        <a:buChar char="o"/>
                        <a:tabLst>
                          <a:tab pos="914400" algn="l"/>
                        </a:tabLst>
                      </a:pPr>
                      <a:r>
                        <a:rPr lang="en-US" altLang="zh-CN" sz="140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Yu Mincho"/>
                          <a:cs typeface="+mn-cs"/>
                        </a:rPr>
                        <a:t>UE-UE</a:t>
                      </a: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Yu Mincho"/>
                          <a:cs typeface="+mn-cs"/>
                        </a:rPr>
                        <a:t> interface can be </a:t>
                      </a:r>
                      <a:r>
                        <a:rPr lang="en-US" altLang="zh-CN" sz="140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Yu Mincho"/>
                          <a:cs typeface="+mn-cs"/>
                        </a:rPr>
                        <a:t>PC5</a:t>
                      </a: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Yu Mincho"/>
                          <a:cs typeface="+mn-cs"/>
                        </a:rPr>
                        <a:t> or ideal</a:t>
                      </a:r>
                    </a:p>
                  </a:txBody>
                  <a:tcPr>
                    <a:lnL w="12700" cmpd="sng">
                      <a:solidFill>
                        <a:srgbClr val="00B0F0"/>
                      </a:solidFill>
                    </a:lnL>
                    <a:lnR w="12700" cmpd="sng">
                      <a:solidFill>
                        <a:srgbClr val="00B0F0"/>
                      </a:solidFill>
                    </a:lnR>
                    <a:lnT w="12700" cmpd="sng">
                      <a:noFill/>
                    </a:lnT>
                    <a:lnB w="12700" cmpd="sng">
                      <a:solidFill>
                        <a:srgbClr val="00B0F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67544" y="3053779"/>
            <a:ext cx="2448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zh-CN" sz="1400" b="1" dirty="0" err="1">
                <a:latin typeface="Calibri" panose="020F0502020204030204" pitchFamily="34" charset="0"/>
                <a:cs typeface="Calibri" panose="020F0502020204030204" pitchFamily="34" charset="0"/>
              </a:rPr>
              <a:t>TS</a:t>
            </a:r>
            <a:r>
              <a:rPr lang="en-US" altLang="zh-CN" sz="1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22.261 requirements</a:t>
            </a:r>
            <a:endParaRPr lang="en-US" altLang="zh-CN" sz="1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18838" y="2713484"/>
            <a:ext cx="8257618" cy="2664295"/>
          </a:xfrm>
          <a:prstGeom prst="rect">
            <a:avLst/>
          </a:prstGeom>
          <a:noFill/>
          <a:ln w="12700" cap="flat" cmpd="sng" algn="ctr">
            <a:solidFill>
              <a:srgbClr val="ED6D0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zh-CN" altLang="en-US" kern="0" smtClean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95536" y="2641476"/>
            <a:ext cx="8280920" cy="360040"/>
          </a:xfrm>
          <a:prstGeom prst="rect">
            <a:avLst/>
          </a:prstGeom>
          <a:solidFill>
            <a:srgbClr val="ED6D0F"/>
          </a:solidFill>
          <a:ln/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Motivations of </a:t>
            </a:r>
            <a:r>
              <a:rPr lang="en-US" altLang="zh-CN" sz="1600" b="1" dirty="0" smtClean="0"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multi-path enhancements</a:t>
            </a:r>
            <a:endParaRPr lang="zh-CN" altLang="en-US" sz="1600" b="1" dirty="0">
              <a:latin typeface="Calibri" panose="020F0502020204030204" pitchFamily="34" charset="0"/>
              <a:ea typeface="微软雅黑"/>
              <a:cs typeface="Calibri" panose="020F0502020204030204" pitchFamily="34" charset="0"/>
            </a:endParaRPr>
          </a:p>
        </p:txBody>
      </p:sp>
      <p:graphicFrame>
        <p:nvGraphicFramePr>
          <p:cNvPr id="41" name="表格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5554711"/>
              </p:ext>
            </p:extLst>
          </p:nvPr>
        </p:nvGraphicFramePr>
        <p:xfrm>
          <a:off x="899592" y="3351644"/>
          <a:ext cx="7704856" cy="441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04856"/>
              </a:tblGrid>
              <a:tr h="432048">
                <a:tc>
                  <a:txBody>
                    <a:bodyPr/>
                    <a:lstStyle/>
                    <a:p>
                      <a:r>
                        <a:rPr lang="en-US" altLang="zh-CN" sz="11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</a:t>
                      </a:r>
                      <a:r>
                        <a:rPr lang="en-US" altLang="zh-CN" sz="115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5G</a:t>
                      </a:r>
                      <a:r>
                        <a:rPr lang="en-US" altLang="zh-CN" sz="11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system shall support same traffic flow of a remote </a:t>
                      </a:r>
                      <a:r>
                        <a:rPr lang="en-US" altLang="zh-CN" sz="115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UE</a:t>
                      </a:r>
                      <a:r>
                        <a:rPr lang="en-US" altLang="zh-CN" sz="11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to be relayed </a:t>
                      </a:r>
                      <a:r>
                        <a:rPr lang="en-US" altLang="zh-CN" sz="1150" b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via different indirect network connection paths</a:t>
                      </a:r>
                      <a:r>
                        <a:rPr lang="en-US" altLang="zh-CN" sz="11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r>
                        <a:rPr lang="en-US" altLang="zh-CN" sz="11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</a:t>
                      </a:r>
                      <a:r>
                        <a:rPr lang="en-US" altLang="zh-CN" sz="115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5G</a:t>
                      </a:r>
                      <a:r>
                        <a:rPr lang="en-US" altLang="zh-CN" sz="11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system shall support different traffic flows of a remote </a:t>
                      </a:r>
                      <a:r>
                        <a:rPr lang="en-US" altLang="zh-CN" sz="115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UE</a:t>
                      </a:r>
                      <a:r>
                        <a:rPr lang="en-US" altLang="zh-CN" sz="11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to be relayed </a:t>
                      </a:r>
                      <a:r>
                        <a:rPr lang="en-US" altLang="zh-CN" sz="1150" b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via different indirect network connection paths</a:t>
                      </a:r>
                      <a:r>
                        <a:rPr lang="en-US" altLang="zh-CN" sz="11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zh-CN" altLang="en-US" sz="11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99CCFF"/>
                    </a:solidFill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539552" y="4081636"/>
            <a:ext cx="5472608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en-US" altLang="zh-CN" sz="1400" b="1" dirty="0">
                <a:latin typeface="Calibri" panose="020F0502020204030204" pitchFamily="34" charset="0"/>
                <a:cs typeface="Calibri" panose="020F0502020204030204" pitchFamily="34" charset="0"/>
              </a:rPr>
              <a:t>Potential enhancements </a:t>
            </a:r>
          </a:p>
          <a:p>
            <a:pPr marL="742950" lvl="1" indent="-285750" algn="just">
              <a:lnSpc>
                <a:spcPct val="120000"/>
              </a:lnSpc>
              <a:buFont typeface="Courier New"/>
              <a:buChar char="o"/>
              <a:tabLst>
                <a:tab pos="914400" algn="l"/>
              </a:tabLst>
            </a:pPr>
            <a:r>
              <a:rPr lang="en-US" altLang="zh-CN" sz="1400" dirty="0">
                <a:latin typeface="Times New Roman"/>
                <a:ea typeface="Yu Mincho"/>
              </a:rPr>
              <a:t>Intra-</a:t>
            </a:r>
            <a:r>
              <a:rPr lang="en-US" altLang="zh-CN" sz="1400" dirty="0" err="1">
                <a:latin typeface="Times New Roman"/>
                <a:ea typeface="Yu Mincho"/>
              </a:rPr>
              <a:t>gNB</a:t>
            </a:r>
            <a:r>
              <a:rPr lang="en-US" altLang="zh-CN" sz="1400" dirty="0">
                <a:latin typeface="Times New Roman"/>
                <a:ea typeface="Yu Mincho"/>
              </a:rPr>
              <a:t> multi-path with two indirect paths</a:t>
            </a:r>
          </a:p>
          <a:p>
            <a:pPr marL="742950" lvl="1" indent="-285750" algn="just">
              <a:lnSpc>
                <a:spcPct val="120000"/>
              </a:lnSpc>
              <a:buFont typeface="Courier New"/>
              <a:buChar char="o"/>
              <a:tabLst>
                <a:tab pos="914400" algn="l"/>
              </a:tabLst>
            </a:pPr>
            <a:r>
              <a:rPr lang="en-US" altLang="zh-CN" sz="1400" dirty="0">
                <a:latin typeface="Times New Roman"/>
                <a:ea typeface="Yu Mincho"/>
              </a:rPr>
              <a:t>Inter-</a:t>
            </a:r>
            <a:r>
              <a:rPr lang="en-US" altLang="zh-CN" sz="1400" dirty="0" err="1">
                <a:latin typeface="Times New Roman"/>
                <a:ea typeface="Yu Mincho"/>
              </a:rPr>
              <a:t>gNB</a:t>
            </a:r>
            <a:r>
              <a:rPr lang="en-US" altLang="zh-CN" sz="1400" dirty="0">
                <a:latin typeface="Times New Roman"/>
                <a:ea typeface="Yu Mincho"/>
              </a:rPr>
              <a:t> multi-path with one indirect path and one direct path</a:t>
            </a:r>
          </a:p>
          <a:p>
            <a:pPr marL="742950" lvl="1" indent="-285750" algn="just">
              <a:lnSpc>
                <a:spcPct val="120000"/>
              </a:lnSpc>
              <a:buFont typeface="Courier New"/>
              <a:buChar char="o"/>
              <a:tabLst>
                <a:tab pos="914400" algn="l"/>
              </a:tabLst>
            </a:pPr>
            <a:r>
              <a:rPr lang="en-US" altLang="zh-CN" sz="1400" dirty="0">
                <a:latin typeface="Times New Roman"/>
                <a:ea typeface="Yu Mincho"/>
              </a:rPr>
              <a:t>Inter-</a:t>
            </a:r>
            <a:r>
              <a:rPr lang="en-US" altLang="zh-CN" sz="1400" dirty="0" err="1">
                <a:latin typeface="Times New Roman"/>
                <a:ea typeface="Yu Mincho"/>
              </a:rPr>
              <a:t>gNB</a:t>
            </a:r>
            <a:r>
              <a:rPr lang="en-US" altLang="zh-CN" sz="1400" dirty="0">
                <a:latin typeface="Times New Roman"/>
                <a:ea typeface="Yu Mincho"/>
              </a:rPr>
              <a:t> multi-path with two indirect paths</a:t>
            </a: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619124"/>
              </p:ext>
            </p:extLst>
          </p:nvPr>
        </p:nvGraphicFramePr>
        <p:xfrm>
          <a:off x="6372200" y="3937620"/>
          <a:ext cx="2016224" cy="1386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96" name="Visio" r:id="rId3" imgW="2604892" imgH="2605770" progId="Visio.Drawing.11">
                  <p:embed/>
                </p:oleObj>
              </mc:Choice>
              <mc:Fallback>
                <p:oleObj name="Visio" r:id="rId3" imgW="2604892" imgH="2605770" progId="Visio.Drawing.11">
                  <p:embed/>
                  <p:pic>
                    <p:nvPicPr>
                      <p:cNvPr id="0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2200" y="3937620"/>
                        <a:ext cx="2016224" cy="138628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7388487"/>
              </p:ext>
            </p:extLst>
          </p:nvPr>
        </p:nvGraphicFramePr>
        <p:xfrm>
          <a:off x="4355976" y="1201316"/>
          <a:ext cx="2088232" cy="15841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97" name="Visio" r:id="rId5" imgW="2604892" imgH="2605770" progId="Visio.Drawing.11">
                  <p:embed/>
                </p:oleObj>
              </mc:Choice>
              <mc:Fallback>
                <p:oleObj name="Visio" r:id="rId5" imgW="2604892" imgH="2605770" progId="Visio.Drawing.11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5976" y="1201316"/>
                        <a:ext cx="2088232" cy="158417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4197977"/>
              </p:ext>
            </p:extLst>
          </p:nvPr>
        </p:nvGraphicFramePr>
        <p:xfrm>
          <a:off x="6516216" y="1129308"/>
          <a:ext cx="2087562" cy="17281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98" name="Visio" r:id="rId7" imgW="2604892" imgH="2605770" progId="Visio.Drawing.11">
                  <p:embed/>
                </p:oleObj>
              </mc:Choice>
              <mc:Fallback>
                <p:oleObj name="Visio" r:id="rId7" imgW="2604892" imgH="2605770" progId="Visio.Drawing.11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6216" y="1129308"/>
                        <a:ext cx="2087562" cy="172819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534594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cs typeface="Arial" pitchFamily="34" charset="0"/>
              </a:rPr>
              <a:t>Multi-hop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0900893"/>
              </p:ext>
            </p:extLst>
          </p:nvPr>
        </p:nvGraphicFramePr>
        <p:xfrm>
          <a:off x="435098" y="938811"/>
          <a:ext cx="8241357" cy="1365504"/>
        </p:xfrm>
        <a:graphic>
          <a:graphicData uri="http://schemas.openxmlformats.org/drawingml/2006/table">
            <a:tbl>
              <a:tblPr firstRow="1" bandRow="1"/>
              <a:tblGrid>
                <a:gridCol w="824135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42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 err="1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Rel</a:t>
                      </a:r>
                      <a:r>
                        <a:rPr lang="en-US" altLang="zh-CN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-17/18</a:t>
                      </a:r>
                      <a:r>
                        <a:rPr lang="en-US" altLang="zh-CN" sz="160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Background</a:t>
                      </a:r>
                      <a:endParaRPr lang="zh-CN" altLang="en-US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0000">
                          <a:srgbClr val="009F9F"/>
                        </a:gs>
                        <a:gs pos="0">
                          <a:srgbClr val="00FFFF">
                            <a:lumMod val="75000"/>
                          </a:srgbClr>
                        </a:gs>
                        <a:gs pos="100000">
                          <a:srgbClr val="00FFFF">
                            <a:lumMod val="50000"/>
                          </a:srgb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1838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en-US" altLang="zh-CN" sz="1400" b="1" dirty="0" err="1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Rel</a:t>
                      </a:r>
                      <a:r>
                        <a:rPr lang="en-US" altLang="zh-CN" sz="1400" b="1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-17</a:t>
                      </a:r>
                    </a:p>
                    <a:p>
                      <a:pPr marL="742950" lvl="1" indent="-285750" algn="just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buFont typeface="Courier New"/>
                        <a:buChar char="o"/>
                        <a:tabLst>
                          <a:tab pos="914400" algn="l"/>
                        </a:tabLst>
                      </a:pPr>
                      <a:r>
                        <a:rPr lang="en-US" altLang="zh-CN" sz="1400" kern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Yu Mincho"/>
                          <a:cs typeface="+mn-cs"/>
                        </a:rPr>
                        <a:t>Single hop </a:t>
                      </a:r>
                      <a:r>
                        <a:rPr lang="en-US" altLang="zh-CN" sz="1400" kern="1200" baseline="0" dirty="0" err="1" smtClean="0">
                          <a:solidFill>
                            <a:schemeClr val="tx1"/>
                          </a:solidFill>
                          <a:latin typeface="Times New Roman"/>
                          <a:ea typeface="Yu Mincho"/>
                          <a:cs typeface="+mn-cs"/>
                        </a:rPr>
                        <a:t>U2N</a:t>
                      </a:r>
                      <a:r>
                        <a:rPr lang="en-US" altLang="zh-CN" sz="1400" kern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Yu Mincho"/>
                          <a:cs typeface="+mn-cs"/>
                        </a:rPr>
                        <a:t> Relay 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en-US" altLang="zh-CN" sz="1400" b="1" dirty="0" err="1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Rel</a:t>
                      </a:r>
                      <a:r>
                        <a:rPr lang="en-US" altLang="zh-CN" sz="1400" b="1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-18</a:t>
                      </a:r>
                    </a:p>
                    <a:p>
                      <a:pPr marL="742950" lvl="1" indent="-285750" algn="just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buFont typeface="Courier New"/>
                        <a:buChar char="o"/>
                        <a:tabLst>
                          <a:tab pos="914400" algn="l"/>
                        </a:tabLst>
                      </a:pPr>
                      <a:r>
                        <a:rPr lang="en-US" altLang="zh-CN" sz="1400" kern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Yu Mincho"/>
                          <a:cs typeface="+mn-cs"/>
                        </a:rPr>
                        <a:t>Single hop </a:t>
                      </a:r>
                      <a:r>
                        <a:rPr lang="en-US" altLang="zh-CN" sz="1400" kern="1200" baseline="0" dirty="0" err="1" smtClean="0">
                          <a:solidFill>
                            <a:schemeClr val="tx1"/>
                          </a:solidFill>
                          <a:latin typeface="Times New Roman"/>
                          <a:ea typeface="Yu Mincho"/>
                          <a:cs typeface="+mn-cs"/>
                        </a:rPr>
                        <a:t>U2U</a:t>
                      </a:r>
                      <a:r>
                        <a:rPr lang="en-US" altLang="zh-CN" sz="1400" kern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Yu Mincho"/>
                          <a:cs typeface="+mn-cs"/>
                        </a:rPr>
                        <a:t> Relay </a:t>
                      </a:r>
                      <a:endParaRPr lang="en-US" altLang="zh-CN" sz="1400" b="0" kern="1200" dirty="0" smtClean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00B0F0"/>
                      </a:solidFill>
                    </a:lnL>
                    <a:lnR w="12700" cmpd="sng">
                      <a:solidFill>
                        <a:srgbClr val="00B0F0"/>
                      </a:solidFill>
                    </a:lnR>
                    <a:lnT w="12700" cmpd="sng">
                      <a:noFill/>
                    </a:lnT>
                    <a:lnB w="12700" cmpd="sng">
                      <a:solidFill>
                        <a:srgbClr val="00B0F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561356"/>
            <a:ext cx="2448272" cy="504056"/>
          </a:xfrm>
          <a:prstGeom prst="rect">
            <a:avLst/>
          </a:prstGeom>
          <a:solidFill>
            <a:srgbClr val="00B0F0"/>
          </a:solidFill>
          <a:ln>
            <a:noFill/>
          </a:ln>
        </p:spPr>
      </p:pic>
      <p:graphicFrame>
        <p:nvGraphicFramePr>
          <p:cNvPr id="26" name="对象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5559397"/>
              </p:ext>
            </p:extLst>
          </p:nvPr>
        </p:nvGraphicFramePr>
        <p:xfrm>
          <a:off x="6660232" y="1561356"/>
          <a:ext cx="1944216" cy="4453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9" r:id="rId4" imgW="1990947" imgH="437993" progId="Visio.Drawing.15">
                  <p:embed/>
                </p:oleObj>
              </mc:Choice>
              <mc:Fallback>
                <p:oleObj r:id="rId4" imgW="1990947" imgH="437993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60232" y="1561356"/>
                        <a:ext cx="1944216" cy="44539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矩形 26"/>
          <p:cNvSpPr/>
          <p:nvPr/>
        </p:nvSpPr>
        <p:spPr>
          <a:xfrm>
            <a:off x="4716016" y="1993404"/>
            <a:ext cx="133241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b="1" dirty="0"/>
              <a:t>Single-hop </a:t>
            </a:r>
            <a:r>
              <a:rPr lang="en-US" altLang="zh-CN" sz="1000" b="1" dirty="0" err="1"/>
              <a:t>U2N</a:t>
            </a:r>
            <a:r>
              <a:rPr lang="en-US" altLang="zh-CN" sz="1000" b="1" dirty="0"/>
              <a:t> Relay</a:t>
            </a:r>
            <a:endParaRPr lang="zh-CN" altLang="en-US" sz="1000" b="1" dirty="0"/>
          </a:p>
        </p:txBody>
      </p:sp>
      <p:sp>
        <p:nvSpPr>
          <p:cNvPr id="28" name="矩形 27"/>
          <p:cNvSpPr/>
          <p:nvPr/>
        </p:nvSpPr>
        <p:spPr>
          <a:xfrm>
            <a:off x="6948264" y="1963207"/>
            <a:ext cx="133241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b="1" dirty="0"/>
              <a:t>Single-hop </a:t>
            </a:r>
            <a:r>
              <a:rPr lang="en-US" altLang="zh-CN" sz="1000" b="1" dirty="0" err="1" smtClean="0"/>
              <a:t>U2U</a:t>
            </a:r>
            <a:r>
              <a:rPr lang="en-US" altLang="zh-CN" sz="1000" b="1" dirty="0" smtClean="0"/>
              <a:t> </a:t>
            </a:r>
            <a:r>
              <a:rPr lang="en-US" altLang="zh-CN" sz="1000" b="1" dirty="0"/>
              <a:t>Relay</a:t>
            </a:r>
            <a:endParaRPr lang="zh-CN" altLang="en-US" sz="10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467544" y="2785492"/>
            <a:ext cx="2376264" cy="1341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zh-CN" sz="1400" b="1" dirty="0" err="1">
                <a:latin typeface="Calibri" panose="020F0502020204030204" pitchFamily="34" charset="0"/>
                <a:cs typeface="Calibri" panose="020F0502020204030204" pitchFamily="34" charset="0"/>
              </a:rPr>
              <a:t>TS</a:t>
            </a:r>
            <a:r>
              <a:rPr lang="en-US" altLang="zh-CN" sz="1400" b="1" dirty="0">
                <a:latin typeface="Calibri" panose="020F0502020204030204" pitchFamily="34" charset="0"/>
                <a:cs typeface="Calibri" panose="020F0502020204030204" pitchFamily="34" charset="0"/>
              </a:rPr>
              <a:t> 22.261</a:t>
            </a:r>
          </a:p>
          <a:p>
            <a:pPr marL="742950" lvl="1" indent="-285750" algn="just">
              <a:lnSpc>
                <a:spcPct val="120000"/>
              </a:lnSpc>
              <a:buFont typeface="Courier New"/>
              <a:buChar char="o"/>
              <a:tabLst>
                <a:tab pos="914400" algn="l"/>
              </a:tabLst>
            </a:pPr>
            <a:r>
              <a:rPr lang="en-US" altLang="zh-CN" sz="1400" dirty="0">
                <a:latin typeface="Times New Roman"/>
                <a:ea typeface="Yu Mincho"/>
              </a:rPr>
              <a:t>2~15 hops </a:t>
            </a:r>
            <a:r>
              <a:rPr lang="en-US" altLang="zh-CN" sz="1400" dirty="0" smtClean="0">
                <a:latin typeface="Times New Roman"/>
                <a:ea typeface="Yu Mincho"/>
              </a:rPr>
              <a:t>required </a:t>
            </a:r>
          </a:p>
          <a:p>
            <a:pPr marL="285750" lvl="1" indent="-285750">
              <a:lnSpc>
                <a:spcPct val="120000"/>
              </a:lnSpc>
              <a:buFont typeface="Wingdings" panose="05000000000000000000" pitchFamily="2" charset="2"/>
              <a:buChar char="ü"/>
              <a:tabLst>
                <a:tab pos="914400" algn="l"/>
              </a:tabLst>
            </a:pPr>
            <a:r>
              <a:rPr lang="en-US" altLang="zh-CN" sz="1400" b="1" dirty="0">
                <a:latin typeface="Calibri" panose="020F0502020204030204" pitchFamily="34" charset="0"/>
                <a:cs typeface="Calibri" panose="020F0502020204030204" pitchFamily="34" charset="0"/>
              </a:rPr>
              <a:t>SP-230521</a:t>
            </a:r>
          </a:p>
          <a:p>
            <a:pPr marL="742950" lvl="1" indent="-285750" algn="just">
              <a:lnSpc>
                <a:spcPct val="120000"/>
              </a:lnSpc>
              <a:buFont typeface="Courier New"/>
              <a:buChar char="o"/>
              <a:tabLst>
                <a:tab pos="914400" algn="l"/>
              </a:tabLst>
            </a:pPr>
            <a:r>
              <a:rPr lang="en-US" altLang="zh-CN" sz="1400" dirty="0" err="1" smtClean="0">
                <a:solidFill>
                  <a:schemeClr val="dk1"/>
                </a:solidFill>
                <a:latin typeface="Times New Roman"/>
                <a:ea typeface="Yu Mincho"/>
              </a:rPr>
              <a:t>SA1</a:t>
            </a:r>
            <a:r>
              <a:rPr lang="en-US" altLang="zh-CN" sz="1400" dirty="0" smtClean="0">
                <a:solidFill>
                  <a:schemeClr val="dk1"/>
                </a:solidFill>
                <a:latin typeface="Times New Roman"/>
                <a:ea typeface="Yu Mincho"/>
              </a:rPr>
              <a:t> </a:t>
            </a:r>
            <a:r>
              <a:rPr lang="en-US" altLang="zh-CN" sz="1400" dirty="0" err="1" smtClean="0">
                <a:solidFill>
                  <a:schemeClr val="dk1"/>
                </a:solidFill>
                <a:latin typeface="Times New Roman"/>
                <a:ea typeface="Yu Mincho"/>
              </a:rPr>
              <a:t>WID</a:t>
            </a:r>
            <a:r>
              <a:rPr lang="en-US" altLang="zh-CN" sz="1400" dirty="0" smtClean="0">
                <a:solidFill>
                  <a:schemeClr val="dk1"/>
                </a:solidFill>
                <a:latin typeface="Times New Roman"/>
                <a:ea typeface="Yu Mincho"/>
              </a:rPr>
              <a:t> </a:t>
            </a:r>
            <a:r>
              <a:rPr lang="en-US" altLang="zh-CN" sz="1400" dirty="0">
                <a:solidFill>
                  <a:schemeClr val="dk1"/>
                </a:solidFill>
                <a:latin typeface="Times New Roman"/>
                <a:ea typeface="Yu Mincho"/>
              </a:rPr>
              <a:t>on </a:t>
            </a:r>
            <a:r>
              <a:rPr lang="en-US" altLang="zh-CN" sz="1400" dirty="0" err="1">
                <a:solidFill>
                  <a:schemeClr val="dk1"/>
                </a:solidFill>
                <a:latin typeface="Times New Roman"/>
                <a:ea typeface="Yu Mincho"/>
              </a:rPr>
              <a:t>U2U</a:t>
            </a:r>
            <a:r>
              <a:rPr lang="en-US" altLang="zh-CN" sz="1400" dirty="0">
                <a:solidFill>
                  <a:schemeClr val="dk1"/>
                </a:solidFill>
                <a:latin typeface="Times New Roman"/>
                <a:ea typeface="Yu Mincho"/>
              </a:rPr>
              <a:t> multi-hop R</a:t>
            </a:r>
            <a:r>
              <a:rPr lang="en-US" altLang="zh-CN" sz="1400" dirty="0" smtClean="0">
                <a:solidFill>
                  <a:schemeClr val="dk1"/>
                </a:solidFill>
                <a:latin typeface="Times New Roman"/>
                <a:ea typeface="Yu Mincho"/>
              </a:rPr>
              <a:t>elay</a:t>
            </a:r>
            <a:endParaRPr lang="en-US" altLang="zh-CN" sz="1400" dirty="0">
              <a:solidFill>
                <a:schemeClr val="dk1"/>
              </a:solidFill>
              <a:latin typeface="Times New Roman"/>
              <a:ea typeface="Yu Mincho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18838" y="2713484"/>
            <a:ext cx="8257618" cy="2664295"/>
          </a:xfrm>
          <a:prstGeom prst="rect">
            <a:avLst/>
          </a:prstGeom>
          <a:noFill/>
          <a:ln w="12700" cap="flat" cmpd="sng" algn="ctr">
            <a:solidFill>
              <a:srgbClr val="ED6D0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zh-CN" altLang="en-US" kern="0" smtClean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95536" y="2353444"/>
            <a:ext cx="8280920" cy="360040"/>
          </a:xfrm>
          <a:prstGeom prst="rect">
            <a:avLst/>
          </a:prstGeom>
          <a:solidFill>
            <a:srgbClr val="ED6D0F"/>
          </a:solidFill>
          <a:ln/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Motivations of multi-hop </a:t>
            </a:r>
            <a:r>
              <a:rPr lang="en-US" altLang="zh-CN" sz="1600" b="1" dirty="0" err="1"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U2U</a:t>
            </a:r>
            <a:r>
              <a:rPr lang="en-US" altLang="zh-CN" sz="1600" b="1" dirty="0"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/</a:t>
            </a:r>
            <a:r>
              <a:rPr lang="en-US" altLang="zh-CN" sz="1600" b="1" dirty="0" err="1"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U2N</a:t>
            </a:r>
            <a:r>
              <a:rPr lang="en-US" altLang="zh-CN" sz="1600" b="1" dirty="0"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 Relay</a:t>
            </a:r>
            <a:endParaRPr lang="zh-CN" altLang="en-US" sz="1600" b="1" dirty="0">
              <a:latin typeface="Calibri" panose="020F0502020204030204" pitchFamily="34" charset="0"/>
              <a:ea typeface="微软雅黑"/>
              <a:cs typeface="Calibri" panose="020F0502020204030204" pitchFamily="34" charset="0"/>
            </a:endParaRPr>
          </a:p>
        </p:txBody>
      </p:sp>
      <p:graphicFrame>
        <p:nvGraphicFramePr>
          <p:cNvPr id="37" name="表格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6895895"/>
              </p:ext>
            </p:extLst>
          </p:nvPr>
        </p:nvGraphicFramePr>
        <p:xfrm>
          <a:off x="3059830" y="2785491"/>
          <a:ext cx="5544619" cy="2561307"/>
        </p:xfrm>
        <a:graphic>
          <a:graphicData uri="http://schemas.openxmlformats.org/drawingml/2006/table">
            <a:tbl>
              <a:tblPr firstRow="1" firstCol="1" bandRow="1"/>
              <a:tblGrid>
                <a:gridCol w="577749"/>
                <a:gridCol w="541155"/>
                <a:gridCol w="540045"/>
                <a:gridCol w="540045"/>
                <a:gridCol w="540045"/>
                <a:gridCol w="541155"/>
                <a:gridCol w="609909"/>
                <a:gridCol w="541155"/>
                <a:gridCol w="542264"/>
                <a:gridCol w="571097"/>
              </a:tblGrid>
              <a:tr h="4004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b="1" kern="0" dirty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Scenario</a:t>
                      </a:r>
                      <a:endParaRPr lang="zh-CN" sz="600" kern="100" dirty="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b="1" kern="0" dirty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Max. data rate (DL)</a:t>
                      </a:r>
                      <a:endParaRPr lang="zh-CN" sz="600" kern="100" dirty="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b="1" kern="0" dirty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Max. data rate (UL)</a:t>
                      </a:r>
                      <a:endParaRPr lang="zh-CN" sz="600" kern="100" dirty="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b="1" kern="0" dirty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End-to-end latency</a:t>
                      </a:r>
                      <a:endParaRPr lang="zh-CN" sz="600" kern="100" dirty="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b="1" kern="0" dirty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(note 7)</a:t>
                      </a:r>
                      <a:endParaRPr lang="zh-CN" sz="600" kern="100" dirty="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b="1" kern="0" dirty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Area traffic capacity</a:t>
                      </a:r>
                      <a:endParaRPr lang="zh-CN" sz="600" kern="100" dirty="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b="1" kern="0" dirty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(DL)</a:t>
                      </a:r>
                      <a:endParaRPr lang="zh-CN" sz="600" kern="100" dirty="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b="1" kern="0" dirty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Area traffic capacity</a:t>
                      </a:r>
                      <a:endParaRPr lang="zh-CN" sz="600" kern="100" dirty="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b="1" kern="0" dirty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(UL)</a:t>
                      </a:r>
                      <a:endParaRPr lang="zh-CN" sz="600" kern="100" dirty="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b="1" kern="0" dirty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Area user density </a:t>
                      </a:r>
                      <a:endParaRPr lang="zh-CN" sz="600" kern="100" dirty="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b="1" kern="0" dirty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Area</a:t>
                      </a:r>
                      <a:endParaRPr lang="zh-CN" sz="600" kern="100" dirty="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b="1" kern="0" dirty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Range of a single hop</a:t>
                      </a:r>
                      <a:endParaRPr lang="zh-CN" sz="600" kern="100" dirty="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b="1" kern="0" dirty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(note 8)</a:t>
                      </a:r>
                      <a:endParaRPr lang="zh-CN" sz="600" kern="100" dirty="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b="1" kern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Estimated number of hops </a:t>
                      </a:r>
                      <a:endParaRPr lang="zh-CN" sz="600" kern="10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2674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InHome Scenario</a:t>
                      </a:r>
                      <a:endParaRPr lang="zh-CN" sz="600" kern="10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(note 1)</a:t>
                      </a:r>
                      <a:endParaRPr lang="zh-CN" sz="600" kern="10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 dirty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1 </a:t>
                      </a:r>
                      <a:r>
                        <a:rPr lang="en-GB" sz="600" kern="0" dirty="0" err="1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Gbit</a:t>
                      </a:r>
                      <a:r>
                        <a:rPr lang="en-GB" sz="600" kern="0" dirty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/s</a:t>
                      </a:r>
                      <a:endParaRPr lang="zh-CN" sz="600" kern="100" dirty="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 dirty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500 Mbit/s</a:t>
                      </a:r>
                      <a:endParaRPr lang="zh-CN" sz="600" kern="100" dirty="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 dirty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10 </a:t>
                      </a:r>
                      <a:r>
                        <a:rPr lang="en-GB" sz="600" kern="0" dirty="0" err="1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ms</a:t>
                      </a:r>
                      <a:endParaRPr lang="zh-CN" sz="600" kern="100" dirty="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 dirty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5 </a:t>
                      </a:r>
                      <a:r>
                        <a:rPr lang="en-GB" sz="600" kern="0" dirty="0" err="1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Gbit</a:t>
                      </a:r>
                      <a:r>
                        <a:rPr lang="en-GB" sz="600" kern="0" dirty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/s/ home</a:t>
                      </a:r>
                      <a:endParaRPr lang="zh-CN" sz="600" kern="100" dirty="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2 Gbit/s /home</a:t>
                      </a:r>
                      <a:endParaRPr lang="zh-CN" sz="600" kern="10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50 devices /house</a:t>
                      </a:r>
                      <a:endParaRPr lang="zh-CN" sz="600" kern="10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600" ker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10 m x 10m – 3 floors</a:t>
                      </a:r>
                      <a:r>
                        <a:rPr lang="en-US" sz="600" kern="0" baseline="300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endParaRPr lang="zh-CN" sz="600" kern="10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600" ker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10 m indoor</a:t>
                      </a:r>
                      <a:endParaRPr lang="zh-CN" sz="600" kern="10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600" kern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 to 3</a:t>
                      </a:r>
                      <a:endParaRPr lang="zh-CN" sz="600" kern="100">
                        <a:solidFill>
                          <a:srgbClr val="FF0000"/>
                        </a:solidFill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2674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 dirty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Factory Sensors</a:t>
                      </a:r>
                      <a:endParaRPr lang="zh-CN" sz="600" kern="100" dirty="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 dirty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(note 2)</a:t>
                      </a:r>
                      <a:endParaRPr lang="zh-CN" sz="600" kern="100" dirty="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100 kbit/s</a:t>
                      </a:r>
                      <a:endParaRPr lang="zh-CN" sz="600" kern="10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 dirty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5 Mbit/s</a:t>
                      </a:r>
                      <a:endParaRPr lang="zh-CN" sz="600" kern="100" dirty="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 dirty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50 </a:t>
                      </a:r>
                      <a:r>
                        <a:rPr lang="en-GB" sz="600" kern="0" dirty="0" err="1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ms</a:t>
                      </a:r>
                      <a:r>
                        <a:rPr lang="en-GB" sz="600" kern="0" dirty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 to 1 s</a:t>
                      </a:r>
                      <a:endParaRPr lang="zh-CN" sz="600" kern="100" dirty="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 dirty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1 </a:t>
                      </a:r>
                      <a:r>
                        <a:rPr lang="en-GB" sz="600" kern="0" dirty="0" err="1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Gbit</a:t>
                      </a:r>
                      <a:r>
                        <a:rPr lang="en-GB" sz="600" kern="0" dirty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/s /factory</a:t>
                      </a:r>
                      <a:endParaRPr lang="zh-CN" sz="600" kern="100" dirty="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 dirty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50 </a:t>
                      </a:r>
                      <a:r>
                        <a:rPr lang="en-GB" sz="600" kern="0" dirty="0" err="1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Gbit</a:t>
                      </a:r>
                      <a:r>
                        <a:rPr lang="en-GB" sz="600" kern="0" dirty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/s /factory</a:t>
                      </a:r>
                      <a:endParaRPr lang="zh-CN" sz="600" kern="100" dirty="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 dirty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10000 devices /factory</a:t>
                      </a:r>
                      <a:endParaRPr lang="zh-CN" sz="600" kern="100" dirty="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600" ker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100 m x 100 m</a:t>
                      </a:r>
                      <a:endParaRPr lang="zh-CN" sz="600" kern="10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600" ker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30 m indoor / metallic</a:t>
                      </a:r>
                      <a:endParaRPr lang="zh-CN" sz="600" kern="10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600" kern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 to 3</a:t>
                      </a:r>
                      <a:endParaRPr lang="zh-CN" sz="600" kern="100">
                        <a:solidFill>
                          <a:srgbClr val="FF0000"/>
                        </a:solidFill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3566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 dirty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Smart Metering</a:t>
                      </a:r>
                      <a:endParaRPr lang="zh-CN" sz="600" kern="100" dirty="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 dirty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(note 3)</a:t>
                      </a:r>
                      <a:endParaRPr lang="zh-CN" sz="600" kern="100" dirty="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100 bytes / 15 mins</a:t>
                      </a:r>
                      <a:endParaRPr lang="zh-CN" sz="600" kern="10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100 bytes / 15 mins</a:t>
                      </a:r>
                      <a:endParaRPr lang="zh-CN" sz="600" kern="10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10 s</a:t>
                      </a:r>
                      <a:endParaRPr lang="zh-CN" sz="600" kern="10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 dirty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200 x 100 bytes / 15 mins /hectare</a:t>
                      </a:r>
                      <a:endParaRPr lang="zh-CN" sz="600" kern="100" dirty="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 dirty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200 x 100 bytes / 15 mins /hectare</a:t>
                      </a:r>
                      <a:endParaRPr lang="zh-CN" sz="600" kern="100" dirty="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 dirty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200 devices /hectare</a:t>
                      </a:r>
                      <a:endParaRPr lang="zh-CN" sz="600" kern="100" dirty="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600" ker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100 m x 100 m</a:t>
                      </a:r>
                      <a:endParaRPr lang="zh-CN" sz="600" kern="10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600" ker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&gt; 100 m indoor / deep indoor</a:t>
                      </a:r>
                      <a:endParaRPr lang="zh-CN" sz="600" kern="10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600" kern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 to 5</a:t>
                      </a:r>
                      <a:endParaRPr lang="zh-CN" sz="600" kern="100">
                        <a:solidFill>
                          <a:srgbClr val="FF0000"/>
                        </a:solidFill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3566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Containers</a:t>
                      </a:r>
                      <a:endParaRPr lang="zh-CN" sz="600" kern="10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(note 4)</a:t>
                      </a:r>
                      <a:endParaRPr lang="zh-CN" sz="600" kern="10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100 bytes / 15 mins</a:t>
                      </a:r>
                      <a:endParaRPr lang="zh-CN" sz="600" kern="10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100 bytes / 15 mins</a:t>
                      </a:r>
                      <a:endParaRPr lang="zh-CN" sz="600" kern="10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10 s</a:t>
                      </a:r>
                      <a:endParaRPr lang="zh-CN" sz="600" kern="10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15000 x 100 bytes / 15 mins /ship</a:t>
                      </a:r>
                      <a:endParaRPr lang="zh-CN" sz="600" kern="10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 dirty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15000 x 100 bytes / 15 mins /ship</a:t>
                      </a:r>
                      <a:endParaRPr lang="zh-CN" sz="600" kern="100" dirty="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 dirty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15000 containers /ship</a:t>
                      </a:r>
                      <a:endParaRPr lang="zh-CN" sz="600" kern="100" dirty="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600" kern="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400 m x 60 m x 40 m</a:t>
                      </a:r>
                      <a:endParaRPr lang="zh-CN" sz="600" kern="100" dirty="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600" ker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&gt; 100 m indoor / outdoor / metallic</a:t>
                      </a:r>
                      <a:endParaRPr lang="zh-CN" sz="600" kern="10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600" kern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 to 9</a:t>
                      </a:r>
                      <a:endParaRPr lang="zh-CN" sz="600" kern="100">
                        <a:solidFill>
                          <a:srgbClr val="FF0000"/>
                        </a:solidFill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2817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 dirty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Freight Wagons</a:t>
                      </a:r>
                      <a:endParaRPr lang="zh-CN" sz="600" kern="100" dirty="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100 bytes / 15 mins</a:t>
                      </a:r>
                      <a:endParaRPr lang="zh-CN" sz="600" kern="10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100 bytes / 15 mins</a:t>
                      </a:r>
                      <a:endParaRPr lang="zh-CN" sz="600" kern="10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10 s</a:t>
                      </a:r>
                      <a:endParaRPr lang="zh-CN" sz="600" kern="10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200 x 100 bytes / 15 mins /train</a:t>
                      </a:r>
                      <a:endParaRPr lang="zh-CN" sz="600" kern="10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200 x 100 bytes / 15 mins /train</a:t>
                      </a:r>
                      <a:endParaRPr lang="zh-CN" sz="600" kern="10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 dirty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120 wagons /train</a:t>
                      </a:r>
                      <a:endParaRPr lang="zh-CN" sz="600" kern="100" dirty="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600" kern="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 km</a:t>
                      </a:r>
                      <a:endParaRPr lang="zh-CN" sz="600" kern="100" dirty="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600" kern="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&gt; 100 m outdoor / tunnel</a:t>
                      </a:r>
                      <a:endParaRPr lang="zh-CN" sz="600" kern="100" dirty="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600" kern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10 to 15</a:t>
                      </a:r>
                      <a:endParaRPr lang="zh-CN" sz="600" kern="100">
                        <a:solidFill>
                          <a:srgbClr val="FF0000"/>
                        </a:solidFill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3566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Public Safety</a:t>
                      </a:r>
                      <a:endParaRPr lang="zh-CN" sz="600" kern="10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(note 5)</a:t>
                      </a:r>
                      <a:endParaRPr lang="zh-CN" sz="600" kern="10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12 Mbit/s</a:t>
                      </a:r>
                      <a:endParaRPr lang="zh-CN" sz="600" kern="10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12 Mbit/s</a:t>
                      </a:r>
                      <a:endParaRPr lang="zh-CN" sz="600" kern="10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30 ms</a:t>
                      </a:r>
                      <a:endParaRPr lang="zh-CN" sz="600" kern="10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20 Mbit/s /building</a:t>
                      </a:r>
                      <a:endParaRPr lang="zh-CN" sz="600" kern="10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40 Mbit/s /building</a:t>
                      </a:r>
                      <a:endParaRPr lang="zh-CN" sz="600" kern="10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30</a:t>
                      </a:r>
                      <a:endParaRPr lang="zh-CN" sz="600" kern="10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devices</a:t>
                      </a:r>
                      <a:endParaRPr lang="zh-CN" sz="600" kern="10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/building</a:t>
                      </a:r>
                      <a:endParaRPr lang="zh-CN" sz="600" kern="10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600" kern="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100 m x 100 m – 3 floors</a:t>
                      </a:r>
                      <a:endParaRPr lang="zh-CN" sz="600" kern="100" dirty="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600" kern="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&gt; 50 m indoor (floor or stairwell)</a:t>
                      </a:r>
                      <a:endParaRPr lang="zh-CN" sz="600" kern="100" dirty="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600" kern="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 to 4</a:t>
                      </a:r>
                      <a:endParaRPr lang="zh-CN" sz="600" kern="100" dirty="0">
                        <a:solidFill>
                          <a:srgbClr val="FF0000"/>
                        </a:solidFill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2331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Wearables</a:t>
                      </a:r>
                      <a:endParaRPr lang="zh-CN" sz="600" kern="10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(note 6)</a:t>
                      </a:r>
                      <a:endParaRPr lang="zh-CN" sz="600" kern="10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10 Mbit/s</a:t>
                      </a:r>
                      <a:endParaRPr lang="zh-CN" sz="600" kern="10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10 Mbit/s</a:t>
                      </a:r>
                      <a:endParaRPr lang="zh-CN" sz="600" kern="10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 dirty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10 </a:t>
                      </a:r>
                      <a:r>
                        <a:rPr lang="en-GB" sz="600" kern="0" dirty="0" err="1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ms</a:t>
                      </a:r>
                      <a:endParaRPr lang="zh-CN" sz="600" kern="100" dirty="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20 Mbit/s per 100 m</a:t>
                      </a:r>
                      <a:r>
                        <a:rPr lang="en-GB" sz="600" kern="0" baseline="300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2</a:t>
                      </a:r>
                      <a:endParaRPr lang="zh-CN" sz="600" kern="10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 dirty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20 Mbit/s per 100 </a:t>
                      </a:r>
                      <a:r>
                        <a:rPr lang="en-GB" sz="600" kern="0" dirty="0" err="1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m</a:t>
                      </a:r>
                      <a:r>
                        <a:rPr lang="en-GB" sz="600" kern="0" baseline="30000" dirty="0" err="1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2</a:t>
                      </a:r>
                      <a:endParaRPr lang="zh-CN" sz="600" kern="100" dirty="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" kern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10 wearables per 100 m</a:t>
                      </a:r>
                      <a:r>
                        <a:rPr lang="en-GB" sz="600" kern="0" baseline="300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2</a:t>
                      </a:r>
                      <a:endParaRPr lang="zh-CN" sz="600" kern="10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600" ker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10 m x 10 m</a:t>
                      </a:r>
                      <a:endParaRPr lang="zh-CN" sz="600" kern="10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600" kern="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10 m indoor / outdoor</a:t>
                      </a:r>
                      <a:endParaRPr lang="zh-CN" sz="600" kern="100" dirty="0"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600" kern="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 to 2</a:t>
                      </a:r>
                      <a:endParaRPr lang="zh-CN" sz="600" kern="100" dirty="0">
                        <a:solidFill>
                          <a:srgbClr val="FF0000"/>
                        </a:solidFill>
                        <a:effectLst/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</a:tbl>
          </a:graphicData>
        </a:graphic>
      </p:graphicFrame>
      <p:grpSp>
        <p:nvGrpSpPr>
          <p:cNvPr id="38" name="组合 37"/>
          <p:cNvGrpSpPr/>
          <p:nvPr/>
        </p:nvGrpSpPr>
        <p:grpSpPr>
          <a:xfrm>
            <a:off x="462604" y="4369668"/>
            <a:ext cx="2525220" cy="869411"/>
            <a:chOff x="6047777" y="4114048"/>
            <a:chExt cx="5719781" cy="1153148"/>
          </a:xfrm>
        </p:grpSpPr>
        <p:sp>
          <p:nvSpPr>
            <p:cNvPr id="39" name="矩形 38"/>
            <p:cNvSpPr/>
            <p:nvPr/>
          </p:nvSpPr>
          <p:spPr>
            <a:xfrm>
              <a:off x="6058967" y="4201094"/>
              <a:ext cx="5708591" cy="1066102"/>
            </a:xfrm>
            <a:prstGeom prst="rect">
              <a:avLst/>
            </a:prstGeom>
            <a:solidFill>
              <a:srgbClr val="ED6D0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Calibri" panose="020F0502020204030204" pitchFamily="34" charset="0"/>
              </a:endParaRPr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534" t="27651" r="34979" b="27119"/>
            <a:stretch/>
          </p:blipFill>
          <p:spPr>
            <a:xfrm>
              <a:off x="6742631" y="4677537"/>
              <a:ext cx="177369" cy="336743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750" t="18038" r="27557" b="13421"/>
            <a:stretch/>
          </p:blipFill>
          <p:spPr>
            <a:xfrm>
              <a:off x="10980202" y="4280524"/>
              <a:ext cx="428649" cy="453620"/>
            </a:xfrm>
            <a:prstGeom prst="rect">
              <a:avLst/>
            </a:prstGeom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534" t="27651" r="34979" b="27119"/>
            <a:stretch/>
          </p:blipFill>
          <p:spPr>
            <a:xfrm>
              <a:off x="7460478" y="4321787"/>
              <a:ext cx="204575" cy="336743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534" t="27651" r="34979" b="27119"/>
            <a:stretch/>
          </p:blipFill>
          <p:spPr>
            <a:xfrm>
              <a:off x="8597068" y="4689837"/>
              <a:ext cx="188009" cy="336743"/>
            </a:xfrm>
            <a:prstGeom prst="rect">
              <a:avLst/>
            </a:prstGeom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534" t="27651" r="34979" b="27119"/>
            <a:stretch/>
          </p:blipFill>
          <p:spPr>
            <a:xfrm>
              <a:off x="9758745" y="4541371"/>
              <a:ext cx="197106" cy="336743"/>
            </a:xfrm>
            <a:prstGeom prst="rect">
              <a:avLst/>
            </a:prstGeom>
          </p:spPr>
        </p:pic>
        <p:sp>
          <p:nvSpPr>
            <p:cNvPr id="45" name="弧形 44"/>
            <p:cNvSpPr/>
            <p:nvPr/>
          </p:nvSpPr>
          <p:spPr>
            <a:xfrm>
              <a:off x="6870734" y="4581332"/>
              <a:ext cx="1656818" cy="583306"/>
            </a:xfrm>
            <a:prstGeom prst="arc">
              <a:avLst/>
            </a:prstGeom>
            <a:noFill/>
            <a:ln w="19050" cap="flat" cmpd="sng" algn="ctr">
              <a:solidFill>
                <a:srgbClr val="0068B7"/>
              </a:solidFill>
              <a:prstDash val="solid"/>
              <a:miter lim="800000"/>
              <a:tailEnd type="stealth" w="lg" len="lg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Calibri" panose="020F0502020204030204" pitchFamily="34" charset="0"/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6947850" y="4962987"/>
              <a:ext cx="1573355" cy="106143"/>
            </a:xfrm>
            <a:custGeom>
              <a:avLst/>
              <a:gdLst>
                <a:gd name="connsiteX0" fmla="*/ 0 w 1572753"/>
                <a:gd name="connsiteY0" fmla="*/ 0 h 150392"/>
                <a:gd name="connsiteX1" fmla="*/ 263769 w 1572753"/>
                <a:gd name="connsiteY1" fmla="*/ 96716 h 150392"/>
                <a:gd name="connsiteX2" fmla="*/ 720969 w 1572753"/>
                <a:gd name="connsiteY2" fmla="*/ 149470 h 150392"/>
                <a:gd name="connsiteX3" fmla="*/ 1116623 w 1572753"/>
                <a:gd name="connsiteY3" fmla="*/ 123093 h 150392"/>
                <a:gd name="connsiteX4" fmla="*/ 1547446 w 1572753"/>
                <a:gd name="connsiteY4" fmla="*/ 35170 h 150392"/>
                <a:gd name="connsiteX5" fmla="*/ 1521069 w 1572753"/>
                <a:gd name="connsiteY5" fmla="*/ 43962 h 150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72753" h="150392">
                  <a:moveTo>
                    <a:pt x="0" y="0"/>
                  </a:moveTo>
                  <a:cubicBezTo>
                    <a:pt x="71804" y="35902"/>
                    <a:pt x="143608" y="71804"/>
                    <a:pt x="263769" y="96716"/>
                  </a:cubicBezTo>
                  <a:cubicBezTo>
                    <a:pt x="383931" y="121628"/>
                    <a:pt x="578827" y="145074"/>
                    <a:pt x="720969" y="149470"/>
                  </a:cubicBezTo>
                  <a:cubicBezTo>
                    <a:pt x="863111" y="153866"/>
                    <a:pt x="978877" y="142143"/>
                    <a:pt x="1116623" y="123093"/>
                  </a:cubicBezTo>
                  <a:cubicBezTo>
                    <a:pt x="1254369" y="104043"/>
                    <a:pt x="1480038" y="48358"/>
                    <a:pt x="1547446" y="35170"/>
                  </a:cubicBezTo>
                  <a:cubicBezTo>
                    <a:pt x="1614854" y="21982"/>
                    <a:pt x="1526930" y="45427"/>
                    <a:pt x="1521069" y="43962"/>
                  </a:cubicBezTo>
                </a:path>
              </a:pathLst>
            </a:custGeom>
            <a:noFill/>
            <a:ln w="19050" cap="flat" cmpd="sng" algn="ctr">
              <a:solidFill>
                <a:srgbClr val="00FFFF"/>
              </a:solidFill>
              <a:prstDash val="solid"/>
              <a:miter lim="800000"/>
              <a:tailEnd type="stealth" w="lg" len="lg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Calibri" panose="020F0502020204030204" pitchFamily="34" charset="0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8856513" y="4747288"/>
              <a:ext cx="888363" cy="204808"/>
            </a:xfrm>
            <a:custGeom>
              <a:avLst/>
              <a:gdLst>
                <a:gd name="connsiteX0" fmla="*/ 0 w 888023"/>
                <a:gd name="connsiteY0" fmla="*/ 219807 h 290189"/>
                <a:gd name="connsiteX1" fmla="*/ 219808 w 888023"/>
                <a:gd name="connsiteY1" fmla="*/ 290146 h 290189"/>
                <a:gd name="connsiteX2" fmla="*/ 580292 w 888023"/>
                <a:gd name="connsiteY2" fmla="*/ 211015 h 290189"/>
                <a:gd name="connsiteX3" fmla="*/ 888023 w 888023"/>
                <a:gd name="connsiteY3" fmla="*/ 0 h 290189"/>
                <a:gd name="connsiteX4" fmla="*/ 888023 w 888023"/>
                <a:gd name="connsiteY4" fmla="*/ 0 h 290189"/>
                <a:gd name="connsiteX5" fmla="*/ 844062 w 888023"/>
                <a:gd name="connsiteY5" fmla="*/ 43961 h 290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88023" h="290189">
                  <a:moveTo>
                    <a:pt x="0" y="219807"/>
                  </a:moveTo>
                  <a:cubicBezTo>
                    <a:pt x="61546" y="255709"/>
                    <a:pt x="123093" y="291611"/>
                    <a:pt x="219808" y="290146"/>
                  </a:cubicBezTo>
                  <a:cubicBezTo>
                    <a:pt x="316523" y="288681"/>
                    <a:pt x="468923" y="259373"/>
                    <a:pt x="580292" y="211015"/>
                  </a:cubicBezTo>
                  <a:cubicBezTo>
                    <a:pt x="691661" y="162657"/>
                    <a:pt x="888023" y="0"/>
                    <a:pt x="888023" y="0"/>
                  </a:cubicBezTo>
                  <a:lnTo>
                    <a:pt x="888023" y="0"/>
                  </a:lnTo>
                  <a:lnTo>
                    <a:pt x="844062" y="43961"/>
                  </a:lnTo>
                </a:path>
              </a:pathLst>
            </a:custGeom>
            <a:noFill/>
            <a:ln w="19050" cap="flat" cmpd="sng" algn="ctr">
              <a:solidFill>
                <a:srgbClr val="0068B7"/>
              </a:solidFill>
              <a:prstDash val="solid"/>
              <a:miter lim="800000"/>
              <a:tailEnd type="stealth" w="lg" len="lg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Calibri" panose="020F0502020204030204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7689993" y="4114048"/>
              <a:ext cx="3588257" cy="3151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/>
                  <a:cs typeface="Calibri" panose="020F0502020204030204" pitchFamily="34" charset="0"/>
                </a:rPr>
                <a:t>Multi-hop</a:t>
              </a:r>
              <a:r>
                <a:rPr kumimoji="0" lang="en-US" altLang="zh-C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/>
                  <a:cs typeface="Calibri" panose="020F0502020204030204" pitchFamily="34" charset="0"/>
                </a:rPr>
                <a:t> </a:t>
              </a:r>
              <a:r>
                <a:rPr lang="en-US" altLang="zh-CN" sz="800" b="1" kern="0" dirty="0">
                  <a:solidFill>
                    <a:prstClr val="white"/>
                  </a:solidFill>
                  <a:ea typeface="微软雅黑"/>
                  <a:cs typeface="Calibri" panose="020F0502020204030204" pitchFamily="34" charset="0"/>
                </a:rPr>
                <a:t>U2N and U2U Relay</a:t>
              </a:r>
              <a:endParaRPr lang="zh-CN" altLang="en-US" sz="800" b="1" kern="0" dirty="0">
                <a:solidFill>
                  <a:prstClr val="white"/>
                </a:solidFill>
                <a:ea typeface="微软雅黑"/>
                <a:cs typeface="Calibri" panose="020F0502020204030204" pitchFamily="34" charset="0"/>
              </a:endParaRPr>
            </a:p>
          </p:txBody>
        </p:sp>
        <p:pic>
          <p:nvPicPr>
            <p:cNvPr id="49" name="图片 48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534" t="27651" r="34979" b="27119"/>
            <a:stretch/>
          </p:blipFill>
          <p:spPr>
            <a:xfrm>
              <a:off x="10710840" y="4927243"/>
              <a:ext cx="193594" cy="336743"/>
            </a:xfrm>
            <a:prstGeom prst="rect">
              <a:avLst/>
            </a:prstGeom>
          </p:spPr>
        </p:pic>
        <p:sp>
          <p:nvSpPr>
            <p:cNvPr id="50" name="任意多边形 49"/>
            <p:cNvSpPr/>
            <p:nvPr/>
          </p:nvSpPr>
          <p:spPr>
            <a:xfrm>
              <a:off x="9999951" y="4841960"/>
              <a:ext cx="695592" cy="322678"/>
            </a:xfrm>
            <a:custGeom>
              <a:avLst/>
              <a:gdLst>
                <a:gd name="connsiteX0" fmla="*/ 0 w 695325"/>
                <a:gd name="connsiteY0" fmla="*/ 0 h 457200"/>
                <a:gd name="connsiteX1" fmla="*/ 152400 w 695325"/>
                <a:gd name="connsiteY1" fmla="*/ 228600 h 457200"/>
                <a:gd name="connsiteX2" fmla="*/ 428625 w 695325"/>
                <a:gd name="connsiteY2" fmla="*/ 400050 h 457200"/>
                <a:gd name="connsiteX3" fmla="*/ 695325 w 695325"/>
                <a:gd name="connsiteY3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5325" h="457200">
                  <a:moveTo>
                    <a:pt x="0" y="0"/>
                  </a:moveTo>
                  <a:cubicBezTo>
                    <a:pt x="40481" y="80962"/>
                    <a:pt x="80963" y="161925"/>
                    <a:pt x="152400" y="228600"/>
                  </a:cubicBezTo>
                  <a:cubicBezTo>
                    <a:pt x="223837" y="295275"/>
                    <a:pt x="338138" y="361950"/>
                    <a:pt x="428625" y="400050"/>
                  </a:cubicBezTo>
                  <a:cubicBezTo>
                    <a:pt x="519112" y="438150"/>
                    <a:pt x="641350" y="444500"/>
                    <a:pt x="695325" y="457200"/>
                  </a:cubicBezTo>
                </a:path>
              </a:pathLst>
            </a:custGeom>
            <a:noFill/>
            <a:ln w="19050" cap="flat" cmpd="sng" algn="ctr">
              <a:solidFill>
                <a:srgbClr val="00FFFF"/>
              </a:solidFill>
              <a:prstDash val="solid"/>
              <a:miter lim="800000"/>
              <a:tailEnd type="stealth" w="lg" len="lg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Calibri" panose="020F0502020204030204" pitchFamily="34" charset="0"/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10047594" y="4572816"/>
              <a:ext cx="981451" cy="114281"/>
            </a:xfrm>
            <a:custGeom>
              <a:avLst/>
              <a:gdLst>
                <a:gd name="connsiteX0" fmla="*/ 0 w 981075"/>
                <a:gd name="connsiteY0" fmla="*/ 161925 h 161925"/>
                <a:gd name="connsiteX1" fmla="*/ 180975 w 981075"/>
                <a:gd name="connsiteY1" fmla="*/ 47625 h 161925"/>
                <a:gd name="connsiteX2" fmla="*/ 476250 w 981075"/>
                <a:gd name="connsiteY2" fmla="*/ 9525 h 161925"/>
                <a:gd name="connsiteX3" fmla="*/ 714375 w 981075"/>
                <a:gd name="connsiteY3" fmla="*/ 0 h 161925"/>
                <a:gd name="connsiteX4" fmla="*/ 981075 w 981075"/>
                <a:gd name="connsiteY4" fmla="*/ 9525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1075" h="161925">
                  <a:moveTo>
                    <a:pt x="0" y="161925"/>
                  </a:moveTo>
                  <a:cubicBezTo>
                    <a:pt x="50800" y="117475"/>
                    <a:pt x="101600" y="73025"/>
                    <a:pt x="180975" y="47625"/>
                  </a:cubicBezTo>
                  <a:cubicBezTo>
                    <a:pt x="260350" y="22225"/>
                    <a:pt x="387350" y="17462"/>
                    <a:pt x="476250" y="9525"/>
                  </a:cubicBezTo>
                  <a:cubicBezTo>
                    <a:pt x="565150" y="1588"/>
                    <a:pt x="630238" y="0"/>
                    <a:pt x="714375" y="0"/>
                  </a:cubicBezTo>
                  <a:cubicBezTo>
                    <a:pt x="798512" y="0"/>
                    <a:pt x="889793" y="4762"/>
                    <a:pt x="981075" y="9525"/>
                  </a:cubicBezTo>
                </a:path>
              </a:pathLst>
            </a:custGeom>
            <a:noFill/>
            <a:ln w="19050" cap="flat" cmpd="sng" algn="ctr">
              <a:solidFill>
                <a:srgbClr val="0068B7"/>
              </a:solidFill>
              <a:prstDash val="solid"/>
              <a:miter lim="800000"/>
              <a:tailEnd type="stealth" w="lg" len="lg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Calibri" panose="020F0502020204030204" pitchFamily="34" charset="0"/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8799341" y="4568023"/>
              <a:ext cx="943336" cy="175128"/>
            </a:xfrm>
            <a:custGeom>
              <a:avLst/>
              <a:gdLst>
                <a:gd name="connsiteX0" fmla="*/ 0 w 942975"/>
                <a:gd name="connsiteY0" fmla="*/ 248136 h 248136"/>
                <a:gd name="connsiteX1" fmla="*/ 142875 w 942975"/>
                <a:gd name="connsiteY1" fmla="*/ 114786 h 248136"/>
                <a:gd name="connsiteX2" fmla="*/ 466725 w 942975"/>
                <a:gd name="connsiteY2" fmla="*/ 29061 h 248136"/>
                <a:gd name="connsiteX3" fmla="*/ 942975 w 942975"/>
                <a:gd name="connsiteY3" fmla="*/ 486 h 248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2975" h="248136">
                  <a:moveTo>
                    <a:pt x="0" y="248136"/>
                  </a:moveTo>
                  <a:cubicBezTo>
                    <a:pt x="32544" y="199717"/>
                    <a:pt x="65088" y="151298"/>
                    <a:pt x="142875" y="114786"/>
                  </a:cubicBezTo>
                  <a:cubicBezTo>
                    <a:pt x="220662" y="78274"/>
                    <a:pt x="333375" y="48111"/>
                    <a:pt x="466725" y="29061"/>
                  </a:cubicBezTo>
                  <a:cubicBezTo>
                    <a:pt x="600075" y="10011"/>
                    <a:pt x="928688" y="-2689"/>
                    <a:pt x="942975" y="486"/>
                  </a:cubicBezTo>
                </a:path>
              </a:pathLst>
            </a:custGeom>
            <a:noFill/>
            <a:ln w="19050" cap="flat" cmpd="sng" algn="ctr">
              <a:solidFill>
                <a:srgbClr val="00FFFF"/>
              </a:solidFill>
              <a:prstDash val="solid"/>
              <a:miter lim="800000"/>
              <a:tailEnd type="stealth" w="lg" len="lg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Calibri" panose="020F0502020204030204" pitchFamily="34" charset="0"/>
              </a:endParaRPr>
            </a:p>
          </p:txBody>
        </p:sp>
        <p:cxnSp>
          <p:nvCxnSpPr>
            <p:cNvPr id="53" name="直接箭头连接符 52"/>
            <p:cNvCxnSpPr>
              <a:cxnSpLocks/>
            </p:cNvCxnSpPr>
            <p:nvPr/>
          </p:nvCxnSpPr>
          <p:spPr>
            <a:xfrm>
              <a:off x="6047777" y="4305064"/>
              <a:ext cx="337395" cy="1"/>
            </a:xfrm>
            <a:prstGeom prst="straightConnector1">
              <a:avLst/>
            </a:prstGeom>
            <a:noFill/>
            <a:ln w="19050" cap="flat" cmpd="sng" algn="ctr">
              <a:solidFill>
                <a:srgbClr val="0068B7"/>
              </a:solidFill>
              <a:prstDash val="solid"/>
              <a:miter lim="800000"/>
              <a:headEnd type="none" w="med" len="med"/>
              <a:tailEnd type="stealth" w="lg" len="lg"/>
            </a:ln>
            <a:effectLst/>
          </p:spPr>
        </p:cxnSp>
        <p:sp>
          <p:nvSpPr>
            <p:cNvPr id="54" name="TextBox 53"/>
            <p:cNvSpPr txBox="1"/>
            <p:nvPr/>
          </p:nvSpPr>
          <p:spPr>
            <a:xfrm>
              <a:off x="6222070" y="4210325"/>
              <a:ext cx="1259991" cy="285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/>
                  <a:cs typeface="Calibri" panose="020F0502020204030204" pitchFamily="34" charset="0"/>
                </a:rPr>
                <a:t>Service1</a:t>
              </a:r>
              <a:endParaRPr kumimoji="0" lang="zh-CN" alt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/>
                <a:cs typeface="Calibri" panose="020F0502020204030204" pitchFamily="34" charset="0"/>
              </a:endParaRPr>
            </a:p>
          </p:txBody>
        </p:sp>
        <p:cxnSp>
          <p:nvCxnSpPr>
            <p:cNvPr id="55" name="直接箭头连接符 54"/>
            <p:cNvCxnSpPr>
              <a:cxnSpLocks/>
            </p:cNvCxnSpPr>
            <p:nvPr/>
          </p:nvCxnSpPr>
          <p:spPr>
            <a:xfrm>
              <a:off x="6058967" y="4505936"/>
              <a:ext cx="337395" cy="1"/>
            </a:xfrm>
            <a:prstGeom prst="straightConnector1">
              <a:avLst/>
            </a:prstGeom>
            <a:noFill/>
            <a:ln w="19050" cap="flat" cmpd="sng" algn="ctr">
              <a:solidFill>
                <a:srgbClr val="00FFFF"/>
              </a:solidFill>
              <a:prstDash val="solid"/>
              <a:miter lim="800000"/>
              <a:headEnd type="none" w="med" len="med"/>
              <a:tailEnd type="stealth" w="lg" len="lg"/>
            </a:ln>
            <a:effectLst/>
          </p:spPr>
        </p:cxnSp>
        <p:sp>
          <p:nvSpPr>
            <p:cNvPr id="56" name="TextBox 55"/>
            <p:cNvSpPr txBox="1"/>
            <p:nvPr/>
          </p:nvSpPr>
          <p:spPr>
            <a:xfrm>
              <a:off x="6267300" y="4420293"/>
              <a:ext cx="1304821" cy="285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/>
                  <a:cs typeface="Calibri" panose="020F0502020204030204" pitchFamily="34" charset="0"/>
                </a:rPr>
                <a:t>Service2</a:t>
              </a:r>
              <a:endParaRPr kumimoji="0" lang="zh-CN" alt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412785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err="1" smtClean="0">
                <a:latin typeface="+mn-lt"/>
                <a:cs typeface="Arial" pitchFamily="34" charset="0"/>
              </a:rPr>
              <a:t>Rel</a:t>
            </a:r>
            <a:r>
              <a:rPr lang="en-US" sz="3600" dirty="0" smtClean="0">
                <a:latin typeface="+mn-lt"/>
                <a:cs typeface="Arial" pitchFamily="34" charset="0"/>
              </a:rPr>
              <a:t>-19 objectives</a:t>
            </a:r>
            <a:endParaRPr lang="en-US" sz="3600" b="1" dirty="0">
              <a:solidFill>
                <a:schemeClr val="accent1">
                  <a:lumMod val="75000"/>
                </a:schemeClr>
              </a:solidFill>
              <a:latin typeface="+mn-lt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57300"/>
            <a:ext cx="8229600" cy="4176463"/>
          </a:xfrm>
        </p:spPr>
        <p:txBody>
          <a:bodyPr>
            <a:no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buFont typeface="Wingdings"/>
              <a:buChar char=""/>
              <a:tabLst>
                <a:tab pos="457200" algn="l"/>
              </a:tabLst>
            </a:pPr>
            <a:r>
              <a:rPr lang="en-US" sz="1800" dirty="0" smtClean="0">
                <a:solidFill>
                  <a:schemeClr val="tx1"/>
                </a:solidFill>
                <a:latin typeface="Times New Roman"/>
              </a:rPr>
              <a:t>Specify mechanisms to enhance multi-path for the following scenarios [</a:t>
            </a:r>
            <a:r>
              <a:rPr lang="en-US" sz="1800" dirty="0" err="1" smtClean="0">
                <a:solidFill>
                  <a:schemeClr val="tx1"/>
                </a:solidFill>
                <a:latin typeface="Times New Roman"/>
              </a:rPr>
              <a:t>RAN2</a:t>
            </a:r>
            <a:r>
              <a:rPr lang="en-US" sz="1800" dirty="0" smtClean="0">
                <a:solidFill>
                  <a:schemeClr val="tx1"/>
                </a:solidFill>
                <a:latin typeface="Times New Roman"/>
              </a:rPr>
              <a:t>, </a:t>
            </a:r>
            <a:r>
              <a:rPr lang="en-US" sz="1800" dirty="0" err="1" smtClean="0">
                <a:solidFill>
                  <a:schemeClr val="tx1"/>
                </a:solidFill>
                <a:latin typeface="Times New Roman"/>
              </a:rPr>
              <a:t>RAN3</a:t>
            </a:r>
            <a:r>
              <a:rPr lang="en-US" sz="1800" dirty="0" smtClean="0">
                <a:solidFill>
                  <a:schemeClr val="tx1"/>
                </a:solidFill>
                <a:latin typeface="Times New Roman"/>
              </a:rPr>
              <a:t>]:</a:t>
            </a:r>
            <a:endParaRPr lang="en-US" sz="1800" dirty="0">
              <a:solidFill>
                <a:schemeClr val="tx1"/>
              </a:solidFill>
              <a:latin typeface="Times New Roman"/>
            </a:endParaRPr>
          </a:p>
          <a:p>
            <a:pPr lvl="1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550" dirty="0">
                <a:latin typeface="Times New Roman"/>
                <a:ea typeface="Yu Mincho"/>
              </a:rPr>
              <a:t>Intra-</a:t>
            </a:r>
            <a:r>
              <a:rPr lang="en-US" altLang="zh-CN" sz="1550" dirty="0" err="1">
                <a:latin typeface="Times New Roman"/>
                <a:ea typeface="Yu Mincho"/>
              </a:rPr>
              <a:t>gNB</a:t>
            </a:r>
            <a:r>
              <a:rPr lang="en-US" altLang="zh-CN" sz="1550" dirty="0">
                <a:latin typeface="Times New Roman"/>
                <a:ea typeface="Yu Mincho"/>
              </a:rPr>
              <a:t> multi-path with two indirect paths</a:t>
            </a:r>
          </a:p>
          <a:p>
            <a:pPr lvl="1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550" dirty="0">
                <a:latin typeface="Times New Roman"/>
                <a:ea typeface="Yu Mincho"/>
              </a:rPr>
              <a:t>Inter-</a:t>
            </a:r>
            <a:r>
              <a:rPr lang="en-US" altLang="zh-CN" sz="1550" dirty="0" err="1">
                <a:latin typeface="Times New Roman"/>
                <a:ea typeface="Yu Mincho"/>
              </a:rPr>
              <a:t>gNB</a:t>
            </a:r>
            <a:r>
              <a:rPr lang="en-US" altLang="zh-CN" sz="1550" dirty="0">
                <a:latin typeface="Times New Roman"/>
                <a:ea typeface="Yu Mincho"/>
              </a:rPr>
              <a:t> multi-path with one indirect path and one indirect path</a:t>
            </a:r>
          </a:p>
          <a:p>
            <a:pPr lvl="1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550" dirty="0">
                <a:latin typeface="Times New Roman"/>
                <a:ea typeface="Yu Mincho"/>
              </a:rPr>
              <a:t>Inter-</a:t>
            </a:r>
            <a:r>
              <a:rPr lang="en-US" altLang="zh-CN" sz="1550" dirty="0" err="1">
                <a:latin typeface="Times New Roman"/>
                <a:ea typeface="Yu Mincho"/>
              </a:rPr>
              <a:t>gNB</a:t>
            </a:r>
            <a:r>
              <a:rPr lang="en-US" altLang="zh-CN" sz="1550" dirty="0">
                <a:latin typeface="Times New Roman"/>
                <a:ea typeface="Yu Mincho"/>
              </a:rPr>
              <a:t> multi-path with two indirect paths</a:t>
            </a:r>
          </a:p>
          <a:p>
            <a:pPr algn="just">
              <a:buFont typeface="Wingdings"/>
              <a:buChar char=""/>
              <a:tabLst>
                <a:tab pos="457200" algn="l"/>
              </a:tabLst>
            </a:pPr>
            <a:r>
              <a:rPr lang="en-US" altLang="zh-CN" sz="1800" dirty="0">
                <a:solidFill>
                  <a:schemeClr val="tx1"/>
                </a:solidFill>
                <a:latin typeface="Times New Roman"/>
              </a:rPr>
              <a:t>Specify potential solutions for multi-hop </a:t>
            </a:r>
            <a:r>
              <a:rPr lang="en-US" altLang="zh-CN" sz="1800" dirty="0" err="1">
                <a:solidFill>
                  <a:schemeClr val="tx1"/>
                </a:solidFill>
                <a:latin typeface="Times New Roman"/>
              </a:rPr>
              <a:t>U2N</a:t>
            </a:r>
            <a:r>
              <a:rPr lang="en-US" altLang="zh-CN" sz="1800" dirty="0">
                <a:solidFill>
                  <a:schemeClr val="tx1"/>
                </a:solidFill>
                <a:latin typeface="Times New Roman"/>
              </a:rPr>
              <a:t> Relay and </a:t>
            </a:r>
            <a:r>
              <a:rPr lang="en-US" altLang="zh-CN" sz="1800" dirty="0" err="1">
                <a:solidFill>
                  <a:schemeClr val="tx1"/>
                </a:solidFill>
                <a:latin typeface="Times New Roman"/>
              </a:rPr>
              <a:t>U2U</a:t>
            </a:r>
            <a:r>
              <a:rPr lang="en-US" altLang="zh-CN" sz="1800" dirty="0">
                <a:solidFill>
                  <a:schemeClr val="tx1"/>
                </a:solidFill>
                <a:latin typeface="Times New Roman"/>
              </a:rPr>
              <a:t> Relay [</a:t>
            </a:r>
            <a:r>
              <a:rPr lang="en-US" altLang="zh-CN" sz="1800" dirty="0" err="1">
                <a:solidFill>
                  <a:schemeClr val="tx1"/>
                </a:solidFill>
                <a:latin typeface="Times New Roman"/>
              </a:rPr>
              <a:t>RAN2</a:t>
            </a:r>
            <a:r>
              <a:rPr lang="en-US" altLang="zh-CN" sz="1800" dirty="0">
                <a:solidFill>
                  <a:schemeClr val="tx1"/>
                </a:solidFill>
                <a:latin typeface="Times New Roman"/>
              </a:rPr>
              <a:t>, </a:t>
            </a:r>
            <a:r>
              <a:rPr lang="en-US" altLang="zh-CN" sz="1800" dirty="0" err="1">
                <a:solidFill>
                  <a:schemeClr val="tx1"/>
                </a:solidFill>
                <a:latin typeface="Times New Roman"/>
              </a:rPr>
              <a:t>RAN3</a:t>
            </a:r>
            <a:r>
              <a:rPr lang="en-US" altLang="zh-CN" sz="1800" dirty="0">
                <a:solidFill>
                  <a:schemeClr val="tx1"/>
                </a:solidFill>
                <a:latin typeface="Times New Roman"/>
              </a:rPr>
              <a:t>]:</a:t>
            </a:r>
          </a:p>
          <a:p>
            <a:pPr lvl="1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550" dirty="0">
                <a:latin typeface="Times New Roman"/>
                <a:ea typeface="Yu Mincho"/>
              </a:rPr>
              <a:t>Routing</a:t>
            </a:r>
          </a:p>
          <a:p>
            <a:pPr lvl="1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550" dirty="0">
                <a:latin typeface="Times New Roman"/>
                <a:ea typeface="Yu Mincho"/>
              </a:rPr>
              <a:t>Control plane </a:t>
            </a:r>
            <a:r>
              <a:rPr lang="en-US" altLang="zh-CN" sz="1550" dirty="0" smtClean="0">
                <a:latin typeface="Times New Roman"/>
                <a:ea typeface="Yu Mincho"/>
              </a:rPr>
              <a:t>procedures (e.g., paging/system information forwarding, </a:t>
            </a:r>
            <a:r>
              <a:rPr lang="en-US" altLang="zh-CN" sz="1550" dirty="0" err="1" smtClean="0">
                <a:latin typeface="Times New Roman"/>
                <a:ea typeface="Yu Mincho"/>
              </a:rPr>
              <a:t>RLM</a:t>
            </a:r>
            <a:r>
              <a:rPr lang="en-US" altLang="zh-CN" sz="1550" dirty="0" smtClean="0">
                <a:latin typeface="Times New Roman"/>
                <a:ea typeface="Yu Mincho"/>
              </a:rPr>
              <a:t>/</a:t>
            </a:r>
            <a:r>
              <a:rPr lang="en-US" altLang="zh-CN" sz="1550" dirty="0" err="1" smtClean="0">
                <a:latin typeface="Times New Roman"/>
                <a:ea typeface="Yu Mincho"/>
              </a:rPr>
              <a:t>RLF</a:t>
            </a:r>
            <a:r>
              <a:rPr lang="en-US" altLang="zh-CN" sz="1550" dirty="0" smtClean="0">
                <a:latin typeface="Times New Roman"/>
                <a:ea typeface="Yu Mincho"/>
              </a:rPr>
              <a:t> and </a:t>
            </a:r>
            <a:r>
              <a:rPr lang="en-US" altLang="zh-CN" sz="1550" dirty="0" err="1" smtClean="0">
                <a:latin typeface="Times New Roman"/>
                <a:ea typeface="Yu Mincho"/>
              </a:rPr>
              <a:t>etc</a:t>
            </a:r>
            <a:r>
              <a:rPr lang="en-US" altLang="zh-CN" sz="1550" dirty="0" smtClean="0">
                <a:latin typeface="Times New Roman"/>
                <a:ea typeface="Yu Mincho"/>
              </a:rPr>
              <a:t>)</a:t>
            </a:r>
            <a:endParaRPr lang="en-US" altLang="zh-CN" sz="1550" dirty="0">
              <a:latin typeface="Times New Roman"/>
              <a:ea typeface="Yu Mincho"/>
            </a:endParaRPr>
          </a:p>
          <a:p>
            <a:pPr lvl="1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550" dirty="0">
                <a:latin typeface="Times New Roman"/>
                <a:ea typeface="Yu Mincho"/>
              </a:rPr>
              <a:t>User plane </a:t>
            </a:r>
            <a:r>
              <a:rPr lang="en-US" altLang="zh-CN" sz="1550" dirty="0" smtClean="0">
                <a:latin typeface="Times New Roman"/>
                <a:ea typeface="Yu Mincho"/>
              </a:rPr>
              <a:t>procedures (e.g., </a:t>
            </a:r>
            <a:r>
              <a:rPr lang="en-US" altLang="zh-CN" sz="1550" dirty="0" err="1" smtClean="0">
                <a:latin typeface="Times New Roman"/>
                <a:ea typeface="Yu Mincho"/>
              </a:rPr>
              <a:t>QoS</a:t>
            </a:r>
            <a:r>
              <a:rPr lang="en-US" altLang="zh-CN" sz="1550" dirty="0" smtClean="0">
                <a:latin typeface="Times New Roman"/>
                <a:ea typeface="Yu Mincho"/>
              </a:rPr>
              <a:t> split, resource allocation and </a:t>
            </a:r>
            <a:r>
              <a:rPr lang="en-US" altLang="zh-CN" sz="1550" dirty="0" err="1" smtClean="0">
                <a:latin typeface="Times New Roman"/>
                <a:ea typeface="Yu Mincho"/>
              </a:rPr>
              <a:t>etc</a:t>
            </a:r>
            <a:r>
              <a:rPr lang="en-US" altLang="zh-CN" sz="1550" dirty="0">
                <a:latin typeface="Times New Roman"/>
                <a:ea typeface="Yu Mincho"/>
              </a:rPr>
              <a:t>)</a:t>
            </a:r>
            <a:endParaRPr lang="en-US" altLang="zh-CN" sz="1550" dirty="0" smtClean="0">
              <a:latin typeface="Times New Roman"/>
              <a:ea typeface="Yu Mincho"/>
            </a:endParaRPr>
          </a:p>
          <a:p>
            <a:pPr marL="0" lvl="1" indent="0" algn="just">
              <a:buNone/>
              <a:tabLst>
                <a:tab pos="457200" algn="l"/>
              </a:tabLst>
            </a:pPr>
            <a:endParaRPr lang="en-US" altLang="zh-CN" dirty="0" smtClean="0">
              <a:latin typeface="Times New Roman"/>
            </a:endParaRPr>
          </a:p>
          <a:p>
            <a:pPr marL="0" lvl="1" indent="0" algn="just">
              <a:buNone/>
              <a:tabLst>
                <a:tab pos="457200" algn="l"/>
              </a:tabLst>
            </a:pPr>
            <a:r>
              <a:rPr lang="en-US" altLang="zh-CN" sz="1600" i="1" dirty="0" smtClean="0">
                <a:latin typeface="Times New Roman"/>
              </a:rPr>
              <a:t>       Note</a:t>
            </a:r>
            <a:r>
              <a:rPr lang="en-US" altLang="zh-CN" sz="1600" i="1" dirty="0">
                <a:latin typeface="Times New Roman"/>
              </a:rPr>
              <a:t>: </a:t>
            </a:r>
            <a:r>
              <a:rPr lang="en-US" altLang="zh-CN" sz="1600" i="1" dirty="0" smtClean="0">
                <a:latin typeface="Times New Roman"/>
              </a:rPr>
              <a:t>The </a:t>
            </a:r>
            <a:r>
              <a:rPr lang="en-US" altLang="zh-CN" sz="1600" i="1" dirty="0">
                <a:latin typeface="Times New Roman"/>
              </a:rPr>
              <a:t>interface between R</a:t>
            </a:r>
            <a:r>
              <a:rPr lang="en-US" altLang="zh-CN" sz="1600" i="1" dirty="0" smtClean="0">
                <a:latin typeface="Times New Roman"/>
              </a:rPr>
              <a:t>emote </a:t>
            </a:r>
            <a:r>
              <a:rPr lang="en-US" altLang="zh-CN" sz="1600" i="1" dirty="0" err="1">
                <a:latin typeface="Times New Roman"/>
              </a:rPr>
              <a:t>UE</a:t>
            </a:r>
            <a:r>
              <a:rPr lang="en-US" altLang="zh-CN" sz="1600" i="1" dirty="0">
                <a:latin typeface="Times New Roman"/>
              </a:rPr>
              <a:t> and </a:t>
            </a:r>
            <a:r>
              <a:rPr lang="en-US" altLang="zh-CN" sz="1600" i="1" dirty="0" smtClean="0">
                <a:latin typeface="Times New Roman"/>
              </a:rPr>
              <a:t>Relay  </a:t>
            </a:r>
            <a:r>
              <a:rPr lang="en-US" altLang="zh-CN" sz="1600" i="1" dirty="0" err="1" smtClean="0">
                <a:latin typeface="Times New Roman"/>
              </a:rPr>
              <a:t>UE</a:t>
            </a:r>
            <a:r>
              <a:rPr lang="en-US" altLang="zh-CN" sz="1600" i="1" dirty="0" smtClean="0">
                <a:latin typeface="Times New Roman"/>
              </a:rPr>
              <a:t> can </a:t>
            </a:r>
            <a:r>
              <a:rPr lang="en-US" altLang="zh-CN" sz="1600" i="1" dirty="0">
                <a:latin typeface="Times New Roman"/>
              </a:rPr>
              <a:t>be </a:t>
            </a:r>
            <a:r>
              <a:rPr lang="en-US" altLang="zh-CN" sz="1600" i="1" dirty="0" err="1">
                <a:latin typeface="Times New Roman"/>
              </a:rPr>
              <a:t>PC5</a:t>
            </a:r>
            <a:r>
              <a:rPr lang="en-US" altLang="zh-CN" sz="1600" i="1" dirty="0">
                <a:latin typeface="Times New Roman"/>
              </a:rPr>
              <a:t> or ideal as in </a:t>
            </a:r>
            <a:r>
              <a:rPr lang="en-US" altLang="zh-CN" sz="1600" i="1" dirty="0" err="1">
                <a:latin typeface="Times New Roman"/>
              </a:rPr>
              <a:t>Rel</a:t>
            </a:r>
            <a:r>
              <a:rPr lang="en-US" altLang="zh-CN" sz="1600" i="1" dirty="0">
                <a:latin typeface="Times New Roman"/>
              </a:rPr>
              <a:t>-18.</a:t>
            </a:r>
          </a:p>
          <a:p>
            <a:pPr lvl="1" algn="just">
              <a:lnSpc>
                <a:spcPct val="120000"/>
              </a:lnSpc>
              <a:spcBef>
                <a:spcPts val="0"/>
              </a:spcBef>
              <a:buFont typeface="Courier New"/>
              <a:buChar char="o"/>
              <a:tabLst>
                <a:tab pos="914400" algn="l"/>
              </a:tabLst>
            </a:pPr>
            <a:endParaRPr lang="en-US" altLang="zh-CN" dirty="0" smtClean="0">
              <a:solidFill>
                <a:schemeClr val="tx1"/>
              </a:solidFill>
              <a:latin typeface="Times New Roman"/>
              <a:ea typeface="Yu Mincho"/>
            </a:endParaRPr>
          </a:p>
          <a:p>
            <a:pPr lvl="1" algn="just">
              <a:lnSpc>
                <a:spcPct val="120000"/>
              </a:lnSpc>
              <a:spcBef>
                <a:spcPts val="0"/>
              </a:spcBef>
              <a:buFont typeface="Courier New"/>
              <a:buChar char="o"/>
              <a:tabLst>
                <a:tab pos="914400" algn="l"/>
              </a:tabLst>
            </a:pPr>
            <a:endParaRPr lang="en-US" altLang="zh-CN" dirty="0">
              <a:solidFill>
                <a:schemeClr val="tx1"/>
              </a:solidFill>
              <a:latin typeface="Times New Roman"/>
              <a:ea typeface="Yu Mincho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/>
              <a:buChar char=""/>
              <a:tabLst>
                <a:tab pos="457200" algn="l"/>
              </a:tabLst>
            </a:pPr>
            <a:endParaRPr lang="en-US" altLang="zh-CN" dirty="0" smtClean="0">
              <a:solidFill>
                <a:schemeClr val="tx1"/>
              </a:solidFill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endParaRPr lang="en-US" dirty="0" smtClean="0">
              <a:solidFill>
                <a:schemeClr val="tx1"/>
              </a:solidFill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endParaRPr lang="en-US" dirty="0" smtClean="0">
              <a:solidFill>
                <a:schemeClr val="tx1"/>
              </a:solidFill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071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32440" y="5296959"/>
            <a:ext cx="432048" cy="304271"/>
          </a:xfrm>
        </p:spPr>
        <p:txBody>
          <a:bodyPr/>
          <a:lstStyle/>
          <a:p>
            <a:fld id="{7C091945-BED8-40C6-A17E-143F3A6898E6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buFont typeface="Arial" pitchFamily="34" charset="0"/>
          <a:buChar char="•"/>
          <a:defRPr sz="1600"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defRPr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609</Words>
  <Application>Microsoft Office PowerPoint</Application>
  <PresentationFormat>全屏显示(16:10)</PresentationFormat>
  <Paragraphs>147</Paragraphs>
  <Slides>5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1_Office 主题</vt:lpstr>
      <vt:lpstr>Office 主题</vt:lpstr>
      <vt:lpstr>Visio</vt:lpstr>
      <vt:lpstr>Visio.Drawing.15</vt:lpstr>
      <vt:lpstr>Discussion on Rel-19 Sidelink Relay</vt:lpstr>
      <vt:lpstr>Multi-path enhancements</vt:lpstr>
      <vt:lpstr>Multi-hop</vt:lpstr>
      <vt:lpstr>Rel-19 objectives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2020-03-10T03:17:57Z</dcterms:created>
  <dcterms:modified xsi:type="dcterms:W3CDTF">2023-09-04T05:28:06Z</dcterms:modified>
</cp:coreProperties>
</file>