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389" r:id="rId4"/>
    <p:sldId id="1356" r:id="rId5"/>
    <p:sldId id="1361" r:id="rId6"/>
    <p:sldId id="1365" r:id="rId7"/>
    <p:sldId id="390" r:id="rId8"/>
    <p:sldId id="352" r:id="rId9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8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21" autoAdjust="0"/>
    <p:restoredTop sz="96625" autoAdjust="0"/>
  </p:normalViewPr>
  <p:slideViewPr>
    <p:cSldViewPr>
      <p:cViewPr varScale="1">
        <p:scale>
          <a:sx n="146" d="100"/>
          <a:sy n="146" d="100"/>
        </p:scale>
        <p:origin x="138" y="438"/>
      </p:cViewPr>
      <p:guideLst>
        <p:guide orient="horz" pos="2160"/>
        <p:guide pos="2880"/>
        <p:guide orient="horz" pos="180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CATT</a:t>
            </a:r>
          </a:p>
          <a:p>
            <a:r>
              <a:rPr lang="en-US" altLang="zh-CN" dirty="0"/>
              <a:t>202X-XX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80" y="864459"/>
            <a:ext cx="8489636" cy="4732518"/>
          </a:xfrm>
          <a:prstGeom prst="rect">
            <a:avLst/>
          </a:prstGeom>
        </p:spPr>
        <p:txBody>
          <a:bodyPr/>
          <a:lstStyle>
            <a:lvl2pPr marL="514350" indent="-171450">
              <a:defRPr lang="zh-CN" altLang="en-US" sz="15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857250" indent="-171450">
              <a:defRPr lang="zh-CN" altLang="en-US" sz="135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514350" lvl="1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857250" lvl="2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04" y="56521"/>
            <a:ext cx="7001543" cy="760734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5939" y="5352175"/>
            <a:ext cx="2057400" cy="304271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916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3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on Low-Power wakeup receiver </a:t>
            </a:r>
            <a:br>
              <a:rPr lang="en-US" altLang="zh-CN" sz="2800" dirty="0">
                <a:latin typeface="Arial" pitchFamily="34" charset="0"/>
                <a:cs typeface="Arial" pitchFamily="34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AI: 8A2.12.1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#101                                                                                                          RP-232065</a:t>
            </a: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11-15, 2023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chemeClr val="tx1"/>
                </a:solidFill>
                <a:latin typeface="+mn-lt"/>
                <a:cs typeface="Arial" pitchFamily="34" charset="0"/>
              </a:rPr>
              <a:t>Study of LP-WUR/WUS </a:t>
            </a:r>
            <a:endParaRPr lang="en-US" sz="3600" b="1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sz="220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Study of low-power wakeup receiver (LP-WUR) and wakeup signals (LP-WUS) has been completed with results and observations captured in TR38.869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sz="2200" dirty="0">
                <a:ea typeface="Calibri" panose="020F0502020204030204" pitchFamily="34" charset="0"/>
                <a:cs typeface="Calibri" panose="020F0502020204030204" pitchFamily="34" charset="0"/>
              </a:rPr>
              <a:t>Evaluation methodologies</a:t>
            </a: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</a:rPr>
              <a:t>LP-WUR power model</a:t>
            </a: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</a:rPr>
              <a:t>MR ultra-deep sleep power model 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sz="2200" dirty="0">
                <a:ea typeface="Calibri" panose="020F0502020204030204" pitchFamily="34" charset="0"/>
                <a:cs typeface="Calibri" panose="020F0502020204030204" pitchFamily="34" charset="0"/>
              </a:rPr>
              <a:t>Evaluation results</a:t>
            </a: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</a:rPr>
              <a:t>UE power saving</a:t>
            </a:r>
            <a:endParaRPr lang="en-US" altLang="zh-CN" sz="2000" dirty="0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User perceived throughput (UPT)/Latency</a:t>
            </a: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</a:rPr>
              <a:t>Coverage</a:t>
            </a: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Network Overhead</a:t>
            </a:r>
          </a:p>
          <a:p>
            <a:pPr lvl="2" algn="just"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en-US" altLang="zh-CN" sz="2000" dirty="0">
                <a:ea typeface="Calibri" panose="020F0502020204030204" pitchFamily="34" charset="0"/>
                <a:cs typeface="Calibri" panose="020F0502020204030204" pitchFamily="34" charset="0"/>
              </a:rPr>
              <a:t>Network Energy consumption</a:t>
            </a:r>
            <a:endParaRPr lang="en-US" altLang="zh-CN" sz="2000" dirty="0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sz="220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Study of low-power wakeup receiver architectures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sz="2200" dirty="0">
                <a:ea typeface="Calibri" panose="020F0502020204030204" pitchFamily="34" charset="0"/>
                <a:cs typeface="Calibri" panose="020F0502020204030204" pitchFamily="34" charset="0"/>
              </a:rPr>
              <a:t>RF envelop detector</a:t>
            </a:r>
            <a:endParaRPr lang="en-US" altLang="zh-CN" sz="2200" dirty="0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sz="220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Heterodyne architecture with IF envelope detection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2200" b="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Homodyne/zero-IF architecture with baseband envelope detection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en-US" altLang="zh-CN" sz="2200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OFDM receiver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L1 signal/channel design for LP-WUR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OOK, FSK, and OFDM waveform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Synchronization signals and mechanisms for LP-WUR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altLang="zh-CN" sz="22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LP-WUS design and related procedures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UE behavior in monitoring LP-WUS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RRM measurements</a:t>
            </a:r>
          </a:p>
          <a:p>
            <a:pPr marL="0" indent="0" algn="just">
              <a:buNone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marL="457200" lvl="1" indent="0" algn="just">
              <a:lnSpc>
                <a:spcPct val="120000"/>
              </a:lnSpc>
              <a:spcBef>
                <a:spcPts val="0"/>
              </a:spcBef>
              <a:buNone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8173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063762"/>
            <a:ext cx="8737032" cy="4530042"/>
          </a:xfrm>
        </p:spPr>
        <p:txBody>
          <a:bodyPr>
            <a:normAutofit fontScale="32500" lnSpcReduction="20000"/>
          </a:bodyPr>
          <a:lstStyle/>
          <a:p>
            <a:r>
              <a:rPr lang="en-US" altLang="zh-CN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Power saving </a:t>
            </a:r>
          </a:p>
          <a:p>
            <a:pPr lvl="1"/>
            <a:r>
              <a:rPr lang="en-US" altLang="zh-CN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RRC_IDLE/Inactive UEs</a:t>
            </a:r>
            <a:endParaRPr lang="zh-CN" altLang="zh-CN" sz="42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GB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power saving gain up to more than 90% compared to the baseline I-DRX operation by using LP-WUS/WUR to trigger UE MR paging monitoring </a:t>
            </a:r>
          </a:p>
          <a:p>
            <a:pPr lvl="2"/>
            <a:r>
              <a:rPr lang="en-GB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Paging latency reduction and moderate UE power saving gain compared with </a:t>
            </a:r>
            <a:r>
              <a:rPr lang="en-GB" altLang="zh-CN" sz="4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eDRX</a:t>
            </a:r>
            <a:endParaRPr lang="en-GB" altLang="zh-CN" sz="42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RRC_CONNECTED UEs</a:t>
            </a:r>
          </a:p>
          <a:p>
            <a:pPr lvl="2"/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power saving gain up to more than 10% for XR </a:t>
            </a:r>
          </a:p>
          <a:p>
            <a:pPr lvl="2"/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power saving gain more than 60% and UPT improvement more than 10% using LP-WUS for DRX adaptation for FTP and IM traffic </a:t>
            </a:r>
          </a:p>
          <a:p>
            <a:pPr lvl="2"/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 power saving gain more than 40% and similar UPT performance for always-ON PDCCH monitoring </a:t>
            </a:r>
          </a:p>
          <a:p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 - LP-WUS can achieve comparable MIL performance with that of NR PUSCH MSG3</a:t>
            </a:r>
          </a:p>
          <a:p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Overhead –</a:t>
            </a:r>
          </a:p>
          <a:p>
            <a:pPr lvl="1"/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OFDM based LP-WUS carrying information of up to 24bits, the overhead up to 0.16% for 20MHz or 100MHz system BW</a:t>
            </a:r>
          </a:p>
          <a:p>
            <a:pPr lvl="1"/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OOK/FSK-2 based LP-WUS carrying information up to 24bit, the overhead is up to 4.4% for 20MHz</a:t>
            </a:r>
          </a:p>
          <a:p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Network Energy Consumptions</a:t>
            </a:r>
          </a:p>
          <a:p>
            <a:pPr lvl="1"/>
            <a:r>
              <a:rPr lang="en-US" altLang="zh-CN" sz="4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increase of the network energy consumption caused by the addition of the LP-SS signal transmission with 320ms periodicity, 4 or 8 beams and no more than 14 symbols is (0.06%~3.9%), (0.07%~2.716%), (0.388%~1.076%) for zero load, low load and medium load respectively</a:t>
            </a:r>
          </a:p>
          <a:p>
            <a:pPr marL="685800" lvl="2" indent="0">
              <a:buNone/>
            </a:pPr>
            <a:endParaRPr lang="en-US" altLang="zh-CN" sz="185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Observations from LP-WUR Evaluations</a:t>
            </a:r>
            <a:endParaRPr lang="zh-CN" alt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172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913284"/>
            <a:ext cx="8759605" cy="480171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OOK waveform, </a:t>
            </a:r>
            <a:endParaRPr lang="zh-CN" altLang="zh-CN" sz="5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RF envelope detection,</a:t>
            </a:r>
          </a:p>
          <a:p>
            <a:pPr lvl="2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Relative Power consumption for ON duration:  0.01 - 0.2</a:t>
            </a:r>
          </a:p>
          <a:p>
            <a:pPr lvl="2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Noise figure:  12 - 22 dB</a:t>
            </a:r>
            <a:endParaRPr lang="zh-CN" altLang="zh-CN" sz="5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heterodyne architecture, </a:t>
            </a:r>
          </a:p>
          <a:p>
            <a:pPr lvl="2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power consumption for ON state: 0.1 – 4.0</a:t>
            </a:r>
          </a:p>
          <a:p>
            <a:pPr lvl="2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Noise figure:  9 - 15 </a:t>
            </a:r>
            <a:r>
              <a:rPr lang="en-GB" altLang="zh-CN" sz="5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dB.</a:t>
            </a:r>
            <a:endParaRPr lang="zh-CN" altLang="zh-CN" sz="5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homodyne/zero-IF architecture, </a:t>
            </a:r>
          </a:p>
          <a:p>
            <a:pPr lvl="2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power consumption for ON state: 0.05 – 4.0</a:t>
            </a:r>
          </a:p>
          <a:p>
            <a:pPr lvl="2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Noise figure:  10 - 16 </a:t>
            </a:r>
            <a:r>
              <a:rPr lang="en-GB" altLang="zh-CN" sz="5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dB.</a:t>
            </a:r>
            <a:endParaRPr lang="zh-CN" altLang="zh-CN" sz="5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FSK waveform- The LP-WUR architectures is based on parallel OOK receivers</a:t>
            </a:r>
          </a:p>
          <a:p>
            <a:pPr lvl="1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parallel heterodyne architecture, </a:t>
            </a:r>
          </a:p>
          <a:p>
            <a:pPr lvl="2"/>
            <a:r>
              <a:rPr lang="en-GB" altLang="zh-CN" sz="48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power consumption for ON state: 0.1 – 1.0 </a:t>
            </a:r>
          </a:p>
          <a:p>
            <a:pPr lvl="2"/>
            <a:r>
              <a:rPr lang="en-GB" altLang="zh-CN" sz="48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Noise figure:  9 - 15 </a:t>
            </a:r>
            <a:r>
              <a:rPr lang="en-GB" altLang="zh-CN" sz="485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dB.</a:t>
            </a:r>
            <a:endParaRPr lang="zh-CN" altLang="zh-CN" sz="485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parallel homodyne/zero-IF architecture, </a:t>
            </a:r>
          </a:p>
          <a:p>
            <a:pPr lvl="2"/>
            <a:r>
              <a:rPr lang="en-GB" altLang="zh-CN" sz="48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power consumption for ON state: 0.1 – 1.0</a:t>
            </a:r>
          </a:p>
          <a:p>
            <a:pPr lvl="2"/>
            <a:r>
              <a:rPr lang="en-GB" altLang="zh-CN" sz="48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Noise figure : 10~16 </a:t>
            </a:r>
            <a:r>
              <a:rPr lang="en-GB" altLang="zh-CN" sz="485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dB.</a:t>
            </a:r>
            <a:endParaRPr lang="zh-CN" altLang="zh-CN" sz="485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OFDMA-based signals, </a:t>
            </a:r>
          </a:p>
          <a:p>
            <a:pPr lvl="1"/>
            <a:r>
              <a:rPr lang="en-GB" altLang="zh-CN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time-domain correlation, </a:t>
            </a:r>
          </a:p>
          <a:p>
            <a:pPr lvl="2"/>
            <a:r>
              <a:rPr lang="en-GB" altLang="zh-CN" sz="43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power consumption for ON state:  0.15~10/30 </a:t>
            </a:r>
          </a:p>
          <a:p>
            <a:pPr lvl="2"/>
            <a:r>
              <a:rPr lang="en-GB" altLang="zh-CN" sz="43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Noise figure: 7-25 dB</a:t>
            </a:r>
            <a:endParaRPr lang="zh-CN" altLang="zh-CN" sz="435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altLang="zh-CN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frequency-domain correlation, </a:t>
            </a:r>
          </a:p>
          <a:p>
            <a:pPr lvl="2"/>
            <a:r>
              <a:rPr lang="en-GB" altLang="zh-CN" sz="48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power consumption for ON state:  1 - 30</a:t>
            </a:r>
          </a:p>
          <a:p>
            <a:pPr lvl="2"/>
            <a:r>
              <a:rPr lang="en-GB" altLang="zh-CN" sz="485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Noise figure: 7- 12 dB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LP-WUR architecture</a:t>
            </a:r>
            <a:endParaRPr lang="zh-CN" alt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606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OFDM waveform 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 for LP-WUS with lower resource overhead. 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Capable of reusing PSS/SSS as the RS for RRM measurement and 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Robustness to Timing errors</a:t>
            </a:r>
          </a:p>
          <a:p>
            <a:pPr lvl="2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be further improved using sliding window at the receiver. </a:t>
            </a:r>
            <a:endParaRPr lang="zh-CN" altLang="zh-CN" sz="5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OOK-1/OOK-4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 spectral efficiencies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Robustness to frequency error and timing </a:t>
            </a:r>
            <a:r>
              <a:rPr lang="en-GB" altLang="zh-CN" sz="5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error decreased </a:t>
            </a:r>
            <a:endParaRPr lang="en-GB" altLang="zh-CN" sz="5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be improved to mitigate the effect of timing error by the sliding window or by pulse shaping filter in time domain. .</a:t>
            </a:r>
            <a:endParaRPr lang="zh-CN" altLang="zh-CN" sz="5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FSK-2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efficiencies varying with M 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Robustness to frequency error and moderate timing error. </a:t>
            </a:r>
          </a:p>
          <a:p>
            <a:pPr lvl="2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be further improved using frequency error correction (i.e., utilizing 2^M parallel receiver structure or frequency domain sliding window), larger guard band between segments at expense of less frequency diversity, and/or single frequency segment FSK2-envelope IF. </a:t>
            </a:r>
          </a:p>
          <a:p>
            <a:pPr lvl="2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Timing error robustness can be further improved using sliding window or by pulse shaping in time domain. 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Uniform distribution of frequency spectrum density can be achieved using single frequency segment FSK2-envelope IF which can provide robustness against frequency fading.</a:t>
            </a:r>
          </a:p>
          <a:p>
            <a:pPr lvl="1"/>
            <a:r>
              <a:rPr lang="en-GB" altLang="zh-CN" sz="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Sequences to generate ON duration in OFDMA transmitter, if specified, can help receiver (with I/Q branches) performance.</a:t>
            </a:r>
            <a:endParaRPr lang="zh-CN" altLang="zh-CN" sz="5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LLS </a:t>
            </a:r>
            <a:r>
              <a:rPr lang="en-GB" altLang="zh-CN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performance</a:t>
            </a:r>
            <a:endParaRPr lang="zh-CN" alt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220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chemeClr val="tx1"/>
                </a:solidFill>
                <a:latin typeface="+mn-lt"/>
                <a:cs typeface="Arial" pitchFamily="34" charset="0"/>
              </a:rPr>
              <a:t>Proposals for Rel-19 LP-WUR WI </a:t>
            </a:r>
            <a:endParaRPr lang="en-US" sz="3600" b="1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1400" b="1" kern="120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Specify the </a:t>
            </a:r>
            <a:r>
              <a:rPr lang="en-US" altLang="zh-CN" sz="1400" b="1" dirty="0">
                <a:solidFill>
                  <a:schemeClr val="tx1"/>
                </a:solidFill>
                <a:cs typeface="Calibri" panose="020F0502020204030204" pitchFamily="34" charset="0"/>
              </a:rPr>
              <a:t>signals and waveforms</a:t>
            </a:r>
            <a:r>
              <a:rPr lang="en-US" altLang="zh-CN" sz="1400" b="1" kern="120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for the UE low-power wakeup receiver (LP-WUR) in achieving further UE power saving  for CONNECTED and IDLE/Inactive UEs (RAN1)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dirty="0">
                <a:cs typeface="Calibri" panose="020F0502020204030204" pitchFamily="34" charset="0"/>
              </a:rPr>
              <a:t>Specify the OOK</a:t>
            </a:r>
            <a:r>
              <a:rPr lang="en-US" altLang="zh-CN" sz="1400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waveform modulated by OFDM of the low-power wakeup signals (LP-WUS)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Specify </a:t>
            </a:r>
            <a:r>
              <a:rPr lang="en-US" altLang="zh-CN" sz="1400" dirty="0">
                <a:cs typeface="Calibri" panose="020F0502020204030204" pitchFamily="34" charset="0"/>
              </a:rPr>
              <a:t>t</a:t>
            </a:r>
            <a:r>
              <a:rPr lang="en-US" altLang="zh-CN" sz="1400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he information carried by LP-WUS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b="0" kern="1200" baseline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physical layer procedure of UE monitoring of LP-WUS</a:t>
            </a:r>
          </a:p>
          <a:p>
            <a:pPr>
              <a:lnSpc>
                <a:spcPct val="100000"/>
              </a:lnSpc>
            </a:pPr>
            <a:r>
              <a:rPr lang="en-US" altLang="zh-CN" sz="1400" b="1" kern="120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Specify the LP-WUS </a:t>
            </a:r>
            <a:r>
              <a:rPr lang="en-US" altLang="zh-CN" sz="1400" b="1" dirty="0">
                <a:solidFill>
                  <a:schemeClr val="tx1"/>
                </a:solidFill>
                <a:cs typeface="Calibri" panose="020F0502020204030204" pitchFamily="34" charset="0"/>
              </a:rPr>
              <a:t>signals/procedure for</a:t>
            </a:r>
            <a:r>
              <a:rPr lang="en-US" altLang="zh-CN" sz="1400" b="1" kern="120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UE LP-WUR </a:t>
            </a:r>
            <a:r>
              <a:rPr lang="en-US" altLang="zh-CN" sz="1400" b="1" dirty="0">
                <a:solidFill>
                  <a:schemeClr val="tx1"/>
                </a:solidFill>
                <a:cs typeface="Calibri" panose="020F0502020204030204" pitchFamily="34" charset="0"/>
              </a:rPr>
              <a:t>of</a:t>
            </a:r>
            <a:r>
              <a:rPr lang="en-US" altLang="zh-CN" sz="1400" b="1" kern="1200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IDLE/Inactive and CONNECD mode UEs in achieving UE power saving  (RAN1, RAN2)</a:t>
            </a:r>
          </a:p>
          <a:p>
            <a:pPr lvl="1">
              <a:lnSpc>
                <a:spcPct val="10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Specify the LP-WUS as the early paging indication for IDLEL/Inactive mode UEs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Specify the LP-WUS as wakeup indication for PDCCH monitoring with/without </a:t>
            </a:r>
            <a:r>
              <a:rPr lang="en-US" altLang="zh-CN" sz="1400" dirty="0">
                <a:cs typeface="Calibri" panose="020F0502020204030204" pitchFamily="34" charset="0"/>
              </a:rPr>
              <a:t>C-DRX configuration </a:t>
            </a:r>
            <a:r>
              <a:rPr lang="en-US" altLang="zh-CN" sz="1400" dirty="0" err="1">
                <a:cs typeface="Calibri" panose="020F0502020204030204" pitchFamily="34" charset="0"/>
              </a:rPr>
              <a:t>for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CONNECTED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mode UEs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Study and specify whether LP-WUS is used for UE mobility management</a:t>
            </a:r>
          </a:p>
          <a:p>
            <a:pPr>
              <a:lnSpc>
                <a:spcPct val="100000"/>
              </a:lnSpc>
            </a:pPr>
            <a:r>
              <a:rPr lang="en-US" altLang="zh-CN" sz="1400" b="1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Higher Layer Procedure enhancement for LP-WUR [RAN2]</a:t>
            </a:r>
          </a:p>
          <a:p>
            <a:pPr lvl="1">
              <a:lnSpc>
                <a:spcPct val="100000"/>
              </a:lnSpc>
            </a:pPr>
            <a:r>
              <a:rPr lang="en-US" altLang="zh-CN" sz="1400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Configuration and procedure of LP-WUS signals</a:t>
            </a:r>
          </a:p>
          <a:p>
            <a:pPr lvl="1">
              <a:lnSpc>
                <a:spcPct val="100000"/>
              </a:lnSpc>
            </a:pPr>
            <a:r>
              <a:rPr lang="en-US" altLang="zh-CN" sz="1400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MAC procedure in supporting wakeup indication by LP-WUS</a:t>
            </a:r>
            <a:endParaRPr lang="en-US" altLang="zh-CN" sz="1400" strike="sng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altLang="zh-CN" sz="1400" baseline="0" dirty="0">
                <a:latin typeface="Calibri" panose="020F0502020204030204" pitchFamily="34" charset="0"/>
                <a:cs typeface="Calibri" panose="020F0502020204030204" pitchFamily="34" charset="0"/>
              </a:rPr>
              <a:t>UE behavior of receiving LP-WUS 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1400" b="1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Performance of low-power wakeup receiver [RAN4]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Specify the minimum performance of LP-WUR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4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Specify the ACL of LP-WUS while it is transmitted with NR signals/channel in the same carrier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/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0711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952</Words>
  <Application>Microsoft Office PowerPoint</Application>
  <PresentationFormat>On-screen Show (16:10)</PresentationFormat>
  <Paragraphs>116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微软雅黑</vt:lpstr>
      <vt:lpstr>黑体</vt:lpstr>
      <vt:lpstr>Arial</vt:lpstr>
      <vt:lpstr>Calibri</vt:lpstr>
      <vt:lpstr>Courier New</vt:lpstr>
      <vt:lpstr>Times New Roman</vt:lpstr>
      <vt:lpstr>Wingdings</vt:lpstr>
      <vt:lpstr>1_Office 主题</vt:lpstr>
      <vt:lpstr>Office 主题</vt:lpstr>
      <vt:lpstr>Views on Low-Power wakeup receiver  AI: 8A2.12.1</vt:lpstr>
      <vt:lpstr>Study of LP-WUR/WUS </vt:lpstr>
      <vt:lpstr>Observations from LP-WUR Evaluations</vt:lpstr>
      <vt:lpstr>LP-WUR architecture</vt:lpstr>
      <vt:lpstr>LLS performance</vt:lpstr>
      <vt:lpstr>Proposals for Rel-19 LP-WUR WI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2023-09-03T12:55:00Z</dcterms:modified>
</cp:coreProperties>
</file>