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bookmarkIdSeed="4">
  <p:sldMasterIdLst>
    <p:sldMasterId id="2147483660" r:id="rId1"/>
    <p:sldMasterId id="2147483672" r:id="rId2"/>
  </p:sldMasterIdLst>
  <p:notesMasterIdLst>
    <p:notesMasterId r:id="rId11"/>
  </p:notesMasterIdLst>
  <p:handoutMasterIdLst>
    <p:handoutMasterId r:id="rId12"/>
  </p:handoutMasterIdLst>
  <p:sldIdLst>
    <p:sldId id="373" r:id="rId3"/>
    <p:sldId id="396" r:id="rId4"/>
    <p:sldId id="392" r:id="rId5"/>
    <p:sldId id="393" r:id="rId6"/>
    <p:sldId id="394" r:id="rId7"/>
    <p:sldId id="398" r:id="rId8"/>
    <p:sldId id="400" r:id="rId9"/>
    <p:sldId id="352" r:id="rId10"/>
  </p:sldIdLst>
  <p:sldSz cx="9144000" cy="5715000" type="screen16x10"/>
  <p:notesSz cx="7010400" cy="92964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001236"/>
    <a:srgbClr val="2409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2921" autoAdjust="0"/>
    <p:restoredTop sz="96625" autoAdjust="0"/>
  </p:normalViewPr>
  <p:slideViewPr>
    <p:cSldViewPr>
      <p:cViewPr>
        <p:scale>
          <a:sx n="100" d="100"/>
          <a:sy n="100" d="100"/>
        </p:scale>
        <p:origin x="-1944" y="-762"/>
      </p:cViewPr>
      <p:guideLst>
        <p:guide orient="horz" pos="1800"/>
        <p:guide pos="2880"/>
      </p:guideLst>
    </p:cSldViewPr>
  </p:slideViewPr>
  <p:outlineViewPr>
    <p:cViewPr>
      <p:scale>
        <a:sx n="33" d="100"/>
        <a:sy n="33" d="100"/>
      </p:scale>
      <p:origin x="0" y="31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E4B23A-6E3F-4B3E-93D6-273D9CCCF18C}" type="datetimeFigureOut">
              <a:rPr lang="en-US" smtClean="0"/>
              <a:pPr/>
              <a:t>9/4/2023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5F2AFD-A31E-4510-8BD1-6A174632FA3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55618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60967FE-9547-433B-9A32-E653B7554F8B}" type="datetimeFigureOut">
              <a:rPr lang="zh-CN" altLang="en-US" smtClean="0"/>
              <a:pPr/>
              <a:t>2023/9/4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715963" y="696913"/>
            <a:ext cx="5578475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F296132-7430-4C93-B37D-4FE1F71F2B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0032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15963" y="696913"/>
            <a:ext cx="5578475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FC3696B-CE47-47B8-9542-E3B74555FAC8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715963" y="696913"/>
            <a:ext cx="5578475" cy="34861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ED260-4EAD-4D2D-81E2-B6A0E2F09DE8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755576" y="2425452"/>
            <a:ext cx="7772400" cy="924988"/>
          </a:xfrm>
        </p:spPr>
        <p:txBody>
          <a:bodyPr>
            <a:normAutofit/>
          </a:bodyPr>
          <a:lstStyle>
            <a:lvl1pPr algn="ctr">
              <a:defRPr sz="4000" b="1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黑体" pitchFamily="2" charset="-122"/>
              </a:defRPr>
            </a:lvl1pPr>
          </a:lstStyle>
          <a:p>
            <a:r>
              <a:rPr lang="zh-CN" altLang="en-US" dirty="0" smtClean="0"/>
              <a:t>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07504" y="4117640"/>
            <a:ext cx="8928992" cy="900100"/>
          </a:xfrm>
        </p:spPr>
        <p:txBody>
          <a:bodyPr anchor="ctr">
            <a:noAutofit/>
          </a:bodyPr>
          <a:lstStyle>
            <a:lvl1pPr marL="0" indent="0" algn="ctr">
              <a:buNone/>
              <a:defRPr sz="2600" baseline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黑体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CN" dirty="0" smtClean="0"/>
              <a:t>CATT</a:t>
            </a:r>
          </a:p>
          <a:p>
            <a:r>
              <a:rPr lang="en-US" altLang="zh-CN" dirty="0" smtClean="0"/>
              <a:t>202X-XX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057300"/>
            <a:ext cx="5486400" cy="28823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997295"/>
            <a:ext cx="2057400" cy="410784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997295"/>
            <a:ext cx="6019800" cy="410784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ATT"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 b="1" baseline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20000"/>
              </a:lnSpc>
              <a:spcBef>
                <a:spcPts val="0"/>
              </a:spcBef>
              <a:defRPr baseline="0">
                <a:solidFill>
                  <a:srgbClr val="001236"/>
                </a:solidFill>
                <a:latin typeface="Calibri" panose="020F0502020204030204" pitchFamily="34" charset="0"/>
                <a:ea typeface="+mn-ea"/>
              </a:defRPr>
            </a:lvl1pPr>
            <a:lvl2pPr marL="742950" indent="-285750">
              <a:lnSpc>
                <a:spcPct val="120000"/>
              </a:lnSpc>
              <a:spcBef>
                <a:spcPts val="0"/>
              </a:spcBef>
              <a:defRPr lang="zh-CN" altLang="en-US" sz="1800" kern="1200" baseline="0" dirty="0" smtClean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>
              <a:lnSpc>
                <a:spcPct val="120000"/>
              </a:lnSpc>
              <a:spcBef>
                <a:spcPts val="0"/>
              </a:spcBef>
              <a:defRPr sz="16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3pPr>
            <a:lvl4pPr>
              <a:lnSpc>
                <a:spcPct val="120000"/>
              </a:lnSpc>
              <a:spcBef>
                <a:spcPts val="0"/>
              </a:spcBef>
              <a:defRPr sz="1400" baseline="0">
                <a:latin typeface="Calibri" panose="020F0502020204030204" pitchFamily="34" charset="0"/>
                <a:ea typeface="+mn-ea"/>
              </a:defRPr>
            </a:lvl4pPr>
            <a:lvl5pPr>
              <a:defRPr baseline="0">
                <a:latin typeface="Calibri" panose="020F0502020204030204" pitchFamily="34" charset="0"/>
                <a:ea typeface="+mn-ea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marL="742950" lvl="1" indent="-285750" algn="just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ourier New"/>
              <a:buChar char="o"/>
              <a:tabLst>
                <a:tab pos="914400" algn="l"/>
              </a:tabLst>
            </a:pPr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  <a:endParaRPr lang="en-US" altLang="zh-CN" dirty="0" smtClean="0"/>
          </a:p>
          <a:p>
            <a:pPr lvl="3"/>
            <a:r>
              <a:rPr lang="zh-CN" altLang="en-US" dirty="0" smtClean="0"/>
              <a:t>第四级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10386B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1968" y="3037520"/>
            <a:ext cx="7772400" cy="924988"/>
          </a:xfrm>
        </p:spPr>
        <p:txBody>
          <a:bodyPr>
            <a:normAutofit/>
          </a:bodyPr>
          <a:lstStyle>
            <a:lvl1pPr algn="l"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504" y="4117640"/>
            <a:ext cx="8928992" cy="720080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222222"/>
                </a:solidFill>
                <a:latin typeface="黑体" pitchFamily="2" charset="-122"/>
                <a:ea typeface="黑体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10386B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8"/>
            <a:ext cx="7772400" cy="113506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057301"/>
            <a:ext cx="4038600" cy="404783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057301"/>
            <a:ext cx="4038600" cy="404783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997293"/>
            <a:ext cx="4040188" cy="53313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57368"/>
            <a:ext cx="4040188" cy="344776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997293"/>
            <a:ext cx="4041775" cy="53313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1657368"/>
            <a:ext cx="4041775" cy="344776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6" y="1057300"/>
            <a:ext cx="3008313" cy="60833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1057301"/>
            <a:ext cx="5111750" cy="404783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717375"/>
            <a:ext cx="3008313" cy="33877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157200"/>
            <a:ext cx="8229600" cy="6484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057301"/>
            <a:ext cx="8229600" cy="40478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532440" y="5296959"/>
            <a:ext cx="370384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063A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黑体" pitchFamily="2" charset="-122"/>
          <a:ea typeface="黑体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157200"/>
            <a:ext cx="8229600" cy="6484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057301"/>
            <a:ext cx="8229600" cy="40478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532440" y="5296959"/>
            <a:ext cx="370384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063A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黑体" pitchFamily="2" charset="-122"/>
          <a:ea typeface="黑体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359532" y="2377447"/>
            <a:ext cx="8424936" cy="1200133"/>
          </a:xfrm>
        </p:spPr>
        <p:txBody>
          <a:bodyPr rtlCol="0">
            <a:noAutofit/>
          </a:bodyPr>
          <a:lstStyle/>
          <a:p>
            <a:pPr>
              <a:defRPr/>
            </a:pPr>
            <a:r>
              <a:rPr lang="en-US" altLang="zh-CN" sz="2800" dirty="0">
                <a:latin typeface="Arial" pitchFamily="34" charset="0"/>
                <a:cs typeface="Arial" pitchFamily="34" charset="0"/>
              </a:rPr>
              <a:t>Consideration on </a:t>
            </a:r>
            <a:r>
              <a:rPr lang="en-US" altLang="zh-CN" sz="2800" dirty="0" smtClean="0">
                <a:latin typeface="Arial" pitchFamily="34" charset="0"/>
                <a:cs typeface="Arial" pitchFamily="34" charset="0"/>
              </a:rPr>
              <a:t>AI for NG-RAN</a:t>
            </a:r>
            <a:endParaRPr lang="zh-CN" alt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标题 3"/>
          <p:cNvSpPr txBox="1">
            <a:spLocks/>
          </p:cNvSpPr>
          <p:nvPr/>
        </p:nvSpPr>
        <p:spPr>
          <a:xfrm>
            <a:off x="323528" y="4009628"/>
            <a:ext cx="8424936" cy="12001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b="1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  <a:cs typeface="+mj-cs"/>
              </a:defRPr>
            </a:lvl1pPr>
          </a:lstStyle>
          <a:p>
            <a:pPr algn="ctr">
              <a:defRPr/>
            </a:pPr>
            <a:r>
              <a:rPr lang="en-US" altLang="zh-CN" sz="2800" dirty="0" smtClean="0"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CATT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51520" y="625252"/>
            <a:ext cx="8424936" cy="584775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altLang="zh-CN" sz="1600" b="1" dirty="0">
                <a:solidFill>
                  <a:schemeClr val="bg1"/>
                </a:solidFill>
              </a:rPr>
              <a:t>3GPP TSG RAN Meeting </a:t>
            </a:r>
            <a:r>
              <a:rPr lang="en-GB" altLang="zh-CN" sz="1600" b="1" dirty="0" smtClean="0">
                <a:solidFill>
                  <a:schemeClr val="bg1"/>
                </a:solidFill>
              </a:rPr>
              <a:t>#101                                                                                                        RP-232059</a:t>
            </a:r>
          </a:p>
          <a:p>
            <a:r>
              <a:rPr lang="nl-NL" altLang="zh-CN" sz="1600" b="1" dirty="0">
                <a:solidFill>
                  <a:schemeClr val="bg1"/>
                </a:solidFill>
              </a:rPr>
              <a:t>Bangalore, </a:t>
            </a:r>
            <a:r>
              <a:rPr lang="nl-NL" altLang="zh-CN" sz="1600" b="1" dirty="0">
                <a:solidFill>
                  <a:schemeClr val="bg1"/>
                </a:solidFill>
              </a:rPr>
              <a:t>India, </a:t>
            </a:r>
            <a:r>
              <a:rPr lang="nl-NL" altLang="zh-CN" sz="1600" b="1" dirty="0">
                <a:solidFill>
                  <a:schemeClr val="bg1"/>
                </a:solidFill>
              </a:rPr>
              <a:t>September 11–15</a:t>
            </a:r>
            <a:r>
              <a:rPr lang="nl-NL" altLang="zh-CN" sz="1600" b="1" dirty="0">
                <a:solidFill>
                  <a:schemeClr val="bg1"/>
                </a:solidFill>
              </a:rPr>
              <a:t>, 2023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8269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500" dirty="0" smtClean="0">
                <a:solidFill>
                  <a:schemeClr val="accent1"/>
                </a:solidFill>
                <a:cs typeface="Calibri" pitchFamily="34" charset="0"/>
              </a:rPr>
              <a:t>Overview</a:t>
            </a:r>
            <a:endParaRPr lang="zh-CN" altLang="en-US" sz="2500" dirty="0">
              <a:solidFill>
                <a:schemeClr val="accent1"/>
              </a:solidFill>
              <a:cs typeface="Calibri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ü"/>
            </a:pPr>
            <a:r>
              <a:rPr lang="en-US" altLang="zh-CN" dirty="0" smtClean="0"/>
              <a:t>CN-RAN collaboration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altLang="zh-CN" dirty="0" smtClean="0"/>
              <a:t>AI inference in </a:t>
            </a:r>
            <a:r>
              <a:rPr lang="en-US" altLang="zh-CN" dirty="0" err="1" smtClean="0"/>
              <a:t>gNB</a:t>
            </a:r>
            <a:r>
              <a:rPr lang="en-US" altLang="zh-CN" dirty="0" smtClean="0"/>
              <a:t>-DU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altLang="zh-CN" dirty="0" smtClean="0"/>
              <a:t>New use cases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altLang="zh-CN" dirty="0"/>
              <a:t> </a:t>
            </a:r>
            <a:r>
              <a:rPr lang="en-US" altLang="zh-CN" dirty="0" smtClean="0"/>
              <a:t>  </a:t>
            </a:r>
            <a:r>
              <a:rPr lang="en-US" altLang="zh-CN" dirty="0" err="1" smtClean="0"/>
              <a:t>QoE</a:t>
            </a:r>
            <a:endParaRPr lang="en-US" altLang="zh-CN" dirty="0" smtClean="0"/>
          </a:p>
          <a:p>
            <a:pPr lvl="1">
              <a:buFont typeface="Wingdings" panose="05000000000000000000" pitchFamily="2" charset="2"/>
              <a:buChar char="ü"/>
            </a:pPr>
            <a:r>
              <a:rPr lang="en-US" altLang="zh-CN" dirty="0"/>
              <a:t> </a:t>
            </a:r>
            <a:r>
              <a:rPr lang="en-US" altLang="zh-CN" dirty="0" smtClean="0"/>
              <a:t>   Slicing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altLang="zh-CN" dirty="0" smtClean="0"/>
              <a:t>Model delivery between network entities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altLang="zh-CN" dirty="0" smtClean="0"/>
              <a:t>Rel-18 leftover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13565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defTabSz="713232">
              <a:spcBef>
                <a:spcPts val="0"/>
              </a:spcBef>
              <a:defRPr/>
            </a:pPr>
            <a:r>
              <a:rPr lang="en-US" altLang="zh-CN" sz="2500" dirty="0" smtClean="0">
                <a:solidFill>
                  <a:schemeClr val="accent1"/>
                </a:solidFill>
                <a:cs typeface="Calibri" pitchFamily="34" charset="0"/>
              </a:rPr>
              <a:t>CN-RAN Collaboration</a:t>
            </a:r>
            <a:endParaRPr lang="en-US" altLang="zh-CN" sz="2500" dirty="0">
              <a:solidFill>
                <a:schemeClr val="accent1"/>
              </a:solidFill>
              <a:cs typeface="Calibri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751663" y="5331009"/>
            <a:ext cx="2057400" cy="304271"/>
          </a:xfrm>
        </p:spPr>
        <p:txBody>
          <a:bodyPr/>
          <a:lstStyle/>
          <a:p>
            <a:fld id="{7C091945-BED8-40C6-A17E-143F3A6898E6}" type="slidenum">
              <a:rPr lang="zh-CN" altLang="en-US" sz="1100">
                <a:solidFill>
                  <a:schemeClr val="bg1">
                    <a:lumMod val="65000"/>
                  </a:schemeClr>
                </a:solidFill>
              </a:rPr>
              <a:pPr/>
              <a:t>3</a:t>
            </a:fld>
            <a:endParaRPr lang="zh-CN" alt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6516" y="902028"/>
            <a:ext cx="5112568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en-GB" altLang="zh-CN" sz="14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Motivation</a:t>
            </a:r>
          </a:p>
          <a:p>
            <a:pPr marL="628650" lvl="1" indent="-171450">
              <a:buFont typeface="Wingdings" panose="05000000000000000000" pitchFamily="2" charset="2"/>
              <a:buChar char="ü"/>
            </a:pPr>
            <a:r>
              <a:rPr lang="en-GB" altLang="zh-CN" sz="14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Access to different type of </a:t>
            </a:r>
            <a:r>
              <a:rPr lang="en-GB" altLang="zh-CN" sz="140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data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n-GB" altLang="zh-CN" sz="140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Assumption and background</a:t>
            </a:r>
          </a:p>
          <a:p>
            <a:pPr marL="628650" lvl="1" indent="-171450">
              <a:buFont typeface="Wingdings" panose="05000000000000000000" pitchFamily="2" charset="2"/>
              <a:buChar char="ü"/>
            </a:pPr>
            <a:r>
              <a:rPr lang="en-GB" altLang="zh-CN" sz="140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 mandatory impact on NWDAF</a:t>
            </a:r>
          </a:p>
          <a:p>
            <a:pPr marL="628650" lvl="1" indent="-171450">
              <a:buFont typeface="Wingdings" panose="05000000000000000000" pitchFamily="2" charset="2"/>
              <a:buChar char="ü"/>
            </a:pPr>
            <a:r>
              <a:rPr lang="en-GB" altLang="zh-CN" sz="140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Utilising the existing output from NWDAF:</a:t>
            </a:r>
          </a:p>
          <a:p>
            <a:pPr marL="1085850" lvl="2" indent="-171450">
              <a:buFont typeface="Wingdings" panose="05000000000000000000" pitchFamily="2" charset="2"/>
              <a:buChar char="ü"/>
            </a:pPr>
            <a:r>
              <a:rPr lang="en-GB" altLang="zh-CN" sz="140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UE-associated statistics</a:t>
            </a:r>
          </a:p>
          <a:p>
            <a:pPr marL="1085850" lvl="2" indent="-171450">
              <a:buFont typeface="Wingdings" panose="05000000000000000000" pitchFamily="2" charset="2"/>
              <a:buChar char="ü"/>
            </a:pPr>
            <a:r>
              <a:rPr lang="en-GB" altLang="zh-CN" sz="140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UE-associated predictions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n-GB" altLang="zh-CN" sz="140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Objective</a:t>
            </a:r>
          </a:p>
          <a:p>
            <a:pPr marL="628650" lvl="1" indent="-171450">
              <a:buFont typeface="Wingdings" panose="05000000000000000000" pitchFamily="2" charset="2"/>
              <a:buChar char="ü"/>
            </a:pPr>
            <a:r>
              <a:rPr lang="en-GB" altLang="zh-CN" sz="140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Enhancement on NGAP (and other interfaces if needed) to support collaboration between CN and RAN</a:t>
            </a:r>
            <a:endParaRPr lang="en-GB" altLang="zh-CN" sz="14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n-GB" altLang="zh-CN" sz="140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Example of CN-RAN collaboration</a:t>
            </a:r>
            <a:endParaRPr lang="en-GB" altLang="zh-CN" sz="14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628650" lvl="1" indent="-171450">
              <a:buFont typeface="Wingdings" panose="05000000000000000000" pitchFamily="2" charset="2"/>
              <a:buChar char="ü"/>
            </a:pPr>
            <a:r>
              <a:rPr lang="en-GB" altLang="zh-CN" sz="14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Core Network’s knowledge:</a:t>
            </a:r>
          </a:p>
          <a:p>
            <a:pPr marL="1085850" lvl="2" indent="-171450">
              <a:buFont typeface="Wingdings" panose="05000000000000000000" pitchFamily="2" charset="2"/>
              <a:buChar char="ü"/>
            </a:pPr>
            <a:r>
              <a:rPr lang="en-GB" altLang="zh-CN" sz="14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After visiting Cell #0 and Cell #1 sequentially:</a:t>
            </a:r>
            <a:br>
              <a:rPr lang="en-GB" altLang="zh-CN" sz="14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GB" altLang="zh-CN" sz="14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UE “A” will probably visit Cell #2 or Cell #4;</a:t>
            </a:r>
            <a:br>
              <a:rPr lang="en-GB" altLang="zh-CN" sz="14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GB" altLang="zh-CN" sz="14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UE “B” will probably visit Cell #2 or Cell #3.</a:t>
            </a:r>
          </a:p>
          <a:p>
            <a:pPr marL="628650" lvl="1" indent="-171450">
              <a:buFont typeface="Wingdings" panose="05000000000000000000" pitchFamily="2" charset="2"/>
              <a:buChar char="ü"/>
            </a:pPr>
            <a:r>
              <a:rPr lang="en-GB" altLang="zh-CN" sz="14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RAN’s knowledge:</a:t>
            </a:r>
          </a:p>
          <a:p>
            <a:pPr marL="1085850" lvl="2" indent="-171450">
              <a:buFont typeface="Wingdings" panose="05000000000000000000" pitchFamily="2" charset="2"/>
              <a:buChar char="ü"/>
            </a:pPr>
            <a:r>
              <a:rPr lang="en-GB" altLang="zh-CN" sz="14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If one UE goes westwards across the central crossing,</a:t>
            </a:r>
            <a:br>
              <a:rPr lang="en-GB" altLang="zh-CN" sz="14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GB" altLang="zh-CN" sz="14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it will probably visit Cell#3 or Cell #4.</a:t>
            </a:r>
          </a:p>
          <a:p>
            <a:pPr marL="628650" lvl="1" indent="-171450">
              <a:buFont typeface="Wingdings" panose="05000000000000000000" pitchFamily="2" charset="2"/>
              <a:buChar char="ü"/>
            </a:pPr>
            <a:r>
              <a:rPr lang="en-GB" altLang="zh-CN" sz="14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Collaboration [to be supported]:</a:t>
            </a:r>
          </a:p>
          <a:p>
            <a:pPr marL="1085850" lvl="2" indent="-171450">
              <a:buFont typeface="Wingdings" panose="05000000000000000000" pitchFamily="2" charset="2"/>
              <a:buChar char="ü"/>
            </a:pPr>
            <a:r>
              <a:rPr lang="en-GB" altLang="zh-CN" sz="14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UE “A” goes westwards across the central crossing.</a:t>
            </a:r>
            <a:br>
              <a:rPr lang="en-GB" altLang="zh-CN" sz="14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GB" altLang="zh-CN" sz="14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Thus it will probably visit Cell #4.</a:t>
            </a:r>
          </a:p>
          <a:p>
            <a:pPr marL="628650" lvl="1" indent="-171450">
              <a:buFont typeface="Wingdings" panose="05000000000000000000" pitchFamily="2" charset="2"/>
              <a:buChar char="ü"/>
            </a:pPr>
            <a:endParaRPr lang="en-GB" altLang="zh-CN" sz="1200" dirty="0" smtClean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5690551"/>
              </p:ext>
            </p:extLst>
          </p:nvPr>
        </p:nvGraphicFramePr>
        <p:xfrm>
          <a:off x="5004048" y="1057300"/>
          <a:ext cx="4304028" cy="38308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4" name="Visio" r:id="rId3" imgW="2869352" imgH="2553930" progId="Visio.Drawing.11">
                  <p:embed/>
                </p:oleObj>
              </mc:Choice>
              <mc:Fallback>
                <p:oleObj name="Visio" r:id="rId3" imgW="2869352" imgH="2553930" progId="Visio.Drawing.11">
                  <p:embed/>
                  <p:pic>
                    <p:nvPicPr>
                      <p:cNvPr id="0" name="对象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4048" y="1057300"/>
                        <a:ext cx="4304028" cy="383089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2616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defTabSz="713232">
              <a:spcBef>
                <a:spcPts val="0"/>
              </a:spcBef>
              <a:defRPr/>
            </a:pPr>
            <a:r>
              <a:rPr lang="en-US" altLang="zh-CN" sz="2500" dirty="0" smtClean="0">
                <a:solidFill>
                  <a:schemeClr val="accent1"/>
                </a:solidFill>
                <a:cs typeface="Calibri" pitchFamily="34" charset="0"/>
              </a:rPr>
              <a:t>AI inference in </a:t>
            </a:r>
            <a:r>
              <a:rPr lang="en-US" altLang="zh-CN" sz="2500" dirty="0" err="1" smtClean="0">
                <a:solidFill>
                  <a:schemeClr val="accent1"/>
                </a:solidFill>
                <a:cs typeface="Calibri" pitchFamily="34" charset="0"/>
              </a:rPr>
              <a:t>gNB</a:t>
            </a:r>
            <a:r>
              <a:rPr lang="en-US" altLang="zh-CN" sz="2500" dirty="0" smtClean="0">
                <a:solidFill>
                  <a:schemeClr val="accent1"/>
                </a:solidFill>
                <a:cs typeface="Calibri" pitchFamily="34" charset="0"/>
              </a:rPr>
              <a:t>-DU</a:t>
            </a:r>
            <a:endParaRPr lang="en-US" altLang="zh-CN" sz="2500" dirty="0">
              <a:solidFill>
                <a:schemeClr val="accent1"/>
              </a:solidFill>
              <a:cs typeface="Calibri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751663" y="5331009"/>
            <a:ext cx="2057400" cy="304271"/>
          </a:xfrm>
        </p:spPr>
        <p:txBody>
          <a:bodyPr/>
          <a:lstStyle/>
          <a:p>
            <a:fld id="{7C091945-BED8-40C6-A17E-143F3A6898E6}" type="slidenum">
              <a:rPr lang="zh-CN" altLang="en-US" sz="1100">
                <a:solidFill>
                  <a:schemeClr val="bg1">
                    <a:lumMod val="65000"/>
                  </a:schemeClr>
                </a:solidFill>
              </a:rPr>
              <a:pPr/>
              <a:t>4</a:t>
            </a:fld>
            <a:endParaRPr lang="zh-CN" alt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513" y="1129883"/>
            <a:ext cx="453650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en-GB" altLang="zh-CN" sz="140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Motivation</a:t>
            </a:r>
          </a:p>
          <a:p>
            <a:pPr marL="628650" lvl="1" indent="-171450">
              <a:buFont typeface="Wingdings" panose="05000000000000000000" pitchFamily="2" charset="2"/>
              <a:buChar char="ü"/>
            </a:pPr>
            <a:r>
              <a:rPr lang="en-GB" altLang="zh-CN" sz="1400" dirty="0" err="1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gNB</a:t>
            </a:r>
            <a:r>
              <a:rPr lang="en-GB" altLang="zh-CN" sz="140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-DUs usually has better access to dynamic data e.g. utilisation of radio resource,layer-1 measurement and per-RB UE traffic data rate </a:t>
            </a:r>
          </a:p>
          <a:p>
            <a:pPr marL="628650" lvl="1" indent="-171450">
              <a:buFont typeface="Wingdings" panose="05000000000000000000" pitchFamily="2" charset="2"/>
              <a:buChar char="ü"/>
            </a:pPr>
            <a:r>
              <a:rPr lang="en-GB" altLang="zh-CN" sz="1400" dirty="0" err="1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gNB</a:t>
            </a:r>
            <a:r>
              <a:rPr lang="en-GB" altLang="zh-CN" sz="140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-DUs has better access to lower-layer adaption e.g. adaption of carrier bandwidth and activate/deactivate </a:t>
            </a:r>
            <a:r>
              <a:rPr lang="en-GB" altLang="zh-CN" sz="1400" dirty="0" err="1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Scells</a:t>
            </a:r>
            <a:endParaRPr lang="en-GB" altLang="zh-CN" sz="14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n-GB" altLang="zh-CN" sz="140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Assumption and background</a:t>
            </a:r>
          </a:p>
          <a:p>
            <a:pPr marL="628650" lvl="1" indent="-171450">
              <a:buFont typeface="Wingdings" panose="05000000000000000000" pitchFamily="2" charset="2"/>
              <a:buChar char="ü"/>
            </a:pPr>
            <a:r>
              <a:rPr lang="en-GB" altLang="zh-CN" sz="140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Align with existing method introduced in Rel-18</a:t>
            </a:r>
            <a:br>
              <a:rPr lang="en-GB" altLang="zh-CN" sz="140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GB" altLang="zh-CN" sz="140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NG-RAN AI WI as possible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n-GB" altLang="zh-CN" sz="140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Objective</a:t>
            </a:r>
          </a:p>
          <a:p>
            <a:pPr marL="628650" lvl="1" indent="-171450">
              <a:buFont typeface="Wingdings" panose="05000000000000000000" pitchFamily="2" charset="2"/>
              <a:buChar char="ü"/>
            </a:pPr>
            <a:r>
              <a:rPr lang="en-GB" altLang="zh-CN" sz="140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prediction from </a:t>
            </a:r>
            <a:r>
              <a:rPr lang="en-GB" altLang="zh-CN" sz="1400" dirty="0" err="1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gNB</a:t>
            </a:r>
            <a:r>
              <a:rPr lang="en-GB" altLang="zh-CN" sz="140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-DUs to </a:t>
            </a:r>
            <a:r>
              <a:rPr lang="en-GB" altLang="zh-CN" sz="1400" dirty="0" err="1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gNB</a:t>
            </a:r>
            <a:r>
              <a:rPr lang="en-GB" altLang="zh-CN" sz="140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-CUs</a:t>
            </a:r>
          </a:p>
          <a:p>
            <a:pPr marL="628650" lvl="1" indent="-171450">
              <a:buFont typeface="Wingdings" panose="05000000000000000000" pitchFamily="2" charset="2"/>
              <a:buChar char="ü"/>
            </a:pPr>
            <a:r>
              <a:rPr lang="en-GB" altLang="zh-CN" sz="140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ground truth toward </a:t>
            </a:r>
            <a:r>
              <a:rPr lang="en-GB" altLang="zh-CN" sz="1400" dirty="0" err="1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gNB</a:t>
            </a:r>
            <a:r>
              <a:rPr lang="en-GB" altLang="zh-CN" sz="140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-DUs</a:t>
            </a:r>
          </a:p>
          <a:p>
            <a:pPr marL="628650" lvl="1" indent="-171450">
              <a:buFont typeface="Wingdings" panose="05000000000000000000" pitchFamily="2" charset="2"/>
              <a:buChar char="ü"/>
            </a:pPr>
            <a:r>
              <a:rPr lang="en-GB" altLang="zh-CN" sz="140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More information toward </a:t>
            </a:r>
            <a:r>
              <a:rPr lang="en-GB" altLang="zh-CN" sz="1400" dirty="0" err="1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gNB</a:t>
            </a:r>
            <a:r>
              <a:rPr lang="en-GB" altLang="zh-CN" sz="140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-DUs if identified:</a:t>
            </a:r>
          </a:p>
          <a:p>
            <a:pPr marL="1085850" lvl="2" indent="-171450">
              <a:buFont typeface="Wingdings" panose="05000000000000000000" pitchFamily="2" charset="2"/>
              <a:buChar char="ü"/>
            </a:pPr>
            <a:r>
              <a:rPr lang="en-GB" altLang="zh-CN" sz="140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Inputs unavailable at </a:t>
            </a:r>
            <a:r>
              <a:rPr lang="en-GB" altLang="zh-CN" sz="1400" dirty="0" err="1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gNB-Dus</a:t>
            </a:r>
            <a:endParaRPr lang="en-GB" altLang="zh-CN" sz="1400" dirty="0" smtClean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085850" lvl="2" indent="-171450">
              <a:buFont typeface="Wingdings" panose="05000000000000000000" pitchFamily="2" charset="2"/>
              <a:buChar char="ü"/>
            </a:pPr>
            <a:r>
              <a:rPr lang="en-GB" altLang="zh-CN" sz="140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UE performance feedback</a:t>
            </a: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7859999"/>
              </p:ext>
            </p:extLst>
          </p:nvPr>
        </p:nvGraphicFramePr>
        <p:xfrm>
          <a:off x="4633542" y="1417340"/>
          <a:ext cx="4521620" cy="30893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7" name="Visio" r:id="rId3" imgW="3014413" imgH="2059560" progId="Visio.Drawing.11">
                  <p:embed/>
                </p:oleObj>
              </mc:Choice>
              <mc:Fallback>
                <p:oleObj name="Visio" r:id="rId3" imgW="3014413" imgH="2059560" progId="Visio.Drawing.11">
                  <p:embed/>
                  <p:pic>
                    <p:nvPicPr>
                      <p:cNvPr id="0" name="对象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33542" y="1417340"/>
                        <a:ext cx="4521620" cy="308934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49307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defTabSz="713232">
              <a:spcBef>
                <a:spcPts val="0"/>
              </a:spcBef>
              <a:defRPr/>
            </a:pPr>
            <a:r>
              <a:rPr lang="en-US" altLang="zh-CN" sz="2500" dirty="0" smtClean="0">
                <a:solidFill>
                  <a:schemeClr val="accent1"/>
                </a:solidFill>
                <a:cs typeface="Calibri" pitchFamily="34" charset="0"/>
              </a:rPr>
              <a:t>New Use Cases</a:t>
            </a:r>
            <a:endParaRPr lang="en-US" altLang="zh-CN" sz="2500" dirty="0">
              <a:solidFill>
                <a:schemeClr val="accent1"/>
              </a:solidFill>
              <a:cs typeface="Calibri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751663" y="5331009"/>
            <a:ext cx="2057400" cy="304271"/>
          </a:xfrm>
        </p:spPr>
        <p:txBody>
          <a:bodyPr/>
          <a:lstStyle/>
          <a:p>
            <a:fld id="{7C091945-BED8-40C6-A17E-143F3A6898E6}" type="slidenum">
              <a:rPr lang="zh-CN" altLang="en-US" sz="1100">
                <a:solidFill>
                  <a:schemeClr val="bg1">
                    <a:lumMod val="65000"/>
                  </a:schemeClr>
                </a:solidFill>
              </a:rPr>
              <a:pPr/>
              <a:t>5</a:t>
            </a:fld>
            <a:endParaRPr lang="zh-CN" alt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2191" y="1057300"/>
            <a:ext cx="820891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14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Slicing: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n-GB" altLang="zh-CN" sz="14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Motivation</a:t>
            </a:r>
          </a:p>
          <a:p>
            <a:pPr marL="628650" lvl="1" indent="-171450">
              <a:buFont typeface="Wingdings" panose="05000000000000000000" pitchFamily="2" charset="2"/>
              <a:buChar char="ü"/>
            </a:pPr>
            <a:r>
              <a:rPr lang="en-GB" altLang="zh-CN" sz="14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Optimise per slicing level resource partition 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n-GB" altLang="zh-CN" sz="14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Objective</a:t>
            </a:r>
          </a:p>
          <a:p>
            <a:pPr marL="628650" lvl="1" indent="-171450">
              <a:buFont typeface="Wingdings" panose="05000000000000000000" pitchFamily="2" charset="2"/>
              <a:buChar char="ü"/>
            </a:pPr>
            <a:r>
              <a:rPr lang="en-US" altLang="zh-CN" sz="14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per slice load prediction over interfaces(cell level)</a:t>
            </a:r>
          </a:p>
          <a:p>
            <a:pPr marL="628650" lvl="1" indent="-171450">
              <a:buFont typeface="Wingdings" panose="05000000000000000000" pitchFamily="2" charset="2"/>
              <a:buChar char="ü"/>
            </a:pPr>
            <a:r>
              <a:rPr lang="en-US" altLang="zh-CN" sz="14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Transfer per slice traffic prediction during HO procedure(UE level</a:t>
            </a:r>
            <a:r>
              <a:rPr lang="en-US" altLang="zh-CN" sz="140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en-GB" altLang="zh-CN" sz="14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altLang="zh-CN" sz="1400" dirty="0" err="1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QoE</a:t>
            </a:r>
            <a:r>
              <a:rPr lang="en-GB" altLang="zh-CN" sz="14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n-GB" altLang="zh-CN" sz="140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Motivation</a:t>
            </a:r>
          </a:p>
          <a:p>
            <a:pPr marL="628650" lvl="1" indent="-171450">
              <a:buFont typeface="Wingdings" panose="05000000000000000000" pitchFamily="2" charset="2"/>
              <a:buChar char="ü"/>
            </a:pPr>
            <a:r>
              <a:rPr lang="en-GB" altLang="zh-CN" sz="14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Optimise UE’s (RV)</a:t>
            </a:r>
            <a:r>
              <a:rPr lang="en-GB" altLang="zh-CN" sz="1400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QoE</a:t>
            </a:r>
            <a:endParaRPr lang="en-GB" altLang="zh-CN" sz="1400" dirty="0" smtClean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n-GB" altLang="zh-CN" sz="140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Assumption </a:t>
            </a:r>
            <a:r>
              <a:rPr lang="en-GB" altLang="zh-CN" sz="14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and </a:t>
            </a:r>
            <a:r>
              <a:rPr lang="en-GB" altLang="zh-CN" sz="140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background</a:t>
            </a:r>
          </a:p>
          <a:p>
            <a:pPr marL="628650" lvl="1" indent="-171450">
              <a:buFont typeface="Wingdings" panose="05000000000000000000" pitchFamily="2" charset="2"/>
              <a:buChar char="ü"/>
            </a:pPr>
            <a:r>
              <a:rPr lang="en-GB" altLang="zh-CN" sz="14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Follow existing </a:t>
            </a:r>
            <a:r>
              <a:rPr lang="en-GB" altLang="zh-CN" sz="1400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RVQoE</a:t>
            </a:r>
            <a:r>
              <a:rPr lang="en-GB" altLang="zh-CN" sz="14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metrics</a:t>
            </a:r>
            <a:r>
              <a:rPr lang="en-GB" altLang="zh-CN" sz="140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 marL="1085850" lvl="2" indent="-171450">
              <a:buFont typeface="Wingdings" panose="05000000000000000000" pitchFamily="2" charset="2"/>
              <a:buChar char="ü"/>
            </a:pPr>
            <a:r>
              <a:rPr lang="en-US" altLang="zh-CN" sz="14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Initial Playout </a:t>
            </a:r>
            <a:r>
              <a:rPr lang="en-US" altLang="zh-CN" sz="140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Delay</a:t>
            </a:r>
          </a:p>
          <a:p>
            <a:pPr marL="1085850" lvl="2" indent="-171450">
              <a:buFont typeface="Wingdings" panose="05000000000000000000" pitchFamily="2" charset="2"/>
              <a:buChar char="ü"/>
            </a:pPr>
            <a:r>
              <a:rPr lang="en-US" altLang="zh-CN" sz="140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Buffer </a:t>
            </a:r>
            <a:r>
              <a:rPr lang="en-US" altLang="zh-CN" sz="14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Level</a:t>
            </a:r>
            <a:endParaRPr lang="en-GB" altLang="zh-CN" sz="14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628650" lvl="1" indent="-171450">
              <a:buFont typeface="Wingdings" panose="05000000000000000000" pitchFamily="2" charset="2"/>
              <a:buChar char="ü"/>
            </a:pPr>
            <a:r>
              <a:rPr lang="en-US" altLang="zh-CN" sz="14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Align with the mechanism introduced for the mobility use case introduced in Rel-18</a:t>
            </a:r>
            <a:endParaRPr lang="en-GB" altLang="zh-CN" sz="14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n-GB" altLang="zh-CN" sz="140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Objective</a:t>
            </a:r>
          </a:p>
          <a:p>
            <a:pPr marL="628650" lvl="1" indent="-171450">
              <a:buFont typeface="Wingdings" panose="05000000000000000000" pitchFamily="2" charset="2"/>
              <a:buChar char="ü"/>
            </a:pPr>
            <a:r>
              <a:rPr lang="en-US" altLang="zh-CN" sz="14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</a:t>
            </a:r>
            <a:r>
              <a:rPr lang="en-US" altLang="zh-CN" sz="1400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RVQoE</a:t>
            </a:r>
            <a:r>
              <a:rPr lang="en-US" altLang="zh-CN" sz="14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predictions over </a:t>
            </a:r>
            <a:r>
              <a:rPr lang="en-US" altLang="zh-CN" sz="140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interfaces</a:t>
            </a:r>
          </a:p>
          <a:p>
            <a:pPr marL="628650" lvl="1" indent="-171450">
              <a:buFont typeface="Wingdings" panose="05000000000000000000" pitchFamily="2" charset="2"/>
              <a:buChar char="ü"/>
            </a:pPr>
            <a:r>
              <a:rPr lang="en-GB" altLang="zh-CN" sz="1400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RVQoE</a:t>
            </a:r>
            <a:r>
              <a:rPr lang="en-GB" altLang="zh-CN" sz="14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ground truth </a:t>
            </a:r>
            <a:r>
              <a:rPr lang="en-GB" altLang="zh-CN" sz="140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feedback</a:t>
            </a:r>
          </a:p>
          <a:p>
            <a:pPr marL="628650" lvl="1" indent="-171450">
              <a:buFont typeface="Wingdings" panose="05000000000000000000" pitchFamily="2" charset="2"/>
              <a:buChar char="ü"/>
            </a:pPr>
            <a:r>
              <a:rPr lang="en-GB" altLang="zh-CN" sz="140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Collaboration with CN for longer-term input if needed</a:t>
            </a:r>
            <a:endParaRPr lang="en-GB" altLang="zh-CN" sz="14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2288828"/>
              </p:ext>
            </p:extLst>
          </p:nvPr>
        </p:nvGraphicFramePr>
        <p:xfrm>
          <a:off x="6012160" y="1777380"/>
          <a:ext cx="2808842" cy="19607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1" name="Visio" r:id="rId3" imgW="2808842" imgH="1960740" progId="Visio.Drawing.11">
                  <p:embed/>
                </p:oleObj>
              </mc:Choice>
              <mc:Fallback>
                <p:oleObj name="Visio" r:id="rId3" imgW="2808842" imgH="1960740" progId="Visio.Drawing.11">
                  <p:embed/>
                  <p:pic>
                    <p:nvPicPr>
                      <p:cNvPr id="0" name="对象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2160" y="1777380"/>
                        <a:ext cx="2808842" cy="196074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19976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500" b="1" dirty="0">
                <a:solidFill>
                  <a:schemeClr val="accent1"/>
                </a:solidFill>
                <a:latin typeface="Calibri" panose="020F0502020204030204" pitchFamily="34" charset="0"/>
                <a:ea typeface="黑体" panose="02010609060101010101" pitchFamily="49" charset="-122"/>
                <a:cs typeface="Calibri" pitchFamily="34" charset="0"/>
              </a:rPr>
              <a:t>Model delivery&amp;Rel-18 leftover</a:t>
            </a:r>
            <a:endParaRPr lang="zh-CN" altLang="en-US" sz="2500" b="1" dirty="0">
              <a:solidFill>
                <a:schemeClr val="accent1"/>
              </a:solidFill>
              <a:latin typeface="Calibri" panose="020F0502020204030204" pitchFamily="34" charset="0"/>
              <a:ea typeface="黑体" panose="02010609060101010101" pitchFamily="49" charset="-122"/>
              <a:cs typeface="Calibri" pitchFamily="34" charset="0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half" idx="1"/>
          </p:nvPr>
        </p:nvSpPr>
        <p:spPr>
          <a:xfrm>
            <a:off x="457200" y="1057301"/>
            <a:ext cx="4330824" cy="4047836"/>
          </a:xfrm>
        </p:spPr>
        <p:txBody>
          <a:bodyPr/>
          <a:lstStyle/>
          <a:p>
            <a:pPr>
              <a:buFont typeface="Wingdings" panose="05000000000000000000" pitchFamily="2" charset="2"/>
              <a:buChar char="l"/>
            </a:pPr>
            <a:r>
              <a:rPr lang="en-GB" altLang="zh-CN" sz="1400" dirty="0" smtClean="0">
                <a:solidFill>
                  <a:prstClr val="black"/>
                </a:solidFill>
                <a:cs typeface="Calibri" panose="020F0502020204030204" pitchFamily="34" charset="0"/>
              </a:rPr>
              <a:t>Model delivery</a:t>
            </a:r>
          </a:p>
          <a:p>
            <a:pPr marL="571500" lvl="1" indent="-171450">
              <a:buFont typeface="Wingdings" panose="05000000000000000000" pitchFamily="2" charset="2"/>
              <a:buChar char="ü"/>
            </a:pPr>
            <a:r>
              <a:rPr lang="en-GB" altLang="zh-CN" sz="1400" dirty="0" smtClean="0">
                <a:solidFill>
                  <a:prstClr val="black"/>
                </a:solidFill>
                <a:cs typeface="Calibri" panose="020F0502020204030204" pitchFamily="34" charset="0"/>
              </a:rPr>
              <a:t>Scenarios</a:t>
            </a:r>
            <a:endParaRPr lang="en-GB" altLang="zh-CN" sz="1400" dirty="0">
              <a:solidFill>
                <a:prstClr val="black"/>
              </a:solidFill>
              <a:cs typeface="Calibri" panose="020F0502020204030204" pitchFamily="34" charset="0"/>
            </a:endParaRPr>
          </a:p>
          <a:p>
            <a:pPr marL="1028700" lvl="2" indent="-171450">
              <a:buFont typeface="Wingdings" panose="05000000000000000000" pitchFamily="2" charset="2"/>
              <a:buChar char="ü"/>
            </a:pPr>
            <a:r>
              <a:rPr lang="en-GB" altLang="zh-CN" sz="1400" dirty="0">
                <a:solidFill>
                  <a:prstClr val="black"/>
                </a:solidFill>
                <a:cs typeface="Calibri" panose="020F0502020204030204" pitchFamily="34" charset="0"/>
              </a:rPr>
              <a:t>Model sharing between CN and RAN</a:t>
            </a:r>
          </a:p>
          <a:p>
            <a:pPr marL="1028700" lvl="2" indent="-171450">
              <a:buFont typeface="Wingdings" panose="05000000000000000000" pitchFamily="2" charset="2"/>
              <a:buChar char="ü"/>
            </a:pPr>
            <a:r>
              <a:rPr lang="en-GB" altLang="zh-CN" sz="1400" dirty="0">
                <a:solidFill>
                  <a:prstClr val="black"/>
                </a:solidFill>
                <a:cs typeface="Calibri" panose="020F0502020204030204" pitchFamily="34" charset="0"/>
              </a:rPr>
              <a:t>Model sharing between NG-RAN nodes  e.g. Modal for energy cost prediction</a:t>
            </a:r>
          </a:p>
          <a:p>
            <a:pPr marL="1028700" lvl="2" indent="-171450">
              <a:buFont typeface="Wingdings" panose="05000000000000000000" pitchFamily="2" charset="2"/>
              <a:buChar char="ü"/>
            </a:pPr>
            <a:r>
              <a:rPr lang="en-GB" altLang="zh-CN" sz="1400" dirty="0">
                <a:solidFill>
                  <a:prstClr val="black"/>
                </a:solidFill>
                <a:cs typeface="Calibri" panose="020F0502020204030204" pitchFamily="34" charset="0"/>
              </a:rPr>
              <a:t>Model provision from </a:t>
            </a:r>
            <a:r>
              <a:rPr lang="en-GB" altLang="zh-CN" sz="1400" dirty="0" err="1">
                <a:solidFill>
                  <a:prstClr val="black"/>
                </a:solidFill>
                <a:cs typeface="Calibri" panose="020F0502020204030204" pitchFamily="34" charset="0"/>
              </a:rPr>
              <a:t>gNB</a:t>
            </a:r>
            <a:r>
              <a:rPr lang="en-GB" altLang="zh-CN" sz="1400" dirty="0">
                <a:solidFill>
                  <a:prstClr val="black"/>
                </a:solidFill>
                <a:cs typeface="Calibri" panose="020F0502020204030204" pitchFamily="34" charset="0"/>
              </a:rPr>
              <a:t>-CU to </a:t>
            </a:r>
            <a:r>
              <a:rPr lang="en-GB" altLang="zh-CN" sz="1400" dirty="0" err="1">
                <a:solidFill>
                  <a:prstClr val="black"/>
                </a:solidFill>
                <a:cs typeface="Calibri" panose="020F0502020204030204" pitchFamily="34" charset="0"/>
              </a:rPr>
              <a:t>gNB</a:t>
            </a:r>
            <a:r>
              <a:rPr lang="en-GB" altLang="zh-CN" sz="1400" dirty="0">
                <a:solidFill>
                  <a:prstClr val="black"/>
                </a:solidFill>
                <a:cs typeface="Calibri" panose="020F0502020204030204" pitchFamily="34" charset="0"/>
              </a:rPr>
              <a:t>-DU</a:t>
            </a:r>
          </a:p>
          <a:p>
            <a:pPr marL="571500" lvl="1" indent="-171450">
              <a:buFont typeface="Wingdings" panose="05000000000000000000" pitchFamily="2" charset="2"/>
              <a:buChar char="ü"/>
            </a:pPr>
            <a:r>
              <a:rPr lang="en-GB" altLang="zh-CN" sz="1400" dirty="0">
                <a:solidFill>
                  <a:prstClr val="black"/>
                </a:solidFill>
                <a:cs typeface="Calibri" panose="020F0502020204030204" pitchFamily="34" charset="0"/>
              </a:rPr>
              <a:t>Assumption</a:t>
            </a:r>
          </a:p>
          <a:p>
            <a:pPr marL="1028700" lvl="2" indent="-171450">
              <a:buFont typeface="Wingdings" panose="05000000000000000000" pitchFamily="2" charset="2"/>
              <a:buChar char="ü"/>
            </a:pPr>
            <a:r>
              <a:rPr lang="en-GB" altLang="zh-CN" sz="1400" dirty="0">
                <a:solidFill>
                  <a:prstClr val="black"/>
                </a:solidFill>
                <a:cs typeface="Calibri" panose="020F0502020204030204" pitchFamily="34" charset="0"/>
              </a:rPr>
              <a:t>Follow NWDAF’s approach</a:t>
            </a:r>
          </a:p>
          <a:p>
            <a:pPr marL="571500" lvl="1" indent="-171450">
              <a:buFont typeface="Wingdings" panose="05000000000000000000" pitchFamily="2" charset="2"/>
              <a:buChar char="ü"/>
            </a:pPr>
            <a:r>
              <a:rPr lang="en-GB" altLang="zh-CN" sz="1400" dirty="0">
                <a:solidFill>
                  <a:prstClr val="black"/>
                </a:solidFill>
                <a:cs typeface="Calibri" panose="020F0502020204030204" pitchFamily="34" charset="0"/>
              </a:rPr>
              <a:t>Objective</a:t>
            </a:r>
          </a:p>
          <a:p>
            <a:pPr marL="1028700" lvl="2" indent="-171450">
              <a:buFont typeface="Wingdings" panose="05000000000000000000" pitchFamily="2" charset="2"/>
              <a:buChar char="ü"/>
            </a:pPr>
            <a:r>
              <a:rPr lang="en-GB" altLang="zh-CN" sz="1400" dirty="0">
                <a:solidFill>
                  <a:prstClr val="black"/>
                </a:solidFill>
                <a:cs typeface="Calibri" panose="020F0502020204030204" pitchFamily="34" charset="0"/>
              </a:rPr>
              <a:t>Signalling design to support model delivery between </a:t>
            </a:r>
            <a:r>
              <a:rPr lang="en-GB" altLang="zh-CN" sz="1400" dirty="0" smtClean="0">
                <a:solidFill>
                  <a:prstClr val="black"/>
                </a:solidFill>
                <a:cs typeface="Calibri" panose="020F0502020204030204" pitchFamily="34" charset="0"/>
              </a:rPr>
              <a:t>network entities</a:t>
            </a:r>
            <a:r>
              <a:rPr lang="en-GB" altLang="zh-CN" sz="1400" dirty="0">
                <a:solidFill>
                  <a:prstClr val="black"/>
                </a:solidFill>
                <a:cs typeface="Calibri" panose="020F0502020204030204" pitchFamily="34" charset="0"/>
              </a:rPr>
              <a:t>.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half" idx="2"/>
          </p:nvPr>
        </p:nvSpPr>
        <p:spPr>
          <a:xfrm>
            <a:off x="4860032" y="1057300"/>
            <a:ext cx="4038600" cy="4047836"/>
          </a:xfrm>
        </p:spPr>
        <p:txBody>
          <a:bodyPr/>
          <a:lstStyle/>
          <a:p>
            <a:pPr>
              <a:buFont typeface="Wingdings" panose="05000000000000000000" pitchFamily="2" charset="2"/>
              <a:buChar char="l"/>
            </a:pPr>
            <a:r>
              <a:rPr lang="en-US" altLang="zh-CN" sz="1400" dirty="0">
                <a:solidFill>
                  <a:prstClr val="black"/>
                </a:solidFill>
                <a:cs typeface="Calibri" panose="020F0502020204030204" pitchFamily="34" charset="0"/>
              </a:rPr>
              <a:t>Rel-18 leftover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altLang="zh-CN" sz="1400" dirty="0">
                <a:solidFill>
                  <a:prstClr val="black"/>
                </a:solidFill>
                <a:cs typeface="Calibri" panose="020F0502020204030204" pitchFamily="34" charset="0"/>
              </a:rPr>
              <a:t>NG-based </a:t>
            </a:r>
            <a:r>
              <a:rPr lang="en-US" altLang="zh-CN" sz="1400" dirty="0" smtClean="0">
                <a:solidFill>
                  <a:prstClr val="black"/>
                </a:solidFill>
                <a:cs typeface="Calibri" panose="020F0502020204030204" pitchFamily="34" charset="0"/>
              </a:rPr>
              <a:t>mobility optimization</a:t>
            </a:r>
            <a:endParaRPr lang="en-US" altLang="zh-CN" sz="1400" dirty="0">
              <a:solidFill>
                <a:prstClr val="black"/>
              </a:solidFill>
              <a:cs typeface="Calibri" panose="020F0502020204030204" pitchFamily="34" charset="0"/>
            </a:endParaRPr>
          </a:p>
          <a:p>
            <a:pPr lvl="1">
              <a:buFont typeface="Wingdings" panose="05000000000000000000" pitchFamily="2" charset="2"/>
              <a:buChar char="ü"/>
            </a:pPr>
            <a:r>
              <a:rPr lang="en-US" altLang="zh-CN" sz="1400" dirty="0">
                <a:solidFill>
                  <a:prstClr val="black"/>
                </a:solidFill>
                <a:cs typeface="Calibri" panose="020F0502020204030204" pitchFamily="34" charset="0"/>
              </a:rPr>
              <a:t>MR-DC </a:t>
            </a:r>
            <a:r>
              <a:rPr lang="en-US" altLang="zh-CN" sz="1400" dirty="0" smtClean="0">
                <a:solidFill>
                  <a:prstClr val="black"/>
                </a:solidFill>
                <a:cs typeface="Calibri" panose="020F0502020204030204" pitchFamily="34" charset="0"/>
              </a:rPr>
              <a:t>scenario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altLang="zh-CN" sz="1400" dirty="0" smtClean="0">
                <a:solidFill>
                  <a:prstClr val="black"/>
                </a:solidFill>
                <a:cs typeface="Calibri" panose="020F0502020204030204" pitchFamily="34" charset="0"/>
              </a:rPr>
              <a:t>others</a:t>
            </a:r>
            <a:endParaRPr lang="en-US" altLang="zh-CN" sz="1400" dirty="0">
              <a:solidFill>
                <a:prstClr val="black"/>
              </a:solidFill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71911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2500" b="1" dirty="0">
                <a:solidFill>
                  <a:schemeClr val="accent1"/>
                </a:solidFill>
                <a:latin typeface="Calibri" panose="020F0502020204030204" pitchFamily="34" charset="0"/>
                <a:ea typeface="黑体" panose="02010609060101010101" pitchFamily="49" charset="-122"/>
                <a:cs typeface="Calibri" pitchFamily="34" charset="0"/>
              </a:rPr>
              <a:t>Summary</a:t>
            </a:r>
            <a:endParaRPr lang="zh-CN" altLang="en-US" sz="2500" b="1" dirty="0">
              <a:solidFill>
                <a:schemeClr val="accent1"/>
              </a:solidFill>
              <a:latin typeface="Calibri" panose="020F0502020204030204" pitchFamily="34" charset="0"/>
              <a:ea typeface="黑体" panose="02010609060101010101" pitchFamily="49" charset="-122"/>
              <a:cs typeface="Calibri" pitchFamily="34" charset="0"/>
            </a:endParaRPr>
          </a:p>
        </p:txBody>
      </p:sp>
      <p:sp>
        <p:nvSpPr>
          <p:cNvPr id="11" name="内容占位符 10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1600" dirty="0" smtClean="0"/>
              <a:t>Proposal 1</a:t>
            </a:r>
            <a:r>
              <a:rPr lang="zh-CN" altLang="en-US" sz="1600" dirty="0" smtClean="0"/>
              <a:t>： </a:t>
            </a:r>
            <a:r>
              <a:rPr lang="en-US" altLang="zh-CN" sz="1600" dirty="0" smtClean="0"/>
              <a:t>Support</a:t>
            </a:r>
            <a:r>
              <a:rPr lang="zh-CN" altLang="en-US" sz="1600" dirty="0" smtClean="0"/>
              <a:t> </a:t>
            </a:r>
            <a:r>
              <a:rPr lang="en-US" altLang="zh-CN" sz="1600" dirty="0" smtClean="0"/>
              <a:t>of CN-RAN collaboration on data collection and data prediction </a:t>
            </a:r>
          </a:p>
          <a:p>
            <a:pPr marL="0" indent="0">
              <a:buNone/>
            </a:pPr>
            <a:r>
              <a:rPr lang="en-US" altLang="zh-CN" sz="1600" dirty="0" smtClean="0"/>
              <a:t>Proposal 2:    Support AI inference in </a:t>
            </a:r>
            <a:r>
              <a:rPr lang="en-US" altLang="zh-CN" sz="1600" dirty="0" err="1" smtClean="0"/>
              <a:t>gNB</a:t>
            </a:r>
            <a:r>
              <a:rPr lang="en-US" altLang="zh-CN" sz="1600" dirty="0" smtClean="0"/>
              <a:t>-DU  with AI training in either </a:t>
            </a:r>
            <a:r>
              <a:rPr lang="en-US" altLang="zh-CN" sz="1600" dirty="0" err="1" smtClean="0"/>
              <a:t>gNB</a:t>
            </a:r>
            <a:r>
              <a:rPr lang="en-US" altLang="zh-CN" sz="1600" dirty="0" smtClean="0"/>
              <a:t>-CU or </a:t>
            </a:r>
            <a:r>
              <a:rPr lang="en-US" altLang="zh-CN" sz="1600" dirty="0" err="1" smtClean="0"/>
              <a:t>gNB</a:t>
            </a:r>
            <a:r>
              <a:rPr lang="en-US" altLang="zh-CN" sz="1600" dirty="0" smtClean="0"/>
              <a:t>-DU</a:t>
            </a:r>
          </a:p>
          <a:p>
            <a:pPr marL="0" indent="0">
              <a:buNone/>
            </a:pPr>
            <a:r>
              <a:rPr lang="en-US" altLang="zh-CN" sz="1600" dirty="0" smtClean="0"/>
              <a:t>Proposal 3:    More use cases are to be considered e.g. </a:t>
            </a:r>
            <a:r>
              <a:rPr lang="en-US" altLang="zh-CN" sz="1600" dirty="0" err="1" smtClean="0"/>
              <a:t>QoE</a:t>
            </a:r>
            <a:r>
              <a:rPr lang="en-US" altLang="zh-CN" sz="1600" dirty="0" smtClean="0"/>
              <a:t> and Slicing </a:t>
            </a:r>
          </a:p>
          <a:p>
            <a:pPr marL="0" indent="0">
              <a:buNone/>
            </a:pPr>
            <a:r>
              <a:rPr lang="en-US" altLang="zh-CN" sz="1600" dirty="0" smtClean="0"/>
              <a:t>Proposal 4:    Enable model transferring between network entities.</a:t>
            </a:r>
          </a:p>
          <a:p>
            <a:pPr marL="0" indent="0">
              <a:buNone/>
            </a:pPr>
            <a:r>
              <a:rPr lang="en-US" altLang="zh-CN" sz="1600" dirty="0" smtClean="0"/>
              <a:t>Proposal 5:    Further discussion on Rel-18 leftovers e.g. MR-DC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3155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532440" y="5296959"/>
            <a:ext cx="432048" cy="304271"/>
          </a:xfrm>
        </p:spPr>
        <p:txBody>
          <a:bodyPr/>
          <a:lstStyle/>
          <a:p>
            <a:fld id="{7C091945-BED8-40C6-A17E-143F3A6898E6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effectLst>
          <a:glow rad="63500">
            <a:schemeClr val="accent1">
              <a:satMod val="175000"/>
              <a:alpha val="40000"/>
            </a:schemeClr>
          </a:glow>
          <a:outerShdw blurRad="40000" dist="20000" dir="5400000" rotWithShape="0">
            <a:srgbClr val="000000">
              <a:alpha val="38000"/>
            </a:srgbClr>
          </a:outerShdw>
        </a:effectLst>
      </a:spPr>
      <a:bodyPr wrap="square" rtlCol="0">
        <a:spAutoFit/>
      </a:bodyPr>
      <a:lstStyle>
        <a:defPPr>
          <a:buFont typeface="Arial" pitchFamily="34" charset="0"/>
          <a:buChar char="•"/>
          <a:defRPr sz="1600" dirty="0" smtClean="0"/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tx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effectLst>
          <a:glow rad="63500">
            <a:schemeClr val="accent1">
              <a:satMod val="175000"/>
              <a:alpha val="40000"/>
            </a:schemeClr>
          </a:glow>
          <a:outerShdw blurRad="40000" dist="20000" dir="5400000" rotWithShape="0">
            <a:srgbClr val="000000">
              <a:alpha val="38000"/>
            </a:srgbClr>
          </a:outerShdw>
        </a:effectLst>
      </a:spPr>
      <a:bodyPr wrap="square" rtlCol="0">
        <a:spAutoFit/>
      </a:bodyPr>
      <a:lstStyle>
        <a:defPPr>
          <a:defRPr dirty="0" smtClean="0"/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txDef>
  </a:objectDefaults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370</Words>
  <Application>Microsoft Office PowerPoint</Application>
  <PresentationFormat>全屏显示(16:10)</PresentationFormat>
  <Paragraphs>89</Paragraphs>
  <Slides>8</Slides>
  <Notes>2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1" baseType="lpstr">
      <vt:lpstr>1_Office 主题</vt:lpstr>
      <vt:lpstr>Office 主题</vt:lpstr>
      <vt:lpstr>Visio</vt:lpstr>
      <vt:lpstr>Consideration on AI for NG-RAN</vt:lpstr>
      <vt:lpstr>Overview</vt:lpstr>
      <vt:lpstr>CN-RAN Collaboration</vt:lpstr>
      <vt:lpstr>AI inference in gNB-DU</vt:lpstr>
      <vt:lpstr>New Use Cases</vt:lpstr>
      <vt:lpstr>Model delivery&amp;Rel-18 leftover</vt:lpstr>
      <vt:lpstr>Summary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2020-03-10T03:17:57Z</dcterms:created>
  <dcterms:modified xsi:type="dcterms:W3CDTF">2023-09-04T11:16:09Z</dcterms:modified>
</cp:coreProperties>
</file>