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11"/>
  </p:notesMasterIdLst>
  <p:handoutMasterIdLst>
    <p:handoutMasterId r:id="rId12"/>
  </p:handoutMasterIdLst>
  <p:sldIdLst>
    <p:sldId id="373" r:id="rId3"/>
    <p:sldId id="391" r:id="rId4"/>
    <p:sldId id="390" r:id="rId5"/>
    <p:sldId id="392" r:id="rId6"/>
    <p:sldId id="393" r:id="rId7"/>
    <p:sldId id="394" r:id="rId8"/>
    <p:sldId id="395" r:id="rId9"/>
    <p:sldId id="352" r:id="rId10"/>
  </p:sldIdLst>
  <p:sldSz cx="9144000" cy="5715000" type="screen16x10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921" autoAdjust="0"/>
    <p:restoredTop sz="96625" autoAdjust="0"/>
  </p:normalViewPr>
  <p:slideViewPr>
    <p:cSldViewPr>
      <p:cViewPr>
        <p:scale>
          <a:sx n="125" d="100"/>
          <a:sy n="125" d="100"/>
        </p:scale>
        <p:origin x="-1224" y="-264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696913"/>
            <a:ext cx="55784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5963" y="696913"/>
            <a:ext cx="5578475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15963" y="696913"/>
            <a:ext cx="5578475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755576" y="2425452"/>
            <a:ext cx="7772400" cy="924988"/>
          </a:xfrm>
        </p:spPr>
        <p:txBody>
          <a:bodyPr>
            <a:normAutofit/>
          </a:bodyPr>
          <a:lstStyle>
            <a:lvl1pPr algn="ctr">
              <a:defRPr sz="40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07504" y="4117640"/>
            <a:ext cx="8928992" cy="900100"/>
          </a:xfrm>
        </p:spPr>
        <p:txBody>
          <a:bodyPr anchor="ctr">
            <a:noAutofit/>
          </a:bodyPr>
          <a:lstStyle>
            <a:lvl1pPr marL="0" indent="0" algn="ctr">
              <a:buNone/>
              <a:defRPr sz="2600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CATT</a:t>
            </a:r>
          </a:p>
          <a:p>
            <a:r>
              <a:rPr lang="en-US" altLang="zh-CN" dirty="0" smtClean="0"/>
              <a:t>202X-XX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57300"/>
            <a:ext cx="5486400" cy="28823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97295"/>
            <a:ext cx="2057400" cy="41078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97295"/>
            <a:ext cx="6019800" cy="41078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TT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defRPr baseline="0">
                <a:solidFill>
                  <a:srgbClr val="001236"/>
                </a:solidFill>
                <a:latin typeface="Calibri" panose="020F0502020204030204" pitchFamily="34" charset="0"/>
                <a:ea typeface="+mn-ea"/>
              </a:defRPr>
            </a:lvl1pPr>
            <a:lvl2pPr marL="742950" indent="-285750">
              <a:lnSpc>
                <a:spcPct val="120000"/>
              </a:lnSpc>
              <a:spcBef>
                <a:spcPts val="0"/>
              </a:spcBef>
              <a:defRPr lang="zh-CN" altLang="en-US" sz="1800" kern="1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lnSpc>
                <a:spcPct val="120000"/>
              </a:lnSpc>
              <a:spcBef>
                <a:spcPts val="0"/>
              </a:spcBef>
              <a:defRPr sz="16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>
              <a:lnSpc>
                <a:spcPct val="120000"/>
              </a:lnSpc>
              <a:spcBef>
                <a:spcPts val="0"/>
              </a:spcBef>
              <a:defRPr sz="1400" baseline="0">
                <a:latin typeface="Calibri" panose="020F0502020204030204" pitchFamily="34" charset="0"/>
                <a:ea typeface="+mn-ea"/>
              </a:defRPr>
            </a:lvl4pPr>
            <a:lvl5pPr>
              <a:defRPr baseline="0">
                <a:latin typeface="Calibri" panose="020F0502020204030204" pitchFamily="34" charset="0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marL="742950" lvl="1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037520"/>
            <a:ext cx="7772400" cy="92498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117640"/>
            <a:ext cx="8928992" cy="72008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97293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57368"/>
            <a:ext cx="4040188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997293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57368"/>
            <a:ext cx="4041775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6" y="1057300"/>
            <a:ext cx="3008313" cy="60833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057301"/>
            <a:ext cx="511175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717375"/>
            <a:ext cx="3008313" cy="3387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377447"/>
            <a:ext cx="8424936" cy="1200133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Consideration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on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SON/MDT Enhancements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23528" y="4009628"/>
            <a:ext cx="8424936" cy="12001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CATT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625252"/>
            <a:ext cx="8424936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</a:t>
            </a:r>
            <a:r>
              <a:rPr lang="en-GB" altLang="zh-CN" sz="1600" b="1" dirty="0" smtClean="0">
                <a:solidFill>
                  <a:schemeClr val="bg1"/>
                </a:solidFill>
              </a:rPr>
              <a:t>#</a:t>
            </a:r>
            <a:r>
              <a:rPr lang="en-GB" altLang="zh-CN" sz="1600" b="1" smtClean="0">
                <a:solidFill>
                  <a:schemeClr val="bg1"/>
                </a:solidFill>
              </a:rPr>
              <a:t>101                                                                                                         </a:t>
            </a:r>
            <a:r>
              <a:rPr lang="en-GB" altLang="zh-CN" sz="1600" b="1" smtClean="0">
                <a:solidFill>
                  <a:schemeClr val="bg1"/>
                </a:solidFill>
              </a:rPr>
              <a:t>RP-232058</a:t>
            </a:r>
            <a:endParaRPr lang="en-GB" altLang="zh-CN" sz="1600" b="1" dirty="0" smtClean="0">
              <a:solidFill>
                <a:schemeClr val="bg1"/>
              </a:solidFill>
            </a:endParaRPr>
          </a:p>
          <a:p>
            <a:r>
              <a:rPr lang="nl-NL" altLang="zh-CN" sz="1600" b="1" dirty="0">
                <a:solidFill>
                  <a:schemeClr val="bg1"/>
                </a:solidFill>
              </a:rPr>
              <a:t>Bangalore, India, September </a:t>
            </a:r>
            <a:r>
              <a:rPr lang="nl-NL" altLang="zh-CN" sz="1600" b="1" dirty="0" smtClean="0">
                <a:solidFill>
                  <a:schemeClr val="bg1"/>
                </a:solidFill>
              </a:rPr>
              <a:t>11-15, </a:t>
            </a:r>
            <a:r>
              <a:rPr lang="nl-NL" altLang="zh-CN" sz="1600" b="1" dirty="0">
                <a:solidFill>
                  <a:schemeClr val="bg1"/>
                </a:solidFill>
              </a:rPr>
              <a:t>2023</a:t>
            </a:r>
            <a:endParaRPr lang="zh-CN" altLang="en-US" sz="16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+mn-lt"/>
                <a:cs typeface="Arial" pitchFamily="34" charset="0"/>
              </a:rPr>
              <a:t>O</a:t>
            </a:r>
            <a:r>
              <a:rPr lang="en-US" altLang="zh-CN" sz="3600" dirty="0" smtClean="0">
                <a:latin typeface="+mn-lt"/>
                <a:cs typeface="Arial" pitchFamily="34" charset="0"/>
              </a:rPr>
              <a:t>utline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7300"/>
            <a:ext cx="8229600" cy="4176463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/>
              <a:buChar char=""/>
              <a:tabLst>
                <a:tab pos="457200" algn="l"/>
              </a:tabLst>
            </a:pPr>
            <a:r>
              <a:rPr lang="en-US" altLang="zh-CN" dirty="0">
                <a:latin typeface="Times New Roman"/>
              </a:rPr>
              <a:t>MRO for Mobility enhancement</a:t>
            </a:r>
          </a:p>
          <a:p>
            <a:pPr marL="342900" lvl="1" indent="-342900" algn="just">
              <a:buFont typeface="Wingdings"/>
              <a:buChar char=""/>
              <a:tabLst>
                <a:tab pos="457200" algn="l"/>
              </a:tabLst>
            </a:pPr>
            <a:endParaRPr lang="en-US" altLang="zh-CN" dirty="0">
              <a:latin typeface="Times New Roman"/>
            </a:endParaRPr>
          </a:p>
          <a:p>
            <a:pPr marL="342900" lvl="1" indent="-342900" algn="just">
              <a:buFont typeface="Wingdings"/>
              <a:buChar char=""/>
              <a:tabLst>
                <a:tab pos="457200" algn="l"/>
              </a:tabLst>
            </a:pPr>
            <a:r>
              <a:rPr lang="en-US" altLang="zh-CN" dirty="0">
                <a:latin typeface="Times New Roman"/>
              </a:rPr>
              <a:t>SON/MDT enhancements for new NR use cases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600" dirty="0" smtClean="0">
                <a:latin typeface="Times New Roman"/>
                <a:ea typeface="Yu Mincho"/>
              </a:rPr>
              <a:t>MBS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600" dirty="0" smtClean="0">
                <a:latin typeface="Times New Roman"/>
                <a:ea typeface="Yu Mincho"/>
              </a:rPr>
              <a:t>SL Relay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600" dirty="0" smtClean="0">
                <a:latin typeface="Times New Roman"/>
                <a:ea typeface="Yu Mincho"/>
              </a:rPr>
              <a:t>NTN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600" dirty="0">
                <a:latin typeface="Times New Roman"/>
                <a:ea typeface="Yu Mincho"/>
              </a:rPr>
              <a:t>Others if supported by majority</a:t>
            </a:r>
          </a:p>
          <a:p>
            <a:pPr marL="457200" lvl="1" indent="0" algn="just">
              <a:buNone/>
              <a:tabLst>
                <a:tab pos="914400" algn="l"/>
              </a:tabLst>
            </a:pPr>
            <a:r>
              <a:rPr lang="zh-CN" altLang="en-US" sz="1600" dirty="0">
                <a:latin typeface="Times New Roman"/>
                <a:ea typeface="Yu Mincho"/>
              </a:rPr>
              <a:t>（</a:t>
            </a:r>
            <a:r>
              <a:rPr lang="en-US" altLang="zh-CN" sz="1600" dirty="0">
                <a:latin typeface="Times New Roman"/>
                <a:ea typeface="Yu Mincho"/>
              </a:rPr>
              <a:t>Use cases should be limited to avoid overload in Rel-19</a:t>
            </a:r>
            <a:r>
              <a:rPr lang="zh-CN" altLang="en-US" sz="1600" dirty="0">
                <a:latin typeface="Times New Roman"/>
                <a:ea typeface="Yu Mincho"/>
              </a:rPr>
              <a:t>）</a:t>
            </a:r>
            <a:endParaRPr lang="en-US" altLang="zh-CN" sz="16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endParaRPr lang="zh-CN" altLang="zh-CN" sz="800" dirty="0"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altLang="zh-CN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219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+mn-lt"/>
                <a:cs typeface="Arial" pitchFamily="34" charset="0"/>
              </a:rPr>
              <a:t>MRO </a:t>
            </a:r>
            <a:r>
              <a:rPr lang="en-US" altLang="zh-CN" sz="3600" dirty="0" smtClean="0">
                <a:latin typeface="+mn-lt"/>
                <a:cs typeface="Arial" pitchFamily="34" charset="0"/>
              </a:rPr>
              <a:t>for </a:t>
            </a:r>
            <a:r>
              <a:rPr lang="en-US" sz="3600" dirty="0" smtClean="0">
                <a:latin typeface="+mn-lt"/>
                <a:cs typeface="Arial" pitchFamily="34" charset="0"/>
              </a:rPr>
              <a:t>Mobility </a:t>
            </a:r>
            <a:r>
              <a:rPr lang="en-US" altLang="zh-CN" sz="3600" dirty="0" smtClean="0">
                <a:latin typeface="+mn-lt"/>
                <a:cs typeface="Arial" pitchFamily="34" charset="0"/>
              </a:rPr>
              <a:t>enhancement</a:t>
            </a:r>
            <a:endParaRPr lang="en-US" sz="3600" dirty="0">
              <a:latin typeface="+mn-lt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084" y="985292"/>
            <a:ext cx="565212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algn="just">
              <a:tabLst>
                <a:tab pos="914400" algn="l"/>
              </a:tabLst>
            </a:pPr>
            <a:r>
              <a:rPr lang="en-US" altLang="zh-CN" sz="1600" b="1" dirty="0">
                <a:latin typeface="Times New Roman"/>
                <a:ea typeface="Yu Mincho"/>
              </a:rPr>
              <a:t>Motivation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L1L2 </a:t>
            </a:r>
            <a:r>
              <a:rPr lang="en-US" altLang="zh-CN" sz="1400" dirty="0">
                <a:latin typeface="Times New Roman"/>
                <a:ea typeface="Yu Mincho"/>
              </a:rPr>
              <a:t>Triggered Mobility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New cell switch mechanism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Too late / too early LTM, LTM to wrong cell for successful / failed LTM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Ping-pong issue  due to fast L1 change 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NR-DC with selective activation cell of groups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Ping-pong issue due to unsuitable execution condition </a:t>
            </a:r>
            <a:r>
              <a:rPr lang="en-US" altLang="zh-CN" sz="1200" dirty="0" smtClean="0">
                <a:latin typeface="Times New Roman"/>
                <a:ea typeface="Yu Mincho"/>
              </a:rPr>
              <a:t>configuration</a:t>
            </a:r>
            <a:endParaRPr lang="en-US" altLang="zh-CN" sz="1200" dirty="0">
              <a:latin typeface="Times New Roman"/>
              <a:ea typeface="Yu Mincho"/>
            </a:endParaRP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CHO including target MCG and candidate SCGs for CPC </a:t>
            </a:r>
            <a:r>
              <a:rPr lang="en-US" altLang="zh-CN" sz="1400" dirty="0" smtClean="0">
                <a:latin typeface="Times New Roman"/>
                <a:ea typeface="Yu Mincho"/>
              </a:rPr>
              <a:t>CPA</a:t>
            </a:r>
            <a:endParaRPr lang="en-US" altLang="zh-CN" sz="14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HO with SN change was deprioritized in R18 and can </a:t>
            </a:r>
            <a:r>
              <a:rPr lang="en-US" altLang="zh-CN" sz="1200" dirty="0" smtClean="0">
                <a:latin typeface="Times New Roman"/>
                <a:ea typeface="Yu Mincho"/>
              </a:rPr>
              <a:t>be restarted </a:t>
            </a:r>
            <a:r>
              <a:rPr lang="en-US" altLang="zh-CN" sz="1200" dirty="0">
                <a:latin typeface="Times New Roman"/>
                <a:ea typeface="Yu Mincho"/>
              </a:rPr>
              <a:t>in R19</a:t>
            </a:r>
          </a:p>
        </p:txBody>
      </p:sp>
      <p:sp>
        <p:nvSpPr>
          <p:cNvPr id="10" name="矩形 9"/>
          <p:cNvSpPr/>
          <p:nvPr/>
        </p:nvSpPr>
        <p:spPr>
          <a:xfrm>
            <a:off x="92794" y="2929508"/>
            <a:ext cx="656743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algn="just">
              <a:tabLst>
                <a:tab pos="914400" algn="l"/>
              </a:tabLst>
            </a:pPr>
            <a:r>
              <a:rPr lang="en-US" altLang="zh-CN" sz="1600" b="1" dirty="0">
                <a:latin typeface="Times New Roman"/>
                <a:ea typeface="Yu Mincho"/>
              </a:rPr>
              <a:t>Objective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L1L2 </a:t>
            </a:r>
            <a:r>
              <a:rPr lang="en-US" altLang="zh-CN" sz="1400" dirty="0">
                <a:latin typeface="Times New Roman"/>
                <a:ea typeface="Yu Mincho"/>
              </a:rPr>
              <a:t>Triggered </a:t>
            </a:r>
            <a:r>
              <a:rPr lang="en-US" altLang="zh-CN" sz="1400" dirty="0" smtClean="0">
                <a:latin typeface="Times New Roman"/>
                <a:ea typeface="Yu Mincho"/>
              </a:rPr>
              <a:t>Mobility [RAN3, RAN2]</a:t>
            </a:r>
            <a:endParaRPr lang="en-US" altLang="zh-CN" sz="14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RLF / SCG failure report enhancements for failed LTM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SHR/SPR  enhancements for successful LTM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Whether ping-pong HO issue needs to be handled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NR-DC with selective activation cell of </a:t>
            </a:r>
            <a:r>
              <a:rPr lang="en-US" altLang="zh-CN" sz="1400" dirty="0" smtClean="0">
                <a:latin typeface="Times New Roman"/>
                <a:ea typeface="Yu Mincho"/>
              </a:rPr>
              <a:t>groups [RAN3, RAN2]</a:t>
            </a:r>
            <a:endParaRPr lang="en-US" altLang="zh-CN" sz="14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Whether </a:t>
            </a:r>
            <a:r>
              <a:rPr lang="en-US" altLang="zh-CN" sz="1200" dirty="0">
                <a:latin typeface="Times New Roman"/>
                <a:ea typeface="Yu Mincho"/>
              </a:rPr>
              <a:t>ping-pong HO issue needs to be handled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CHO including target MCG and candidate SCGs for CPC CPA[RAN3, RAN2</a:t>
            </a:r>
            <a:r>
              <a:rPr lang="en-US" altLang="zh-CN" sz="1400" dirty="0" smtClean="0">
                <a:latin typeface="Times New Roman"/>
                <a:ea typeface="Yu Mincho"/>
              </a:rPr>
              <a:t>]</a:t>
            </a:r>
            <a:endParaRPr lang="en-US" altLang="zh-CN" sz="14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RLF report enhancements for failed </a:t>
            </a:r>
            <a:r>
              <a:rPr lang="en-US" altLang="zh-CN" sz="1200" dirty="0" err="1">
                <a:latin typeface="Times New Roman"/>
                <a:ea typeface="Yu Mincho"/>
              </a:rPr>
              <a:t>CHO+candidate</a:t>
            </a:r>
            <a:r>
              <a:rPr lang="en-US" altLang="zh-CN" sz="1200" dirty="0">
                <a:latin typeface="Times New Roman"/>
                <a:ea typeface="Yu Mincho"/>
              </a:rPr>
              <a:t> SCG execution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SHR enhancements for successful </a:t>
            </a:r>
            <a:r>
              <a:rPr lang="en-US" altLang="zh-CN" sz="1200" dirty="0" err="1">
                <a:latin typeface="Times New Roman"/>
                <a:ea typeface="Yu Mincho"/>
              </a:rPr>
              <a:t>CHO+candidate</a:t>
            </a:r>
            <a:r>
              <a:rPr lang="en-US" altLang="zh-CN" sz="1200" dirty="0">
                <a:latin typeface="Times New Roman"/>
                <a:ea typeface="Yu Mincho"/>
              </a:rPr>
              <a:t> SCG execution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638052"/>
              </p:ext>
            </p:extLst>
          </p:nvPr>
        </p:nvGraphicFramePr>
        <p:xfrm>
          <a:off x="5393675" y="2785492"/>
          <a:ext cx="3607597" cy="1436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" name="Visio" r:id="rId3" imgW="8060227" imgH="3209490" progId="Visio.Drawing.11">
                  <p:embed/>
                </p:oleObj>
              </mc:Choice>
              <mc:Fallback>
                <p:oleObj name="Visio" r:id="rId3" imgW="8060227" imgH="320949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3675" y="2785492"/>
                        <a:ext cx="3607597" cy="14367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071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Arial" pitchFamily="34" charset="0"/>
              </a:rPr>
              <a:t>SON/MDT enhancements </a:t>
            </a:r>
            <a:r>
              <a:rPr lang="en-US" sz="3600" dirty="0" smtClean="0">
                <a:latin typeface="+mn-lt"/>
                <a:cs typeface="Arial" pitchFamily="34" charset="0"/>
              </a:rPr>
              <a:t>for MBS</a:t>
            </a:r>
            <a:endParaRPr lang="en-US" sz="3600" dirty="0">
              <a:latin typeface="+mn-lt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084" y="983980"/>
            <a:ext cx="56521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algn="just">
              <a:tabLst>
                <a:tab pos="914400" algn="l"/>
              </a:tabLst>
            </a:pPr>
            <a:r>
              <a:rPr lang="en-US" altLang="zh-CN" sz="1600" b="1" dirty="0">
                <a:latin typeface="Times New Roman"/>
                <a:ea typeface="Yu Mincho"/>
              </a:rPr>
              <a:t>Motivation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MDT</a:t>
            </a:r>
            <a:endParaRPr lang="en-US" altLang="zh-CN" sz="14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Legacy L2 measurements for DL data in NW side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R17/R18 introduce MBS Broadcast/multicast in IDLE/INACTIVE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To enable the statistical analysis of L2 measurements related to MBS services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MRO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MBS capable UE takes high frequency priority if certain conditions are met if UE is receiving or interested to MBS 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Result in potential HOF/RLF issues that cannot be solved by MRO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Needs to be distinguished from normal case</a:t>
            </a:r>
          </a:p>
        </p:txBody>
      </p:sp>
      <p:sp>
        <p:nvSpPr>
          <p:cNvPr id="10" name="矩形 9"/>
          <p:cNvSpPr/>
          <p:nvPr/>
        </p:nvSpPr>
        <p:spPr>
          <a:xfrm>
            <a:off x="84439" y="3289548"/>
            <a:ext cx="56354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algn="just">
              <a:tabLst>
                <a:tab pos="914400" algn="l"/>
              </a:tabLst>
            </a:pPr>
            <a:r>
              <a:rPr lang="en-US" altLang="zh-CN" sz="1600" b="1" dirty="0">
                <a:latin typeface="Times New Roman"/>
                <a:ea typeface="Yu Mincho"/>
              </a:rPr>
              <a:t>Objective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MDT </a:t>
            </a:r>
            <a:r>
              <a:rPr lang="en-US" altLang="zh-CN" sz="1400" dirty="0">
                <a:latin typeface="Times New Roman"/>
                <a:ea typeface="Yu Mincho"/>
              </a:rPr>
              <a:t>for MBS broadcast/multicast service(s</a:t>
            </a:r>
            <a:r>
              <a:rPr lang="en-US" altLang="zh-CN" sz="1400" dirty="0" smtClean="0">
                <a:latin typeface="Times New Roman"/>
                <a:ea typeface="Yu Mincho"/>
              </a:rPr>
              <a:t>) [RAN2]</a:t>
            </a:r>
            <a:endParaRPr lang="en-US" altLang="zh-CN" sz="14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L2 measurement in IDLE/INACTIVE states</a:t>
            </a:r>
          </a:p>
          <a:p>
            <a:pPr marL="1543050" lvl="3" indent="-171450">
              <a:buFont typeface="Wingdings" panose="05000000000000000000" pitchFamily="2" charset="2"/>
              <a:buChar char="ü"/>
            </a:pPr>
            <a:r>
              <a:rPr lang="en-US" altLang="zh-CN" sz="1200" dirty="0">
                <a:latin typeface="Times New Roman"/>
                <a:ea typeface="Yu Mincho"/>
              </a:rPr>
              <a:t>By UE report</a:t>
            </a:r>
          </a:p>
          <a:p>
            <a:pPr marL="1543050" lvl="3" indent="-171450">
              <a:buFont typeface="Wingdings" panose="05000000000000000000" pitchFamily="2" charset="2"/>
              <a:buChar char="ü"/>
            </a:pPr>
            <a:r>
              <a:rPr lang="en-US" altLang="zh-CN" sz="1200" dirty="0">
                <a:latin typeface="Times New Roman"/>
                <a:ea typeface="Yu Mincho"/>
              </a:rPr>
              <a:t>At least M5/M7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dirty="0">
                <a:latin typeface="Times New Roman"/>
                <a:ea typeface="Yu Mincho"/>
              </a:rPr>
              <a:t>MRO for MBS service(s) [RAN3, RAN2</a:t>
            </a:r>
            <a:r>
              <a:rPr lang="en-US" altLang="zh-CN" sz="1400" dirty="0" smtClean="0">
                <a:latin typeface="Times New Roman"/>
                <a:ea typeface="Yu Mincho"/>
              </a:rPr>
              <a:t>]</a:t>
            </a:r>
            <a:endParaRPr lang="en-US" altLang="zh-CN" sz="14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200" dirty="0">
                <a:latin typeface="Times New Roman"/>
                <a:ea typeface="Yu Mincho"/>
              </a:rPr>
              <a:t>RLF/HOF report for failure caused by MBS service continuity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594404"/>
              </p:ext>
            </p:extLst>
          </p:nvPr>
        </p:nvGraphicFramePr>
        <p:xfrm>
          <a:off x="5652120" y="1776304"/>
          <a:ext cx="2987406" cy="302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" name="Visio" r:id="rId3" imgW="5990198" imgH="6066360" progId="Visio.Drawing.11">
                  <p:embed/>
                </p:oleObj>
              </mc:Choice>
              <mc:Fallback>
                <p:oleObj name="Visio" r:id="rId3" imgW="5990198" imgH="606636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1776304"/>
                        <a:ext cx="2987406" cy="3025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716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Arial" pitchFamily="34" charset="0"/>
              </a:rPr>
              <a:t>SON/MDT enhancements </a:t>
            </a:r>
            <a:r>
              <a:rPr lang="en-US" sz="3600" dirty="0" smtClean="0">
                <a:latin typeface="+mn-lt"/>
                <a:cs typeface="Arial" pitchFamily="34" charset="0"/>
              </a:rPr>
              <a:t>for SL Relay</a:t>
            </a:r>
            <a:endParaRPr lang="en-US" sz="3600" dirty="0">
              <a:latin typeface="+mn-lt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084" y="1057300"/>
            <a:ext cx="56521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algn="just">
              <a:tabLst>
                <a:tab pos="914400" algn="l"/>
              </a:tabLst>
            </a:pPr>
            <a:r>
              <a:rPr lang="en-US" altLang="zh-CN" sz="1600" b="1" dirty="0">
                <a:latin typeface="Times New Roman"/>
                <a:ea typeface="Yu Mincho"/>
              </a:rPr>
              <a:t>Motivation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Comprehensive </a:t>
            </a:r>
            <a:r>
              <a:rPr lang="en-US" altLang="zh-CN" sz="1400" dirty="0">
                <a:latin typeface="Times New Roman"/>
                <a:ea typeface="Yu Mincho"/>
              </a:rPr>
              <a:t>analysis of the applicability of SON/MDT enhancement cases to </a:t>
            </a:r>
            <a:r>
              <a:rPr lang="en-US" altLang="zh-CN" sz="1400" dirty="0" err="1">
                <a:latin typeface="Times New Roman"/>
                <a:ea typeface="Yu Mincho"/>
              </a:rPr>
              <a:t>sidelink</a:t>
            </a:r>
            <a:r>
              <a:rPr lang="en-US" altLang="zh-CN" sz="1400" dirty="0">
                <a:latin typeface="Times New Roman"/>
                <a:ea typeface="Yu Mincho"/>
              </a:rPr>
              <a:t> connection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Information </a:t>
            </a:r>
            <a:r>
              <a:rPr lang="en-US" altLang="zh-CN" sz="1200" dirty="0">
                <a:latin typeface="Times New Roman"/>
                <a:ea typeface="Yu Mincho"/>
              </a:rPr>
              <a:t>reporting from remote UE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Information transmission between networks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Parameter optimization for related nodes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Relay UE on-demand requests SI on behalf of remote UE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Remote UE sends request SIB to relay on PC5-RRC messages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Only real request by relay UE should be </a:t>
            </a:r>
            <a:r>
              <a:rPr lang="en-US" altLang="zh-CN" sz="1200" dirty="0" smtClean="0">
                <a:latin typeface="Times New Roman"/>
                <a:ea typeface="Yu Mincho"/>
              </a:rPr>
              <a:t>recorded by relay UE</a:t>
            </a:r>
            <a:endParaRPr lang="en-US" altLang="zh-CN" sz="1200" dirty="0">
              <a:latin typeface="Times New Roman"/>
              <a:ea typeface="Yu Mincho"/>
            </a:endParaRP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Network configures relay thresholds criteria</a:t>
            </a: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To improve the network configured relay threshold </a:t>
            </a:r>
            <a:r>
              <a:rPr lang="en-US" altLang="zh-CN" sz="1200" dirty="0" smtClean="0">
                <a:latin typeface="Times New Roman"/>
                <a:ea typeface="Yu Mincho"/>
              </a:rPr>
              <a:t>values</a:t>
            </a:r>
            <a:endParaRPr lang="en-US" altLang="zh-CN" sz="1200" dirty="0">
              <a:latin typeface="Times New Roman"/>
              <a:ea typeface="Yu Mincho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711" y="3505572"/>
            <a:ext cx="563541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algn="just">
              <a:tabLst>
                <a:tab pos="914400" algn="l"/>
              </a:tabLst>
            </a:pPr>
            <a:r>
              <a:rPr lang="en-US" altLang="zh-CN" sz="1600" b="1" dirty="0">
                <a:latin typeface="Times New Roman"/>
                <a:ea typeface="Yu Mincho"/>
              </a:rPr>
              <a:t>Objective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SONMDT </a:t>
            </a:r>
            <a:r>
              <a:rPr lang="en-US" altLang="zh-CN" sz="1400" dirty="0">
                <a:latin typeface="Times New Roman"/>
                <a:ea typeface="Yu Mincho"/>
              </a:rPr>
              <a:t>enhancements for SL relay/remote UE [RAN3, RAN2</a:t>
            </a:r>
            <a:r>
              <a:rPr lang="en-US" altLang="zh-CN" sz="1400" dirty="0" smtClean="0">
                <a:latin typeface="Times New Roman"/>
                <a:ea typeface="Yu Mincho"/>
              </a:rPr>
              <a:t>]</a:t>
            </a:r>
            <a:endParaRPr lang="en-US" altLang="zh-CN" sz="14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MRO (RLF/HOF) for </a:t>
            </a:r>
            <a:r>
              <a:rPr lang="en-US" altLang="zh-CN" sz="1200" dirty="0" err="1">
                <a:latin typeface="Times New Roman"/>
                <a:ea typeface="Yu Mincho"/>
              </a:rPr>
              <a:t>sidelink</a:t>
            </a:r>
            <a:r>
              <a:rPr lang="en-US" altLang="zh-CN" sz="1200" dirty="0">
                <a:latin typeface="Times New Roman"/>
                <a:ea typeface="Yu Mincho"/>
              </a:rPr>
              <a:t> remote UE</a:t>
            </a:r>
            <a:endParaRPr lang="zh-CN" altLang="zh-CN" sz="12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RA report for real on-demand SI requirement</a:t>
            </a:r>
            <a:endParaRPr lang="zh-CN" altLang="zh-CN" sz="12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Optimization of the relay threshold(s) setting</a:t>
            </a:r>
            <a:endParaRPr lang="zh-CN" altLang="zh-CN" sz="1200" dirty="0">
              <a:latin typeface="Times New Roman"/>
              <a:ea typeface="Yu Mincho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7845"/>
              </p:ext>
            </p:extLst>
          </p:nvPr>
        </p:nvGraphicFramePr>
        <p:xfrm>
          <a:off x="5724128" y="2065412"/>
          <a:ext cx="2695974" cy="2073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Visio" r:id="rId3" imgW="4569299" imgH="3514050" progId="Visio.Drawing.11">
                  <p:embed/>
                </p:oleObj>
              </mc:Choice>
              <mc:Fallback>
                <p:oleObj name="Visio" r:id="rId3" imgW="4569299" imgH="351405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128" y="2065412"/>
                        <a:ext cx="2695974" cy="20739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05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+mn-lt"/>
                <a:cs typeface="Arial" pitchFamily="34" charset="0"/>
              </a:rPr>
              <a:t>SON </a:t>
            </a:r>
            <a:r>
              <a:rPr lang="en-US" sz="3600" dirty="0">
                <a:latin typeface="+mn-lt"/>
                <a:cs typeface="Arial" pitchFamily="34" charset="0"/>
              </a:rPr>
              <a:t>enhancements for </a:t>
            </a:r>
            <a:r>
              <a:rPr lang="en-US" sz="3600" dirty="0" smtClean="0">
                <a:latin typeface="+mn-lt"/>
                <a:cs typeface="Arial" pitchFamily="34" charset="0"/>
              </a:rPr>
              <a:t>NTN</a:t>
            </a:r>
            <a:endParaRPr lang="en-US" sz="3600" dirty="0">
              <a:latin typeface="+mn-lt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084" y="1057300"/>
            <a:ext cx="752025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algn="just">
              <a:tabLst>
                <a:tab pos="914400" algn="l"/>
              </a:tabLst>
            </a:pPr>
            <a:r>
              <a:rPr lang="en-US" altLang="zh-CN" sz="1600" b="1" dirty="0">
                <a:latin typeface="Times New Roman"/>
                <a:ea typeface="Yu Mincho"/>
              </a:rPr>
              <a:t>Motivation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Additional </a:t>
            </a:r>
            <a:r>
              <a:rPr lang="en-US" altLang="zh-CN" sz="1400" dirty="0">
                <a:latin typeface="Times New Roman"/>
                <a:ea typeface="Yu Mincho"/>
              </a:rPr>
              <a:t>trigger conditions </a:t>
            </a:r>
            <a:r>
              <a:rPr lang="en-US" altLang="zh-CN" sz="1400" dirty="0" smtClean="0">
                <a:latin typeface="Times New Roman"/>
                <a:ea typeface="Yu Mincho"/>
              </a:rPr>
              <a:t>of CHO</a:t>
            </a:r>
            <a:r>
              <a:rPr lang="en-US" altLang="zh-CN" sz="1400" dirty="0">
                <a:latin typeface="Times New Roman"/>
                <a:ea typeface="Yu Mincho"/>
              </a:rPr>
              <a:t>, e.g. timer based trigger, location based </a:t>
            </a:r>
            <a:r>
              <a:rPr lang="en-US" altLang="zh-CN" sz="1400" dirty="0" smtClean="0">
                <a:latin typeface="Times New Roman"/>
                <a:ea typeface="Yu Mincho"/>
              </a:rPr>
              <a:t>trigger are introduced for NTN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endParaRPr lang="en-US" altLang="zh-CN" sz="1400" dirty="0">
              <a:latin typeface="Times New Roman"/>
              <a:ea typeface="Yu Mincho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710" y="2140902"/>
            <a:ext cx="788766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algn="just">
              <a:tabLst>
                <a:tab pos="914400" algn="l"/>
              </a:tabLst>
            </a:pPr>
            <a:r>
              <a:rPr lang="en-US" altLang="zh-CN" sz="1600" b="1" dirty="0">
                <a:latin typeface="Times New Roman"/>
                <a:ea typeface="Yu Mincho"/>
              </a:rPr>
              <a:t>Objective</a:t>
            </a:r>
          </a:p>
          <a:p>
            <a:pPr lvl="1" indent="-285750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SON </a:t>
            </a:r>
            <a:r>
              <a:rPr lang="en-US" altLang="zh-CN" sz="1400" dirty="0">
                <a:latin typeface="Times New Roman"/>
                <a:ea typeface="Yu Mincho"/>
              </a:rPr>
              <a:t>enhancements for </a:t>
            </a:r>
            <a:r>
              <a:rPr lang="en-US" altLang="zh-CN" sz="1400" dirty="0" smtClean="0">
                <a:latin typeface="Times New Roman"/>
                <a:ea typeface="Yu Mincho"/>
              </a:rPr>
              <a:t>NTN [RAN3</a:t>
            </a:r>
            <a:r>
              <a:rPr lang="en-US" altLang="zh-CN" sz="1400" dirty="0">
                <a:latin typeface="Times New Roman"/>
                <a:ea typeface="Yu Mincho"/>
              </a:rPr>
              <a:t>, RAN2</a:t>
            </a:r>
            <a:r>
              <a:rPr lang="en-US" altLang="zh-CN" sz="1400" dirty="0" smtClean="0">
                <a:latin typeface="Times New Roman"/>
                <a:ea typeface="Yu Mincho"/>
              </a:rPr>
              <a:t>]</a:t>
            </a:r>
            <a:endParaRPr lang="en-US" altLang="zh-CN" sz="14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NTN-NTN/NTN-TN mobility</a:t>
            </a:r>
          </a:p>
          <a:p>
            <a:pPr lvl="3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 smtClean="0">
                <a:latin typeface="Times New Roman"/>
                <a:ea typeface="Yu Mincho"/>
              </a:rPr>
              <a:t>NTN </a:t>
            </a:r>
            <a:r>
              <a:rPr lang="en-US" altLang="zh-CN" sz="1200" dirty="0">
                <a:latin typeface="Times New Roman"/>
                <a:ea typeface="Yu Mincho"/>
              </a:rPr>
              <a:t>specific </a:t>
            </a:r>
            <a:r>
              <a:rPr lang="en-US" altLang="zh-CN" sz="1200" dirty="0" smtClean="0">
                <a:latin typeface="Times New Roman"/>
                <a:ea typeface="Yu Mincho"/>
              </a:rPr>
              <a:t>(e.g. </a:t>
            </a:r>
            <a:r>
              <a:rPr lang="en-US" altLang="zh-CN" sz="1200" dirty="0">
                <a:latin typeface="Times New Roman"/>
                <a:ea typeface="Yu Mincho"/>
              </a:rPr>
              <a:t>timing and distance-based CHO</a:t>
            </a:r>
            <a:r>
              <a:rPr lang="en-US" altLang="zh-CN" sz="1200" dirty="0" smtClean="0">
                <a:latin typeface="Times New Roman"/>
                <a:ea typeface="Yu Mincho"/>
              </a:rPr>
              <a:t>) MRO</a:t>
            </a:r>
          </a:p>
          <a:p>
            <a:pPr lvl="3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NTN specific (e.g. timing and distance-based CHO) </a:t>
            </a:r>
            <a:r>
              <a:rPr lang="en-US" altLang="zh-CN" sz="1200" dirty="0" smtClean="0">
                <a:latin typeface="Times New Roman"/>
                <a:ea typeface="Yu Mincho"/>
              </a:rPr>
              <a:t>SHR</a:t>
            </a:r>
            <a:endParaRPr lang="en-US" altLang="zh-CN" sz="1200" dirty="0">
              <a:latin typeface="Times New Roman"/>
              <a:ea typeface="Yu Mincho"/>
            </a:endParaRPr>
          </a:p>
          <a:p>
            <a:pPr lvl="2" indent="-285750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200" dirty="0">
                <a:latin typeface="Times New Roman"/>
                <a:ea typeface="Yu Mincho"/>
              </a:rPr>
              <a:t>NTN specific RACH </a:t>
            </a:r>
            <a:r>
              <a:rPr lang="en-US" altLang="zh-CN" sz="1200" dirty="0" smtClean="0">
                <a:latin typeface="Times New Roman"/>
                <a:ea typeface="Yu Mincho"/>
              </a:rPr>
              <a:t>report</a:t>
            </a:r>
            <a:endParaRPr lang="en-US" altLang="zh-CN" sz="1200" dirty="0">
              <a:latin typeface="Times New Roman"/>
              <a:ea typeface="Yu Mincho"/>
            </a:endParaRPr>
          </a:p>
        </p:txBody>
      </p:sp>
    </p:spTree>
    <p:extLst>
      <p:ext uri="{BB962C8B-B14F-4D97-AF65-F5344CB8AC3E}">
        <p14:creationId xmlns:p14="http://schemas.microsoft.com/office/powerpoint/2010/main" val="380927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73323"/>
            <a:ext cx="8229600" cy="38318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Proposal1: Support of MRO for mobility enhancement</a:t>
            </a:r>
          </a:p>
          <a:p>
            <a:pPr marL="0" indent="0">
              <a:buNone/>
            </a:pP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Proposal2: More use cases are to be considered </a:t>
            </a:r>
          </a:p>
          <a:p>
            <a:pPr lvl="2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MRO and MDT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 for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Broadcast/Multicast service</a:t>
            </a:r>
          </a:p>
          <a:p>
            <a:pPr lvl="2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SON/MDT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 for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Relay</a:t>
            </a:r>
          </a:p>
          <a:p>
            <a:pPr lvl="2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SON enhancements for NTN</a:t>
            </a:r>
          </a:p>
          <a:p>
            <a:pPr lvl="2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Others, e.g. NES, IAB, XR, …</a:t>
            </a:r>
          </a:p>
          <a:p>
            <a:pPr marL="914400" lvl="2" indent="0">
              <a:buNone/>
            </a:pPr>
            <a:r>
              <a:rPr lang="en-US" altLang="zh-CN" dirty="0">
                <a:latin typeface="Times New Roman"/>
                <a:ea typeface="Yu Mincho"/>
              </a:rPr>
              <a:t>Note use cases should be limited to avoid overload in Rel-19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4536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5296959"/>
            <a:ext cx="432048" cy="304271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558</Words>
  <Application>Microsoft Office PowerPoint</Application>
  <PresentationFormat>全屏显示(16:10)</PresentationFormat>
  <Paragraphs>97</Paragraphs>
  <Slides>8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1_Office 主题</vt:lpstr>
      <vt:lpstr>Office 主题</vt:lpstr>
      <vt:lpstr>Visio</vt:lpstr>
      <vt:lpstr>Consideration on SON/MDT Enhancements</vt:lpstr>
      <vt:lpstr>Outline</vt:lpstr>
      <vt:lpstr>MRO for Mobility enhancement</vt:lpstr>
      <vt:lpstr>SON/MDT enhancements for MBS</vt:lpstr>
      <vt:lpstr>SON/MDT enhancements for SL Relay</vt:lpstr>
      <vt:lpstr>SON enhancements for NTN</vt:lpstr>
      <vt:lpstr>Summary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2023-09-04T09:24:39Z</dcterms:modified>
</cp:coreProperties>
</file>