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4">
  <p:sldMasterIdLst>
    <p:sldMasterId id="2147483660" r:id="rId1"/>
    <p:sldMasterId id="2147483672" r:id="rId2"/>
  </p:sldMasterIdLst>
  <p:notesMasterIdLst>
    <p:notesMasterId r:id="rId10"/>
  </p:notesMasterIdLst>
  <p:handoutMasterIdLst>
    <p:handoutMasterId r:id="rId11"/>
  </p:handoutMasterIdLst>
  <p:sldIdLst>
    <p:sldId id="373" r:id="rId3"/>
    <p:sldId id="391" r:id="rId4"/>
    <p:sldId id="392" r:id="rId5"/>
    <p:sldId id="393" r:id="rId6"/>
    <p:sldId id="394" r:id="rId7"/>
    <p:sldId id="396" r:id="rId8"/>
    <p:sldId id="352" r:id="rId9"/>
  </p:sldIdLst>
  <p:sldSz cx="9144000" cy="5715000" type="screen16x10"/>
  <p:notesSz cx="7010400" cy="92964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1236"/>
    <a:srgbClr val="2409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21" autoAdjust="0"/>
    <p:restoredTop sz="96625" autoAdjust="0"/>
  </p:normalViewPr>
  <p:slideViewPr>
    <p:cSldViewPr>
      <p:cViewPr>
        <p:scale>
          <a:sx n="70" d="100"/>
          <a:sy n="70" d="100"/>
        </p:scale>
        <p:origin x="-1152" y="-372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3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4B23A-6E3F-4B3E-93D6-273D9CCCF18C}" type="datetimeFigureOut">
              <a:rPr lang="en-US" smtClean="0"/>
              <a:pPr/>
              <a:t>9/4/2023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F2AFD-A31E-4510-8BD1-6A174632FA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61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0967FE-9547-433B-9A32-E653B7554F8B}" type="datetimeFigureOut">
              <a:rPr lang="zh-CN" altLang="en-US" smtClean="0"/>
              <a:pPr/>
              <a:t>2023/9/4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F296132-7430-4C93-B37D-4FE1F71F2BD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00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5963" y="696913"/>
            <a:ext cx="5578475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C3696B-CE47-47B8-9542-E3B74555FAC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15963" y="696913"/>
            <a:ext cx="5578475" cy="34861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9ED260-4EAD-4D2D-81E2-B6A0E2F09DE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755576" y="2425452"/>
            <a:ext cx="7772400" cy="924988"/>
          </a:xfrm>
        </p:spPr>
        <p:txBody>
          <a:bodyPr>
            <a:normAutofit/>
          </a:bodyPr>
          <a:lstStyle>
            <a:lvl1pPr algn="ct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7504" y="4117640"/>
            <a:ext cx="8928992" cy="900100"/>
          </a:xfrm>
        </p:spPr>
        <p:txBody>
          <a:bodyPr anchor="ctr">
            <a:noAutofit/>
          </a:bodyPr>
          <a:lstStyle>
            <a:lvl1pPr marL="0" indent="0" algn="ctr">
              <a:buNone/>
              <a:defRPr sz="2600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CATT</a:t>
            </a:r>
          </a:p>
          <a:p>
            <a:r>
              <a:rPr lang="en-US" altLang="zh-CN" dirty="0" smtClean="0"/>
              <a:t>202X-XX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57300"/>
            <a:ext cx="5486400" cy="28823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97295"/>
            <a:ext cx="2057400" cy="41078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97295"/>
            <a:ext cx="6019800" cy="41078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TT"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 baseline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20000"/>
              </a:lnSpc>
              <a:spcBef>
                <a:spcPts val="0"/>
              </a:spcBef>
              <a:defRPr baseline="0">
                <a:solidFill>
                  <a:srgbClr val="001236"/>
                </a:solidFill>
                <a:latin typeface="Calibri" panose="020F0502020204030204" pitchFamily="34" charset="0"/>
                <a:ea typeface="+mn-ea"/>
              </a:defRPr>
            </a:lvl1pPr>
            <a:lvl2pPr marL="742950" indent="-285750">
              <a:lnSpc>
                <a:spcPct val="120000"/>
              </a:lnSpc>
              <a:spcBef>
                <a:spcPts val="0"/>
              </a:spcBef>
              <a:defRPr lang="zh-CN" altLang="en-US" sz="1800" kern="1200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>
              <a:lnSpc>
                <a:spcPct val="120000"/>
              </a:lnSpc>
              <a:spcBef>
                <a:spcPts val="0"/>
              </a:spcBef>
              <a:defRPr sz="16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</a:defRPr>
            </a:lvl3pPr>
            <a:lvl4pPr>
              <a:lnSpc>
                <a:spcPct val="120000"/>
              </a:lnSpc>
              <a:spcBef>
                <a:spcPts val="0"/>
              </a:spcBef>
              <a:defRPr sz="1400" baseline="0">
                <a:latin typeface="Calibri" panose="020F0502020204030204" pitchFamily="34" charset="0"/>
                <a:ea typeface="+mn-ea"/>
              </a:defRPr>
            </a:lvl4pPr>
            <a:lvl5pPr>
              <a:defRPr baseline="0">
                <a:latin typeface="Calibri" panose="020F0502020204030204" pitchFamily="34" charset="0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marL="742950" lvl="1" indent="-285750" algn="just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Courier New"/>
              <a:buChar char="o"/>
              <a:tabLst>
                <a:tab pos="914400" algn="l"/>
              </a:tabLst>
            </a:pPr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第四级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1968" y="3037520"/>
            <a:ext cx="7772400" cy="924988"/>
          </a:xfrm>
        </p:spPr>
        <p:txBody>
          <a:bodyPr>
            <a:normAutofit/>
          </a:bodyPr>
          <a:lstStyle>
            <a:lvl1pPr algn="l">
              <a:defRPr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504" y="4117640"/>
            <a:ext cx="8928992" cy="720080"/>
          </a:xfrm>
        </p:spPr>
        <p:txBody>
          <a:bodyPr>
            <a:normAutofit/>
          </a:bodyPr>
          <a:lstStyle>
            <a:lvl1pPr marL="0" indent="0" algn="l">
              <a:buNone/>
              <a:defRPr sz="2500">
                <a:solidFill>
                  <a:srgbClr val="222222"/>
                </a:solidFill>
                <a:latin typeface="黑体" pitchFamily="2" charset="-122"/>
                <a:ea typeface="黑体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10386B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57301"/>
            <a:ext cx="403860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997293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57368"/>
            <a:ext cx="4040188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997293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57368"/>
            <a:ext cx="4041775" cy="344776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6" y="1057300"/>
            <a:ext cx="3008313" cy="60833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1057301"/>
            <a:ext cx="5111750" cy="404783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717375"/>
            <a:ext cx="3008313" cy="3387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157200"/>
            <a:ext cx="8229600" cy="6484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057301"/>
            <a:ext cx="8229600" cy="40478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532440" y="5296959"/>
            <a:ext cx="370384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063A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7C091945-BED8-40C6-A17E-143F3A6898E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黑体" pitchFamily="2" charset="-122"/>
          <a:ea typeface="黑体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359532" y="2377447"/>
            <a:ext cx="8424936" cy="1200133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en-US" altLang="zh-CN" sz="2800" dirty="0">
                <a:latin typeface="Arial" pitchFamily="34" charset="0"/>
                <a:cs typeface="Arial" pitchFamily="34" charset="0"/>
              </a:rPr>
              <a:t>Consideration on R19 MBS enhancements</a:t>
            </a:r>
            <a:endParaRPr lang="zh-CN" alt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标题 3"/>
          <p:cNvSpPr txBox="1">
            <a:spLocks/>
          </p:cNvSpPr>
          <p:nvPr/>
        </p:nvSpPr>
        <p:spPr>
          <a:xfrm>
            <a:off x="323528" y="4009628"/>
            <a:ext cx="8424936" cy="12001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  <a:cs typeface="+mj-cs"/>
              </a:defRPr>
            </a:lvl1pPr>
          </a:lstStyle>
          <a:p>
            <a:pPr algn="ctr">
              <a:defRPr/>
            </a:pP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CATT, CBN</a:t>
            </a:r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, China </a:t>
            </a:r>
            <a:r>
              <a:rPr lang="en-US" altLang="zh-CN" sz="2800" dirty="0" smtClean="0"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Telecom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625252"/>
            <a:ext cx="8424936" cy="5847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altLang="zh-CN" sz="1600" b="1" dirty="0">
                <a:solidFill>
                  <a:schemeClr val="bg1"/>
                </a:solidFill>
              </a:rPr>
              <a:t>3GPP TSG RAN Meeting </a:t>
            </a:r>
            <a:r>
              <a:rPr lang="en-GB" altLang="zh-CN" sz="1600" b="1" dirty="0" smtClean="0">
                <a:solidFill>
                  <a:schemeClr val="bg1"/>
                </a:solidFill>
              </a:rPr>
              <a:t>#101                                                                                                          RP-232056</a:t>
            </a:r>
          </a:p>
          <a:p>
            <a:r>
              <a:rPr lang="nl-NL" altLang="zh-CN" sz="1600" b="1" dirty="0">
                <a:solidFill>
                  <a:schemeClr val="bg1"/>
                </a:solidFill>
              </a:rPr>
              <a:t>Bangalore, India, September </a:t>
            </a:r>
            <a:r>
              <a:rPr lang="nl-NL" altLang="zh-CN" sz="1600" b="1" dirty="0" smtClean="0">
                <a:solidFill>
                  <a:schemeClr val="bg1"/>
                </a:solidFill>
              </a:rPr>
              <a:t>11-15, </a:t>
            </a:r>
            <a:r>
              <a:rPr lang="nl-NL" altLang="zh-CN" sz="1600" b="1" dirty="0">
                <a:solidFill>
                  <a:schemeClr val="bg1"/>
                </a:solidFill>
              </a:rPr>
              <a:t>2023</a:t>
            </a:r>
            <a:endParaRPr lang="zh-CN" altLang="en-US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6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713232">
              <a:spcBef>
                <a:spcPts val="0"/>
              </a:spcBef>
              <a:defRPr/>
            </a:pPr>
            <a:r>
              <a:rPr lang="en-US" altLang="zh-CN" sz="2500" dirty="0">
                <a:solidFill>
                  <a:schemeClr val="accent1"/>
                </a:solidFill>
                <a:cs typeface="Calibri" pitchFamily="34" charset="0"/>
              </a:rPr>
              <a:t>Support ECP in MBS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751663" y="5331009"/>
            <a:ext cx="2057400" cy="304271"/>
          </a:xfrm>
        </p:spPr>
        <p:txBody>
          <a:bodyPr/>
          <a:lstStyle/>
          <a:p>
            <a:fld id="{7C091945-BED8-40C6-A17E-143F3A6898E6}" type="slidenum">
              <a:rPr lang="zh-CN" altLang="en-US" sz="1100">
                <a:solidFill>
                  <a:schemeClr val="bg1">
                    <a:lumMod val="65000"/>
                  </a:schemeClr>
                </a:solidFill>
              </a:rPr>
              <a:pPr/>
              <a:t>2</a:t>
            </a:fld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4627" y="1013819"/>
            <a:ext cx="5998554" cy="2425662"/>
          </a:xfrm>
          <a:prstGeom prst="rect">
            <a:avLst/>
          </a:prstGeom>
          <a:noFill/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4422" y="3603683"/>
            <a:ext cx="6020226" cy="1203950"/>
          </a:xfrm>
          <a:prstGeom prst="rect">
            <a:avLst/>
          </a:prstGeom>
          <a:noFill/>
          <a:ln w="12700" cap="flat" cmpd="sng" algn="ctr">
            <a:solidFill>
              <a:srgbClr val="ED6D0F"/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2360" y="1293227"/>
            <a:ext cx="5893816" cy="2105911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67462" lvl="1" indent="-267462" algn="just">
              <a:buFont typeface="Wingdings" panose="05000000000000000000" pitchFamily="2" charset="2"/>
              <a:buChar char="ü"/>
            </a:pPr>
            <a:r>
              <a:rPr lang="en-GB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R17 MBS, which is based on network-implemented small-scale SFN transmission, cannot meet the following requirements of MBS services:</a:t>
            </a:r>
          </a:p>
          <a:p>
            <a:pPr marL="624078" lvl="2" indent="-267462" algn="just"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TV/Video services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requires high spectral efficiency.</a:t>
            </a:r>
          </a:p>
          <a:p>
            <a:pPr marL="624078" lvl="2" indent="-267462" algn="just">
              <a:spcAft>
                <a:spcPts val="468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safety service requires high reliability in receiving signals at the cell edge</a:t>
            </a: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624078" lvl="2" indent="-267462" algn="just">
              <a:spcAft>
                <a:spcPts val="468"/>
              </a:spcAft>
              <a:buFont typeface="Courier New" panose="02070309020205020404" pitchFamily="49" charset="0"/>
              <a:buChar char="o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deployment of the low-frequency band (600MHz) in NR requires a larger station distance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3744" y="3915522"/>
            <a:ext cx="5955443" cy="1056906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Specify the support of extended </a:t>
            </a:r>
            <a:r>
              <a:rPr lang="en-US" altLang="zh-CN" dirty="0"/>
              <a:t>CP for SCS 15Khz/30kHz [RAN1, RAN2</a:t>
            </a:r>
            <a:r>
              <a:rPr lang="en-US" altLang="zh-CN" dirty="0" smtClean="0"/>
              <a:t>]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Specify the </a:t>
            </a:r>
            <a:r>
              <a:rPr lang="en-US" altLang="zh-CN" dirty="0" smtClean="0"/>
              <a:t>ECP/NCP </a:t>
            </a:r>
            <a:r>
              <a:rPr lang="en-US" altLang="zh-CN" dirty="0"/>
              <a:t>Switching </a:t>
            </a:r>
            <a:r>
              <a:rPr lang="en-US" altLang="zh-CN" dirty="0" smtClean="0"/>
              <a:t>[</a:t>
            </a:r>
            <a:r>
              <a:rPr lang="en-US" altLang="zh-CN" dirty="0"/>
              <a:t>RAN1, RAN2]</a:t>
            </a:r>
          </a:p>
          <a:p>
            <a:pPr>
              <a:buFont typeface="Wingdings" panose="05000000000000000000" pitchFamily="2" charset="2"/>
              <a:buChar char="ü"/>
            </a:pPr>
            <a:endParaRPr lang="en-US" altLang="zh-CN" dirty="0"/>
          </a:p>
        </p:txBody>
      </p:sp>
      <p:sp>
        <p:nvSpPr>
          <p:cNvPr id="18" name="矩形 17"/>
          <p:cNvSpPr/>
          <p:nvPr/>
        </p:nvSpPr>
        <p:spPr>
          <a:xfrm>
            <a:off x="165174" y="973475"/>
            <a:ext cx="6026767" cy="301821"/>
          </a:xfrm>
          <a:prstGeom prst="rect">
            <a:avLst/>
          </a:prstGeom>
          <a:solidFill>
            <a:schemeClr val="accent5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3708" y="3603682"/>
            <a:ext cx="6037672" cy="311840"/>
          </a:xfrm>
          <a:prstGeom prst="rect">
            <a:avLst/>
          </a:prstGeom>
          <a:gradFill>
            <a:gsLst>
              <a:gs pos="50000">
                <a:srgbClr val="FF9300"/>
              </a:gs>
              <a:gs pos="0">
                <a:srgbClr val="FFA725"/>
              </a:gs>
              <a:gs pos="100000">
                <a:srgbClr val="FF6600"/>
              </a:gs>
            </a:gsLst>
          </a:gradFill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1135635"/>
              </p:ext>
            </p:extLst>
          </p:nvPr>
        </p:nvGraphicFramePr>
        <p:xfrm>
          <a:off x="6156176" y="862278"/>
          <a:ext cx="2880320" cy="3779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" name="Visio" r:id="rId3" imgW="4195432" imgH="4955272" progId="Visio.Drawing.11">
                  <p:embed/>
                </p:oleObj>
              </mc:Choice>
              <mc:Fallback>
                <p:oleObj name="Visio" r:id="rId3" imgW="4195432" imgH="495527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56176" y="862278"/>
                        <a:ext cx="2880320" cy="3779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等腰三角形 41"/>
          <p:cNvSpPr/>
          <p:nvPr/>
        </p:nvSpPr>
        <p:spPr>
          <a:xfrm rot="10800000">
            <a:off x="2618687" y="3439478"/>
            <a:ext cx="428721" cy="1116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/>
            <a:endParaRPr lang="zh-CN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195813" y="4801716"/>
            <a:ext cx="8564003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kern="1200">
                <a:solidFill>
                  <a:srgbClr val="00123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rgbClr val="240967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1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Proposal 1: ‘</a:t>
            </a:r>
            <a:r>
              <a:rPr lang="en-US" altLang="zh-CN" sz="1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Support ECP in MBS</a:t>
            </a:r>
            <a:r>
              <a:rPr lang="en-US" sz="1800" b="1" dirty="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rPr>
              <a:t>’ is included as one objective in the Rel-19 NR MBS WI. </a:t>
            </a:r>
          </a:p>
        </p:txBody>
      </p:sp>
    </p:spTree>
    <p:extLst>
      <p:ext uri="{BB962C8B-B14F-4D97-AF65-F5344CB8AC3E}">
        <p14:creationId xmlns:p14="http://schemas.microsoft.com/office/powerpoint/2010/main" val="354452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95095" tIns="47547" rIns="95095" bIns="47547"/>
          <a:lstStyle/>
          <a:p>
            <a:pPr defTabSz="713232">
              <a:spcBef>
                <a:spcPts val="0"/>
              </a:spcBef>
            </a:pPr>
            <a:r>
              <a:rPr lang="en-US" altLang="zh-CN" sz="2500" dirty="0">
                <a:solidFill>
                  <a:schemeClr val="accent1"/>
                </a:solidFill>
                <a:cs typeface="Calibri" pitchFamily="34" charset="0"/>
              </a:rPr>
              <a:t>Multicast enhancement in RAN </a:t>
            </a:r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sharing scenario</a:t>
            </a:r>
            <a:endParaRPr lang="en-US" altLang="zh-CN" sz="2500" dirty="0">
              <a:solidFill>
                <a:schemeClr val="accent1"/>
              </a:solidFill>
              <a:cs typeface="Calibri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868144" y="972105"/>
            <a:ext cx="3213760" cy="3901619"/>
            <a:chOff x="7036135" y="540327"/>
            <a:chExt cx="4285012" cy="5073424"/>
          </a:xfrm>
        </p:grpSpPr>
        <p:sp>
          <p:nvSpPr>
            <p:cNvPr id="38" name="圆角矩形 37"/>
            <p:cNvSpPr/>
            <p:nvPr/>
          </p:nvSpPr>
          <p:spPr>
            <a:xfrm>
              <a:off x="7036135" y="1947551"/>
              <a:ext cx="1793174" cy="65314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/>
                <a:t>CN(PLMN 1)</a:t>
              </a:r>
              <a:endParaRPr lang="zh-CN" altLang="en-US" sz="1100" dirty="0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9527973" y="1921821"/>
              <a:ext cx="1793174" cy="65314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/>
                <a:t>CN(PLMN 2)</a:t>
              </a:r>
              <a:endParaRPr lang="zh-CN" altLang="en-US" sz="1100" dirty="0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8140541" y="540327"/>
              <a:ext cx="1793174" cy="65314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/>
                <a:t>Application Server</a:t>
              </a:r>
              <a:endParaRPr lang="zh-CN" altLang="en-US" sz="1100" dirty="0"/>
            </a:p>
          </p:txBody>
        </p:sp>
        <p:sp>
          <p:nvSpPr>
            <p:cNvPr id="41" name="TextBox 40"/>
            <p:cNvSpPr txBox="1"/>
            <p:nvPr/>
          </p:nvSpPr>
          <p:spPr>
            <a:xfrm rot="19134315">
              <a:off x="7750741" y="1200753"/>
              <a:ext cx="965533" cy="520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Multicast service 1</a:t>
              </a:r>
              <a:endParaRPr lang="zh-CN" altLang="en-US" sz="1100" dirty="0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8199916" y="3251858"/>
              <a:ext cx="1793174" cy="65314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/>
                <a:t>RAN</a:t>
              </a:r>
              <a:endParaRPr lang="zh-CN" altLang="en-US" sz="1100" dirty="0"/>
            </a:p>
          </p:txBody>
        </p:sp>
        <p:sp>
          <p:nvSpPr>
            <p:cNvPr id="44" name="下箭头 43"/>
            <p:cNvSpPr/>
            <p:nvPr/>
          </p:nvSpPr>
          <p:spPr>
            <a:xfrm>
              <a:off x="8829309" y="3916876"/>
              <a:ext cx="421572" cy="821379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5" name="下箭头 44"/>
            <p:cNvSpPr/>
            <p:nvPr/>
          </p:nvSpPr>
          <p:spPr>
            <a:xfrm rot="2700000">
              <a:off x="8425882" y="1088569"/>
              <a:ext cx="231569" cy="926278"/>
            </a:xfrm>
            <a:prstGeom prst="down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下箭头 45"/>
            <p:cNvSpPr/>
            <p:nvPr/>
          </p:nvSpPr>
          <p:spPr>
            <a:xfrm rot="2700000">
              <a:off x="9773730" y="2461810"/>
              <a:ext cx="231569" cy="926278"/>
            </a:xfrm>
            <a:prstGeom prst="downArrow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7" name="下箭头 46"/>
            <p:cNvSpPr/>
            <p:nvPr/>
          </p:nvSpPr>
          <p:spPr>
            <a:xfrm rot="18900000">
              <a:off x="8236473" y="2472869"/>
              <a:ext cx="231569" cy="926278"/>
            </a:xfrm>
            <a:prstGeom prst="downArrow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100" dirty="0"/>
            </a:p>
          </p:txBody>
        </p:sp>
        <p:sp>
          <p:nvSpPr>
            <p:cNvPr id="48" name="下箭头 47"/>
            <p:cNvSpPr/>
            <p:nvPr/>
          </p:nvSpPr>
          <p:spPr>
            <a:xfrm rot="18900000">
              <a:off x="9445191" y="1080314"/>
              <a:ext cx="231569" cy="926278"/>
            </a:xfrm>
            <a:prstGeom prst="downArrow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TextBox 48"/>
            <p:cNvSpPr txBox="1"/>
            <p:nvPr/>
          </p:nvSpPr>
          <p:spPr>
            <a:xfrm rot="2672024">
              <a:off x="9549918" y="1301692"/>
              <a:ext cx="965533" cy="520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Multicast service 1</a:t>
              </a:r>
              <a:endParaRPr lang="zh-CN" altLang="en-US" sz="1100" dirty="0"/>
            </a:p>
          </p:txBody>
        </p:sp>
        <p:sp>
          <p:nvSpPr>
            <p:cNvPr id="50" name="TextBox 49"/>
            <p:cNvSpPr txBox="1"/>
            <p:nvPr/>
          </p:nvSpPr>
          <p:spPr>
            <a:xfrm rot="2700000" flipH="1">
              <a:off x="7669649" y="2915825"/>
              <a:ext cx="965533" cy="316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TMGI 1</a:t>
              </a:r>
              <a:endParaRPr lang="zh-CN" altLang="en-US" sz="1100" dirty="0"/>
            </a:p>
          </p:txBody>
        </p:sp>
        <p:sp>
          <p:nvSpPr>
            <p:cNvPr id="51" name="TextBox 50"/>
            <p:cNvSpPr txBox="1"/>
            <p:nvPr/>
          </p:nvSpPr>
          <p:spPr>
            <a:xfrm rot="18993374">
              <a:off x="9738602" y="2748864"/>
              <a:ext cx="965533" cy="316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/>
                <a:t>TMGI 2</a:t>
              </a:r>
              <a:endParaRPr lang="zh-CN" altLang="en-US" sz="1100" dirty="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9349847" y="4622159"/>
              <a:ext cx="1414492" cy="65314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/>
                <a:t>UE in PLMN 2</a:t>
              </a:r>
              <a:endParaRPr lang="zh-CN" altLang="en-US" sz="1100" dirty="0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7263074" y="4655808"/>
              <a:ext cx="1444841" cy="653143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>
                  <a:solidFill>
                    <a:schemeClr val="bg1">
                      <a:lumMod val="75000"/>
                    </a:schemeClr>
                  </a:solidFill>
                </a:rPr>
                <a:t>UE in PLMN 1</a:t>
              </a:r>
              <a:endParaRPr lang="zh-CN" altLang="en-US" sz="11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7415474" y="4808208"/>
              <a:ext cx="1444841" cy="653143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/>
                <a:t>UE in PLMN 1</a:t>
              </a:r>
              <a:endParaRPr lang="zh-CN" altLang="en-US" sz="1100" dirty="0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7567874" y="4960608"/>
              <a:ext cx="1444841" cy="653143"/>
            </a:xfrm>
            <a:prstGeom prst="round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/>
                <a:t>UE in PLMN 1</a:t>
              </a:r>
              <a:endParaRPr lang="zh-CN" altLang="en-US" sz="1100" dirty="0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9502247" y="4774559"/>
              <a:ext cx="1414492" cy="65314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/>
                <a:t>UE in PLMN 2</a:t>
              </a:r>
              <a:endParaRPr lang="zh-CN" altLang="en-US" sz="1100" dirty="0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9654647" y="4926959"/>
              <a:ext cx="1414492" cy="653143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/>
                <a:t>UE in PLMN 2</a:t>
              </a:r>
              <a:endParaRPr lang="zh-CN" altLang="en-US" sz="1100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9062774" y="4086189"/>
              <a:ext cx="594608" cy="3160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/>
                <a:t>PTM</a:t>
              </a:r>
              <a:endParaRPr lang="zh-CN" altLang="en-US" sz="1100" dirty="0"/>
            </a:p>
          </p:txBody>
        </p:sp>
      </p:grpSp>
      <p:sp>
        <p:nvSpPr>
          <p:cNvPr id="61" name="矩形 60"/>
          <p:cNvSpPr/>
          <p:nvPr/>
        </p:nvSpPr>
        <p:spPr>
          <a:xfrm>
            <a:off x="342058" y="1057301"/>
            <a:ext cx="5310062" cy="1596694"/>
          </a:xfrm>
          <a:prstGeom prst="rect">
            <a:avLst/>
          </a:prstGeom>
          <a:noFill/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33708" y="2877686"/>
            <a:ext cx="5318764" cy="1064331"/>
          </a:xfrm>
          <a:prstGeom prst="rect">
            <a:avLst/>
          </a:prstGeom>
          <a:noFill/>
          <a:ln w="12700" cap="flat" cmpd="sng" algn="ctr">
            <a:solidFill>
              <a:srgbClr val="ED6D0F"/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25695" y="1377051"/>
            <a:ext cx="5069751" cy="1056906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67462" lvl="1" indent="-267462" algn="just"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Efficiency improvement for multicast in RAN sharing scenario. The similar enhancement is already supported in Rel-18 for broadcast, and there is similar motivation to enhance for multicast. 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353116" y="3212138"/>
            <a:ext cx="5227068" cy="56446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Specify </a:t>
            </a:r>
            <a:r>
              <a:rPr lang="en-US" altLang="zh-CN" dirty="0"/>
              <a:t>enhancements to improve the resource efficiency for </a:t>
            </a:r>
            <a:r>
              <a:rPr lang="en-US" altLang="zh-CN" dirty="0" smtClean="0"/>
              <a:t>multicast </a:t>
            </a:r>
            <a:r>
              <a:rPr lang="en-US" altLang="zh-CN" dirty="0"/>
              <a:t>reception in RAN sharing scenarios[RAN3</a:t>
            </a:r>
            <a:r>
              <a:rPr lang="en-US" altLang="zh-CN" dirty="0"/>
              <a:t>]</a:t>
            </a:r>
          </a:p>
        </p:txBody>
      </p:sp>
      <p:sp>
        <p:nvSpPr>
          <p:cNvPr id="65" name="矩形 64"/>
          <p:cNvSpPr/>
          <p:nvPr/>
        </p:nvSpPr>
        <p:spPr>
          <a:xfrm>
            <a:off x="333708" y="1057300"/>
            <a:ext cx="5318764" cy="252938"/>
          </a:xfrm>
          <a:prstGeom prst="rect">
            <a:avLst/>
          </a:prstGeom>
          <a:solidFill>
            <a:schemeClr val="accent5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33708" y="2877685"/>
            <a:ext cx="5318764" cy="311840"/>
          </a:xfrm>
          <a:prstGeom prst="rect">
            <a:avLst/>
          </a:prstGeom>
          <a:gradFill>
            <a:gsLst>
              <a:gs pos="50000">
                <a:srgbClr val="FF9300"/>
              </a:gs>
              <a:gs pos="0">
                <a:srgbClr val="FFA725"/>
              </a:gs>
              <a:gs pos="100000">
                <a:srgbClr val="FF6600"/>
              </a:gs>
            </a:gsLst>
          </a:gradFill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" name="等腰三角形 66"/>
          <p:cNvSpPr/>
          <p:nvPr/>
        </p:nvSpPr>
        <p:spPr>
          <a:xfrm rot="10800000">
            <a:off x="2569113" y="2713483"/>
            <a:ext cx="388480" cy="1116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/>
            <a:endParaRPr lang="zh-CN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8" name="灯片编号占位符 3"/>
          <p:cNvSpPr txBox="1">
            <a:spLocks/>
          </p:cNvSpPr>
          <p:nvPr/>
        </p:nvSpPr>
        <p:spPr>
          <a:xfrm>
            <a:off x="6751663" y="5331009"/>
            <a:ext cx="20574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defPPr>
              <a:defRPr lang="en-US"/>
            </a:defPPr>
            <a:lvl1pPr marL="0" algn="r" defTabSz="457200" rtl="0" eaLnBrk="1" latinLnBrk="0" hangingPunct="1">
              <a:defRPr sz="1900" kern="1200">
                <a:solidFill>
                  <a:srgbClr val="10386B"/>
                </a:solidFill>
                <a:latin typeface="Arial" pitchFamily="34" charset="0"/>
                <a:ea typeface="微软雅黑" panose="020B0503020204020204" pitchFamily="34" charset="-122"/>
                <a:cs typeface="Arial" pitchFamily="34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C091945-BED8-40C6-A17E-143F3A6898E6}" type="slidenum">
              <a:rPr lang="zh-CN" altLang="en-US" sz="1100">
                <a:solidFill>
                  <a:schemeClr val="bg1">
                    <a:lumMod val="65000"/>
                  </a:schemeClr>
                </a:solidFill>
              </a:rPr>
              <a:pPr/>
              <a:t>3</a:t>
            </a:fld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内容占位符 2"/>
          <p:cNvSpPr txBox="1">
            <a:spLocks/>
          </p:cNvSpPr>
          <p:nvPr/>
        </p:nvSpPr>
        <p:spPr>
          <a:xfrm>
            <a:off x="0" y="4111158"/>
            <a:ext cx="6038348" cy="906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b="1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240967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7030A0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dirty="0">
                <a:solidFill>
                  <a:schemeClr val="tx1"/>
                </a:solidFill>
              </a:rPr>
              <a:t>Proposal 2: ‘</a:t>
            </a:r>
            <a:r>
              <a:rPr lang="en-US" altLang="zh-CN" dirty="0">
                <a:solidFill>
                  <a:schemeClr val="tx1"/>
                </a:solidFill>
              </a:rPr>
              <a:t>Multicast enhancement in RAN </a:t>
            </a:r>
            <a:r>
              <a:rPr lang="en-US" altLang="zh-CN" dirty="0" smtClean="0">
                <a:solidFill>
                  <a:schemeClr val="tx1"/>
                </a:solidFill>
              </a:rPr>
              <a:t>sharing scenario</a:t>
            </a:r>
            <a:r>
              <a:rPr lang="en-US" dirty="0" smtClean="0">
                <a:solidFill>
                  <a:schemeClr val="tx1"/>
                </a:solidFill>
              </a:rPr>
              <a:t>’ </a:t>
            </a:r>
            <a:r>
              <a:rPr lang="en-US" dirty="0">
                <a:solidFill>
                  <a:schemeClr val="tx1"/>
                </a:solidFill>
              </a:rPr>
              <a:t>is included as one objective in the Rel-19 NR MBS WI. </a:t>
            </a:r>
          </a:p>
        </p:txBody>
      </p:sp>
    </p:spTree>
    <p:extLst>
      <p:ext uri="{BB962C8B-B14F-4D97-AF65-F5344CB8AC3E}">
        <p14:creationId xmlns:p14="http://schemas.microsoft.com/office/powerpoint/2010/main" val="103791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95095" tIns="47547" rIns="95095" bIns="47547"/>
          <a:lstStyle/>
          <a:p>
            <a:pPr defTabSz="713232">
              <a:spcBef>
                <a:spcPts val="0"/>
              </a:spcBef>
            </a:pPr>
            <a:r>
              <a:rPr lang="en-US" altLang="zh-CN" sz="2500" dirty="0">
                <a:solidFill>
                  <a:schemeClr val="accent1"/>
                </a:solidFill>
                <a:cs typeface="Calibri" pitchFamily="34" charset="0"/>
              </a:rPr>
              <a:t>MBS </a:t>
            </a:r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enhancements in CA </a:t>
            </a:r>
            <a:r>
              <a:rPr lang="en-US" altLang="zh-CN" sz="2500" dirty="0">
                <a:solidFill>
                  <a:schemeClr val="accent1"/>
                </a:solidFill>
                <a:cs typeface="Calibri" pitchFamily="34" charset="0"/>
              </a:rPr>
              <a:t>and/or </a:t>
            </a:r>
            <a:r>
              <a:rPr lang="en-US" altLang="zh-CN" sz="2500" dirty="0" smtClean="0">
                <a:solidFill>
                  <a:schemeClr val="accent1"/>
                </a:solidFill>
                <a:cs typeface="Calibri" pitchFamily="34" charset="0"/>
              </a:rPr>
              <a:t>DC scenario</a:t>
            </a:r>
            <a:endParaRPr lang="en-US" altLang="zh-CN" sz="2500" dirty="0">
              <a:solidFill>
                <a:schemeClr val="accent1"/>
              </a:solidFill>
              <a:cs typeface="Calibri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858287"/>
              </p:ext>
            </p:extLst>
          </p:nvPr>
        </p:nvGraphicFramePr>
        <p:xfrm>
          <a:off x="5358410" y="1367400"/>
          <a:ext cx="3785590" cy="254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" name="Visio" r:id="rId3" imgW="4529119" imgH="2735885" progId="Visio.Drawing.11">
                  <p:embed/>
                </p:oleObj>
              </mc:Choice>
              <mc:Fallback>
                <p:oleObj name="Visio" r:id="rId3" imgW="4529119" imgH="2735885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58410" y="1367400"/>
                        <a:ext cx="3785590" cy="254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342058" y="985293"/>
            <a:ext cx="4821037" cy="1224135"/>
          </a:xfrm>
          <a:prstGeom prst="rect">
            <a:avLst/>
          </a:prstGeom>
          <a:noFill/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3708" y="2637521"/>
            <a:ext cx="4829387" cy="1444116"/>
          </a:xfrm>
          <a:prstGeom prst="rect">
            <a:avLst/>
          </a:prstGeom>
          <a:noFill/>
          <a:ln w="12700" cap="flat" cmpd="sng" algn="ctr">
            <a:solidFill>
              <a:srgbClr val="ED6D0F"/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5695" y="1305043"/>
            <a:ext cx="4580646" cy="564463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67462" lvl="1" indent="-267462" algn="just"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Higher data rate  requirement e.g., for gaming, video in car, and live broadcasting in stadium, etc.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2058" y="2809851"/>
            <a:ext cx="4672634" cy="1056906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en-US" altLang="zh-CN" dirty="0" smtClean="0"/>
              <a:t>Specify enhancement for multicast </a:t>
            </a:r>
            <a:r>
              <a:rPr lang="en-US" altLang="zh-CN" dirty="0"/>
              <a:t>reception on multiple CCs in CA scenario [RAN2, RAN1</a:t>
            </a:r>
            <a:r>
              <a:rPr lang="en-US" altLang="zh-CN" dirty="0" smtClean="0"/>
              <a:t>]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/>
              <a:t>Specify enhancement for multicast </a:t>
            </a:r>
            <a:r>
              <a:rPr lang="en-US" altLang="zh-CN" dirty="0"/>
              <a:t>reception on SN in DC scenario [RAN3]</a:t>
            </a:r>
          </a:p>
        </p:txBody>
      </p:sp>
      <p:sp>
        <p:nvSpPr>
          <p:cNvPr id="20" name="矩形 19"/>
          <p:cNvSpPr/>
          <p:nvPr/>
        </p:nvSpPr>
        <p:spPr>
          <a:xfrm>
            <a:off x="333708" y="985292"/>
            <a:ext cx="4829387" cy="301821"/>
          </a:xfrm>
          <a:prstGeom prst="rect">
            <a:avLst/>
          </a:prstGeom>
          <a:solidFill>
            <a:schemeClr val="accent5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2058" y="2493503"/>
            <a:ext cx="4829387" cy="311840"/>
          </a:xfrm>
          <a:prstGeom prst="rect">
            <a:avLst/>
          </a:prstGeom>
          <a:gradFill>
            <a:gsLst>
              <a:gs pos="50000">
                <a:srgbClr val="FF9300"/>
              </a:gs>
              <a:gs pos="0">
                <a:srgbClr val="FFA725"/>
              </a:gs>
              <a:gs pos="100000">
                <a:srgbClr val="FF6600"/>
              </a:gs>
            </a:gsLst>
          </a:gradFill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10800000">
            <a:off x="2569113" y="2281436"/>
            <a:ext cx="372772" cy="1116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/>
            <a:endParaRPr lang="zh-CN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751663" y="5331009"/>
            <a:ext cx="2057400" cy="304271"/>
          </a:xfrm>
        </p:spPr>
        <p:txBody>
          <a:bodyPr/>
          <a:lstStyle/>
          <a:p>
            <a:fld id="{7C091945-BED8-40C6-A17E-143F3A6898E6}" type="slidenum">
              <a:rPr lang="zh-CN" altLang="en-US" sz="1100">
                <a:solidFill>
                  <a:schemeClr val="bg1">
                    <a:lumMod val="65000"/>
                  </a:schemeClr>
                </a:solidFill>
              </a:rPr>
              <a:pPr/>
              <a:t>4</a:t>
            </a:fld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159984" y="4225652"/>
            <a:ext cx="8778120" cy="9361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b="1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240967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7030A0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r>
              <a:rPr lang="en-US" dirty="0">
                <a:solidFill>
                  <a:schemeClr val="tx1"/>
                </a:solidFill>
              </a:rPr>
              <a:t>Proposal 3: </a:t>
            </a:r>
            <a:r>
              <a:rPr lang="en-US" dirty="0" smtClean="0">
                <a:solidFill>
                  <a:schemeClr val="tx1"/>
                </a:solidFill>
              </a:rPr>
              <a:t>‘</a:t>
            </a:r>
            <a:r>
              <a:rPr lang="en-US" altLang="zh-CN" dirty="0">
                <a:solidFill>
                  <a:schemeClr val="tx1"/>
                </a:solidFill>
              </a:rPr>
              <a:t>MBS enhancements in CA and/or DC scenario</a:t>
            </a:r>
            <a:r>
              <a:rPr lang="en-US" dirty="0" smtClean="0">
                <a:solidFill>
                  <a:schemeClr val="tx1"/>
                </a:solidFill>
              </a:rPr>
              <a:t>’ </a:t>
            </a:r>
            <a:r>
              <a:rPr lang="en-US" dirty="0">
                <a:solidFill>
                  <a:schemeClr val="tx1"/>
                </a:solidFill>
              </a:rPr>
              <a:t>is included as one objective in the Rel-19 NR MBS WI. </a:t>
            </a:r>
          </a:p>
        </p:txBody>
      </p:sp>
    </p:spTree>
    <p:extLst>
      <p:ext uri="{BB962C8B-B14F-4D97-AF65-F5344CB8AC3E}">
        <p14:creationId xmlns:p14="http://schemas.microsoft.com/office/powerpoint/2010/main" val="31281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lIns="95095" tIns="47547" rIns="95095" bIns="47547"/>
          <a:lstStyle/>
          <a:p>
            <a:pPr defTabSz="713232">
              <a:spcBef>
                <a:spcPts val="0"/>
              </a:spcBef>
            </a:pPr>
            <a:r>
              <a:rPr lang="en-US" altLang="zh-CN" sz="2500" dirty="0" smtClean="0">
                <a:solidFill>
                  <a:schemeClr val="accent1"/>
                </a:solidFill>
              </a:rPr>
              <a:t>R17/R18 leftovers</a:t>
            </a:r>
            <a:endParaRPr lang="en-US" altLang="zh-CN" sz="2500" dirty="0">
              <a:solidFill>
                <a:schemeClr val="accent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5" y="985293"/>
            <a:ext cx="8347052" cy="1440159"/>
          </a:xfrm>
          <a:prstGeom prst="rect">
            <a:avLst/>
          </a:prstGeom>
          <a:noFill/>
          <a:ln w="12700" cap="flat" cmpd="sng" algn="ctr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6776" y="2641477"/>
            <a:ext cx="8361688" cy="1599074"/>
          </a:xfrm>
          <a:prstGeom prst="rect">
            <a:avLst/>
          </a:prstGeom>
          <a:noFill/>
          <a:ln w="12700" cap="flat" cmpd="sng" algn="ctr">
            <a:solidFill>
              <a:srgbClr val="ED6D0F"/>
            </a:solidFill>
            <a:prstDash val="solid"/>
            <a:miter lim="800000"/>
          </a:ln>
          <a:effectLst/>
        </p:spPr>
        <p:txBody>
          <a:bodyPr lIns="71323" tIns="35662" rIns="71323" bIns="35662" rtlCol="0" anchor="ctr"/>
          <a:lstStyle/>
          <a:p>
            <a:pPr algn="ctr" defTabSz="713232"/>
            <a:endParaRPr lang="zh-CN" altLang="en-US" kern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3291" y="1305044"/>
            <a:ext cx="8200458" cy="1303127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marL="267462" lvl="1" indent="-267462" algn="just">
              <a:buFont typeface="Wingdings" panose="05000000000000000000" pitchFamily="2" charset="2"/>
              <a:buChar char="ü"/>
            </a:pP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R18, Redcap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CFR was </a:t>
            </a: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introduced </a:t>
            </a: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 limitation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exists to use same resources for all types of UEs. I</a:t>
            </a: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 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not resource efficient </a:t>
            </a:r>
            <a:r>
              <a:rPr lang="en-US" altLang="zh-CN" sz="16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</a:t>
            </a:r>
            <a:r>
              <a:rPr lang="en-US" altLang="zh-CN" sz="1600" dirty="0"/>
              <a:t>MBS </a:t>
            </a:r>
            <a:r>
              <a:rPr lang="en-US" altLang="zh-CN" sz="1600" dirty="0" smtClean="0"/>
              <a:t>services </a:t>
            </a:r>
            <a:r>
              <a:rPr lang="en-US" altLang="zh-CN" sz="1600" dirty="0"/>
              <a:t>targeted  for normal UEs and redcap </a:t>
            </a:r>
            <a:r>
              <a:rPr lang="en-US" altLang="zh-CN" sz="1600" dirty="0" smtClean="0"/>
              <a:t>UEs</a:t>
            </a:r>
          </a:p>
          <a:p>
            <a:pPr marL="267462" lvl="1" indent="-267462" algn="just">
              <a:buFont typeface="Wingdings" panose="05000000000000000000" pitchFamily="2" charset="2"/>
              <a:buChar char="ü"/>
            </a:pP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In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R17 MBS</a:t>
            </a: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, legacy power saving mechanism(e.g., </a:t>
            </a:r>
            <a:r>
              <a:rPr lang="en-US" altLang="zh-CN" sz="1600" dirty="0" smtClean="0">
                <a:solidFill>
                  <a:prstClr val="black"/>
                </a:solidFill>
                <a:cs typeface="Calibri" panose="020F0502020204030204" pitchFamily="34" charset="0"/>
              </a:rPr>
              <a:t>PEI,WUS/DCP) </a:t>
            </a:r>
            <a:r>
              <a:rPr lang="en-US" altLang="zh-CN" sz="1600" dirty="0">
                <a:solidFill>
                  <a:prstClr val="black"/>
                </a:solidFill>
                <a:cs typeface="Calibri" panose="020F0502020204030204" pitchFamily="34" charset="0"/>
              </a:rPr>
              <a:t>is not applicable to MBS, which results in unnecessary power consumption for MBS UEs.</a:t>
            </a:r>
          </a:p>
          <a:p>
            <a:pPr marL="724662" lvl="2" indent="-267462" algn="just">
              <a:buFont typeface="Wingdings" panose="05000000000000000000" pitchFamily="2" charset="2"/>
              <a:buChar char="ü"/>
            </a:pPr>
            <a:endParaRPr lang="en-US" altLang="zh-CN" sz="1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1600" y="2953317"/>
            <a:ext cx="8189968" cy="1056906"/>
          </a:xfrm>
          <a:prstGeom prst="rect">
            <a:avLst/>
          </a:prstGeom>
          <a:noFill/>
        </p:spPr>
        <p:txBody>
          <a:bodyPr wrap="square" lIns="71323" tIns="35662" rIns="71323" bIns="35662" rtlCol="0">
            <a:spAutoFit/>
          </a:bodyPr>
          <a:lstStyle>
            <a:defPPr>
              <a:defRPr lang="en-US"/>
            </a:defPPr>
            <a:lvl1pPr marL="285750" indent="-285750" algn="just">
              <a:buFont typeface="Wingdings" pitchFamily="2" charset="2"/>
              <a:buChar char="u"/>
              <a:defRPr sz="160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>
              <a:buFont typeface="Wingdings" panose="05000000000000000000" pitchFamily="2" charset="2"/>
              <a:buChar char="ü"/>
            </a:pPr>
            <a:r>
              <a:rPr lang="en-US" altLang="zh-CN" dirty="0"/>
              <a:t>Specify enhancement for </a:t>
            </a:r>
            <a:r>
              <a:rPr lang="en-US" altLang="zh-CN" dirty="0" smtClean="0"/>
              <a:t>using </a:t>
            </a:r>
            <a:r>
              <a:rPr lang="en-US" altLang="zh-CN" dirty="0"/>
              <a:t>same PDSCH resource for a MBS service targeted  for </a:t>
            </a:r>
            <a:r>
              <a:rPr lang="en-US" altLang="zh-CN" dirty="0"/>
              <a:t>all types of </a:t>
            </a:r>
            <a:r>
              <a:rPr lang="en-US" altLang="zh-CN" dirty="0" smtClean="0"/>
              <a:t>UEs </a:t>
            </a:r>
            <a:r>
              <a:rPr lang="en-US" altLang="zh-CN" dirty="0" smtClean="0"/>
              <a:t>if </a:t>
            </a:r>
            <a:r>
              <a:rPr lang="en-US" altLang="zh-CN" dirty="0"/>
              <a:t>redcap CFR is configured [RAN1, RAN2</a:t>
            </a:r>
            <a:r>
              <a:rPr lang="en-US" altLang="zh-CN" dirty="0" smtClean="0"/>
              <a:t>]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zh-CN" dirty="0"/>
              <a:t>Study and if necessary, specify </a:t>
            </a:r>
            <a:r>
              <a:rPr lang="en-US" altLang="zh-CN" dirty="0" smtClean="0"/>
              <a:t>power saving enhancements(e.g., extend the </a:t>
            </a:r>
            <a:r>
              <a:rPr lang="en-US" altLang="zh-CN" dirty="0"/>
              <a:t>legacy power saving mechanisms to </a:t>
            </a:r>
            <a:r>
              <a:rPr lang="en-US" altLang="zh-CN" dirty="0" smtClean="0"/>
              <a:t>MBS)[</a:t>
            </a:r>
            <a:r>
              <a:rPr lang="en-US" altLang="zh-CN" dirty="0"/>
              <a:t>RAN1, RAN2</a:t>
            </a:r>
            <a:r>
              <a:rPr lang="en-US" altLang="zh-CN" dirty="0" smtClean="0"/>
              <a:t>]</a:t>
            </a:r>
            <a:endParaRPr lang="en-US" altLang="zh-CN" dirty="0"/>
          </a:p>
        </p:txBody>
      </p:sp>
      <p:sp>
        <p:nvSpPr>
          <p:cNvPr id="20" name="矩形 19"/>
          <p:cNvSpPr/>
          <p:nvPr/>
        </p:nvSpPr>
        <p:spPr>
          <a:xfrm>
            <a:off x="386776" y="985292"/>
            <a:ext cx="8361688" cy="301821"/>
          </a:xfrm>
          <a:prstGeom prst="rect">
            <a:avLst/>
          </a:prstGeom>
          <a:solidFill>
            <a:schemeClr val="accent5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86776" y="2641476"/>
            <a:ext cx="8361688" cy="311840"/>
          </a:xfrm>
          <a:prstGeom prst="rect">
            <a:avLst/>
          </a:prstGeom>
          <a:gradFill>
            <a:gsLst>
              <a:gs pos="50000">
                <a:srgbClr val="FF9300"/>
              </a:gs>
              <a:gs pos="0">
                <a:srgbClr val="FFA725"/>
              </a:gs>
              <a:gs pos="100000">
                <a:srgbClr val="FF6600"/>
              </a:gs>
            </a:gsLst>
          </a:gradFill>
          <a:ln/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>
              <a:defRPr/>
            </a:pPr>
            <a:r>
              <a:rPr lang="en-US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Objective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10800000">
            <a:off x="4256831" y="2497460"/>
            <a:ext cx="653378" cy="11165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323" tIns="35662" rIns="71323" bIns="35662" rtlCol="0" anchor="ctr"/>
          <a:lstStyle/>
          <a:p>
            <a:pPr algn="ctr" defTabSz="713232"/>
            <a:endParaRPr lang="zh-CN" altLang="en-US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751663" y="5331009"/>
            <a:ext cx="2057400" cy="304271"/>
          </a:xfrm>
        </p:spPr>
        <p:txBody>
          <a:bodyPr/>
          <a:lstStyle/>
          <a:p>
            <a:fld id="{7C091945-BED8-40C6-A17E-143F3A6898E6}" type="slidenum">
              <a:rPr lang="zh-CN" altLang="en-US" sz="1100">
                <a:solidFill>
                  <a:schemeClr val="bg1">
                    <a:lumMod val="65000"/>
                  </a:schemeClr>
                </a:solidFill>
              </a:rPr>
              <a:pPr/>
              <a:t>5</a:t>
            </a:fld>
            <a:endParaRPr lang="zh-CN" altLang="en-US" sz="11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178560" y="4369668"/>
            <a:ext cx="8778120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indent="0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b="1">
                <a:solidFill>
                  <a:schemeClr val="accent1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rgbClr val="240967"/>
                </a:solidFill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1400">
                <a:solidFill>
                  <a:srgbClr val="7030A0"/>
                </a:solidFill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/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algn="just"/>
            <a:r>
              <a:rPr lang="en-US" dirty="0">
                <a:solidFill>
                  <a:schemeClr val="tx1"/>
                </a:solidFill>
              </a:rPr>
              <a:t>Proposal </a:t>
            </a:r>
            <a:r>
              <a:rPr lang="en-US" dirty="0" smtClean="0">
                <a:solidFill>
                  <a:schemeClr val="tx1"/>
                </a:solidFill>
              </a:rPr>
              <a:t>4: Consider to address the R17/R18 leftovers(e.g. enhancement for redcap CFR, power saving enhancement for MBS) in </a:t>
            </a:r>
            <a:r>
              <a:rPr lang="en-US" dirty="0">
                <a:solidFill>
                  <a:schemeClr val="tx1"/>
                </a:solidFill>
              </a:rPr>
              <a:t>the Rel-19 NR MBS WI. </a:t>
            </a:r>
          </a:p>
        </p:txBody>
      </p:sp>
    </p:spTree>
    <p:extLst>
      <p:ext uri="{BB962C8B-B14F-4D97-AF65-F5344CB8AC3E}">
        <p14:creationId xmlns:p14="http://schemas.microsoft.com/office/powerpoint/2010/main" val="8621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57200"/>
            <a:ext cx="8435280" cy="648416"/>
          </a:xfrm>
        </p:spPr>
        <p:txBody>
          <a:bodyPr vert="horz" lIns="95095" tIns="47547" rIns="95095" bIns="47547" rtlCol="0" anchor="ctr">
            <a:normAutofit/>
          </a:bodyPr>
          <a:lstStyle/>
          <a:p>
            <a:pPr defTabSz="713232">
              <a:spcBef>
                <a:spcPts val="0"/>
              </a:spcBef>
            </a:pPr>
            <a:r>
              <a:rPr lang="en-US" altLang="zh-CN" sz="2500" dirty="0">
                <a:solidFill>
                  <a:schemeClr val="accent1"/>
                </a:solidFill>
                <a:cs typeface="Calibri" pitchFamily="34" charset="0"/>
              </a:rPr>
              <a:t>Summary of the potential work scope of R19 MBS</a:t>
            </a:r>
            <a:endParaRPr lang="zh-CN" altLang="en-US" sz="2500" dirty="0">
              <a:solidFill>
                <a:schemeClr val="accent1"/>
              </a:solidFill>
              <a:cs typeface="Calibri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altLang="zh-CN" dirty="0"/>
              <a:t>As a summary, our proposals are in the </a:t>
            </a:r>
            <a:r>
              <a:rPr lang="en-US" altLang="zh-CN" dirty="0" smtClean="0"/>
              <a:t>following</a:t>
            </a:r>
          </a:p>
          <a:p>
            <a:pPr algn="just"/>
            <a:r>
              <a:rPr lang="en-US" altLang="zh-CN" b="1" dirty="0">
                <a:solidFill>
                  <a:schemeClr val="tx1"/>
                </a:solidFill>
                <a:ea typeface="黑体" panose="02010609060101010101" pitchFamily="49" charset="-122"/>
                <a:cs typeface="Calibri" pitchFamily="34" charset="0"/>
              </a:rPr>
              <a:t>Proposal 1: ‘Support ECP in MBS’ is included as one objective in the Rel-19 NR MBS WI. </a:t>
            </a:r>
          </a:p>
          <a:p>
            <a:pPr algn="just"/>
            <a:r>
              <a:rPr lang="en-US" altLang="zh-CN" b="1" dirty="0">
                <a:solidFill>
                  <a:schemeClr val="tx1"/>
                </a:solidFill>
                <a:ea typeface="黑体" panose="02010609060101010101" pitchFamily="49" charset="-122"/>
                <a:cs typeface="Calibri" pitchFamily="34" charset="0"/>
              </a:rPr>
              <a:t>Proposal 2: ‘Multicast enhancement in RAN sharing scenario’ is included as one objective in the Rel-19 NR MBS WI. </a:t>
            </a:r>
          </a:p>
          <a:p>
            <a:pPr algn="just"/>
            <a:r>
              <a:rPr lang="en-US" altLang="zh-CN" b="1" dirty="0">
                <a:solidFill>
                  <a:schemeClr val="tx1"/>
                </a:solidFill>
                <a:ea typeface="黑体" panose="02010609060101010101" pitchFamily="49" charset="-122"/>
                <a:cs typeface="Calibri" pitchFamily="34" charset="0"/>
              </a:rPr>
              <a:t>Proposal 3: ‘MBS enhancements in CA and/or DC scenario’ is included as one objective in the Rel-19 NR MBS WI. </a:t>
            </a:r>
          </a:p>
          <a:p>
            <a:pPr algn="just"/>
            <a:r>
              <a:rPr lang="en-US" altLang="zh-CN" b="1" dirty="0">
                <a:solidFill>
                  <a:schemeClr val="tx1"/>
                </a:solidFill>
                <a:ea typeface="黑体" panose="02010609060101010101" pitchFamily="49" charset="-122"/>
                <a:cs typeface="Calibri" pitchFamily="34" charset="0"/>
              </a:rPr>
              <a:t>Proposal 4: Consider to address the R17/R18 leftovers(e.g. enhancement for redcap CFR, power saving enhancement for MBS) in the Rel-19 NR MBS WI. </a:t>
            </a:r>
            <a:endParaRPr lang="en-US" altLang="zh-CN" dirty="0"/>
          </a:p>
          <a:p>
            <a:pPr algn="just"/>
            <a:endParaRPr lang="en-US" altLang="zh-CN" b="1" dirty="0">
              <a:solidFill>
                <a:schemeClr val="accent1"/>
              </a:solidFill>
              <a:ea typeface="黑体" panose="02010609060101010101" pitchFamily="49" charset="-122"/>
              <a:cs typeface="Calibri" pitchFamily="34" charset="0"/>
            </a:endParaRPr>
          </a:p>
          <a:p>
            <a:pPr algn="just"/>
            <a:endParaRPr lang="en-US" altLang="zh-CN" dirty="0"/>
          </a:p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91945-BED8-40C6-A17E-143F3A6898E6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4837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532440" y="5296959"/>
            <a:ext cx="432048" cy="304271"/>
          </a:xfrm>
        </p:spPr>
        <p:txBody>
          <a:bodyPr/>
          <a:lstStyle/>
          <a:p>
            <a:fld id="{7C091945-BED8-40C6-A17E-143F3A6898E6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buFont typeface="Arial" pitchFamily="34" charset="0"/>
          <a:buChar char="•"/>
          <a:defRPr sz="1600"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effectLst>
          <a:glow rad="63500">
            <a:schemeClr val="accent1">
              <a:satMod val="175000"/>
              <a:alpha val="40000"/>
            </a:schemeClr>
          </a:glow>
          <a:outerShdw blurRad="40000" dist="20000" dir="5400000" rotWithShape="0">
            <a:srgbClr val="000000">
              <a:alpha val="38000"/>
            </a:srgbClr>
          </a:outerShdw>
        </a:effectLst>
      </a:spPr>
      <a:bodyPr wrap="square" rtlCol="0">
        <a:spAutoFit/>
      </a:bodyPr>
      <a:lstStyle>
        <a:defPPr>
          <a:defRPr dirty="0" smtClean="0"/>
        </a:defPPr>
      </a:lstStyle>
      <a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a:style>
    </a:tx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606</Words>
  <Application>Microsoft Office PowerPoint</Application>
  <PresentationFormat>全屏显示(16:10)</PresentationFormat>
  <Paragraphs>65</Paragraphs>
  <Slides>7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1_Office 主题</vt:lpstr>
      <vt:lpstr>Office 主题</vt:lpstr>
      <vt:lpstr>Visio</vt:lpstr>
      <vt:lpstr>Consideration on R19 MBS enhancements</vt:lpstr>
      <vt:lpstr>Support ECP in MBS</vt:lpstr>
      <vt:lpstr>Multicast enhancement in RAN sharing scenario</vt:lpstr>
      <vt:lpstr>MBS enhancements in CA and/or DC scenario</vt:lpstr>
      <vt:lpstr>R17/R18 leftovers</vt:lpstr>
      <vt:lpstr>Summary of the potential work scope of R19 MBS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2020-03-10T03:17:57Z</dcterms:created>
  <dcterms:modified xsi:type="dcterms:W3CDTF">2023-09-04T09:31:13Z</dcterms:modified>
</cp:coreProperties>
</file>