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Override1.xml" ContentType="application/vnd.openxmlformats-officedocument.themeOverr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4">
  <p:sldMasterIdLst>
    <p:sldMasterId id="2147483660" r:id="rId1"/>
    <p:sldMasterId id="2147483672" r:id="rId2"/>
  </p:sldMasterIdLst>
  <p:notesMasterIdLst>
    <p:notesMasterId r:id="rId12"/>
  </p:notesMasterIdLst>
  <p:handoutMasterIdLst>
    <p:handoutMasterId r:id="rId13"/>
  </p:handoutMasterIdLst>
  <p:sldIdLst>
    <p:sldId id="373" r:id="rId3"/>
    <p:sldId id="389" r:id="rId4"/>
    <p:sldId id="390" r:id="rId5"/>
    <p:sldId id="391" r:id="rId6"/>
    <p:sldId id="392" r:id="rId7"/>
    <p:sldId id="395" r:id="rId8"/>
    <p:sldId id="394" r:id="rId9"/>
    <p:sldId id="393" r:id="rId10"/>
    <p:sldId id="352" r:id="rId11"/>
  </p:sldIdLst>
  <p:sldSz cx="9144000" cy="5715000" type="screen16x10"/>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066"/>
    <a:srgbClr val="00123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21" autoAdjust="0"/>
    <p:restoredTop sz="96625" autoAdjust="0"/>
  </p:normalViewPr>
  <p:slideViewPr>
    <p:cSldViewPr>
      <p:cViewPr>
        <p:scale>
          <a:sx n="100" d="100"/>
          <a:sy n="100" d="100"/>
        </p:scale>
        <p:origin x="-618" y="-72"/>
      </p:cViewPr>
      <p:guideLst>
        <p:guide orient="horz" pos="1800"/>
        <p:guide pos="2880"/>
      </p:guideLst>
    </p:cSldViewPr>
  </p:slideViewPr>
  <p:outlineViewPr>
    <p:cViewPr>
      <p:scale>
        <a:sx n="33" d="100"/>
        <a:sy n="33" d="100"/>
      </p:scale>
      <p:origin x="0" y="310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9/4/2023</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dirty="0"/>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2023/9/4</a:t>
            </a:fld>
            <a:endParaRPr lang="zh-CN" altLang="en-US"/>
          </a:p>
        </p:txBody>
      </p:sp>
      <p:sp>
        <p:nvSpPr>
          <p:cNvPr id="4" name="幻灯片图像占位符 3"/>
          <p:cNvSpPr>
            <a:spLocks noGrp="1" noRot="1" noChangeAspect="1"/>
          </p:cNvSpPr>
          <p:nvPr>
            <p:ph type="sldImg" idx="2"/>
          </p:nvPr>
        </p:nvSpPr>
        <p:spPr>
          <a:xfrm>
            <a:off x="715963" y="696913"/>
            <a:ext cx="5578475"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xfrm>
            <a:off x="715963" y="696913"/>
            <a:ext cx="5578475" cy="3486150"/>
          </a:xfrm>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15963" y="696913"/>
            <a:ext cx="5578475" cy="34861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9</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755576" y="2425452"/>
            <a:ext cx="7772400" cy="924988"/>
          </a:xfrm>
        </p:spPr>
        <p:txBody>
          <a:bodyPr>
            <a:normAutofit/>
          </a:bodyPr>
          <a:lstStyle>
            <a:lvl1pPr algn="ctr">
              <a:defRPr sz="4000" b="1" baseline="0">
                <a:solidFill>
                  <a:schemeClr val="bg1"/>
                </a:solidFill>
                <a:effectLst>
                  <a:outerShdw blurRad="38100" dist="38100" dir="2700000" algn="tl">
                    <a:srgbClr val="000000">
                      <a:alpha val="43137"/>
                    </a:srgbClr>
                  </a:outerShdw>
                </a:effectLst>
                <a:latin typeface="Calibri" panose="020F0502020204030204" pitchFamily="34" charset="0"/>
                <a:ea typeface="黑体" pitchFamily="2" charset="-122"/>
              </a:defRPr>
            </a:lvl1pPr>
          </a:lstStyle>
          <a:p>
            <a:r>
              <a:rPr lang="zh-CN" altLang="en-US" dirty="0" smtClean="0"/>
              <a:t>标题</a:t>
            </a:r>
            <a:endParaRPr lang="zh-CN" altLang="en-US" dirty="0"/>
          </a:p>
        </p:txBody>
      </p:sp>
      <p:sp>
        <p:nvSpPr>
          <p:cNvPr id="3" name="副标题 2"/>
          <p:cNvSpPr>
            <a:spLocks noGrp="1"/>
          </p:cNvSpPr>
          <p:nvPr>
            <p:ph type="subTitle" idx="1" hasCustomPrompt="1"/>
          </p:nvPr>
        </p:nvSpPr>
        <p:spPr>
          <a:xfrm>
            <a:off x="107504" y="4117640"/>
            <a:ext cx="8928992" cy="900100"/>
          </a:xfrm>
        </p:spPr>
        <p:txBody>
          <a:bodyPr anchor="ctr">
            <a:noAutofit/>
          </a:bodyPr>
          <a:lstStyle>
            <a:lvl1pPr marL="0" indent="0" algn="ctr">
              <a:buNone/>
              <a:defRPr sz="2600" baseline="0">
                <a:solidFill>
                  <a:schemeClr val="accent1">
                    <a:lumMod val="75000"/>
                  </a:schemeClr>
                </a:solidFill>
                <a:latin typeface="Calibri" panose="020F0502020204030204" pitchFamily="34" charset="0"/>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dirty="0" smtClean="0"/>
              <a:t>CATT</a:t>
            </a:r>
          </a:p>
          <a:p>
            <a:r>
              <a:rPr lang="en-US" altLang="zh-CN" dirty="0" smtClean="0"/>
              <a:t>202X-XX</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057300"/>
            <a:ext cx="5486400" cy="28823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97295"/>
            <a:ext cx="2057400" cy="410784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997295"/>
            <a:ext cx="6019800" cy="410784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ATT">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200" b="1" baseline="0">
                <a:solidFill>
                  <a:schemeClr val="accent1">
                    <a:lumMod val="75000"/>
                  </a:schemeClr>
                </a:solidFill>
                <a:latin typeface="Calibri" panose="020F0502020204030204" pitchFamily="34" charset="0"/>
                <a:ea typeface="黑体" panose="02010609060101010101" pitchFamily="49"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lnSpc>
                <a:spcPct val="120000"/>
              </a:lnSpc>
              <a:spcBef>
                <a:spcPts val="0"/>
              </a:spcBef>
              <a:defRPr baseline="0">
                <a:solidFill>
                  <a:srgbClr val="001236"/>
                </a:solidFill>
                <a:latin typeface="Calibri" panose="020F0502020204030204" pitchFamily="34" charset="0"/>
                <a:ea typeface="+mn-ea"/>
              </a:defRPr>
            </a:lvl1pPr>
            <a:lvl2pPr marL="742950" indent="-285750">
              <a:lnSpc>
                <a:spcPct val="120000"/>
              </a:lnSpc>
              <a:spcBef>
                <a:spcPts val="0"/>
              </a:spcBef>
              <a:defRPr lang="zh-CN" altLang="en-US" sz="1800" kern="1200" baseline="0" dirty="0" smtClean="0">
                <a:solidFill>
                  <a:schemeClr val="tx1"/>
                </a:solidFill>
                <a:latin typeface="Calibri" panose="020F0502020204030204" pitchFamily="34" charset="0"/>
                <a:ea typeface="+mn-ea"/>
                <a:cs typeface="+mn-cs"/>
              </a:defRPr>
            </a:lvl2pPr>
            <a:lvl3pPr>
              <a:lnSpc>
                <a:spcPct val="120000"/>
              </a:lnSpc>
              <a:spcBef>
                <a:spcPts val="0"/>
              </a:spcBef>
              <a:defRPr sz="1600" baseline="0">
                <a:solidFill>
                  <a:schemeClr val="tx1"/>
                </a:solidFill>
                <a:latin typeface="Calibri" panose="020F0502020204030204" pitchFamily="34" charset="0"/>
                <a:ea typeface="+mn-ea"/>
              </a:defRPr>
            </a:lvl3pPr>
            <a:lvl4pPr>
              <a:lnSpc>
                <a:spcPct val="120000"/>
              </a:lnSpc>
              <a:spcBef>
                <a:spcPts val="0"/>
              </a:spcBef>
              <a:defRPr sz="1400" baseline="0">
                <a:latin typeface="Calibri" panose="020F0502020204030204" pitchFamily="34" charset="0"/>
                <a:ea typeface="+mn-ea"/>
              </a:defRPr>
            </a:lvl4pPr>
            <a:lvl5pPr>
              <a:defRPr baseline="0">
                <a:latin typeface="Calibri" panose="020F0502020204030204" pitchFamily="34" charset="0"/>
                <a:ea typeface="+mn-ea"/>
              </a:defRPr>
            </a:lvl5pPr>
          </a:lstStyle>
          <a:p>
            <a:pPr lvl="0"/>
            <a:r>
              <a:rPr lang="zh-CN" altLang="en-US" dirty="0" smtClean="0"/>
              <a:t>单击此处编辑母版文本样式</a:t>
            </a:r>
          </a:p>
          <a:p>
            <a:pPr marL="742950" lvl="1" indent="-285750" algn="just" defTabSz="914400" rtl="0" eaLnBrk="1" latinLnBrk="0" hangingPunct="1">
              <a:lnSpc>
                <a:spcPct val="120000"/>
              </a:lnSpc>
              <a:spcBef>
                <a:spcPts val="0"/>
              </a:spcBef>
              <a:buFont typeface="Courier New"/>
              <a:buChar char="o"/>
              <a:tabLst>
                <a:tab pos="914400" algn="l"/>
              </a:tabLst>
            </a:pPr>
            <a:r>
              <a:rPr lang="zh-CN" altLang="en-US" dirty="0" smtClean="0"/>
              <a:t>第二级</a:t>
            </a:r>
          </a:p>
          <a:p>
            <a:pPr lvl="2"/>
            <a:r>
              <a:rPr lang="zh-CN" altLang="en-US" dirty="0" smtClean="0"/>
              <a:t>第三级</a:t>
            </a:r>
            <a:endParaRPr lang="en-US" altLang="zh-CN" dirty="0" smtClean="0"/>
          </a:p>
          <a:p>
            <a:pPr lvl="3"/>
            <a:r>
              <a:rPr lang="zh-CN" altLang="en-US" dirty="0" smtClean="0"/>
              <a:t>第四级</a:t>
            </a:r>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037520"/>
            <a:ext cx="7772400" cy="924988"/>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117640"/>
            <a:ext cx="8928992" cy="720080"/>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57301"/>
            <a:ext cx="4038600" cy="4047836"/>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057301"/>
            <a:ext cx="4038600" cy="4047836"/>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997293"/>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57368"/>
            <a:ext cx="4040188" cy="344776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997293"/>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57368"/>
            <a:ext cx="4041775" cy="344776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6" y="1057300"/>
            <a:ext cx="3008313" cy="60833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057301"/>
            <a:ext cx="5111750" cy="4047836"/>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2" y="1717375"/>
            <a:ext cx="3008313" cy="33877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theme" Target="../theme/theme2.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57200"/>
            <a:ext cx="8229600" cy="648416"/>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057301"/>
            <a:ext cx="8229600" cy="4047836"/>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5296959"/>
            <a:ext cx="370384" cy="304271"/>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57200"/>
            <a:ext cx="8229600" cy="648416"/>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057301"/>
            <a:ext cx="8229600" cy="4047836"/>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5296959"/>
            <a:ext cx="370384" cy="304271"/>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359532" y="2377447"/>
            <a:ext cx="8424936" cy="1200133"/>
          </a:xfrm>
        </p:spPr>
        <p:txBody>
          <a:bodyPr rtlCol="0">
            <a:noAutofit/>
          </a:bodyPr>
          <a:lstStyle/>
          <a:p>
            <a:pPr algn="ctr">
              <a:defRPr/>
            </a:pPr>
            <a:r>
              <a:rPr lang="en-US" altLang="zh-CN" sz="2800" dirty="0" smtClean="0">
                <a:latin typeface="Arial" pitchFamily="34" charset="0"/>
                <a:cs typeface="Arial" pitchFamily="34" charset="0"/>
              </a:rPr>
              <a:t>Consideration on NTN evolution</a:t>
            </a:r>
            <a:endParaRPr lang="zh-CN" altLang="en-US" sz="2800" dirty="0">
              <a:latin typeface="Arial" pitchFamily="34" charset="0"/>
              <a:cs typeface="Arial" pitchFamily="34" charset="0"/>
            </a:endParaRPr>
          </a:p>
        </p:txBody>
      </p:sp>
      <p:sp>
        <p:nvSpPr>
          <p:cNvPr id="6" name="标题 3"/>
          <p:cNvSpPr txBox="1">
            <a:spLocks/>
          </p:cNvSpPr>
          <p:nvPr/>
        </p:nvSpPr>
        <p:spPr>
          <a:xfrm>
            <a:off x="323528" y="4009628"/>
            <a:ext cx="8424936" cy="1200133"/>
          </a:xfrm>
          <a:prstGeom prst="rect">
            <a:avLst/>
          </a:prstGeom>
        </p:spPr>
        <p:txBody>
          <a:bodyPr vert="horz" lIns="91440" tIns="45720" rIns="91440" bIns="45720" rtlCol="0" anchor="ctr">
            <a:noAutofit/>
          </a:bodyPr>
          <a:lstStyle>
            <a:lvl1pPr algn="l" defTabSz="914400" rtl="0" eaLnBrk="1" latinLnBrk="0" hangingPunct="1">
              <a:spcBef>
                <a:spcPct val="0"/>
              </a:spcBef>
              <a:buNone/>
              <a:defRPr sz="4000" b="1" kern="1200">
                <a:solidFill>
                  <a:schemeClr val="bg1"/>
                </a:solidFill>
                <a:effectLst>
                  <a:outerShdw blurRad="38100" dist="38100" dir="2700000" algn="tl">
                    <a:srgbClr val="000000">
                      <a:alpha val="43137"/>
                    </a:srgbClr>
                  </a:outerShdw>
                </a:effectLst>
                <a:latin typeface="黑体" pitchFamily="2" charset="-122"/>
                <a:ea typeface="黑体" pitchFamily="2" charset="-122"/>
                <a:cs typeface="+mj-cs"/>
              </a:defRPr>
            </a:lvl1pPr>
          </a:lstStyle>
          <a:p>
            <a:pPr algn="ctr">
              <a:defRPr/>
            </a:pPr>
            <a:r>
              <a:rPr lang="en-US" altLang="zh-CN" sz="2800" dirty="0" smtClean="0">
                <a:solidFill>
                  <a:schemeClr val="accent1">
                    <a:lumMod val="75000"/>
                  </a:schemeClr>
                </a:solidFill>
                <a:effectLst/>
                <a:latin typeface="Arial" pitchFamily="34" charset="0"/>
                <a:cs typeface="Arial" pitchFamily="34" charset="0"/>
              </a:rPr>
              <a:t>CATT</a:t>
            </a:r>
          </a:p>
        </p:txBody>
      </p:sp>
      <p:sp>
        <p:nvSpPr>
          <p:cNvPr id="2" name="TextBox 1"/>
          <p:cNvSpPr txBox="1"/>
          <p:nvPr/>
        </p:nvSpPr>
        <p:spPr>
          <a:xfrm>
            <a:off x="251520" y="625252"/>
            <a:ext cx="8640960" cy="584775"/>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altLang="zh-CN" sz="1600" b="1" dirty="0">
                <a:solidFill>
                  <a:schemeClr val="bg1"/>
                </a:solidFill>
              </a:rPr>
              <a:t>3GPP TSG RAN Meeting </a:t>
            </a:r>
            <a:r>
              <a:rPr lang="en-GB" altLang="zh-CN" sz="1600" b="1" dirty="0" smtClean="0">
                <a:solidFill>
                  <a:schemeClr val="bg1"/>
                </a:solidFill>
              </a:rPr>
              <a:t>#101                                                                                                           RP-232055</a:t>
            </a:r>
          </a:p>
          <a:p>
            <a:r>
              <a:rPr lang="nl-NL" altLang="zh-CN" sz="1600" b="1" dirty="0">
                <a:solidFill>
                  <a:schemeClr val="bg1"/>
                </a:solidFill>
              </a:rPr>
              <a:t>Bangalore, India, September </a:t>
            </a:r>
            <a:r>
              <a:rPr lang="nl-NL" altLang="zh-CN" sz="1600" b="1" dirty="0" smtClean="0">
                <a:solidFill>
                  <a:schemeClr val="bg1"/>
                </a:solidFill>
              </a:rPr>
              <a:t>11-15, </a:t>
            </a:r>
            <a:r>
              <a:rPr lang="nl-NL" altLang="zh-CN" sz="1600" b="1" dirty="0">
                <a:solidFill>
                  <a:schemeClr val="bg1"/>
                </a:solidFill>
              </a:rPr>
              <a:t>2023</a:t>
            </a:r>
            <a:endParaRPr lang="zh-CN" altLang="en-US" sz="1600" b="1" dirty="0" smtClean="0">
              <a:solidFill>
                <a:schemeClr val="bg1"/>
              </a:solidFill>
            </a:endParaRPr>
          </a:p>
        </p:txBody>
      </p:sp>
    </p:spTree>
    <p:extLst>
      <p:ext uri="{BB962C8B-B14F-4D97-AF65-F5344CB8AC3E}">
        <p14:creationId xmlns:p14="http://schemas.microsoft.com/office/powerpoint/2010/main" val="28882696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600" b="1" dirty="0" smtClean="0">
                <a:solidFill>
                  <a:schemeClr val="accent1">
                    <a:lumMod val="75000"/>
                  </a:schemeClr>
                </a:solidFill>
                <a:latin typeface="+mn-lt"/>
                <a:cs typeface="Arial" pitchFamily="34" charset="0"/>
              </a:rPr>
              <a:t>Outline</a:t>
            </a:r>
            <a:endParaRPr lang="en-US" sz="3600" b="1" dirty="0">
              <a:solidFill>
                <a:schemeClr val="accent1">
                  <a:lumMod val="75000"/>
                </a:schemeClr>
              </a:solidFill>
              <a:latin typeface="+mn-lt"/>
              <a:cs typeface="Arial" pitchFamily="34" charset="0"/>
            </a:endParaRPr>
          </a:p>
        </p:txBody>
      </p:sp>
      <p:sp>
        <p:nvSpPr>
          <p:cNvPr id="3" name="内容占位符 2"/>
          <p:cNvSpPr>
            <a:spLocks noGrp="1"/>
          </p:cNvSpPr>
          <p:nvPr>
            <p:ph idx="1"/>
          </p:nvPr>
        </p:nvSpPr>
        <p:spPr>
          <a:xfrm>
            <a:off x="467544" y="1057300"/>
            <a:ext cx="8229600" cy="4176463"/>
          </a:xfrm>
        </p:spPr>
        <p:txBody>
          <a:bodyPr>
            <a:noAutofit/>
          </a:bodyPr>
          <a:lstStyle/>
          <a:p>
            <a:pPr marL="342900" lvl="1" indent="-342900" algn="just">
              <a:lnSpc>
                <a:spcPct val="100000"/>
              </a:lnSpc>
              <a:spcAft>
                <a:spcPts val="600"/>
              </a:spcAft>
              <a:buFont typeface="Wingdings"/>
              <a:buChar char=""/>
              <a:tabLst>
                <a:tab pos="457200" algn="l"/>
              </a:tabLst>
            </a:pPr>
            <a:r>
              <a:rPr lang="en-US" altLang="zh-CN" dirty="0">
                <a:latin typeface="Arial" pitchFamily="34" charset="0"/>
                <a:cs typeface="Arial" pitchFamily="34" charset="0"/>
              </a:rPr>
              <a:t>NR NTN</a:t>
            </a:r>
          </a:p>
          <a:p>
            <a:pPr lvl="1" algn="just">
              <a:lnSpc>
                <a:spcPct val="100000"/>
              </a:lnSpc>
              <a:spcBef>
                <a:spcPts val="0"/>
              </a:spcBef>
              <a:spcAft>
                <a:spcPts val="600"/>
              </a:spcAft>
              <a:buFont typeface="Courier New"/>
              <a:buChar char="o"/>
              <a:tabLst>
                <a:tab pos="914400" algn="l"/>
              </a:tabLst>
            </a:pPr>
            <a:r>
              <a:rPr lang="en-US" altLang="zh-CN" sz="1400" dirty="0" smtClean="0">
                <a:latin typeface="Arial" pitchFamily="34" charset="0"/>
                <a:ea typeface="Yu Mincho"/>
                <a:cs typeface="Arial" pitchFamily="34" charset="0"/>
              </a:rPr>
              <a:t>Support of Regenerative Payload</a:t>
            </a:r>
          </a:p>
          <a:p>
            <a:pPr lvl="1" algn="just">
              <a:lnSpc>
                <a:spcPct val="100000"/>
              </a:lnSpc>
              <a:spcBef>
                <a:spcPts val="0"/>
              </a:spcBef>
              <a:spcAft>
                <a:spcPts val="600"/>
              </a:spcAft>
              <a:buFont typeface="Courier New"/>
              <a:buChar char="o"/>
              <a:tabLst>
                <a:tab pos="914400" algn="l"/>
              </a:tabLst>
            </a:pPr>
            <a:r>
              <a:rPr lang="en-US" altLang="zh-CN" sz="1400" dirty="0" smtClean="0">
                <a:latin typeface="Arial" pitchFamily="34" charset="0"/>
                <a:ea typeface="Yu Mincho"/>
                <a:cs typeface="Arial" pitchFamily="34" charset="0"/>
              </a:rPr>
              <a:t>Support of MBS</a:t>
            </a:r>
            <a:endParaRPr lang="en-US" altLang="zh-CN" sz="1400" dirty="0" smtClean="0">
              <a:solidFill>
                <a:schemeClr val="tx1"/>
              </a:solidFill>
              <a:latin typeface="Arial" pitchFamily="34" charset="0"/>
              <a:ea typeface="Yu Mincho"/>
              <a:cs typeface="Arial" pitchFamily="34" charset="0"/>
            </a:endParaRPr>
          </a:p>
          <a:p>
            <a:pPr lvl="1" algn="just">
              <a:lnSpc>
                <a:spcPct val="100000"/>
              </a:lnSpc>
              <a:spcAft>
                <a:spcPts val="600"/>
              </a:spcAft>
              <a:buFont typeface="Courier New"/>
              <a:buChar char="o"/>
              <a:tabLst>
                <a:tab pos="914400" algn="l"/>
              </a:tabLst>
            </a:pPr>
            <a:r>
              <a:rPr lang="en-US" altLang="zh-CN" sz="1400" dirty="0" smtClean="0">
                <a:latin typeface="Arial" pitchFamily="34" charset="0"/>
                <a:ea typeface="Yu Mincho"/>
                <a:cs typeface="Arial" pitchFamily="34" charset="0"/>
              </a:rPr>
              <a:t>DL </a:t>
            </a:r>
            <a:r>
              <a:rPr lang="en-US" altLang="zh-CN" sz="1400" dirty="0">
                <a:latin typeface="Arial" pitchFamily="34" charset="0"/>
                <a:ea typeface="Yu Mincho"/>
                <a:cs typeface="Arial" pitchFamily="34" charset="0"/>
              </a:rPr>
              <a:t>Coverage </a:t>
            </a:r>
            <a:r>
              <a:rPr lang="en-US" altLang="zh-CN" sz="1400" dirty="0" smtClean="0">
                <a:latin typeface="Arial" pitchFamily="34" charset="0"/>
                <a:ea typeface="Yu Mincho"/>
                <a:cs typeface="Arial" pitchFamily="34" charset="0"/>
              </a:rPr>
              <a:t>Enhancement</a:t>
            </a:r>
          </a:p>
          <a:p>
            <a:pPr lvl="1" algn="just">
              <a:lnSpc>
                <a:spcPct val="100000"/>
              </a:lnSpc>
              <a:spcAft>
                <a:spcPts val="600"/>
              </a:spcAft>
              <a:buFont typeface="Courier New"/>
              <a:buChar char="o"/>
              <a:tabLst>
                <a:tab pos="914400" algn="l"/>
              </a:tabLst>
            </a:pPr>
            <a:r>
              <a:rPr lang="en-US" altLang="zh-CN" sz="1400" dirty="0" smtClean="0">
                <a:latin typeface="Arial" pitchFamily="34" charset="0"/>
                <a:ea typeface="Yu Mincho"/>
                <a:cs typeface="Arial" pitchFamily="34" charset="0"/>
              </a:rPr>
              <a:t>Support of High TX power UE </a:t>
            </a:r>
          </a:p>
          <a:p>
            <a:pPr lvl="1" algn="just">
              <a:lnSpc>
                <a:spcPct val="100000"/>
              </a:lnSpc>
              <a:spcAft>
                <a:spcPts val="600"/>
              </a:spcAft>
              <a:buFont typeface="Courier New"/>
              <a:buChar char="o"/>
              <a:tabLst>
                <a:tab pos="914400" algn="l"/>
              </a:tabLst>
            </a:pPr>
            <a:r>
              <a:rPr lang="en-US" altLang="zh-CN" sz="1400" dirty="0">
                <a:latin typeface="Arial" pitchFamily="34" charset="0"/>
                <a:cs typeface="Arial" pitchFamily="34" charset="0"/>
              </a:rPr>
              <a:t>Support of bandwidth lower than 5MHz for FR1</a:t>
            </a:r>
            <a:endParaRPr lang="en-US" altLang="zh-CN" sz="1400" dirty="0">
              <a:latin typeface="Arial" pitchFamily="34" charset="0"/>
              <a:ea typeface="Yu Mincho"/>
              <a:cs typeface="Arial" pitchFamily="34" charset="0"/>
            </a:endParaRPr>
          </a:p>
          <a:p>
            <a:pPr lvl="1" algn="just">
              <a:lnSpc>
                <a:spcPct val="120000"/>
              </a:lnSpc>
              <a:spcBef>
                <a:spcPts val="0"/>
              </a:spcBef>
              <a:spcAft>
                <a:spcPts val="600"/>
              </a:spcAft>
              <a:buFont typeface="Courier New"/>
              <a:buChar char="o"/>
              <a:tabLst>
                <a:tab pos="914400" algn="l"/>
              </a:tabLst>
            </a:pPr>
            <a:r>
              <a:rPr lang="en-US" altLang="zh-CN" sz="1400" dirty="0" smtClean="0">
                <a:solidFill>
                  <a:schemeClr val="tx1"/>
                </a:solidFill>
                <a:latin typeface="Arial" pitchFamily="34" charset="0"/>
                <a:ea typeface="Yu Mincho"/>
                <a:cs typeface="Arial" pitchFamily="34" charset="0"/>
              </a:rPr>
              <a:t>NTN Positioning</a:t>
            </a:r>
          </a:p>
          <a:p>
            <a:pPr algn="just">
              <a:lnSpc>
                <a:spcPct val="100000"/>
              </a:lnSpc>
              <a:spcBef>
                <a:spcPts val="0"/>
              </a:spcBef>
              <a:spcAft>
                <a:spcPts val="600"/>
              </a:spcAft>
              <a:buFont typeface="Wingdings"/>
              <a:buChar char=""/>
              <a:tabLst>
                <a:tab pos="457200" algn="l"/>
              </a:tabLst>
            </a:pPr>
            <a:r>
              <a:rPr lang="en-US" altLang="zh-CN" sz="1800" dirty="0" smtClean="0">
                <a:solidFill>
                  <a:schemeClr val="tx1"/>
                </a:solidFill>
                <a:latin typeface="Arial" pitchFamily="34" charset="0"/>
                <a:cs typeface="Arial" pitchFamily="34" charset="0"/>
              </a:rPr>
              <a:t>IoT NTN</a:t>
            </a:r>
            <a:endParaRPr lang="en-US" altLang="zh-CN" sz="1800" dirty="0">
              <a:solidFill>
                <a:schemeClr val="tx1"/>
              </a:solidFill>
              <a:latin typeface="Arial" pitchFamily="34" charset="0"/>
              <a:cs typeface="Arial" pitchFamily="34" charset="0"/>
            </a:endParaRPr>
          </a:p>
          <a:p>
            <a:pPr lvl="1" algn="just">
              <a:lnSpc>
                <a:spcPct val="100000"/>
              </a:lnSpc>
              <a:spcBef>
                <a:spcPts val="0"/>
              </a:spcBef>
              <a:spcAft>
                <a:spcPts val="600"/>
              </a:spcAft>
              <a:buFont typeface="Courier New"/>
              <a:buChar char="o"/>
              <a:tabLst>
                <a:tab pos="914400" algn="l"/>
              </a:tabLst>
            </a:pPr>
            <a:r>
              <a:rPr lang="en-US" altLang="zh-CN" sz="1400" dirty="0" smtClean="0">
                <a:solidFill>
                  <a:schemeClr val="tx1"/>
                </a:solidFill>
                <a:latin typeface="Arial" pitchFamily="34" charset="0"/>
                <a:ea typeface="Yu Mincho"/>
                <a:cs typeface="Arial" pitchFamily="34" charset="0"/>
              </a:rPr>
              <a:t>Support of 5GC Connection</a:t>
            </a:r>
          </a:p>
          <a:p>
            <a:pPr lvl="1" algn="just">
              <a:lnSpc>
                <a:spcPct val="100000"/>
              </a:lnSpc>
              <a:spcBef>
                <a:spcPts val="0"/>
              </a:spcBef>
              <a:spcAft>
                <a:spcPts val="600"/>
              </a:spcAft>
              <a:buFont typeface="Courier New"/>
              <a:buChar char="o"/>
              <a:tabLst>
                <a:tab pos="914400" algn="l"/>
              </a:tabLst>
            </a:pPr>
            <a:r>
              <a:rPr lang="en-US" altLang="zh-CN" sz="1400" dirty="0" smtClean="0">
                <a:solidFill>
                  <a:schemeClr val="tx1"/>
                </a:solidFill>
                <a:latin typeface="Arial" pitchFamily="34" charset="0"/>
                <a:ea typeface="Yu Mincho"/>
                <a:cs typeface="Arial" pitchFamily="34" charset="0"/>
              </a:rPr>
              <a:t>Support of Regenerative Payload</a:t>
            </a:r>
          </a:p>
          <a:p>
            <a:pPr lvl="1" algn="just">
              <a:lnSpc>
                <a:spcPct val="100000"/>
              </a:lnSpc>
              <a:spcBef>
                <a:spcPts val="0"/>
              </a:spcBef>
              <a:spcAft>
                <a:spcPts val="600"/>
              </a:spcAft>
              <a:buFont typeface="Courier New"/>
              <a:buChar char="o"/>
              <a:tabLst>
                <a:tab pos="914400" algn="l"/>
              </a:tabLst>
            </a:pPr>
            <a:r>
              <a:rPr lang="en-US" altLang="zh-CN" sz="1400" dirty="0" smtClean="0">
                <a:latin typeface="Arial" pitchFamily="34" charset="0"/>
                <a:ea typeface="Yu Mincho"/>
                <a:cs typeface="Arial" pitchFamily="34" charset="0"/>
              </a:rPr>
              <a:t>Support of Store &amp; Forward (S&amp;F)</a:t>
            </a:r>
            <a:endParaRPr lang="en-US" altLang="zh-CN" sz="1400" dirty="0">
              <a:solidFill>
                <a:schemeClr val="tx1"/>
              </a:solidFill>
              <a:latin typeface="Arial" pitchFamily="34" charset="0"/>
              <a:ea typeface="Yu Mincho"/>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Tree>
    <p:extLst>
      <p:ext uri="{BB962C8B-B14F-4D97-AF65-F5344CB8AC3E}">
        <p14:creationId xmlns:p14="http://schemas.microsoft.com/office/powerpoint/2010/main" val="39681731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600" b="1" dirty="0" smtClean="0">
                <a:solidFill>
                  <a:schemeClr val="accent1">
                    <a:lumMod val="75000"/>
                  </a:schemeClr>
                </a:solidFill>
                <a:latin typeface="+mn-lt"/>
                <a:cs typeface="Arial" pitchFamily="34" charset="0"/>
              </a:rPr>
              <a:t>NR NTN Evolution</a:t>
            </a:r>
            <a:endParaRPr lang="en-US" sz="3600" b="1" dirty="0">
              <a:solidFill>
                <a:schemeClr val="accent1">
                  <a:lumMod val="75000"/>
                </a:schemeClr>
              </a:solidFill>
              <a:latin typeface="+mn-lt"/>
              <a:cs typeface="Arial" pitchFamily="34" charset="0"/>
            </a:endParaRPr>
          </a:p>
        </p:txBody>
      </p:sp>
      <p:sp>
        <p:nvSpPr>
          <p:cNvPr id="3" name="内容占位符 2"/>
          <p:cNvSpPr>
            <a:spLocks noGrp="1"/>
          </p:cNvSpPr>
          <p:nvPr>
            <p:ph idx="1"/>
          </p:nvPr>
        </p:nvSpPr>
        <p:spPr>
          <a:xfrm>
            <a:off x="467544" y="1057300"/>
            <a:ext cx="8229600" cy="4176463"/>
          </a:xfrm>
        </p:spPr>
        <p:txBody>
          <a:bodyPr>
            <a:noAutofit/>
          </a:bodyPr>
          <a:lstStyle/>
          <a:p>
            <a:pPr algn="just">
              <a:lnSpc>
                <a:spcPct val="120000"/>
              </a:lnSpc>
              <a:spcBef>
                <a:spcPts val="0"/>
              </a:spcBef>
              <a:buFont typeface="Wingdings"/>
              <a:buChar char=""/>
              <a:tabLst>
                <a:tab pos="457200" algn="l"/>
              </a:tabLst>
            </a:pPr>
            <a:r>
              <a:rPr lang="en-US" sz="1400" dirty="0" smtClean="0">
                <a:solidFill>
                  <a:schemeClr val="tx1"/>
                </a:solidFill>
                <a:latin typeface="Arial" pitchFamily="34" charset="0"/>
                <a:cs typeface="Arial" pitchFamily="34" charset="0"/>
              </a:rPr>
              <a:t>Support of Regenerative Payload [RAN3, RAN2]</a:t>
            </a:r>
            <a:endParaRPr lang="en-US" sz="1400" dirty="0">
              <a:solidFill>
                <a:schemeClr val="tx1"/>
              </a:solidFill>
              <a:latin typeface="Arial" pitchFamily="34" charset="0"/>
              <a:cs typeface="Arial" pitchFamily="34" charset="0"/>
            </a:endParaRPr>
          </a:p>
          <a:p>
            <a:pPr lvl="1" algn="just">
              <a:lnSpc>
                <a:spcPct val="100000"/>
              </a:lnSpc>
              <a:spcAft>
                <a:spcPts val="600"/>
              </a:spcAft>
              <a:buFont typeface="Courier New"/>
              <a:buChar char="o"/>
              <a:tabLst>
                <a:tab pos="914400" algn="l"/>
              </a:tabLst>
            </a:pPr>
            <a:r>
              <a:rPr lang="en-US" altLang="zh-CN" sz="1100" b="1" dirty="0" smtClean="0">
                <a:latin typeface="Arial" pitchFamily="34" charset="0"/>
                <a:cs typeface="Arial" pitchFamily="34" charset="0"/>
              </a:rPr>
              <a:t>Motivation: </a:t>
            </a:r>
            <a:r>
              <a:rPr lang="en-US" altLang="zh-CN" sz="1100" dirty="0" smtClean="0">
                <a:latin typeface="Arial" pitchFamily="34" charset="0"/>
                <a:cs typeface="Arial" pitchFamily="34" charset="0"/>
              </a:rPr>
              <a:t>Regenerative Payload</a:t>
            </a:r>
            <a:r>
              <a:rPr lang="en-US" altLang="zh-CN" sz="1100" dirty="0">
                <a:latin typeface="Arial" pitchFamily="34" charset="0"/>
                <a:cs typeface="Arial" pitchFamily="34" charset="0"/>
              </a:rPr>
              <a:t> could make radio resource handling and coordination </a:t>
            </a:r>
            <a:r>
              <a:rPr lang="en-US" altLang="zh-CN" sz="1100" dirty="0" smtClean="0">
                <a:latin typeface="Arial" pitchFamily="34" charset="0"/>
                <a:cs typeface="Arial" pitchFamily="34" charset="0"/>
              </a:rPr>
              <a:t>between gNBs more efficiently (e.g. via the ISL), and it could make </a:t>
            </a:r>
            <a:r>
              <a:rPr lang="en-US" altLang="zh-CN" sz="1100" dirty="0">
                <a:latin typeface="Arial" pitchFamily="34" charset="0"/>
                <a:cs typeface="Arial" pitchFamily="34" charset="0"/>
              </a:rPr>
              <a:t>the deployment more flexible. </a:t>
            </a:r>
          </a:p>
          <a:p>
            <a:pPr lvl="1" algn="just">
              <a:lnSpc>
                <a:spcPct val="100000"/>
              </a:lnSpc>
              <a:spcAft>
                <a:spcPts val="600"/>
              </a:spcAft>
              <a:buFont typeface="Courier New"/>
              <a:buChar char="o"/>
              <a:tabLst>
                <a:tab pos="914400" algn="l"/>
              </a:tabLst>
            </a:pPr>
            <a:r>
              <a:rPr lang="en-US" altLang="zh-CN" sz="1100" b="1" dirty="0" smtClean="0">
                <a:latin typeface="Arial" pitchFamily="34" charset="0"/>
                <a:cs typeface="Arial" pitchFamily="34" charset="0"/>
              </a:rPr>
              <a:t>Assumptions:</a:t>
            </a:r>
          </a:p>
          <a:p>
            <a:pPr lvl="2" hangingPunct="0">
              <a:lnSpc>
                <a:spcPct val="100000"/>
              </a:lnSpc>
              <a:spcAft>
                <a:spcPts val="600"/>
              </a:spcAft>
              <a:buFont typeface="Times New Roman"/>
              <a:buChar char="-"/>
            </a:pPr>
            <a:r>
              <a:rPr lang="en-US" altLang="zh-CN" sz="1100" dirty="0">
                <a:latin typeface="Arial" pitchFamily="34" charset="0"/>
                <a:cs typeface="Arial" pitchFamily="34" charset="0"/>
              </a:rPr>
              <a:t> Both GSO and NGSO are supported.</a:t>
            </a:r>
          </a:p>
          <a:p>
            <a:pPr lvl="2" hangingPunct="0">
              <a:lnSpc>
                <a:spcPct val="100000"/>
              </a:lnSpc>
              <a:spcAft>
                <a:spcPts val="600"/>
              </a:spcAft>
              <a:buFont typeface="Times New Roman"/>
              <a:buChar char="-"/>
            </a:pPr>
            <a:r>
              <a:rPr lang="en-US" altLang="zh-CN" sz="1100" dirty="0">
                <a:latin typeface="Arial" pitchFamily="34" charset="0"/>
                <a:cs typeface="Arial" pitchFamily="34" charset="0"/>
              </a:rPr>
              <a:t> With/without ISL are considered. ISL could be treated as a transport link and no specification work is expected.</a:t>
            </a:r>
          </a:p>
          <a:p>
            <a:pPr lvl="2" hangingPunct="0">
              <a:lnSpc>
                <a:spcPct val="100000"/>
              </a:lnSpc>
              <a:spcAft>
                <a:spcPts val="600"/>
              </a:spcAft>
              <a:buFont typeface="Times New Roman"/>
              <a:buChar char="-"/>
            </a:pPr>
            <a:r>
              <a:rPr lang="en-US" altLang="zh-CN" sz="1100" dirty="0">
                <a:latin typeface="Arial" pitchFamily="34" charset="0"/>
                <a:cs typeface="Arial" pitchFamily="34" charset="0"/>
              </a:rPr>
              <a:t> UPF on board could be supported without any extra RAN impact. </a:t>
            </a:r>
            <a:endParaRPr lang="en-US" altLang="zh-CN" sz="1100" dirty="0" smtClean="0">
              <a:latin typeface="Arial" pitchFamily="34" charset="0"/>
              <a:cs typeface="Arial" pitchFamily="34" charset="0"/>
            </a:endParaRPr>
          </a:p>
          <a:p>
            <a:pPr lvl="1" algn="just">
              <a:lnSpc>
                <a:spcPct val="100000"/>
              </a:lnSpc>
              <a:spcAft>
                <a:spcPts val="600"/>
              </a:spcAft>
              <a:buFont typeface="Courier New"/>
              <a:buChar char="o"/>
              <a:tabLst>
                <a:tab pos="914400" algn="l"/>
              </a:tabLst>
            </a:pPr>
            <a:r>
              <a:rPr lang="en-US" altLang="zh-CN" sz="1100" b="1" dirty="0" smtClean="0">
                <a:latin typeface="Arial" pitchFamily="34" charset="0"/>
                <a:cs typeface="Arial" pitchFamily="34" charset="0"/>
              </a:rPr>
              <a:t>Proposal: </a:t>
            </a:r>
          </a:p>
          <a:p>
            <a:pPr lvl="2" hangingPunct="0">
              <a:lnSpc>
                <a:spcPct val="100000"/>
              </a:lnSpc>
              <a:spcAft>
                <a:spcPts val="600"/>
              </a:spcAft>
              <a:buFont typeface="Times New Roman"/>
              <a:buChar char="-"/>
              <a:tabLst>
                <a:tab pos="914400" algn="l"/>
              </a:tabLst>
            </a:pPr>
            <a:r>
              <a:rPr lang="en-US" altLang="zh-CN" sz="1100" dirty="0">
                <a:latin typeface="Arial" pitchFamily="34" charset="0"/>
                <a:cs typeface="Arial" pitchFamily="34" charset="0"/>
              </a:rPr>
              <a:t>Support Regenerative payload, full gNB on satellite should be </a:t>
            </a:r>
            <a:r>
              <a:rPr lang="en-US" altLang="zh-CN" sz="1100" dirty="0" smtClean="0">
                <a:latin typeface="Arial" pitchFamily="34" charset="0"/>
                <a:cs typeface="Arial" pitchFamily="34" charset="0"/>
              </a:rPr>
              <a:t>focused on, </a:t>
            </a:r>
            <a:r>
              <a:rPr lang="en-US" altLang="zh-CN" sz="1100" dirty="0">
                <a:latin typeface="Arial" pitchFamily="34" charset="0"/>
                <a:cs typeface="Arial" pitchFamily="34" charset="0"/>
              </a:rPr>
              <a:t>other architecture options, e.g. gNB-DU on board, IAB like options should be down-prioritized.</a:t>
            </a:r>
          </a:p>
          <a:p>
            <a:pPr lvl="2" hangingPunct="0">
              <a:lnSpc>
                <a:spcPct val="100000"/>
              </a:lnSpc>
              <a:spcAft>
                <a:spcPts val="600"/>
              </a:spcAft>
              <a:buFont typeface="Times New Roman"/>
              <a:buChar char="-"/>
            </a:pPr>
            <a:r>
              <a:rPr lang="en-US" altLang="zh-CN" sz="1100" dirty="0" smtClean="0">
                <a:latin typeface="Arial" pitchFamily="34" charset="0"/>
                <a:cs typeface="Arial" pitchFamily="34" charset="0"/>
              </a:rPr>
              <a:t>Specify </a:t>
            </a:r>
            <a:r>
              <a:rPr lang="en-US" altLang="zh-CN" sz="1100" dirty="0">
                <a:latin typeface="Arial" pitchFamily="34" charset="0"/>
                <a:cs typeface="Arial" pitchFamily="34" charset="0"/>
              </a:rPr>
              <a:t>the support of gNB on board in TS 38.300 and define if needed, some enhancements related to NG protocol to address feeder link switch over </a:t>
            </a:r>
            <a:r>
              <a:rPr lang="en-US" altLang="zh-CN" sz="1100" dirty="0" smtClean="0">
                <a:latin typeface="Arial" pitchFamily="34" charset="0"/>
                <a:cs typeface="Arial" pitchFamily="34" charset="0"/>
              </a:rPr>
              <a:t>issue. </a:t>
            </a:r>
          </a:p>
          <a:p>
            <a:pPr lvl="1">
              <a:lnSpc>
                <a:spcPct val="120000"/>
              </a:lnSpc>
              <a:spcBef>
                <a:spcPts val="0"/>
              </a:spcBef>
              <a:buFont typeface="Wingdings" panose="05000000000000000000" pitchFamily="2" charset="2"/>
              <a:buChar char="l"/>
            </a:pPr>
            <a:endParaRPr lang="en-US" dirty="0" smtClean="0">
              <a:solidFill>
                <a:schemeClr val="tx1"/>
              </a:solidFill>
              <a:latin typeface="Arial" pitchFamily="34" charset="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graphicFrame>
        <p:nvGraphicFramePr>
          <p:cNvPr id="6" name="对象 5"/>
          <p:cNvGraphicFramePr>
            <a:graphicFrameLocks noChangeAspect="1"/>
          </p:cNvGraphicFramePr>
          <p:nvPr>
            <p:extLst>
              <p:ext uri="{D42A27DB-BD31-4B8C-83A1-F6EECF244321}">
                <p14:modId xmlns:p14="http://schemas.microsoft.com/office/powerpoint/2010/main" val="1042727992"/>
              </p:ext>
            </p:extLst>
          </p:nvPr>
        </p:nvGraphicFramePr>
        <p:xfrm>
          <a:off x="1763688" y="3790436"/>
          <a:ext cx="4561333" cy="1587344"/>
        </p:xfrm>
        <a:graphic>
          <a:graphicData uri="http://schemas.openxmlformats.org/presentationml/2006/ole">
            <mc:AlternateContent xmlns:mc="http://schemas.openxmlformats.org/markup-compatibility/2006">
              <mc:Choice xmlns:v="urn:schemas-microsoft-com:vml" Requires="v">
                <p:oleObj spid="_x0000_s1145" name="Visio" r:id="rId3" imgW="5772686" imgH="2018293" progId="Visio.Drawing.11">
                  <p:embed/>
                </p:oleObj>
              </mc:Choice>
              <mc:Fallback>
                <p:oleObj name="Visio" r:id="rId3" imgW="5772686" imgH="2018293"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3790436"/>
                        <a:ext cx="4561333" cy="1587344"/>
                      </a:xfrm>
                      <a:prstGeom prst="rect">
                        <a:avLst/>
                      </a:prstGeom>
                      <a:noFill/>
                      <a:extLst/>
                    </p:spPr>
                  </p:pic>
                </p:oleObj>
              </mc:Fallback>
            </mc:AlternateContent>
          </a:graphicData>
        </a:graphic>
      </p:graphicFrame>
      <p:sp>
        <p:nvSpPr>
          <p:cNvPr id="7" name="矩形 6"/>
          <p:cNvSpPr/>
          <p:nvPr/>
        </p:nvSpPr>
        <p:spPr>
          <a:xfrm>
            <a:off x="2411760" y="5017740"/>
            <a:ext cx="2088232" cy="261610"/>
          </a:xfrm>
          <a:prstGeom prst="rect">
            <a:avLst/>
          </a:prstGeom>
        </p:spPr>
        <p:txBody>
          <a:bodyPr wrap="square">
            <a:spAutoFit/>
          </a:bodyPr>
          <a:lstStyle/>
          <a:p>
            <a:pPr marL="0" lvl="1">
              <a:spcAft>
                <a:spcPts val="300"/>
              </a:spcAft>
            </a:pPr>
            <a:r>
              <a:rPr lang="en-US" altLang="zh-CN" sz="1100" dirty="0" smtClean="0">
                <a:latin typeface="Arial" pitchFamily="34" charset="0"/>
                <a:cs typeface="Arial" pitchFamily="34" charset="0"/>
              </a:rPr>
              <a:t>Full </a:t>
            </a:r>
            <a:r>
              <a:rPr lang="en-US" altLang="zh-CN" sz="1100" dirty="0">
                <a:latin typeface="Arial" pitchFamily="34" charset="0"/>
                <a:cs typeface="Arial" pitchFamily="34" charset="0"/>
              </a:rPr>
              <a:t>gNB on satellite, with </a:t>
            </a:r>
            <a:r>
              <a:rPr lang="en-US" altLang="zh-CN" sz="1100" dirty="0" smtClean="0">
                <a:latin typeface="Arial" pitchFamily="34" charset="0"/>
                <a:cs typeface="Arial" pitchFamily="34" charset="0"/>
              </a:rPr>
              <a:t>ISL</a:t>
            </a:r>
            <a:endParaRPr lang="en-US" altLang="zh-CN" sz="1100" dirty="0">
              <a:latin typeface="Arial" pitchFamily="34" charset="0"/>
              <a:cs typeface="Arial" pitchFamily="34" charset="0"/>
            </a:endParaRPr>
          </a:p>
        </p:txBody>
      </p:sp>
    </p:spTree>
    <p:extLst>
      <p:ext uri="{BB962C8B-B14F-4D97-AF65-F5344CB8AC3E}">
        <p14:creationId xmlns:p14="http://schemas.microsoft.com/office/powerpoint/2010/main" val="28807115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cs typeface="Arial" pitchFamily="34" charset="0"/>
              </a:rPr>
              <a:t>NR NTN </a:t>
            </a:r>
            <a:r>
              <a:rPr lang="en-US" altLang="zh-CN" sz="3600" dirty="0" smtClean="0">
                <a:cs typeface="Arial" pitchFamily="34" charset="0"/>
              </a:rPr>
              <a:t>Evolution Cont.</a:t>
            </a:r>
            <a:endParaRPr lang="en-US" sz="3600" b="1" dirty="0">
              <a:solidFill>
                <a:schemeClr val="accent1">
                  <a:lumMod val="75000"/>
                </a:schemeClr>
              </a:solidFill>
              <a:latin typeface="+mn-lt"/>
              <a:cs typeface="Arial" pitchFamily="34" charset="0"/>
            </a:endParaRPr>
          </a:p>
        </p:txBody>
      </p:sp>
      <p:sp>
        <p:nvSpPr>
          <p:cNvPr id="3" name="内容占位符 2"/>
          <p:cNvSpPr>
            <a:spLocks noGrp="1"/>
          </p:cNvSpPr>
          <p:nvPr>
            <p:ph idx="1"/>
          </p:nvPr>
        </p:nvSpPr>
        <p:spPr>
          <a:xfrm>
            <a:off x="467544" y="1057300"/>
            <a:ext cx="8229600" cy="4176463"/>
          </a:xfrm>
        </p:spPr>
        <p:txBody>
          <a:bodyPr>
            <a:noAutofit/>
          </a:bodyPr>
          <a:lstStyle/>
          <a:p>
            <a:pPr algn="just">
              <a:buFont typeface="Wingdings"/>
              <a:buChar char=""/>
              <a:tabLst>
                <a:tab pos="457200" algn="l"/>
              </a:tabLst>
            </a:pPr>
            <a:r>
              <a:rPr lang="en-US" altLang="zh-CN" sz="1400" dirty="0">
                <a:latin typeface="Arial" pitchFamily="34" charset="0"/>
                <a:ea typeface="Yu Mincho"/>
                <a:cs typeface="Arial" pitchFamily="34" charset="0"/>
              </a:rPr>
              <a:t>Support of </a:t>
            </a:r>
            <a:r>
              <a:rPr lang="en-US" altLang="zh-CN" sz="1400" dirty="0" smtClean="0">
                <a:latin typeface="Arial" pitchFamily="34" charset="0"/>
                <a:ea typeface="Yu Mincho"/>
                <a:cs typeface="Arial" pitchFamily="34" charset="0"/>
              </a:rPr>
              <a:t>MBS </a:t>
            </a:r>
            <a:r>
              <a:rPr lang="en-US" altLang="zh-CN" sz="1400" dirty="0" smtClean="0">
                <a:solidFill>
                  <a:schemeClr val="tx1"/>
                </a:solidFill>
                <a:latin typeface="Arial" pitchFamily="34" charset="0"/>
                <a:cs typeface="Arial" pitchFamily="34" charset="0"/>
              </a:rPr>
              <a:t>[RAN2, </a:t>
            </a:r>
            <a:r>
              <a:rPr lang="en-US" altLang="zh-CN" sz="1400" dirty="0">
                <a:solidFill>
                  <a:schemeClr val="tx1"/>
                </a:solidFill>
                <a:latin typeface="Arial" pitchFamily="34" charset="0"/>
                <a:cs typeface="Arial" pitchFamily="34" charset="0"/>
              </a:rPr>
              <a:t>RAN3</a:t>
            </a:r>
            <a:r>
              <a:rPr lang="en-US" altLang="zh-CN" sz="1400" dirty="0" smtClean="0">
                <a:solidFill>
                  <a:schemeClr val="tx1"/>
                </a:solidFill>
                <a:latin typeface="Arial" pitchFamily="34" charset="0"/>
                <a:cs typeface="Arial" pitchFamily="34" charset="0"/>
              </a:rPr>
              <a:t>]</a:t>
            </a:r>
            <a:endParaRPr lang="en-US" altLang="zh-CN" sz="1400" dirty="0">
              <a:solidFill>
                <a:schemeClr val="tx1"/>
              </a:solidFill>
              <a:latin typeface="Arial" pitchFamily="34" charset="0"/>
              <a:cs typeface="Arial" pitchFamily="34" charset="0"/>
            </a:endParaRPr>
          </a:p>
          <a:p>
            <a:pPr lvl="1" algn="just">
              <a:spcAft>
                <a:spcPts val="600"/>
              </a:spcAft>
              <a:buFont typeface="Courier New"/>
              <a:buChar char="o"/>
              <a:tabLst>
                <a:tab pos="914400" algn="l"/>
              </a:tabLst>
            </a:pPr>
            <a:r>
              <a:rPr lang="en-US" altLang="zh-CN" sz="1100" b="1" dirty="0" smtClean="0">
                <a:latin typeface="Arial" pitchFamily="34" charset="0"/>
                <a:cs typeface="Arial" pitchFamily="34" charset="0"/>
              </a:rPr>
              <a:t>Motivation:</a:t>
            </a:r>
            <a:r>
              <a:rPr lang="en-US" altLang="zh-CN" sz="1100" dirty="0" smtClean="0">
                <a:latin typeface="Arial" pitchFamily="34" charset="0"/>
                <a:cs typeface="Arial" pitchFamily="34" charset="0"/>
              </a:rPr>
              <a:t> Support </a:t>
            </a:r>
            <a:r>
              <a:rPr lang="en-US" altLang="zh-CN" sz="1100" dirty="0">
                <a:latin typeface="Arial" pitchFamily="34" charset="0"/>
                <a:cs typeface="Arial" pitchFamily="34" charset="0"/>
              </a:rPr>
              <a:t>of Broadcasting services (e.g. public safety services, multimedia services) in NTN could win greater commercial success. Which makes full use of the characteristics of satellite coverage, and make better use of the satellite resources.</a:t>
            </a:r>
            <a:endParaRPr lang="en-US" altLang="zh-CN" sz="1100" b="1" i="1" dirty="0">
              <a:latin typeface="Arial" pitchFamily="34" charset="0"/>
              <a:cs typeface="Arial" pitchFamily="34" charset="0"/>
            </a:endParaRPr>
          </a:p>
          <a:p>
            <a:pPr lvl="1" algn="just">
              <a:spcAft>
                <a:spcPts val="600"/>
              </a:spcAft>
              <a:buFont typeface="Courier New"/>
              <a:buChar char="o"/>
              <a:tabLst>
                <a:tab pos="914400" algn="l"/>
              </a:tabLst>
            </a:pPr>
            <a:r>
              <a:rPr lang="en-US" altLang="zh-CN" sz="1100" b="1" dirty="0" smtClean="0">
                <a:latin typeface="Arial" pitchFamily="34" charset="0"/>
                <a:cs typeface="Arial" pitchFamily="34" charset="0"/>
              </a:rPr>
              <a:t>Proposal:</a:t>
            </a:r>
            <a:r>
              <a:rPr lang="en-US" altLang="zh-CN" sz="1100" dirty="0" smtClean="0">
                <a:latin typeface="Arial" pitchFamily="34" charset="0"/>
                <a:cs typeface="Arial" pitchFamily="34" charset="0"/>
              </a:rPr>
              <a:t> Support both broadcast and Multi-cast in NR NTN.</a:t>
            </a:r>
          </a:p>
          <a:p>
            <a:pPr lvl="2" hangingPunct="0">
              <a:spcAft>
                <a:spcPts val="600"/>
              </a:spcAft>
              <a:buFont typeface="Times New Roman"/>
              <a:buChar char="-"/>
              <a:tabLst>
                <a:tab pos="914400" algn="l"/>
              </a:tabLst>
            </a:pPr>
            <a:endParaRPr lang="en-US" altLang="zh-CN" sz="1100" dirty="0">
              <a:latin typeface="Arial" pitchFamily="34" charset="0"/>
              <a:cs typeface="Arial" pitchFamily="34" charset="0"/>
            </a:endParaRPr>
          </a:p>
          <a:p>
            <a:pPr lvl="1" algn="just">
              <a:spcAft>
                <a:spcPts val="600"/>
              </a:spcAft>
              <a:buFont typeface="Courier New"/>
              <a:buChar char="o"/>
              <a:tabLst>
                <a:tab pos="914400" algn="l"/>
              </a:tabLst>
            </a:pPr>
            <a:endParaRPr lang="en-US" altLang="zh-CN" sz="1100" dirty="0" smtClean="0">
              <a:latin typeface="Arial" pitchFamily="34" charset="0"/>
              <a:cs typeface="Arial" pitchFamily="34" charset="0"/>
            </a:endParaRPr>
          </a:p>
          <a:p>
            <a:pPr lvl="1" algn="just">
              <a:spcAft>
                <a:spcPts val="600"/>
              </a:spcAft>
              <a:buFont typeface="Courier New"/>
              <a:buChar char="o"/>
              <a:tabLst>
                <a:tab pos="914400" algn="l"/>
              </a:tabLst>
            </a:pPr>
            <a:endParaRPr lang="en-US" altLang="zh-CN" sz="1100" dirty="0" smtClean="0">
              <a:latin typeface="Arial" pitchFamily="34" charset="0"/>
              <a:cs typeface="Arial" pitchFamily="34" charset="0"/>
            </a:endParaRPr>
          </a:p>
          <a:p>
            <a:pPr lvl="1" algn="just">
              <a:spcAft>
                <a:spcPts val="600"/>
              </a:spcAft>
              <a:buFont typeface="Courier New"/>
              <a:buChar char="o"/>
              <a:tabLst>
                <a:tab pos="914400" algn="l"/>
              </a:tabLst>
            </a:pPr>
            <a:endParaRPr lang="en-US" altLang="zh-CN" sz="1100" dirty="0" smtClean="0">
              <a:latin typeface="Arial" pitchFamily="34" charset="0"/>
              <a:cs typeface="Arial" pitchFamily="34" charset="0"/>
            </a:endParaRPr>
          </a:p>
          <a:p>
            <a:pPr lvl="1" algn="just">
              <a:spcAft>
                <a:spcPts val="600"/>
              </a:spcAft>
              <a:buFont typeface="Courier New"/>
              <a:buChar char="o"/>
              <a:tabLst>
                <a:tab pos="914400" algn="l"/>
              </a:tabLst>
            </a:pPr>
            <a:endParaRPr lang="en-US" altLang="zh-CN" sz="1100" dirty="0">
              <a:latin typeface="Arial" pitchFamily="34" charset="0"/>
              <a:cs typeface="Arial" pitchFamily="34" charset="0"/>
            </a:endParaRPr>
          </a:p>
          <a:p>
            <a:pPr lvl="1" algn="just">
              <a:spcAft>
                <a:spcPts val="600"/>
              </a:spcAft>
              <a:buFont typeface="Courier New"/>
              <a:buChar char="o"/>
              <a:tabLst>
                <a:tab pos="914400" algn="l"/>
              </a:tabLst>
            </a:pPr>
            <a:endParaRPr lang="en-US" altLang="zh-CN" sz="1100" dirty="0" smtClean="0">
              <a:latin typeface="Arial" pitchFamily="34" charset="0"/>
              <a:cs typeface="Arial" pitchFamily="34" charset="0"/>
            </a:endParaRPr>
          </a:p>
          <a:p>
            <a:pPr algn="just">
              <a:lnSpc>
                <a:spcPct val="120000"/>
              </a:lnSpc>
              <a:spcBef>
                <a:spcPts val="0"/>
              </a:spcBef>
              <a:buFont typeface="Wingdings"/>
              <a:buChar char=""/>
              <a:tabLst>
                <a:tab pos="457200" algn="l"/>
              </a:tabLst>
            </a:pPr>
            <a:endParaRPr lang="en-US" altLang="zh-CN" sz="1100" dirty="0" smtClean="0">
              <a:solidFill>
                <a:schemeClr val="tx1"/>
              </a:solidFill>
              <a:latin typeface="Arial" pitchFamily="34" charset="0"/>
              <a:cs typeface="Arial" pitchFamily="34" charset="0"/>
            </a:endParaRPr>
          </a:p>
          <a:p>
            <a:pPr algn="just">
              <a:lnSpc>
                <a:spcPct val="120000"/>
              </a:lnSpc>
              <a:spcBef>
                <a:spcPts val="0"/>
              </a:spcBef>
              <a:buFont typeface="Wingdings"/>
              <a:buChar char=""/>
              <a:tabLst>
                <a:tab pos="457200" algn="l"/>
              </a:tabLst>
            </a:pPr>
            <a:endParaRPr lang="en-US" altLang="zh-CN" sz="1400" dirty="0">
              <a:solidFill>
                <a:schemeClr val="tx1"/>
              </a:solidFill>
              <a:latin typeface="Arial" pitchFamily="34" charset="0"/>
              <a:cs typeface="Arial" pitchFamily="34" charset="0"/>
            </a:endParaRPr>
          </a:p>
          <a:p>
            <a:pPr algn="just">
              <a:lnSpc>
                <a:spcPct val="120000"/>
              </a:lnSpc>
              <a:spcBef>
                <a:spcPts val="0"/>
              </a:spcBef>
              <a:buFont typeface="Wingdings"/>
              <a:buChar char=""/>
              <a:tabLst>
                <a:tab pos="457200" algn="l"/>
              </a:tabLst>
            </a:pPr>
            <a:endParaRPr lang="en-US" altLang="zh-CN" sz="1400" dirty="0" smtClean="0">
              <a:solidFill>
                <a:schemeClr val="tx1"/>
              </a:solidFill>
              <a:latin typeface="Arial" pitchFamily="34" charset="0"/>
              <a:cs typeface="Arial" pitchFamily="34" charset="0"/>
            </a:endParaRPr>
          </a:p>
          <a:p>
            <a:pPr algn="just">
              <a:lnSpc>
                <a:spcPct val="120000"/>
              </a:lnSpc>
              <a:spcBef>
                <a:spcPts val="0"/>
              </a:spcBef>
              <a:buFont typeface="Wingdings"/>
              <a:buChar char=""/>
              <a:tabLst>
                <a:tab pos="457200" algn="l"/>
              </a:tabLst>
            </a:pPr>
            <a:endParaRPr lang="en-US" altLang="zh-CN" sz="1400" dirty="0" smtClean="0">
              <a:solidFill>
                <a:schemeClr val="tx1"/>
              </a:solidFill>
              <a:latin typeface="Arial" pitchFamily="34" charset="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2246582"/>
            <a:ext cx="3168352" cy="1533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403648" y="2281436"/>
            <a:ext cx="4392488" cy="2354491"/>
          </a:xfrm>
          <a:prstGeom prst="rect">
            <a:avLst/>
          </a:prstGeom>
        </p:spPr>
        <p:txBody>
          <a:bodyPr wrap="square">
            <a:spAutoFit/>
          </a:bodyPr>
          <a:lstStyle/>
          <a:p>
            <a:pPr marL="228600" indent="-228600" hangingPunct="0">
              <a:spcAft>
                <a:spcPts val="600"/>
              </a:spcAft>
              <a:buFont typeface="Times New Roman"/>
              <a:buChar char="-"/>
              <a:tabLst>
                <a:tab pos="914400" algn="l"/>
              </a:tabLst>
            </a:pPr>
            <a:r>
              <a:rPr lang="en-US" altLang="zh-CN" sz="1100" dirty="0">
                <a:latin typeface="Arial" pitchFamily="34" charset="0"/>
                <a:cs typeface="Arial" pitchFamily="34" charset="0"/>
              </a:rPr>
              <a:t>Identify and specify the potential enhancements on </a:t>
            </a:r>
            <a:r>
              <a:rPr lang="en-GB" altLang="zh-CN" sz="1100" dirty="0">
                <a:latin typeface="Arial" pitchFamily="34" charset="0"/>
                <a:cs typeface="Arial" pitchFamily="34" charset="0"/>
              </a:rPr>
              <a:t>MBS service area </a:t>
            </a:r>
            <a:r>
              <a:rPr lang="en-GB" altLang="zh-CN" sz="1100" dirty="0" smtClean="0">
                <a:latin typeface="Arial" pitchFamily="34" charset="0"/>
                <a:cs typeface="Arial" pitchFamily="34" charset="0"/>
              </a:rPr>
              <a:t>management.</a:t>
            </a:r>
            <a:endParaRPr lang="en-GB" altLang="zh-CN" sz="1100" dirty="0">
              <a:latin typeface="Arial" pitchFamily="34" charset="0"/>
              <a:cs typeface="Arial" pitchFamily="34" charset="0"/>
            </a:endParaRPr>
          </a:p>
          <a:p>
            <a:pPr marL="685800" lvl="1" indent="-228600" hangingPunct="0">
              <a:spcAft>
                <a:spcPts val="600"/>
              </a:spcAft>
              <a:buFont typeface="Times New Roman"/>
              <a:buChar char="-"/>
              <a:tabLst>
                <a:tab pos="914400" algn="l"/>
              </a:tabLst>
            </a:pPr>
            <a:r>
              <a:rPr lang="en-GB" altLang="zh-CN" sz="1100" dirty="0">
                <a:latin typeface="Arial" pitchFamily="34" charset="0"/>
                <a:cs typeface="Arial" pitchFamily="34" charset="0"/>
              </a:rPr>
              <a:t>Potential mismatch between the MBS service area and the NTN radio cell coverage should be clarified, e.g. whether the MBS service area could be smaller than a NTN radio cell. </a:t>
            </a:r>
            <a:r>
              <a:rPr lang="en-US" altLang="zh-CN" sz="1100" dirty="0">
                <a:latin typeface="Arial" pitchFamily="34" charset="0"/>
                <a:cs typeface="Arial" pitchFamily="34" charset="0"/>
              </a:rPr>
              <a:t> </a:t>
            </a:r>
          </a:p>
          <a:p>
            <a:pPr marL="228600" indent="-228600" hangingPunct="0">
              <a:spcAft>
                <a:spcPts val="600"/>
              </a:spcAft>
              <a:buFont typeface="Times New Roman"/>
              <a:buChar char="-"/>
              <a:tabLst>
                <a:tab pos="914400" algn="l"/>
              </a:tabLst>
            </a:pPr>
            <a:r>
              <a:rPr lang="en-US" altLang="zh-CN" sz="1100" dirty="0">
                <a:latin typeface="Arial" pitchFamily="34" charset="0"/>
                <a:cs typeface="Arial" pitchFamily="34" charset="0"/>
              </a:rPr>
              <a:t>Identify and specify MBS specific UP enhancement with adaptation to “gNB-UE” RTT (e.g. L2 timer enhancements with RTT handling</a:t>
            </a:r>
            <a:r>
              <a:rPr lang="en-US" altLang="zh-CN" sz="1100" dirty="0" smtClean="0">
                <a:latin typeface="Arial" pitchFamily="34" charset="0"/>
                <a:cs typeface="Arial" pitchFamily="34" charset="0"/>
              </a:rPr>
              <a:t>).</a:t>
            </a:r>
            <a:endParaRPr lang="en-US" altLang="zh-CN" sz="1100" dirty="0">
              <a:latin typeface="Arial" pitchFamily="34" charset="0"/>
              <a:cs typeface="Arial" pitchFamily="34" charset="0"/>
            </a:endParaRPr>
          </a:p>
          <a:p>
            <a:pPr marL="228600" indent="-228600" hangingPunct="0">
              <a:spcAft>
                <a:spcPts val="600"/>
              </a:spcAft>
              <a:buFont typeface="Times New Roman"/>
              <a:buChar char="-"/>
              <a:tabLst>
                <a:tab pos="914400" algn="l"/>
              </a:tabLst>
            </a:pPr>
            <a:r>
              <a:rPr lang="en-US" altLang="zh-CN" sz="1100" dirty="0">
                <a:latin typeface="Arial" pitchFamily="34" charset="0"/>
                <a:cs typeface="Arial" pitchFamily="34" charset="0"/>
              </a:rPr>
              <a:t>Identify and specify MBS specific CP procedure </a:t>
            </a:r>
            <a:r>
              <a:rPr lang="en-US" altLang="zh-CN" sz="1100" dirty="0" smtClean="0">
                <a:latin typeface="Arial" pitchFamily="34" charset="0"/>
                <a:cs typeface="Arial" pitchFamily="34" charset="0"/>
              </a:rPr>
              <a:t>enhancements </a:t>
            </a:r>
            <a:r>
              <a:rPr lang="en-US" altLang="zh-CN" sz="1100" dirty="0">
                <a:latin typeface="Arial" pitchFamily="34" charset="0"/>
                <a:cs typeface="Arial" pitchFamily="34" charset="0"/>
              </a:rPr>
              <a:t>in NTN (e.g. mobility </a:t>
            </a:r>
            <a:r>
              <a:rPr lang="en-US" altLang="zh-CN" sz="1100" dirty="0" smtClean="0">
                <a:latin typeface="Arial" pitchFamily="34" charset="0"/>
                <a:cs typeface="Arial" pitchFamily="34" charset="0"/>
              </a:rPr>
              <a:t>enhancements, </a:t>
            </a:r>
            <a:r>
              <a:rPr lang="en-US" altLang="zh-CN" sz="1100" dirty="0">
                <a:latin typeface="Arial" pitchFamily="34" charset="0"/>
                <a:cs typeface="Arial" pitchFamily="34" charset="0"/>
              </a:rPr>
              <a:t>service continuity w.r.t. satellite motion).  </a:t>
            </a:r>
          </a:p>
        </p:txBody>
      </p:sp>
      <p:sp>
        <p:nvSpPr>
          <p:cNvPr id="8" name="矩形 7"/>
          <p:cNvSpPr/>
          <p:nvPr/>
        </p:nvSpPr>
        <p:spPr>
          <a:xfrm>
            <a:off x="6418776" y="3721596"/>
            <a:ext cx="1537600" cy="261610"/>
          </a:xfrm>
          <a:prstGeom prst="rect">
            <a:avLst/>
          </a:prstGeom>
        </p:spPr>
        <p:txBody>
          <a:bodyPr wrap="none">
            <a:spAutoFit/>
          </a:bodyPr>
          <a:lstStyle/>
          <a:p>
            <a:pPr marL="0" lvl="1" algn="just">
              <a:tabLst>
                <a:tab pos="457200" algn="l"/>
              </a:tabLst>
            </a:pPr>
            <a:r>
              <a:rPr lang="en-US" altLang="zh-CN" sz="1100" b="1" dirty="0" smtClean="0"/>
              <a:t>Support MBS over NTN</a:t>
            </a:r>
            <a:endParaRPr lang="en-US" altLang="zh-CN" sz="1100" dirty="0">
              <a:cs typeface="Calibri" panose="020F0502020204030204" pitchFamily="34" charset="0"/>
            </a:endParaRPr>
          </a:p>
        </p:txBody>
      </p:sp>
    </p:spTree>
    <p:extLst>
      <p:ext uri="{BB962C8B-B14F-4D97-AF65-F5344CB8AC3E}">
        <p14:creationId xmlns:p14="http://schemas.microsoft.com/office/powerpoint/2010/main" val="33635294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cs typeface="Arial" pitchFamily="34" charset="0"/>
              </a:rPr>
              <a:t>NR NTN </a:t>
            </a:r>
            <a:r>
              <a:rPr lang="en-US" altLang="zh-CN" sz="3600" dirty="0" smtClean="0">
                <a:cs typeface="Arial" pitchFamily="34" charset="0"/>
              </a:rPr>
              <a:t>Evolution Cont</a:t>
            </a:r>
            <a:r>
              <a:rPr lang="en-US" altLang="zh-CN" sz="3600" dirty="0">
                <a:cs typeface="Arial" pitchFamily="34" charset="0"/>
              </a:rPr>
              <a:t>.</a:t>
            </a:r>
            <a:endParaRPr lang="en-US" sz="3600" b="1" dirty="0">
              <a:solidFill>
                <a:schemeClr val="accent1">
                  <a:lumMod val="75000"/>
                </a:schemeClr>
              </a:solidFill>
              <a:latin typeface="+mn-lt"/>
              <a:cs typeface="Arial" pitchFamily="34" charset="0"/>
            </a:endParaRPr>
          </a:p>
        </p:txBody>
      </p:sp>
      <p:sp>
        <p:nvSpPr>
          <p:cNvPr id="3" name="内容占位符 2"/>
          <p:cNvSpPr>
            <a:spLocks noGrp="1"/>
          </p:cNvSpPr>
          <p:nvPr>
            <p:ph idx="1"/>
          </p:nvPr>
        </p:nvSpPr>
        <p:spPr>
          <a:xfrm>
            <a:off x="467544" y="1057300"/>
            <a:ext cx="8352928" cy="4320480"/>
          </a:xfrm>
        </p:spPr>
        <p:txBody>
          <a:bodyPr>
            <a:noAutofit/>
          </a:bodyPr>
          <a:lstStyle/>
          <a:p>
            <a:pPr algn="just">
              <a:buFont typeface="Wingdings"/>
              <a:buChar char=""/>
              <a:tabLst>
                <a:tab pos="457200" algn="l"/>
              </a:tabLst>
            </a:pPr>
            <a:r>
              <a:rPr lang="en-US" sz="1400" dirty="0" smtClean="0">
                <a:solidFill>
                  <a:schemeClr val="tx1"/>
                </a:solidFill>
                <a:latin typeface="Arial" pitchFamily="34" charset="0"/>
                <a:cs typeface="Arial" pitchFamily="34" charset="0"/>
              </a:rPr>
              <a:t>DL Coverage Enhancement [</a:t>
            </a:r>
            <a:r>
              <a:rPr lang="en-US" altLang="zh-CN" sz="1400" dirty="0" smtClean="0">
                <a:solidFill>
                  <a:schemeClr val="tx1"/>
                </a:solidFill>
                <a:latin typeface="Arial" pitchFamily="34" charset="0"/>
                <a:cs typeface="Arial" pitchFamily="34" charset="0"/>
              </a:rPr>
              <a:t>RAN1, RAN2]</a:t>
            </a:r>
            <a:endParaRPr lang="en-US" sz="1400" dirty="0" smtClean="0">
              <a:solidFill>
                <a:schemeClr val="tx1"/>
              </a:solidFill>
              <a:latin typeface="Arial" pitchFamily="34" charset="0"/>
              <a:cs typeface="Arial" pitchFamily="34" charset="0"/>
            </a:endParaRPr>
          </a:p>
          <a:p>
            <a:pPr lvl="1" algn="just">
              <a:lnSpc>
                <a:spcPct val="120000"/>
              </a:lnSpc>
              <a:spcBef>
                <a:spcPts val="0"/>
              </a:spcBef>
              <a:buFont typeface="Courier New"/>
              <a:buChar char="o"/>
              <a:tabLst>
                <a:tab pos="914400" algn="l"/>
              </a:tabLst>
            </a:pPr>
            <a:r>
              <a:rPr lang="en-US" altLang="zh-CN" sz="1100" b="1" dirty="0" smtClean="0">
                <a:latin typeface="Arial" pitchFamily="34" charset="0"/>
                <a:ea typeface="Yu Mincho"/>
                <a:cs typeface="Arial" pitchFamily="34" charset="0"/>
              </a:rPr>
              <a:t>Motivation</a:t>
            </a:r>
            <a:r>
              <a:rPr lang="en-US" altLang="zh-CN" sz="1100" dirty="0" smtClean="0">
                <a:latin typeface="Arial" pitchFamily="34" charset="0"/>
                <a:ea typeface="Yu Mincho"/>
                <a:cs typeface="Arial" pitchFamily="34" charset="0"/>
              </a:rPr>
              <a:t>: Total TX power is limited within one satellite, so it will restrict the number of active beams and TX power of single beam. Finally it will impact the DL SINR and beam coverage. Hence, improving DL coverage is very necessary and should take into account active beam number, SINR range and power efficiency of control beam. Currently the SSB index in FR1 and SSB transmission period have restricted real deployment of satellite network. </a:t>
            </a:r>
          </a:p>
          <a:p>
            <a:pPr lvl="1" algn="just">
              <a:lnSpc>
                <a:spcPct val="120000"/>
              </a:lnSpc>
              <a:spcBef>
                <a:spcPts val="0"/>
              </a:spcBef>
              <a:buFont typeface="Courier New"/>
              <a:buChar char="o"/>
              <a:tabLst>
                <a:tab pos="914400" algn="l"/>
              </a:tabLst>
            </a:pPr>
            <a:r>
              <a:rPr lang="en-US" altLang="zh-CN" sz="1100" b="1" dirty="0" smtClean="0">
                <a:latin typeface="Arial" pitchFamily="34" charset="0"/>
                <a:ea typeface="Yu Mincho"/>
                <a:cs typeface="Arial" pitchFamily="34" charset="0"/>
              </a:rPr>
              <a:t>Proposal: </a:t>
            </a:r>
          </a:p>
          <a:p>
            <a:pPr lvl="2" hangingPunct="0">
              <a:buFont typeface="Times New Roman"/>
              <a:buChar char="-"/>
              <a:tabLst>
                <a:tab pos="914400" algn="l"/>
              </a:tabLst>
            </a:pPr>
            <a:r>
              <a:rPr lang="en-US" altLang="zh-CN" sz="1100" dirty="0" smtClean="0">
                <a:latin typeface="Arial" pitchFamily="34" charset="0"/>
                <a:ea typeface="Times New Roman"/>
                <a:cs typeface="Arial" pitchFamily="34" charset="0"/>
              </a:rPr>
              <a:t>Evaluate required SINR target under realistic active beams and total TX power limitation in SI phase. </a:t>
            </a:r>
          </a:p>
          <a:p>
            <a:pPr lvl="3" hangingPunct="0">
              <a:buFont typeface="Times New Roman"/>
              <a:buChar char="-"/>
              <a:tabLst>
                <a:tab pos="914400" algn="l"/>
              </a:tabLst>
            </a:pPr>
            <a:r>
              <a:rPr lang="en-US" altLang="zh-CN" sz="1100" dirty="0" smtClean="0">
                <a:latin typeface="Arial" pitchFamily="34" charset="0"/>
                <a:ea typeface="Times New Roman"/>
                <a:cs typeface="Arial" pitchFamily="34" charset="0"/>
              </a:rPr>
              <a:t>Target is to guarantee similar detection performance for all physical channels. </a:t>
            </a:r>
          </a:p>
          <a:p>
            <a:pPr lvl="2" hangingPunct="0">
              <a:buFont typeface="Times New Roman"/>
              <a:buChar char="-"/>
            </a:pPr>
            <a:r>
              <a:rPr lang="en-US" altLang="zh-CN" sz="1100" dirty="0" smtClean="0">
                <a:latin typeface="Arial" pitchFamily="34" charset="0"/>
                <a:ea typeface="Times New Roman"/>
                <a:cs typeface="Arial" pitchFamily="34" charset="0"/>
              </a:rPr>
              <a:t>Extend transmitting period of SSB and system information to reduce power consumption.  </a:t>
            </a:r>
          </a:p>
          <a:p>
            <a:pPr lvl="2" hangingPunct="0">
              <a:buFont typeface="Times New Roman"/>
              <a:buChar char="-"/>
            </a:pPr>
            <a:r>
              <a:rPr lang="en-US" altLang="zh-CN" sz="1100" dirty="0" smtClean="0">
                <a:latin typeface="Arial" pitchFamily="34" charset="0"/>
                <a:ea typeface="Times New Roman"/>
                <a:cs typeface="Arial" pitchFamily="34" charset="0"/>
              </a:rPr>
              <a:t>Extend SSB index to improve DL coverage of single physical beam for FR1.  </a:t>
            </a:r>
          </a:p>
          <a:p>
            <a:pPr lvl="2" hangingPunct="0">
              <a:buFont typeface="Times New Roman"/>
              <a:buChar char="-"/>
            </a:pPr>
            <a:endParaRPr lang="en-US" altLang="zh-CN" sz="1100" dirty="0" smtClean="0">
              <a:latin typeface="Arial" pitchFamily="34" charset="0"/>
              <a:ea typeface="Times New Roman"/>
              <a:cs typeface="Arial" pitchFamily="34" charset="0"/>
            </a:endParaRPr>
          </a:p>
          <a:p>
            <a:pPr lvl="2" hangingPunct="0">
              <a:buFont typeface="Times New Roman"/>
              <a:buChar char="-"/>
            </a:pPr>
            <a:endParaRPr lang="en-US" altLang="zh-CN" sz="1100" dirty="0">
              <a:solidFill>
                <a:srgbClr val="FF0000"/>
              </a:solidFill>
              <a:latin typeface="Arial" pitchFamily="34" charset="0"/>
              <a:ea typeface="Times New Roman"/>
              <a:cs typeface="Arial" pitchFamily="34" charset="0"/>
            </a:endParaRPr>
          </a:p>
          <a:p>
            <a:pPr lvl="2" hangingPunct="0">
              <a:buFont typeface="Times New Roman"/>
              <a:buChar char="-"/>
            </a:pPr>
            <a:endParaRPr lang="en-US" altLang="zh-CN" sz="1100" dirty="0" smtClean="0">
              <a:solidFill>
                <a:srgbClr val="FF0000"/>
              </a:solidFill>
              <a:latin typeface="Arial" pitchFamily="34" charset="0"/>
              <a:ea typeface="Times New Roman"/>
              <a:cs typeface="Arial" pitchFamily="34" charset="0"/>
            </a:endParaRPr>
          </a:p>
          <a:p>
            <a:pPr lvl="2" hangingPunct="0">
              <a:buFont typeface="Times New Roman"/>
              <a:buChar char="-"/>
            </a:pPr>
            <a:endParaRPr lang="en-US" altLang="zh-CN" sz="1100" dirty="0" smtClean="0">
              <a:solidFill>
                <a:srgbClr val="FF0000"/>
              </a:solidFill>
              <a:latin typeface="Arial" pitchFamily="34" charset="0"/>
              <a:ea typeface="Times New Roman"/>
              <a:cs typeface="Arial" pitchFamily="34" charset="0"/>
            </a:endParaRPr>
          </a:p>
          <a:p>
            <a:pPr algn="just">
              <a:buFont typeface="Wingdings"/>
              <a:buChar char=""/>
              <a:tabLst>
                <a:tab pos="457200" algn="l"/>
              </a:tabLst>
            </a:pPr>
            <a:endParaRPr lang="en-US" altLang="zh-CN" sz="1400" dirty="0">
              <a:solidFill>
                <a:schemeClr val="tx1"/>
              </a:solidFill>
              <a:latin typeface="Arial" pitchFamily="34" charset="0"/>
              <a:cs typeface="Arial" pitchFamily="34" charset="0"/>
            </a:endParaRPr>
          </a:p>
          <a:p>
            <a:pPr hangingPunct="0">
              <a:buFont typeface="Times New Roman"/>
              <a:buChar char="-"/>
            </a:pPr>
            <a:endParaRPr lang="zh-CN" altLang="zh-CN" sz="1100" dirty="0" smtClean="0">
              <a:solidFill>
                <a:srgbClr val="FF0000"/>
              </a:solidFill>
              <a:latin typeface="Arial" pitchFamily="34" charset="0"/>
              <a:ea typeface="Times New Roman"/>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2964682879"/>
              </p:ext>
            </p:extLst>
          </p:nvPr>
        </p:nvGraphicFramePr>
        <p:xfrm>
          <a:off x="1475656" y="3289548"/>
          <a:ext cx="7128792" cy="936103"/>
        </p:xfrm>
        <a:graphic>
          <a:graphicData uri="http://schemas.openxmlformats.org/drawingml/2006/table">
            <a:tbl>
              <a:tblPr firstRow="1" firstCol="1" bandRow="1"/>
              <a:tblGrid>
                <a:gridCol w="1763035"/>
                <a:gridCol w="1686381"/>
                <a:gridCol w="1609727"/>
                <a:gridCol w="2069649"/>
              </a:tblGrid>
              <a:tr h="360831">
                <a:tc>
                  <a:txBody>
                    <a:bodyPr/>
                    <a:lstStyle/>
                    <a:p>
                      <a:pPr algn="just">
                        <a:spcBef>
                          <a:spcPts val="1200"/>
                        </a:spcBef>
                        <a:spcAft>
                          <a:spcPts val="300"/>
                        </a:spcAft>
                      </a:pPr>
                      <a:r>
                        <a:rPr lang="en-US" sz="1100" dirty="0">
                          <a:effectLst/>
                          <a:latin typeface="Times New Roman"/>
                          <a:ea typeface="宋体"/>
                          <a:cs typeface="Times New Roman"/>
                        </a:rPr>
                        <a:t>Total </a:t>
                      </a:r>
                      <a:r>
                        <a:rPr lang="en-US" altLang="zh-CN" sz="1100" dirty="0" smtClean="0">
                          <a:effectLst/>
                          <a:latin typeface="Times New Roman"/>
                          <a:ea typeface="宋体"/>
                          <a:cs typeface="Times New Roman"/>
                        </a:rPr>
                        <a:t>spot </a:t>
                      </a:r>
                      <a:r>
                        <a:rPr lang="en-US" sz="1100" dirty="0" smtClean="0">
                          <a:effectLst/>
                          <a:latin typeface="Times New Roman"/>
                          <a:ea typeface="宋体"/>
                          <a:cs typeface="Times New Roman"/>
                        </a:rPr>
                        <a:t>beam zones within one satellite</a:t>
                      </a:r>
                      <a:endParaRPr lang="zh-CN" sz="1100" dirty="0">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200"/>
                        </a:spcBef>
                        <a:spcAft>
                          <a:spcPts val="300"/>
                        </a:spcAft>
                      </a:pPr>
                      <a:r>
                        <a:rPr lang="en-US" sz="1100" dirty="0">
                          <a:effectLst/>
                          <a:latin typeface="Times New Roman"/>
                          <a:ea typeface="宋体"/>
                          <a:cs typeface="Times New Roman"/>
                        </a:rPr>
                        <a:t>Physical beam </a:t>
                      </a:r>
                      <a:r>
                        <a:rPr lang="en-US" sz="1100" dirty="0" smtClean="0">
                          <a:effectLst/>
                          <a:latin typeface="Times New Roman"/>
                          <a:ea typeface="宋体"/>
                          <a:cs typeface="Times New Roman"/>
                        </a:rPr>
                        <a:t>number in active state</a:t>
                      </a:r>
                      <a:endParaRPr lang="zh-CN" sz="1100" dirty="0">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200"/>
                        </a:spcBef>
                        <a:spcAft>
                          <a:spcPts val="300"/>
                        </a:spcAft>
                      </a:pPr>
                      <a:r>
                        <a:rPr lang="en-US" sz="1100" dirty="0" smtClean="0">
                          <a:effectLst/>
                          <a:latin typeface="Times New Roman"/>
                          <a:ea typeface="宋体"/>
                          <a:cs typeface="Times New Roman"/>
                        </a:rPr>
                        <a:t>Configured</a:t>
                      </a:r>
                      <a:r>
                        <a:rPr lang="en-US" sz="1100" baseline="0" dirty="0" smtClean="0">
                          <a:effectLst/>
                          <a:latin typeface="Times New Roman"/>
                          <a:ea typeface="宋体"/>
                          <a:cs typeface="Times New Roman"/>
                        </a:rPr>
                        <a:t> </a:t>
                      </a:r>
                      <a:r>
                        <a:rPr lang="en-US" sz="1100" dirty="0" smtClean="0">
                          <a:effectLst/>
                          <a:latin typeface="Times New Roman"/>
                          <a:ea typeface="宋体"/>
                          <a:cs typeface="Times New Roman"/>
                        </a:rPr>
                        <a:t>SSB</a:t>
                      </a:r>
                      <a:r>
                        <a:rPr lang="en-US" sz="1100" baseline="0" dirty="0" smtClean="0">
                          <a:effectLst/>
                          <a:latin typeface="Times New Roman"/>
                          <a:ea typeface="宋体"/>
                          <a:cs typeface="Times New Roman"/>
                        </a:rPr>
                        <a:t> index of</a:t>
                      </a:r>
                      <a:r>
                        <a:rPr lang="en-US" sz="1100" dirty="0" smtClean="0">
                          <a:effectLst/>
                          <a:latin typeface="Times New Roman"/>
                          <a:ea typeface="宋体"/>
                          <a:cs typeface="Times New Roman"/>
                        </a:rPr>
                        <a:t> </a:t>
                      </a:r>
                      <a:r>
                        <a:rPr lang="en-US" sz="1100" dirty="0">
                          <a:effectLst/>
                          <a:latin typeface="Times New Roman"/>
                          <a:ea typeface="宋体"/>
                          <a:cs typeface="Times New Roman"/>
                        </a:rPr>
                        <a:t>each beam</a:t>
                      </a:r>
                      <a:endParaRPr lang="zh-CN" sz="1100" dirty="0">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200"/>
                        </a:spcBef>
                        <a:spcAft>
                          <a:spcPts val="300"/>
                        </a:spcAft>
                      </a:pPr>
                      <a:r>
                        <a:rPr lang="en-US" sz="1100" dirty="0">
                          <a:effectLst/>
                          <a:latin typeface="Times New Roman"/>
                          <a:ea typeface="宋体"/>
                          <a:cs typeface="Times New Roman"/>
                        </a:rPr>
                        <a:t>Coverage </a:t>
                      </a:r>
                      <a:r>
                        <a:rPr lang="en-US" sz="1100" dirty="0" smtClean="0">
                          <a:effectLst/>
                          <a:latin typeface="Times New Roman"/>
                          <a:ea typeface="宋体"/>
                          <a:cs typeface="Times New Roman"/>
                        </a:rPr>
                        <a:t>ratio</a:t>
                      </a:r>
                      <a:endParaRPr lang="zh-CN" sz="1100" dirty="0">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441">
                <a:tc>
                  <a:txBody>
                    <a:bodyPr/>
                    <a:lstStyle/>
                    <a:p>
                      <a:pPr algn="just">
                        <a:spcBef>
                          <a:spcPts val="1200"/>
                        </a:spcBef>
                        <a:spcAft>
                          <a:spcPts val="300"/>
                        </a:spcAft>
                      </a:pPr>
                      <a:r>
                        <a:rPr lang="en-US" sz="1100" dirty="0">
                          <a:effectLst/>
                          <a:latin typeface="Times New Roman"/>
                          <a:ea typeface="宋体"/>
                          <a:cs typeface="Times New Roman"/>
                        </a:rPr>
                        <a:t>1024</a:t>
                      </a:r>
                      <a:endParaRPr lang="zh-CN" sz="1100" dirty="0">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200"/>
                        </a:spcBef>
                        <a:spcAft>
                          <a:spcPts val="300"/>
                        </a:spcAft>
                      </a:pPr>
                      <a:r>
                        <a:rPr lang="en-US" sz="1100" dirty="0">
                          <a:effectLst/>
                          <a:latin typeface="Times New Roman"/>
                          <a:ea typeface="宋体"/>
                          <a:cs typeface="Times New Roman"/>
                        </a:rPr>
                        <a:t>8</a:t>
                      </a:r>
                      <a:endParaRPr lang="zh-CN" sz="1100" dirty="0">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200"/>
                        </a:spcBef>
                        <a:spcAft>
                          <a:spcPts val="300"/>
                        </a:spcAft>
                      </a:pPr>
                      <a:r>
                        <a:rPr lang="en-US" sz="1100" dirty="0">
                          <a:solidFill>
                            <a:srgbClr val="FF0000"/>
                          </a:solidFill>
                          <a:effectLst/>
                          <a:latin typeface="Times New Roman"/>
                          <a:ea typeface="宋体"/>
                          <a:cs typeface="Times New Roman"/>
                        </a:rPr>
                        <a:t>64</a:t>
                      </a:r>
                      <a:endParaRPr lang="zh-CN" sz="1100" dirty="0">
                        <a:solidFill>
                          <a:srgbClr val="FF0000"/>
                        </a:solidFill>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1200"/>
                        </a:spcBef>
                        <a:spcAft>
                          <a:spcPts val="300"/>
                        </a:spcAft>
                        <a:buClrTx/>
                        <a:buSzTx/>
                        <a:buFontTx/>
                        <a:buNone/>
                        <a:tabLst/>
                        <a:defRPr/>
                      </a:pPr>
                      <a:r>
                        <a:rPr lang="en-US" sz="1100" dirty="0" smtClean="0">
                          <a:effectLst/>
                          <a:latin typeface="Times New Roman"/>
                          <a:ea typeface="宋体"/>
                          <a:cs typeface="Times New Roman"/>
                        </a:rPr>
                        <a:t>512/1024=</a:t>
                      </a:r>
                      <a:r>
                        <a:rPr lang="en-US" sz="1100" dirty="0" smtClean="0">
                          <a:solidFill>
                            <a:srgbClr val="FF0000"/>
                          </a:solidFill>
                          <a:effectLst/>
                          <a:latin typeface="Times New Roman"/>
                          <a:ea typeface="宋体"/>
                          <a:cs typeface="Times New Roman"/>
                        </a:rPr>
                        <a:t>50%</a:t>
                      </a:r>
                      <a:r>
                        <a:rPr lang="en-US" sz="1100" dirty="0" smtClean="0">
                          <a:effectLst/>
                          <a:latin typeface="Times New Roman"/>
                          <a:ea typeface="宋体"/>
                          <a:cs typeface="Times New Roman"/>
                        </a:rPr>
                        <a:t>  </a:t>
                      </a:r>
                      <a:r>
                        <a:rPr lang="en-US" altLang="zh-CN" sz="1100" dirty="0" smtClean="0">
                          <a:solidFill>
                            <a:srgbClr val="FF0000"/>
                          </a:solidFill>
                          <a:effectLst/>
                          <a:latin typeface="Times New Roman"/>
                          <a:ea typeface="+mn-ea"/>
                          <a:cs typeface="Times New Roman"/>
                        </a:rPr>
                        <a:t>( to be in R19)</a:t>
                      </a:r>
                      <a:endParaRPr lang="zh-CN" sz="1100" dirty="0">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831">
                <a:tc>
                  <a:txBody>
                    <a:bodyPr/>
                    <a:lstStyle/>
                    <a:p>
                      <a:pPr algn="just">
                        <a:spcBef>
                          <a:spcPts val="1200"/>
                        </a:spcBef>
                        <a:spcAft>
                          <a:spcPts val="300"/>
                        </a:spcAft>
                      </a:pPr>
                      <a:r>
                        <a:rPr lang="en-US" sz="1100" dirty="0" smtClean="0">
                          <a:solidFill>
                            <a:srgbClr val="FF0000"/>
                          </a:solidFill>
                          <a:effectLst/>
                          <a:latin typeface="Times New Roman"/>
                          <a:ea typeface="宋体"/>
                          <a:cs typeface="Times New Roman"/>
                        </a:rPr>
                        <a:t>1024</a:t>
                      </a:r>
                      <a:endParaRPr lang="zh-CN" sz="1100" dirty="0">
                        <a:solidFill>
                          <a:srgbClr val="FF0000"/>
                        </a:solidFill>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200"/>
                        </a:spcBef>
                        <a:spcAft>
                          <a:spcPts val="300"/>
                        </a:spcAft>
                      </a:pPr>
                      <a:r>
                        <a:rPr lang="en-US" altLang="zh-CN" sz="1100" dirty="0" smtClean="0">
                          <a:solidFill>
                            <a:srgbClr val="FF0000"/>
                          </a:solidFill>
                          <a:effectLst/>
                          <a:latin typeface="Times New Roman"/>
                          <a:ea typeface="宋体"/>
                          <a:cs typeface="Times New Roman"/>
                        </a:rPr>
                        <a:t>8</a:t>
                      </a:r>
                      <a:endParaRPr lang="zh-CN" sz="1100" dirty="0">
                        <a:solidFill>
                          <a:srgbClr val="FF0000"/>
                        </a:solidFill>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200"/>
                        </a:spcBef>
                        <a:spcAft>
                          <a:spcPts val="300"/>
                        </a:spcAft>
                      </a:pPr>
                      <a:r>
                        <a:rPr lang="en-US" altLang="zh-CN" sz="1100" dirty="0" smtClean="0">
                          <a:solidFill>
                            <a:srgbClr val="FF0000"/>
                          </a:solidFill>
                          <a:effectLst/>
                          <a:latin typeface="Times New Roman"/>
                          <a:ea typeface="宋体"/>
                          <a:cs typeface="Times New Roman"/>
                        </a:rPr>
                        <a:t>8</a:t>
                      </a:r>
                      <a:endParaRPr lang="zh-CN" sz="1100" dirty="0">
                        <a:solidFill>
                          <a:srgbClr val="FF0000"/>
                        </a:solidFill>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1200"/>
                        </a:spcBef>
                        <a:spcAft>
                          <a:spcPts val="300"/>
                        </a:spcAft>
                      </a:pPr>
                      <a:r>
                        <a:rPr lang="en-US" sz="1100" dirty="0" smtClean="0">
                          <a:solidFill>
                            <a:srgbClr val="FF0000"/>
                          </a:solidFill>
                          <a:effectLst/>
                          <a:latin typeface="Times New Roman"/>
                          <a:ea typeface="宋体"/>
                          <a:cs typeface="Times New Roman"/>
                        </a:rPr>
                        <a:t>64/1024=6.25% (R17 supported)</a:t>
                      </a:r>
                      <a:endParaRPr lang="zh-CN" sz="1100" dirty="0">
                        <a:solidFill>
                          <a:srgbClr val="FF0000"/>
                        </a:solidFill>
                        <a:effectLst/>
                        <a:latin typeface="Times New Roman"/>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846767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cs typeface="Arial" pitchFamily="34" charset="0"/>
              </a:rPr>
              <a:t>NR NTN </a:t>
            </a:r>
            <a:r>
              <a:rPr lang="en-US" altLang="zh-CN" sz="3600" dirty="0" smtClean="0">
                <a:cs typeface="Arial" pitchFamily="34" charset="0"/>
              </a:rPr>
              <a:t>Evolution Cont</a:t>
            </a:r>
            <a:r>
              <a:rPr lang="en-US" altLang="zh-CN" sz="3600" dirty="0">
                <a:cs typeface="Arial" pitchFamily="34" charset="0"/>
              </a:rPr>
              <a:t>.</a:t>
            </a:r>
            <a:endParaRPr lang="en-US" sz="3600" b="1" dirty="0">
              <a:solidFill>
                <a:schemeClr val="accent1">
                  <a:lumMod val="75000"/>
                </a:schemeClr>
              </a:solidFill>
              <a:latin typeface="+mn-lt"/>
              <a:cs typeface="Arial" pitchFamily="34" charset="0"/>
            </a:endParaRPr>
          </a:p>
        </p:txBody>
      </p:sp>
      <p:sp>
        <p:nvSpPr>
          <p:cNvPr id="3" name="内容占位符 2"/>
          <p:cNvSpPr>
            <a:spLocks noGrp="1"/>
          </p:cNvSpPr>
          <p:nvPr>
            <p:ph idx="1"/>
          </p:nvPr>
        </p:nvSpPr>
        <p:spPr>
          <a:xfrm>
            <a:off x="467544" y="1057300"/>
            <a:ext cx="8352928" cy="4320480"/>
          </a:xfrm>
        </p:spPr>
        <p:txBody>
          <a:bodyPr>
            <a:noAutofit/>
          </a:bodyPr>
          <a:lstStyle/>
          <a:p>
            <a:pPr algn="just">
              <a:lnSpc>
                <a:spcPct val="100000"/>
              </a:lnSpc>
              <a:spcAft>
                <a:spcPts val="600"/>
              </a:spcAft>
              <a:buFont typeface="Wingdings"/>
              <a:buChar char=""/>
              <a:tabLst>
                <a:tab pos="457200" algn="l"/>
              </a:tabLst>
            </a:pPr>
            <a:r>
              <a:rPr lang="en-US" altLang="zh-CN" sz="1400" dirty="0" smtClean="0">
                <a:solidFill>
                  <a:schemeClr val="tx1"/>
                </a:solidFill>
                <a:latin typeface="Arial" pitchFamily="34" charset="0"/>
                <a:cs typeface="Arial" pitchFamily="34" charset="0"/>
              </a:rPr>
              <a:t>Support of Higher TX power UE [RAN4]</a:t>
            </a:r>
            <a:endParaRPr lang="en-US" altLang="zh-CN" sz="1400" dirty="0">
              <a:solidFill>
                <a:schemeClr val="tx1"/>
              </a:solidFill>
              <a:latin typeface="Arial" pitchFamily="34" charset="0"/>
              <a:cs typeface="Arial" pitchFamily="34" charset="0"/>
            </a:endParaRPr>
          </a:p>
          <a:p>
            <a:pPr lvl="1" algn="just">
              <a:lnSpc>
                <a:spcPct val="100000"/>
              </a:lnSpc>
              <a:spcAft>
                <a:spcPts val="600"/>
              </a:spcAft>
              <a:buFont typeface="Courier New"/>
              <a:buChar char="o"/>
              <a:tabLst>
                <a:tab pos="914400" algn="l"/>
              </a:tabLst>
            </a:pPr>
            <a:r>
              <a:rPr lang="en-US" altLang="zh-CN" sz="1100" b="1" dirty="0" smtClean="0">
                <a:latin typeface="Arial" pitchFamily="34" charset="0"/>
                <a:cs typeface="Arial" pitchFamily="34" charset="0"/>
              </a:rPr>
              <a:t>Motivation</a:t>
            </a:r>
            <a:r>
              <a:rPr lang="en-US" altLang="zh-CN" sz="1100" b="1" dirty="0">
                <a:latin typeface="Arial" pitchFamily="34" charset="0"/>
                <a:cs typeface="Arial" pitchFamily="34" charset="0"/>
              </a:rPr>
              <a:t>:</a:t>
            </a:r>
            <a:r>
              <a:rPr lang="en-US" altLang="zh-CN" sz="1100" dirty="0">
                <a:latin typeface="Arial" pitchFamily="34" charset="0"/>
                <a:cs typeface="Arial" pitchFamily="34" charset="0"/>
              </a:rPr>
              <a:t> </a:t>
            </a:r>
            <a:r>
              <a:rPr lang="en-US" altLang="zh-CN" sz="1100" dirty="0" smtClean="0">
                <a:latin typeface="Arial" pitchFamily="34" charset="0"/>
                <a:cs typeface="Arial" pitchFamily="34" charset="0"/>
              </a:rPr>
              <a:t>Satellite access has limited link budget, which is more challenging for mobile phone. Increasing the TX power is one direct and efficient way to improve UL performance. Relevant studies had been discussed in RAN4.</a:t>
            </a:r>
            <a:endParaRPr lang="en-US" altLang="zh-CN" sz="1100" b="1" i="1" dirty="0">
              <a:latin typeface="Arial" pitchFamily="34" charset="0"/>
              <a:cs typeface="Arial" pitchFamily="34" charset="0"/>
            </a:endParaRPr>
          </a:p>
          <a:p>
            <a:pPr lvl="1" algn="just">
              <a:lnSpc>
                <a:spcPct val="100000"/>
              </a:lnSpc>
              <a:spcAft>
                <a:spcPts val="600"/>
              </a:spcAft>
              <a:buFont typeface="Courier New"/>
              <a:buChar char="o"/>
              <a:tabLst>
                <a:tab pos="914400" algn="l"/>
              </a:tabLst>
            </a:pPr>
            <a:r>
              <a:rPr lang="en-US" altLang="zh-CN" sz="1100" b="1" dirty="0">
                <a:latin typeface="Arial" pitchFamily="34" charset="0"/>
                <a:cs typeface="Arial" pitchFamily="34" charset="0"/>
              </a:rPr>
              <a:t>Proposal:</a:t>
            </a:r>
            <a:r>
              <a:rPr lang="en-US" altLang="zh-CN" sz="1100" dirty="0">
                <a:latin typeface="Arial" pitchFamily="34" charset="0"/>
                <a:cs typeface="Arial" pitchFamily="34" charset="0"/>
              </a:rPr>
              <a:t> Support </a:t>
            </a:r>
            <a:r>
              <a:rPr lang="en-US" altLang="zh-CN" sz="1100" dirty="0" smtClean="0">
                <a:latin typeface="Arial" pitchFamily="34" charset="0"/>
                <a:cs typeface="Arial" pitchFamily="34" charset="0"/>
              </a:rPr>
              <a:t>higher TX power UE in </a:t>
            </a:r>
            <a:r>
              <a:rPr lang="en-US" altLang="zh-CN" sz="1100" dirty="0">
                <a:latin typeface="Arial" pitchFamily="34" charset="0"/>
                <a:cs typeface="Arial" pitchFamily="34" charset="0"/>
              </a:rPr>
              <a:t>NR NTN.</a:t>
            </a:r>
          </a:p>
          <a:p>
            <a:pPr lvl="2" fontAlgn="base" hangingPunct="0">
              <a:lnSpc>
                <a:spcPct val="100000"/>
              </a:lnSpc>
              <a:spcAft>
                <a:spcPts val="600"/>
              </a:spcAft>
              <a:buFont typeface="Times New Roman"/>
              <a:buChar char="-"/>
            </a:pPr>
            <a:r>
              <a:rPr lang="en-US" altLang="zh-CN" sz="1100" dirty="0">
                <a:latin typeface="Arial" pitchFamily="34" charset="0"/>
                <a:ea typeface="Times New Roman"/>
                <a:cs typeface="Arial" pitchFamily="34" charset="0"/>
              </a:rPr>
              <a:t>Support +26dBm for FR1 NTN UE </a:t>
            </a:r>
            <a:endParaRPr lang="zh-CN" altLang="zh-CN" sz="1100" dirty="0">
              <a:latin typeface="Arial" pitchFamily="34" charset="0"/>
              <a:ea typeface="Times New Roman"/>
              <a:cs typeface="Arial" pitchFamily="34" charset="0"/>
            </a:endParaRPr>
          </a:p>
          <a:p>
            <a:pPr lvl="2" fontAlgn="base" hangingPunct="0">
              <a:lnSpc>
                <a:spcPct val="100000"/>
              </a:lnSpc>
              <a:spcAft>
                <a:spcPts val="600"/>
              </a:spcAft>
              <a:buFont typeface="Times New Roman"/>
              <a:buChar char="-"/>
            </a:pPr>
            <a:r>
              <a:rPr lang="en-US" altLang="zh-CN" sz="1100" dirty="0">
                <a:latin typeface="Arial" pitchFamily="34" charset="0"/>
                <a:ea typeface="Times New Roman"/>
                <a:cs typeface="Arial" pitchFamily="34" charset="0"/>
              </a:rPr>
              <a:t>Support  more than +26dBm for non smart phone  UE. </a:t>
            </a:r>
            <a:endParaRPr lang="en-US" altLang="zh-CN" sz="1400" dirty="0">
              <a:solidFill>
                <a:schemeClr val="tx1"/>
              </a:solidFill>
              <a:latin typeface="Arial" pitchFamily="34" charset="0"/>
              <a:cs typeface="Arial" pitchFamily="34" charset="0"/>
            </a:endParaRPr>
          </a:p>
          <a:p>
            <a:pPr algn="just">
              <a:lnSpc>
                <a:spcPct val="100000"/>
              </a:lnSpc>
              <a:spcAft>
                <a:spcPts val="600"/>
              </a:spcAft>
              <a:buFont typeface="Wingdings"/>
              <a:buChar char=""/>
              <a:tabLst>
                <a:tab pos="457200" algn="l"/>
              </a:tabLst>
            </a:pPr>
            <a:endParaRPr lang="en-US" altLang="zh-CN" sz="1400" dirty="0">
              <a:solidFill>
                <a:schemeClr val="tx1"/>
              </a:solidFill>
              <a:latin typeface="Arial" pitchFamily="34" charset="0"/>
              <a:cs typeface="Arial" pitchFamily="34" charset="0"/>
            </a:endParaRPr>
          </a:p>
          <a:p>
            <a:pPr algn="just">
              <a:lnSpc>
                <a:spcPct val="100000"/>
              </a:lnSpc>
              <a:spcAft>
                <a:spcPts val="600"/>
              </a:spcAft>
              <a:buFont typeface="Wingdings"/>
              <a:buChar char=""/>
              <a:tabLst>
                <a:tab pos="457200" algn="l"/>
              </a:tabLst>
            </a:pPr>
            <a:r>
              <a:rPr lang="en-US" altLang="zh-CN" sz="1400" dirty="0" smtClean="0">
                <a:solidFill>
                  <a:schemeClr val="tx1"/>
                </a:solidFill>
                <a:latin typeface="Arial" pitchFamily="34" charset="0"/>
                <a:cs typeface="Arial" pitchFamily="34" charset="0"/>
              </a:rPr>
              <a:t>Support of bandwidth lower than 5MHz for FR1 [</a:t>
            </a:r>
            <a:r>
              <a:rPr lang="en-US" altLang="zh-CN" sz="1400" dirty="0">
                <a:solidFill>
                  <a:schemeClr val="tx1"/>
                </a:solidFill>
                <a:latin typeface="Arial" pitchFamily="34" charset="0"/>
                <a:cs typeface="Arial" pitchFamily="34" charset="0"/>
              </a:rPr>
              <a:t>RAN4]</a:t>
            </a:r>
          </a:p>
          <a:p>
            <a:pPr lvl="1" algn="just">
              <a:lnSpc>
                <a:spcPct val="100000"/>
              </a:lnSpc>
              <a:spcAft>
                <a:spcPts val="600"/>
              </a:spcAft>
              <a:buFont typeface="Courier New"/>
              <a:buChar char="o"/>
              <a:tabLst>
                <a:tab pos="914400" algn="l"/>
              </a:tabLst>
            </a:pPr>
            <a:r>
              <a:rPr lang="en-US" altLang="zh-CN" sz="1100" b="1" dirty="0" smtClean="0">
                <a:latin typeface="Arial" pitchFamily="34" charset="0"/>
                <a:cs typeface="Arial" pitchFamily="34" charset="0"/>
              </a:rPr>
              <a:t>Motivation:</a:t>
            </a:r>
            <a:r>
              <a:rPr lang="en-US" altLang="zh-CN" sz="1100" dirty="0">
                <a:latin typeface="Arial" pitchFamily="34" charset="0"/>
                <a:cs typeface="Arial" pitchFamily="34" charset="0"/>
              </a:rPr>
              <a:t> </a:t>
            </a:r>
            <a:r>
              <a:rPr lang="en-US" altLang="zh-CN" sz="1100" dirty="0" smtClean="0">
                <a:latin typeface="Arial" pitchFamily="34" charset="0"/>
                <a:cs typeface="Arial" pitchFamily="34" charset="0"/>
              </a:rPr>
              <a:t>The spectrum resource to be used for NTN is </a:t>
            </a:r>
            <a:r>
              <a:rPr lang="en-US" altLang="zh-CN" sz="1100" dirty="0" smtClean="0">
                <a:latin typeface="Arial" pitchFamily="34" charset="0"/>
                <a:cs typeface="Arial" pitchFamily="34" charset="0"/>
              </a:rPr>
              <a:t>limited </a:t>
            </a:r>
            <a:r>
              <a:rPr lang="en-US" altLang="zh-CN" sz="1100" dirty="0" smtClean="0">
                <a:latin typeface="Arial" pitchFamily="34" charset="0"/>
                <a:cs typeface="Arial" pitchFamily="34" charset="0"/>
              </a:rPr>
              <a:t>in the FR1 </a:t>
            </a:r>
            <a:r>
              <a:rPr lang="en-US" altLang="zh-CN" sz="1100" dirty="0" smtClean="0">
                <a:latin typeface="Arial" pitchFamily="34" charset="0"/>
                <a:cs typeface="Arial" pitchFamily="34" charset="0"/>
              </a:rPr>
              <a:t>bands, and the </a:t>
            </a:r>
            <a:r>
              <a:rPr lang="en-US" altLang="zh-CN" sz="1100" dirty="0" smtClean="0">
                <a:latin typeface="Arial" pitchFamily="34" charset="0"/>
                <a:cs typeface="Arial" pitchFamily="34" charset="0"/>
              </a:rPr>
              <a:t>support of bandwidth lower than 5MHz </a:t>
            </a:r>
            <a:r>
              <a:rPr lang="en-US" altLang="zh-CN" sz="1100" dirty="0" smtClean="0">
                <a:latin typeface="Arial" pitchFamily="34" charset="0"/>
                <a:cs typeface="Arial" pitchFamily="34" charset="0"/>
              </a:rPr>
              <a:t>could make NTN </a:t>
            </a:r>
            <a:r>
              <a:rPr lang="en-US" altLang="zh-CN" sz="1100" dirty="0" smtClean="0">
                <a:latin typeface="Arial" pitchFamily="34" charset="0"/>
                <a:cs typeface="Arial" pitchFamily="34" charset="0"/>
              </a:rPr>
              <a:t>deployment more </a:t>
            </a:r>
            <a:r>
              <a:rPr lang="en-US" altLang="zh-CN" sz="1100" dirty="0" smtClean="0">
                <a:latin typeface="Arial" pitchFamily="34" charset="0"/>
                <a:cs typeface="Arial" pitchFamily="34" charset="0"/>
              </a:rPr>
              <a:t>flexible.</a:t>
            </a:r>
            <a:endParaRPr lang="en-US" altLang="zh-CN" sz="1100" b="1" i="1" dirty="0">
              <a:latin typeface="Arial" pitchFamily="34" charset="0"/>
              <a:cs typeface="Arial" pitchFamily="34" charset="0"/>
            </a:endParaRPr>
          </a:p>
          <a:p>
            <a:pPr lvl="1" algn="just">
              <a:lnSpc>
                <a:spcPct val="100000"/>
              </a:lnSpc>
              <a:spcAft>
                <a:spcPts val="600"/>
              </a:spcAft>
              <a:buFont typeface="Courier New"/>
              <a:buChar char="o"/>
              <a:tabLst>
                <a:tab pos="914400" algn="l"/>
              </a:tabLst>
            </a:pPr>
            <a:r>
              <a:rPr lang="en-US" altLang="zh-CN" sz="1100" b="1" dirty="0">
                <a:latin typeface="Arial" pitchFamily="34" charset="0"/>
                <a:cs typeface="Arial" pitchFamily="34" charset="0"/>
              </a:rPr>
              <a:t>Proposal:</a:t>
            </a:r>
            <a:r>
              <a:rPr lang="en-US" altLang="zh-CN" sz="1100" dirty="0">
                <a:latin typeface="Arial" pitchFamily="34" charset="0"/>
                <a:cs typeface="Arial" pitchFamily="34" charset="0"/>
              </a:rPr>
              <a:t> </a:t>
            </a:r>
            <a:r>
              <a:rPr lang="en-US" altLang="zh-CN" sz="1100" dirty="0">
                <a:latin typeface="Arial" pitchFamily="34" charset="0"/>
                <a:ea typeface="Times New Roman"/>
                <a:cs typeface="Arial" pitchFamily="34" charset="0"/>
              </a:rPr>
              <a:t>Specify support for UE channel bandwidth less than 5 MHz for NR NTN FR1 bands.</a:t>
            </a:r>
          </a:p>
          <a:p>
            <a:pPr lvl="2" fontAlgn="base" hangingPunct="0">
              <a:lnSpc>
                <a:spcPct val="100000"/>
              </a:lnSpc>
              <a:spcAft>
                <a:spcPts val="600"/>
              </a:spcAft>
              <a:buFont typeface="Times New Roman"/>
              <a:buChar char="-"/>
            </a:pPr>
            <a:r>
              <a:rPr lang="en-US" altLang="zh-CN" sz="1100" dirty="0">
                <a:latin typeface="Arial" pitchFamily="34" charset="0"/>
                <a:ea typeface="Times New Roman"/>
                <a:cs typeface="Arial" pitchFamily="34" charset="0"/>
              </a:rPr>
              <a:t>Output of Rel-18 WID “NR support for dedicated spectrum less than 5 MHz for FR1” could be taken as baseline.</a:t>
            </a:r>
            <a:endParaRPr lang="zh-CN" altLang="zh-CN" sz="1100" dirty="0">
              <a:latin typeface="Arial" pitchFamily="34" charset="0"/>
              <a:ea typeface="Times New Roman"/>
              <a:cs typeface="Arial" pitchFamily="34" charset="0"/>
            </a:endParaRPr>
          </a:p>
          <a:p>
            <a:pPr lvl="2" fontAlgn="base" hangingPunct="0">
              <a:lnSpc>
                <a:spcPct val="100000"/>
              </a:lnSpc>
              <a:spcAft>
                <a:spcPts val="600"/>
              </a:spcAft>
              <a:buFont typeface="Times New Roman"/>
              <a:buChar char="-"/>
            </a:pPr>
            <a:r>
              <a:rPr lang="en-US" altLang="zh-CN" sz="1100" dirty="0" smtClean="0">
                <a:latin typeface="Arial" pitchFamily="34" charset="0"/>
                <a:ea typeface="Times New Roman"/>
                <a:cs typeface="Arial" pitchFamily="34" charset="0"/>
              </a:rPr>
              <a:t>Identify and specify the RF requirements on supporting of the bandwidth less than 5MHz. </a:t>
            </a:r>
            <a:endParaRPr lang="en-US" altLang="zh-CN" sz="1400" dirty="0">
              <a:latin typeface="Arial" pitchFamily="34" charset="0"/>
              <a:cs typeface="Arial" pitchFamily="34" charset="0"/>
            </a:endParaRPr>
          </a:p>
          <a:p>
            <a:pPr hangingPunct="0">
              <a:buFont typeface="Times New Roman"/>
              <a:buChar char="-"/>
            </a:pPr>
            <a:endParaRPr lang="zh-CN" altLang="zh-CN" sz="1100" dirty="0" smtClean="0">
              <a:solidFill>
                <a:srgbClr val="FF0000"/>
              </a:solidFill>
              <a:latin typeface="Arial" pitchFamily="34" charset="0"/>
              <a:ea typeface="Times New Roman"/>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6</a:t>
            </a:fld>
            <a:endParaRPr lang="zh-CN" altLang="en-US" dirty="0"/>
          </a:p>
        </p:txBody>
      </p:sp>
    </p:spTree>
    <p:extLst>
      <p:ext uri="{BB962C8B-B14F-4D97-AF65-F5344CB8AC3E}">
        <p14:creationId xmlns:p14="http://schemas.microsoft.com/office/powerpoint/2010/main" val="20100385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cs typeface="Arial" pitchFamily="34" charset="0"/>
              </a:rPr>
              <a:t>NR NTN </a:t>
            </a:r>
            <a:r>
              <a:rPr lang="en-US" altLang="zh-CN" sz="3600" dirty="0" smtClean="0">
                <a:cs typeface="Arial" pitchFamily="34" charset="0"/>
              </a:rPr>
              <a:t>Evolution Cont</a:t>
            </a:r>
            <a:r>
              <a:rPr lang="en-US" altLang="zh-CN" sz="3600" dirty="0">
                <a:cs typeface="Arial" pitchFamily="34" charset="0"/>
              </a:rPr>
              <a:t>.</a:t>
            </a:r>
            <a:endParaRPr lang="en-US" sz="3600" b="1" dirty="0">
              <a:solidFill>
                <a:schemeClr val="accent1">
                  <a:lumMod val="75000"/>
                </a:schemeClr>
              </a:solidFill>
              <a:latin typeface="+mn-lt"/>
              <a:cs typeface="Arial" pitchFamily="34" charset="0"/>
            </a:endParaRPr>
          </a:p>
        </p:txBody>
      </p:sp>
      <p:sp>
        <p:nvSpPr>
          <p:cNvPr id="3" name="内容占位符 2"/>
          <p:cNvSpPr>
            <a:spLocks noGrp="1"/>
          </p:cNvSpPr>
          <p:nvPr>
            <p:ph idx="1"/>
          </p:nvPr>
        </p:nvSpPr>
        <p:spPr>
          <a:xfrm>
            <a:off x="467544" y="1057300"/>
            <a:ext cx="8229600" cy="4176463"/>
          </a:xfrm>
        </p:spPr>
        <p:txBody>
          <a:bodyPr>
            <a:noAutofit/>
          </a:bodyPr>
          <a:lstStyle/>
          <a:p>
            <a:pPr marL="342900" lvl="1" indent="-342900" algn="just">
              <a:buFont typeface="Wingdings"/>
              <a:buChar char=""/>
              <a:tabLst>
                <a:tab pos="457200" algn="l"/>
              </a:tabLst>
            </a:pPr>
            <a:r>
              <a:rPr lang="en-US" altLang="zh-CN" sz="1400" dirty="0" smtClean="0">
                <a:latin typeface="Arial" pitchFamily="34" charset="0"/>
                <a:cs typeface="Arial" pitchFamily="34" charset="0"/>
              </a:rPr>
              <a:t>NTN Positioning </a:t>
            </a:r>
            <a:r>
              <a:rPr lang="en-US" altLang="zh-CN" sz="1400" dirty="0">
                <a:latin typeface="Arial" pitchFamily="34" charset="0"/>
                <a:cs typeface="Arial" pitchFamily="34" charset="0"/>
              </a:rPr>
              <a:t>[</a:t>
            </a:r>
            <a:r>
              <a:rPr lang="en-US" altLang="zh-CN" sz="1400" dirty="0" smtClean="0">
                <a:latin typeface="Arial" pitchFamily="34" charset="0"/>
                <a:cs typeface="Arial" pitchFamily="34" charset="0"/>
              </a:rPr>
              <a:t>RAN1, RAN2, RAN3]</a:t>
            </a:r>
            <a:endParaRPr lang="en-US" altLang="zh-CN" sz="1400" dirty="0">
              <a:latin typeface="Arial" pitchFamily="34" charset="0"/>
              <a:cs typeface="Arial" pitchFamily="34" charset="0"/>
            </a:endParaRPr>
          </a:p>
          <a:p>
            <a:pPr lvl="1" algn="just">
              <a:buFont typeface="Courier New"/>
              <a:buChar char="o"/>
              <a:tabLst>
                <a:tab pos="914400" algn="l"/>
              </a:tabLst>
            </a:pPr>
            <a:r>
              <a:rPr lang="en-US" altLang="zh-CN" sz="1100" b="1" dirty="0" smtClean="0">
                <a:solidFill>
                  <a:schemeClr val="tx1"/>
                </a:solidFill>
                <a:latin typeface="Arial" pitchFamily="34" charset="0"/>
                <a:ea typeface="Yu Mincho"/>
                <a:cs typeface="Arial" pitchFamily="34" charset="0"/>
              </a:rPr>
              <a:t>Motivation:</a:t>
            </a:r>
            <a:r>
              <a:rPr lang="en-US" altLang="zh-CN" sz="1100" dirty="0" smtClean="0">
                <a:solidFill>
                  <a:schemeClr val="tx1"/>
                </a:solidFill>
                <a:latin typeface="Arial" pitchFamily="34" charset="0"/>
                <a:ea typeface="Yu Mincho"/>
                <a:cs typeface="Arial" pitchFamily="34" charset="0"/>
              </a:rPr>
              <a:t> In Rel-17 and Rel-18, NR NTN operation is relied on the GNSS capability of the UE. In </a:t>
            </a:r>
            <a:r>
              <a:rPr lang="en-US" altLang="zh-CN" sz="1100" dirty="0" smtClean="0">
                <a:latin typeface="Arial" pitchFamily="34" charset="0"/>
                <a:cs typeface="Arial" pitchFamily="34" charset="0"/>
              </a:rPr>
              <a:t>SA1 </a:t>
            </a:r>
            <a:r>
              <a:rPr lang="en-US" altLang="zh-CN" sz="1100" dirty="0">
                <a:latin typeface="Arial" pitchFamily="34" charset="0"/>
                <a:cs typeface="Arial" pitchFamily="34" charset="0"/>
              </a:rPr>
              <a:t>Rel-19 study item “Study on satellite access </a:t>
            </a:r>
            <a:r>
              <a:rPr lang="en-US" altLang="zh-CN" sz="1100" dirty="0" smtClean="0">
                <a:latin typeface="Arial" pitchFamily="34" charset="0"/>
                <a:cs typeface="Arial" pitchFamily="34" charset="0"/>
              </a:rPr>
              <a:t>– Phase </a:t>
            </a:r>
            <a:r>
              <a:rPr lang="en-US" altLang="zh-CN" sz="1100" dirty="0">
                <a:latin typeface="Arial" pitchFamily="34" charset="0"/>
                <a:cs typeface="Arial" pitchFamily="34" charset="0"/>
              </a:rPr>
              <a:t>3”, some use cases related to positioning are raised, refer to TR 22.865</a:t>
            </a:r>
            <a:r>
              <a:rPr lang="en-US" altLang="zh-CN" sz="1100" dirty="0" smtClean="0">
                <a:latin typeface="Arial" pitchFamily="34" charset="0"/>
                <a:cs typeface="Arial" pitchFamily="34" charset="0"/>
              </a:rPr>
              <a:t>. Just like the terrestrial network, it’s really important to make NR NTN system work independently without strong dependency on the other system, e.g. GNSS. And it’s the added value to provide positioning services to UE in the NR NTN system.</a:t>
            </a:r>
            <a:endParaRPr lang="en-US" altLang="zh-CN" sz="1100" dirty="0" smtClean="0">
              <a:solidFill>
                <a:prstClr val="black"/>
              </a:solidFill>
              <a:latin typeface="Arial" pitchFamily="34" charset="0"/>
              <a:cs typeface="Arial" pitchFamily="34" charset="0"/>
            </a:endParaRPr>
          </a:p>
          <a:p>
            <a:pPr lvl="1">
              <a:lnSpc>
                <a:spcPct val="120000"/>
              </a:lnSpc>
              <a:spcBef>
                <a:spcPts val="0"/>
              </a:spcBef>
              <a:buFont typeface="Wingdings" panose="05000000000000000000" pitchFamily="2" charset="2"/>
              <a:buChar char="l"/>
            </a:pPr>
            <a:endParaRPr lang="en-US" dirty="0" smtClean="0">
              <a:solidFill>
                <a:schemeClr val="tx1"/>
              </a:solidFill>
              <a:latin typeface="Arial" pitchFamily="34" charset="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7</a:t>
            </a:fld>
            <a:endParaRPr lang="zh-CN" altLang="en-US" dirty="0"/>
          </a:p>
        </p:txBody>
      </p:sp>
      <p:pic>
        <p:nvPicPr>
          <p:cNvPr id="5"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8250" y="2262383"/>
            <a:ext cx="3054190" cy="2683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445840" y="2377134"/>
            <a:ext cx="5062264" cy="1920526"/>
          </a:xfrm>
          <a:prstGeom prst="rect">
            <a:avLst/>
          </a:prstGeom>
        </p:spPr>
        <p:txBody>
          <a:bodyPr wrap="square">
            <a:spAutoFit/>
          </a:bodyPr>
          <a:lstStyle/>
          <a:p>
            <a:pPr marL="742950" lvl="1" indent="-285750" algn="just">
              <a:spcAft>
                <a:spcPts val="600"/>
              </a:spcAft>
              <a:buFont typeface="Courier New"/>
              <a:buChar char="o"/>
              <a:tabLst>
                <a:tab pos="914400" algn="l"/>
              </a:tabLst>
            </a:pPr>
            <a:r>
              <a:rPr lang="en-US" altLang="zh-CN" sz="1100" b="1" dirty="0" smtClean="0">
                <a:latin typeface="Arial" pitchFamily="34" charset="0"/>
                <a:ea typeface="Yu Mincho"/>
                <a:cs typeface="Arial" pitchFamily="34" charset="0"/>
              </a:rPr>
              <a:t>Proposal: </a:t>
            </a:r>
            <a:r>
              <a:rPr lang="en-US" altLang="zh-CN" sz="1100" dirty="0" smtClean="0">
                <a:latin typeface="Arial" pitchFamily="34" charset="0"/>
                <a:ea typeface="Yu Mincho"/>
                <a:cs typeface="Arial" pitchFamily="34" charset="0"/>
              </a:rPr>
              <a:t>Support non-GNSS operation and NTN positioning.</a:t>
            </a:r>
          </a:p>
          <a:p>
            <a:pPr marL="1143000" lvl="2" indent="-228600" hangingPunct="0">
              <a:spcAft>
                <a:spcPts val="600"/>
              </a:spcAft>
              <a:buFont typeface="Times New Roman"/>
              <a:buChar char="-"/>
            </a:pPr>
            <a:r>
              <a:rPr lang="en-US" altLang="zh-CN" sz="1100" dirty="0" smtClean="0">
                <a:latin typeface="Arial" pitchFamily="34" charset="0"/>
                <a:ea typeface="Times New Roman"/>
                <a:cs typeface="Arial" pitchFamily="34" charset="0"/>
              </a:rPr>
              <a:t>Study and specify the solutions to allow the access for the non-GNSS capable UEs.</a:t>
            </a:r>
            <a:endParaRPr lang="zh-CN" altLang="zh-CN" sz="1100" dirty="0" smtClean="0">
              <a:latin typeface="Arial" pitchFamily="34" charset="0"/>
              <a:ea typeface="Times New Roman"/>
              <a:cs typeface="Arial" pitchFamily="34" charset="0"/>
            </a:endParaRPr>
          </a:p>
          <a:p>
            <a:pPr marL="1143000" lvl="2" indent="-228600" hangingPunct="0">
              <a:spcAft>
                <a:spcPts val="600"/>
              </a:spcAft>
              <a:buFont typeface="Times New Roman"/>
              <a:buChar char="-"/>
            </a:pPr>
            <a:r>
              <a:rPr lang="en-US" altLang="zh-CN" sz="1100" dirty="0" smtClean="0">
                <a:latin typeface="Arial" pitchFamily="34" charset="0"/>
                <a:ea typeface="Times New Roman"/>
                <a:cs typeface="Arial" pitchFamily="34" charset="0"/>
              </a:rPr>
              <a:t>Study 3GPP positioning methods for UEs using only satellite access, irrespective of the GNSS capability. </a:t>
            </a:r>
          </a:p>
          <a:p>
            <a:pPr marL="1600200" lvl="3" indent="-228600" hangingPunct="0">
              <a:spcAft>
                <a:spcPts val="600"/>
              </a:spcAft>
              <a:buFont typeface="Times New Roman"/>
              <a:buChar char="-"/>
            </a:pPr>
            <a:r>
              <a:rPr lang="en-GB" altLang="zh-CN" sz="1100" dirty="0" smtClean="0">
                <a:solidFill>
                  <a:prstClr val="black"/>
                </a:solidFill>
                <a:latin typeface="Arial" pitchFamily="34" charset="0"/>
                <a:cs typeface="Arial" pitchFamily="34" charset="0"/>
              </a:rPr>
              <a:t>The Rel-18 positioning method(s) for UE location verification could be taken as baseline.</a:t>
            </a:r>
          </a:p>
          <a:p>
            <a:pPr marL="1600200" lvl="3" indent="-228600" hangingPunct="0">
              <a:spcAft>
                <a:spcPts val="600"/>
              </a:spcAft>
              <a:buFont typeface="Times New Roman"/>
              <a:buChar char="-"/>
            </a:pPr>
            <a:r>
              <a:rPr lang="en-GB" altLang="zh-CN" sz="1100" dirty="0" smtClean="0">
                <a:solidFill>
                  <a:prstClr val="black"/>
                </a:solidFill>
                <a:latin typeface="Arial" pitchFamily="34" charset="0"/>
                <a:ea typeface="Times New Roman"/>
                <a:cs typeface="Arial" pitchFamily="34" charset="0"/>
              </a:rPr>
              <a:t>Multi-satellites in view could be considered, for better accuracy and shorter latency.</a:t>
            </a:r>
            <a:endParaRPr lang="en-US" altLang="zh-CN" sz="1100" dirty="0">
              <a:latin typeface="Arial" pitchFamily="34" charset="0"/>
              <a:ea typeface="Times New Roman"/>
              <a:cs typeface="Arial" pitchFamily="34" charset="0"/>
            </a:endParaRPr>
          </a:p>
        </p:txBody>
      </p:sp>
      <p:sp>
        <p:nvSpPr>
          <p:cNvPr id="7" name="矩形 6"/>
          <p:cNvSpPr/>
          <p:nvPr/>
        </p:nvSpPr>
        <p:spPr>
          <a:xfrm>
            <a:off x="5241110" y="4945732"/>
            <a:ext cx="3478837" cy="253916"/>
          </a:xfrm>
          <a:prstGeom prst="rect">
            <a:avLst/>
          </a:prstGeom>
        </p:spPr>
        <p:txBody>
          <a:bodyPr wrap="none">
            <a:spAutoFit/>
          </a:bodyPr>
          <a:lstStyle/>
          <a:p>
            <a:pPr marL="0" lvl="1">
              <a:spcAft>
                <a:spcPts val="300"/>
              </a:spcAft>
            </a:pPr>
            <a:r>
              <a:rPr lang="en-US" altLang="zh-CN" sz="1050" dirty="0" smtClean="0">
                <a:latin typeface="Arial" pitchFamily="34" charset="0"/>
                <a:cs typeface="Arial" pitchFamily="34" charset="0"/>
              </a:rPr>
              <a:t>Example of NTN positioning with multi-satellites in view</a:t>
            </a:r>
            <a:endParaRPr lang="en-US" altLang="zh-CN" sz="1050" dirty="0">
              <a:latin typeface="Arial" pitchFamily="34" charset="0"/>
              <a:cs typeface="Arial" pitchFamily="34" charset="0"/>
            </a:endParaRPr>
          </a:p>
        </p:txBody>
      </p:sp>
    </p:spTree>
    <p:extLst>
      <p:ext uri="{BB962C8B-B14F-4D97-AF65-F5344CB8AC3E}">
        <p14:creationId xmlns:p14="http://schemas.microsoft.com/office/powerpoint/2010/main" val="697432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Users/Berisot/Downloads/sa1 - sataccess /sf sat mode.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52120" y="3505572"/>
            <a:ext cx="3168352" cy="1800199"/>
          </a:xfrm>
          <a:prstGeom prst="rect">
            <a:avLst/>
          </a:prstGeom>
          <a:noFill/>
          <a:ln>
            <a:noFill/>
          </a:ln>
        </p:spPr>
      </p:pic>
      <p:sp>
        <p:nvSpPr>
          <p:cNvPr id="2" name="标题 1"/>
          <p:cNvSpPr>
            <a:spLocks noGrp="1"/>
          </p:cNvSpPr>
          <p:nvPr>
            <p:ph type="title"/>
          </p:nvPr>
        </p:nvSpPr>
        <p:spPr/>
        <p:txBody>
          <a:bodyPr>
            <a:normAutofit/>
          </a:bodyPr>
          <a:lstStyle/>
          <a:p>
            <a:r>
              <a:rPr lang="en-US" sz="3600" b="1" dirty="0" smtClean="0">
                <a:solidFill>
                  <a:schemeClr val="accent1">
                    <a:lumMod val="75000"/>
                  </a:schemeClr>
                </a:solidFill>
                <a:latin typeface="+mn-lt"/>
                <a:cs typeface="Arial" pitchFamily="34" charset="0"/>
              </a:rPr>
              <a:t>IoT NTN Evolution</a:t>
            </a:r>
            <a:endParaRPr lang="en-US" sz="3600" b="1" dirty="0">
              <a:solidFill>
                <a:schemeClr val="accent1">
                  <a:lumMod val="75000"/>
                </a:schemeClr>
              </a:solidFill>
              <a:latin typeface="+mn-lt"/>
              <a:cs typeface="Arial" pitchFamily="34" charset="0"/>
            </a:endParaRPr>
          </a:p>
        </p:txBody>
      </p:sp>
      <p:sp>
        <p:nvSpPr>
          <p:cNvPr id="3" name="内容占位符 2"/>
          <p:cNvSpPr>
            <a:spLocks noGrp="1"/>
          </p:cNvSpPr>
          <p:nvPr>
            <p:ph idx="1"/>
          </p:nvPr>
        </p:nvSpPr>
        <p:spPr>
          <a:xfrm>
            <a:off x="467544" y="1057300"/>
            <a:ext cx="8229600" cy="4176463"/>
          </a:xfrm>
        </p:spPr>
        <p:txBody>
          <a:bodyPr>
            <a:noAutofit/>
          </a:bodyPr>
          <a:lstStyle/>
          <a:p>
            <a:pPr algn="just">
              <a:buFont typeface="Wingdings"/>
              <a:buChar char=""/>
              <a:tabLst>
                <a:tab pos="457200" algn="l"/>
              </a:tabLst>
            </a:pPr>
            <a:r>
              <a:rPr lang="en-US" sz="1400" dirty="0" smtClean="0">
                <a:latin typeface="Arial" pitchFamily="34" charset="0"/>
                <a:ea typeface="Yu Mincho"/>
                <a:cs typeface="Arial" pitchFamily="34" charset="0"/>
              </a:rPr>
              <a:t>Support of 5GC Connection [RAN3, RAN2]</a:t>
            </a:r>
            <a:endParaRPr lang="en-US" sz="1400" dirty="0">
              <a:latin typeface="Arial" pitchFamily="34" charset="0"/>
              <a:ea typeface="Yu Mincho"/>
              <a:cs typeface="Arial" pitchFamily="34" charset="0"/>
            </a:endParaRPr>
          </a:p>
          <a:p>
            <a:pPr lvl="1" algn="just">
              <a:lnSpc>
                <a:spcPct val="100000"/>
              </a:lnSpc>
              <a:spcAft>
                <a:spcPts val="600"/>
              </a:spcAft>
              <a:buFont typeface="Courier New"/>
              <a:buChar char="o"/>
              <a:tabLst>
                <a:tab pos="914400" algn="l"/>
              </a:tabLst>
            </a:pPr>
            <a:r>
              <a:rPr lang="en-US" altLang="zh-CN" sz="1100" b="1" dirty="0">
                <a:latin typeface="Arial" pitchFamily="34" charset="0"/>
                <a:cs typeface="Arial" pitchFamily="34" charset="0"/>
              </a:rPr>
              <a:t>Motivation</a:t>
            </a:r>
            <a:r>
              <a:rPr lang="zh-CN" altLang="en-US" sz="1100" b="1" dirty="0" smtClean="0">
                <a:latin typeface="Arial" pitchFamily="34" charset="0"/>
                <a:cs typeface="Arial" pitchFamily="34" charset="0"/>
              </a:rPr>
              <a:t>：</a:t>
            </a:r>
            <a:r>
              <a:rPr lang="en-US" altLang="zh-CN" sz="1100" dirty="0" smtClean="0">
                <a:latin typeface="Arial" pitchFamily="34" charset="0"/>
                <a:cs typeface="Arial" pitchFamily="34" charset="0"/>
              </a:rPr>
              <a:t>There </a:t>
            </a:r>
            <a:r>
              <a:rPr lang="en-US" altLang="zh-CN" sz="1100" dirty="0">
                <a:latin typeface="Arial" pitchFamily="34" charset="0"/>
                <a:cs typeface="Arial" pitchFamily="34" charset="0"/>
              </a:rPr>
              <a:t>is already 5GC </a:t>
            </a:r>
            <a:r>
              <a:rPr lang="en-US" altLang="zh-CN" sz="1100" dirty="0" smtClean="0">
                <a:latin typeface="Arial" pitchFamily="34" charset="0"/>
                <a:cs typeface="Arial" pitchFamily="34" charset="0"/>
              </a:rPr>
              <a:t>connection for </a:t>
            </a:r>
            <a:r>
              <a:rPr lang="en-US" altLang="zh-CN" sz="1100" dirty="0">
                <a:latin typeface="Arial" pitchFamily="34" charset="0"/>
                <a:cs typeface="Arial" pitchFamily="34" charset="0"/>
              </a:rPr>
              <a:t>terrestrial NB-IoT/</a:t>
            </a:r>
            <a:r>
              <a:rPr lang="en-US" altLang="zh-CN" sz="1100" dirty="0" err="1">
                <a:latin typeface="Arial" pitchFamily="34" charset="0"/>
                <a:cs typeface="Arial" pitchFamily="34" charset="0"/>
              </a:rPr>
              <a:t>eMTC</a:t>
            </a:r>
            <a:r>
              <a:rPr lang="en-US" altLang="zh-CN" sz="1100" dirty="0">
                <a:latin typeface="Arial" pitchFamily="34" charset="0"/>
                <a:cs typeface="Arial" pitchFamily="34" charset="0"/>
              </a:rPr>
              <a:t> </a:t>
            </a:r>
            <a:r>
              <a:rPr lang="en-US" altLang="zh-CN" sz="1100" dirty="0" smtClean="0">
                <a:latin typeface="Arial" pitchFamily="34" charset="0"/>
                <a:cs typeface="Arial" pitchFamily="34" charset="0"/>
              </a:rPr>
              <a:t>is already supported in Rel-16. Enable </a:t>
            </a:r>
            <a:r>
              <a:rPr lang="en-US" altLang="zh-CN" sz="1100" dirty="0">
                <a:latin typeface="Arial" pitchFamily="34" charset="0"/>
                <a:cs typeface="Arial" pitchFamily="34" charset="0"/>
              </a:rPr>
              <a:t>5GC connection  for IoT NTN make the deployment more </a:t>
            </a:r>
            <a:r>
              <a:rPr lang="en-US" altLang="zh-CN" sz="1100" dirty="0" smtClean="0">
                <a:latin typeface="Arial" pitchFamily="34" charset="0"/>
                <a:cs typeface="Arial" pitchFamily="34" charset="0"/>
              </a:rPr>
              <a:t>flexible, e.g. not necessary to deploy the EPC, 5GC could be used instead, with that the same 5GC could be used for IoT NTN, TN, NR NTN. </a:t>
            </a:r>
            <a:endParaRPr lang="en-US" altLang="zh-CN" sz="1100" dirty="0">
              <a:latin typeface="Arial" pitchFamily="34" charset="0"/>
              <a:cs typeface="Arial" pitchFamily="34" charset="0"/>
            </a:endParaRPr>
          </a:p>
          <a:p>
            <a:pPr lvl="1" algn="just">
              <a:lnSpc>
                <a:spcPct val="100000"/>
              </a:lnSpc>
              <a:spcAft>
                <a:spcPts val="600"/>
              </a:spcAft>
              <a:buFont typeface="Courier New"/>
              <a:buChar char="o"/>
              <a:tabLst>
                <a:tab pos="914400" algn="l"/>
              </a:tabLst>
            </a:pPr>
            <a:r>
              <a:rPr lang="en-US" altLang="zh-CN" sz="1100" b="1" dirty="0" smtClean="0">
                <a:latin typeface="Arial" pitchFamily="34" charset="0"/>
                <a:cs typeface="Arial" pitchFamily="34" charset="0"/>
              </a:rPr>
              <a:t>Proposal:</a:t>
            </a:r>
            <a:r>
              <a:rPr lang="en-US" altLang="zh-CN" sz="1100" dirty="0">
                <a:latin typeface="Arial" pitchFamily="34" charset="0"/>
                <a:cs typeface="Arial" pitchFamily="34" charset="0"/>
              </a:rPr>
              <a:t> Support 5GC connection for IoT </a:t>
            </a:r>
            <a:r>
              <a:rPr lang="en-US" altLang="zh-CN" sz="1100" dirty="0" smtClean="0">
                <a:latin typeface="Arial" pitchFamily="34" charset="0"/>
                <a:cs typeface="Arial" pitchFamily="34" charset="0"/>
              </a:rPr>
              <a:t>NTN.</a:t>
            </a:r>
            <a:endParaRPr lang="en-US" altLang="zh-CN" sz="1100" b="1" dirty="0" smtClean="0">
              <a:latin typeface="Arial" pitchFamily="34" charset="0"/>
              <a:cs typeface="Arial" pitchFamily="34" charset="0"/>
            </a:endParaRPr>
          </a:p>
          <a:p>
            <a:pPr lvl="2" hangingPunct="0">
              <a:lnSpc>
                <a:spcPct val="100000"/>
              </a:lnSpc>
              <a:spcAft>
                <a:spcPts val="600"/>
              </a:spcAft>
              <a:buFont typeface="Times New Roman"/>
              <a:buChar char="-"/>
              <a:tabLst>
                <a:tab pos="914400" algn="l"/>
              </a:tabLst>
            </a:pPr>
            <a:r>
              <a:rPr lang="en-US" altLang="zh-CN" sz="1100" dirty="0" smtClean="0">
                <a:latin typeface="Arial" pitchFamily="34" charset="0"/>
                <a:cs typeface="Arial" pitchFamily="34" charset="0"/>
              </a:rPr>
              <a:t>the </a:t>
            </a:r>
            <a:r>
              <a:rPr lang="en-US" altLang="zh-CN" sz="1100" dirty="0">
                <a:latin typeface="Arial" pitchFamily="34" charset="0"/>
                <a:cs typeface="Arial" pitchFamily="34" charset="0"/>
              </a:rPr>
              <a:t>5GC </a:t>
            </a:r>
            <a:r>
              <a:rPr lang="en-US" altLang="zh-CN" sz="1100" dirty="0" smtClean="0">
                <a:latin typeface="Arial" pitchFamily="34" charset="0"/>
                <a:cs typeface="Arial" pitchFamily="34" charset="0"/>
              </a:rPr>
              <a:t>connection for </a:t>
            </a:r>
            <a:r>
              <a:rPr lang="en-US" altLang="zh-CN" sz="1100" dirty="0">
                <a:latin typeface="Arial" pitchFamily="34" charset="0"/>
                <a:cs typeface="Arial" pitchFamily="34" charset="0"/>
              </a:rPr>
              <a:t>terrestrial NB-IoT/</a:t>
            </a:r>
            <a:r>
              <a:rPr lang="en-US" altLang="zh-CN" sz="1100" dirty="0" err="1">
                <a:latin typeface="Arial" pitchFamily="34" charset="0"/>
                <a:cs typeface="Arial" pitchFamily="34" charset="0"/>
              </a:rPr>
              <a:t>eMTC</a:t>
            </a:r>
            <a:r>
              <a:rPr lang="en-US" altLang="zh-CN" sz="1100" dirty="0">
                <a:latin typeface="Arial" pitchFamily="34" charset="0"/>
                <a:cs typeface="Arial" pitchFamily="34" charset="0"/>
              </a:rPr>
              <a:t> in </a:t>
            </a:r>
            <a:r>
              <a:rPr lang="en-US" altLang="zh-CN" sz="1100" dirty="0" smtClean="0">
                <a:latin typeface="Arial" pitchFamily="34" charset="0"/>
                <a:cs typeface="Arial" pitchFamily="34" charset="0"/>
              </a:rPr>
              <a:t>Rel-16 could be taken as the BL, if any gap should be further confirmed and specified.</a:t>
            </a:r>
          </a:p>
          <a:p>
            <a:pPr algn="just">
              <a:lnSpc>
                <a:spcPct val="100000"/>
              </a:lnSpc>
              <a:spcAft>
                <a:spcPts val="600"/>
              </a:spcAft>
              <a:buFont typeface="Wingdings"/>
              <a:buChar char=""/>
              <a:tabLst>
                <a:tab pos="457200" algn="l"/>
              </a:tabLst>
            </a:pPr>
            <a:r>
              <a:rPr lang="en-US" altLang="zh-CN" sz="1400" dirty="0" smtClean="0">
                <a:latin typeface="Arial" pitchFamily="34" charset="0"/>
                <a:ea typeface="Yu Mincho"/>
                <a:cs typeface="Arial" pitchFamily="34" charset="0"/>
              </a:rPr>
              <a:t>Support </a:t>
            </a:r>
            <a:r>
              <a:rPr lang="en-US" altLang="zh-CN" sz="1400" dirty="0">
                <a:latin typeface="Arial" pitchFamily="34" charset="0"/>
                <a:ea typeface="Yu Mincho"/>
                <a:cs typeface="Arial" pitchFamily="34" charset="0"/>
              </a:rPr>
              <a:t>of </a:t>
            </a:r>
            <a:r>
              <a:rPr lang="en-US" altLang="zh-CN" sz="1400" dirty="0" smtClean="0">
                <a:latin typeface="Arial" pitchFamily="34" charset="0"/>
                <a:ea typeface="Yu Mincho"/>
                <a:cs typeface="Arial" pitchFamily="34" charset="0"/>
              </a:rPr>
              <a:t>Regenerative Payload and S&amp;F [RAN2, RAN3, SA2?]</a:t>
            </a:r>
            <a:endParaRPr lang="en-US" altLang="zh-CN" sz="1400" dirty="0">
              <a:latin typeface="Arial" pitchFamily="34" charset="0"/>
              <a:ea typeface="Yu Mincho"/>
              <a:cs typeface="Arial" pitchFamily="34" charset="0"/>
            </a:endParaRPr>
          </a:p>
          <a:p>
            <a:pPr lvl="1" algn="just">
              <a:lnSpc>
                <a:spcPct val="100000"/>
              </a:lnSpc>
              <a:spcAft>
                <a:spcPts val="600"/>
              </a:spcAft>
              <a:buFont typeface="Courier New"/>
              <a:buChar char="o"/>
              <a:tabLst>
                <a:tab pos="914400" algn="l"/>
              </a:tabLst>
            </a:pPr>
            <a:r>
              <a:rPr lang="en-US" altLang="zh-CN" sz="1100" b="1" dirty="0" smtClean="0">
                <a:latin typeface="Arial" pitchFamily="34" charset="0"/>
                <a:cs typeface="Arial" pitchFamily="34" charset="0"/>
              </a:rPr>
              <a:t>Motivation: </a:t>
            </a:r>
            <a:r>
              <a:rPr lang="en-US" altLang="zh-CN" sz="1100" dirty="0" smtClean="0">
                <a:latin typeface="Arial" pitchFamily="34" charset="0"/>
                <a:cs typeface="Arial" pitchFamily="34" charset="0"/>
              </a:rPr>
              <a:t>As mentioned before, support of Regenerative Payload has some benefits on resource handling and flexible deployment. On top of Regenerative payload architecture, S&amp;F </a:t>
            </a:r>
            <a:r>
              <a:rPr lang="en-US" altLang="zh-CN" sz="1100" dirty="0">
                <a:latin typeface="Arial" pitchFamily="34" charset="0"/>
                <a:cs typeface="Arial" pitchFamily="34" charset="0"/>
              </a:rPr>
              <a:t>operation allows for delay-tolerant, non-real-time IoT NTN services to be offered in </a:t>
            </a:r>
            <a:r>
              <a:rPr lang="en-US" altLang="zh-CN" sz="1100" dirty="0" smtClean="0">
                <a:latin typeface="Arial" pitchFamily="34" charset="0"/>
                <a:cs typeface="Arial" pitchFamily="34" charset="0"/>
              </a:rPr>
              <a:t>areas, where the UE could be served </a:t>
            </a:r>
            <a:r>
              <a:rPr lang="en-US" altLang="zh-CN" sz="1100" dirty="0">
                <a:latin typeface="Arial" pitchFamily="34" charset="0"/>
                <a:cs typeface="Arial" pitchFamily="34" charset="0"/>
              </a:rPr>
              <a:t>by the satellites </a:t>
            </a:r>
            <a:r>
              <a:rPr lang="en-US" altLang="zh-CN" sz="1100" dirty="0" smtClean="0">
                <a:latin typeface="Arial" pitchFamily="34" charset="0"/>
                <a:cs typeface="Arial" pitchFamily="34" charset="0"/>
              </a:rPr>
              <a:t>without available feeder link connection, i.e. satellite could not connect to NTN-GW in the remote areas (e.g.mid-sea).</a:t>
            </a:r>
            <a:endParaRPr lang="en-US" altLang="zh-CN" sz="1100" dirty="0">
              <a:latin typeface="Arial" pitchFamily="34" charset="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8</a:t>
            </a:fld>
            <a:endParaRPr lang="zh-CN" altLang="en-US" dirty="0"/>
          </a:p>
        </p:txBody>
      </p:sp>
      <p:sp>
        <p:nvSpPr>
          <p:cNvPr id="6" name="矩形 5"/>
          <p:cNvSpPr/>
          <p:nvPr/>
        </p:nvSpPr>
        <p:spPr>
          <a:xfrm>
            <a:off x="467544" y="3594146"/>
            <a:ext cx="5256584" cy="1514261"/>
          </a:xfrm>
          <a:prstGeom prst="rect">
            <a:avLst/>
          </a:prstGeom>
        </p:spPr>
        <p:txBody>
          <a:bodyPr wrap="square">
            <a:spAutoFit/>
          </a:bodyPr>
          <a:lstStyle/>
          <a:p>
            <a:pPr marL="742950" lvl="1" indent="-285750" algn="just">
              <a:lnSpc>
                <a:spcPct val="120000"/>
              </a:lnSpc>
              <a:buFont typeface="Courier New"/>
              <a:buChar char="o"/>
              <a:tabLst>
                <a:tab pos="914400" algn="l"/>
              </a:tabLst>
            </a:pPr>
            <a:r>
              <a:rPr lang="en-US" altLang="zh-CN" sz="1100" b="1" dirty="0">
                <a:latin typeface="Arial" pitchFamily="34" charset="0"/>
                <a:cs typeface="Arial" pitchFamily="34" charset="0"/>
              </a:rPr>
              <a:t>Proposal: </a:t>
            </a:r>
            <a:r>
              <a:rPr lang="en-US" altLang="zh-CN" sz="1100" b="1" dirty="0" smtClean="0">
                <a:latin typeface="Arial" pitchFamily="34" charset="0"/>
                <a:cs typeface="Arial" pitchFamily="34" charset="0"/>
              </a:rPr>
              <a:t> </a:t>
            </a:r>
            <a:r>
              <a:rPr lang="en-US" altLang="zh-CN" sz="1100" dirty="0">
                <a:latin typeface="Arial" pitchFamily="34" charset="0"/>
                <a:ea typeface="Yu Mincho"/>
                <a:cs typeface="Arial" pitchFamily="34" charset="0"/>
              </a:rPr>
              <a:t>Support Regenerative Payload and </a:t>
            </a:r>
            <a:r>
              <a:rPr lang="en-US" altLang="zh-CN" sz="1100" dirty="0" smtClean="0">
                <a:latin typeface="Arial" pitchFamily="34" charset="0"/>
                <a:ea typeface="Yu Mincho"/>
                <a:cs typeface="Arial" pitchFamily="34" charset="0"/>
              </a:rPr>
              <a:t>S&amp;F for IoT NTN.</a:t>
            </a:r>
            <a:endParaRPr lang="en-US" altLang="zh-CN" sz="1100" b="1" dirty="0" smtClean="0">
              <a:latin typeface="Arial" pitchFamily="34" charset="0"/>
              <a:cs typeface="Arial" pitchFamily="34" charset="0"/>
            </a:endParaRPr>
          </a:p>
          <a:p>
            <a:pPr marL="1143000" lvl="2" indent="-228600" hangingPunct="0">
              <a:lnSpc>
                <a:spcPct val="120000"/>
              </a:lnSpc>
              <a:buFont typeface="Times New Roman"/>
              <a:buChar char="-"/>
              <a:tabLst>
                <a:tab pos="914400" algn="l"/>
              </a:tabLst>
            </a:pPr>
            <a:r>
              <a:rPr lang="en-US" altLang="zh-CN" sz="1100" dirty="0">
                <a:latin typeface="Arial" pitchFamily="34" charset="0"/>
                <a:cs typeface="Arial" pitchFamily="34" charset="0"/>
              </a:rPr>
              <a:t>Specify the support of </a:t>
            </a:r>
            <a:r>
              <a:rPr lang="en-US" altLang="zh-CN" sz="1100" dirty="0" err="1">
                <a:latin typeface="Arial" pitchFamily="34" charset="0"/>
                <a:cs typeface="Arial" pitchFamily="34" charset="0"/>
              </a:rPr>
              <a:t>eNB</a:t>
            </a:r>
            <a:r>
              <a:rPr lang="en-US" altLang="zh-CN" sz="1100" dirty="0">
                <a:latin typeface="Arial" pitchFamily="34" charset="0"/>
                <a:cs typeface="Arial" pitchFamily="34" charset="0"/>
              </a:rPr>
              <a:t>/</a:t>
            </a:r>
            <a:r>
              <a:rPr lang="en-US" altLang="zh-CN" sz="1100" dirty="0" err="1">
                <a:latin typeface="Arial" pitchFamily="34" charset="0"/>
                <a:cs typeface="Arial" pitchFamily="34" charset="0"/>
              </a:rPr>
              <a:t>ng-eNB</a:t>
            </a:r>
            <a:r>
              <a:rPr lang="en-US" altLang="zh-CN" sz="1100" dirty="0">
                <a:latin typeface="Arial" pitchFamily="34" charset="0"/>
                <a:cs typeface="Arial" pitchFamily="34" charset="0"/>
              </a:rPr>
              <a:t> on board in TS 36.300 and define if needed, some enhancements related to S1 protocol to address feeder link switch over issue.</a:t>
            </a:r>
          </a:p>
          <a:p>
            <a:pPr marL="1143000" lvl="2" indent="-228600" hangingPunct="0">
              <a:lnSpc>
                <a:spcPct val="120000"/>
              </a:lnSpc>
              <a:buFont typeface="Times New Roman"/>
              <a:buChar char="-"/>
              <a:tabLst>
                <a:tab pos="914400" algn="l"/>
              </a:tabLst>
            </a:pPr>
            <a:r>
              <a:rPr lang="en-US" altLang="zh-CN" sz="1100" dirty="0">
                <a:latin typeface="Arial" pitchFamily="34" charset="0"/>
                <a:cs typeface="Arial" pitchFamily="34" charset="0"/>
              </a:rPr>
              <a:t>Study and identify feasibility and potential impacts to support S&amp;F in RAN (e.g</a:t>
            </a:r>
            <a:r>
              <a:rPr lang="en-US" altLang="zh-CN" sz="1100" dirty="0" smtClean="0">
                <a:latin typeface="Arial" pitchFamily="34" charset="0"/>
                <a:cs typeface="Arial" pitchFamily="34" charset="0"/>
              </a:rPr>
              <a:t>. CP </a:t>
            </a:r>
            <a:r>
              <a:rPr lang="en-US" altLang="zh-CN" sz="1100" dirty="0">
                <a:latin typeface="Arial" pitchFamily="34" charset="0"/>
                <a:cs typeface="Arial" pitchFamily="34" charset="0"/>
              </a:rPr>
              <a:t>procedure enhancements, some QoS requirement).</a:t>
            </a:r>
          </a:p>
        </p:txBody>
      </p:sp>
      <p:sp>
        <p:nvSpPr>
          <p:cNvPr id="7" name="矩形 6"/>
          <p:cNvSpPr/>
          <p:nvPr/>
        </p:nvSpPr>
        <p:spPr>
          <a:xfrm>
            <a:off x="6444208" y="5116170"/>
            <a:ext cx="1087157" cy="261610"/>
          </a:xfrm>
          <a:prstGeom prst="rect">
            <a:avLst/>
          </a:prstGeom>
        </p:spPr>
        <p:txBody>
          <a:bodyPr wrap="none">
            <a:spAutoFit/>
          </a:bodyPr>
          <a:lstStyle/>
          <a:p>
            <a:r>
              <a:rPr lang="en-GB" altLang="zh-CN" sz="1100" dirty="0" smtClean="0">
                <a:latin typeface="Arial" pitchFamily="34" charset="0"/>
                <a:cs typeface="Arial" pitchFamily="34" charset="0"/>
              </a:rPr>
              <a:t>S&amp;F operation</a:t>
            </a:r>
            <a:endParaRPr lang="zh-CN" altLang="en-US" sz="1100" dirty="0">
              <a:latin typeface="Arial" pitchFamily="34" charset="0"/>
              <a:cs typeface="Arial" pitchFamily="34" charset="0"/>
            </a:endParaRPr>
          </a:p>
        </p:txBody>
      </p:sp>
    </p:spTree>
    <p:extLst>
      <p:ext uri="{BB962C8B-B14F-4D97-AF65-F5344CB8AC3E}">
        <p14:creationId xmlns:p14="http://schemas.microsoft.com/office/powerpoint/2010/main" val="25427208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532440" y="5296959"/>
            <a:ext cx="432048" cy="304271"/>
          </a:xfrm>
        </p:spPr>
        <p:txBody>
          <a:bodyPr/>
          <a:lstStyle/>
          <a:p>
            <a:fld id="{7C091945-BED8-40C6-A17E-143F3A6898E6}" type="slidenum">
              <a:rPr lang="zh-CN" altLang="en-US" smtClean="0"/>
              <a:pPr/>
              <a:t>9</a:t>
            </a:fld>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1214</Words>
  <Application>Microsoft Office PowerPoint</Application>
  <PresentationFormat>全屏显示(16:10)</PresentationFormat>
  <Paragraphs>110</Paragraphs>
  <Slides>9</Slides>
  <Notes>2</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9</vt:i4>
      </vt:variant>
    </vt:vector>
  </HeadingPairs>
  <TitlesOfParts>
    <vt:vector size="12" baseType="lpstr">
      <vt:lpstr>1_Office 主题</vt:lpstr>
      <vt:lpstr>Office 主题</vt:lpstr>
      <vt:lpstr>Visio</vt:lpstr>
      <vt:lpstr>Consideration on NTN evolution</vt:lpstr>
      <vt:lpstr>Outline</vt:lpstr>
      <vt:lpstr>NR NTN Evolution</vt:lpstr>
      <vt:lpstr>NR NTN Evolution Cont.</vt:lpstr>
      <vt:lpstr>NR NTN Evolution Cont.</vt:lpstr>
      <vt:lpstr>NR NTN Evolution Cont.</vt:lpstr>
      <vt:lpstr>NR NTN Evolution Cont.</vt:lpstr>
      <vt:lpstr>IoT NTN Evolution</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2020-03-10T03:17:57Z</dcterms:created>
  <dcterms:modified xsi:type="dcterms:W3CDTF">2023-09-04T09:42:07Z</dcterms:modified>
</cp:coreProperties>
</file>