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73" r:id="rId3"/>
    <p:sldId id="389" r:id="rId4"/>
    <p:sldId id="390" r:id="rId5"/>
    <p:sldId id="391" r:id="rId6"/>
    <p:sldId id="392" r:id="rId7"/>
    <p:sldId id="393" r:id="rId8"/>
    <p:sldId id="394" r:id="rId9"/>
    <p:sldId id="352" r:id="rId10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921" autoAdjust="0"/>
    <p:restoredTop sz="96625" autoAdjust="0"/>
  </p:normalViewPr>
  <p:slideViewPr>
    <p:cSldViewPr>
      <p:cViewPr varScale="1">
        <p:scale>
          <a:sx n="100" d="100"/>
          <a:sy n="100" d="100"/>
        </p:scale>
        <p:origin x="-720" y="-82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On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the scope of R19 mobility enhancements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#101                                                                                                         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RP-232053</a:t>
            </a:r>
            <a:endParaRPr lang="en-GB" altLang="zh-CN" sz="1600" b="1" dirty="0" smtClean="0">
              <a:solidFill>
                <a:schemeClr val="bg1"/>
              </a:solidFill>
            </a:endParaRP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</a:t>
            </a:r>
            <a:r>
              <a:rPr lang="nl-NL" altLang="zh-CN" sz="1600" b="1" dirty="0" smtClean="0">
                <a:solidFill>
                  <a:schemeClr val="bg1"/>
                </a:solidFill>
              </a:rPr>
              <a:t>11-15, </a:t>
            </a:r>
            <a:r>
              <a:rPr lang="nl-NL" altLang="zh-CN" sz="1600" b="1" dirty="0">
                <a:solidFill>
                  <a:schemeClr val="bg1"/>
                </a:solidFill>
              </a:rPr>
              <a:t>2023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Outline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dirty="0" smtClean="0">
                <a:solidFill>
                  <a:schemeClr val="tx1"/>
                </a:solidFill>
                <a:latin typeface="Times New Roman"/>
              </a:rPr>
              <a:t>Inter-CU LTM</a:t>
            </a:r>
            <a:endParaRPr lang="en-US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  <a:ea typeface="Yu Mincho"/>
              </a:rPr>
              <a:t>RAN2 related enhancements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dirty="0" smtClean="0">
                <a:latin typeface="Times New Roman"/>
                <a:ea typeface="Yu Mincho"/>
              </a:rPr>
              <a:t>RAN3 related enhancements</a:t>
            </a:r>
            <a:endParaRPr lang="en-US" altLang="zh-CN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Conditional LTM</a:t>
            </a: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  <a:ea typeface="Yu Mincho"/>
              </a:rPr>
              <a:t>RAN2 </a:t>
            </a:r>
            <a:r>
              <a:rPr lang="en-US" altLang="zh-CN" dirty="0">
                <a:latin typeface="Times New Roman"/>
                <a:ea typeface="Yu Mincho"/>
              </a:rPr>
              <a:t>related </a:t>
            </a:r>
            <a:r>
              <a:rPr lang="en-US" altLang="zh-CN" dirty="0" smtClean="0">
                <a:latin typeface="Times New Roman"/>
                <a:ea typeface="Yu Mincho"/>
              </a:rPr>
              <a:t>enhancements</a:t>
            </a: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PHY related enhancements for LTM</a:t>
            </a: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marL="457200" lvl="1" indent="0" algn="just">
              <a:lnSpc>
                <a:spcPct val="120000"/>
              </a:lnSpc>
              <a:spcBef>
                <a:spcPts val="0"/>
              </a:spcBef>
              <a:buNone/>
              <a:tabLst>
                <a:tab pos="914400" algn="l"/>
              </a:tabLst>
            </a:pPr>
            <a:endParaRPr lang="en-US" altLang="zh-CN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817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Inter-CU LTM – RAN2 impact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Motivations: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>
                <a:latin typeface="Times New Roman"/>
                <a:ea typeface="Yu Mincho"/>
              </a:rPr>
              <a:t>Enable LTM for inter-CU handover case to achieve </a:t>
            </a:r>
            <a:r>
              <a:rPr lang="en-US" altLang="en-US" sz="1200" dirty="0" smtClean="0">
                <a:latin typeface="Times New Roman"/>
                <a:ea typeface="Yu Mincho"/>
              </a:rPr>
              <a:t>lower latency of cell switch and beam switch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en-US" sz="1200" dirty="0"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Observations for RAN2:</a:t>
            </a:r>
            <a:endParaRPr lang="en-US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Observation 1: Reusing </a:t>
            </a:r>
            <a:r>
              <a:rPr lang="en-US" altLang="zh-CN" sz="1200" dirty="0">
                <a:latin typeface="Times New Roman"/>
                <a:ea typeface="Yu Mincho"/>
              </a:rPr>
              <a:t>intra-CU LTM mechanism </a:t>
            </a:r>
            <a:r>
              <a:rPr lang="en-US" altLang="zh-CN" sz="1200" dirty="0" smtClean="0">
                <a:latin typeface="Times New Roman"/>
                <a:ea typeface="Yu Mincho"/>
              </a:rPr>
              <a:t>for inter-CU case (e.g</a:t>
            </a:r>
            <a:r>
              <a:rPr lang="en-US" altLang="zh-CN" sz="1200" dirty="0">
                <a:latin typeface="Times New Roman"/>
                <a:ea typeface="Yu Mincho"/>
              </a:rPr>
              <a:t>., early TA/RACH-less, Cell switch command MAC CE for simultaneous cell switch and beam </a:t>
            </a:r>
            <a:r>
              <a:rPr lang="en-US" altLang="zh-CN" sz="1200" dirty="0" smtClean="0">
                <a:latin typeface="Times New Roman"/>
                <a:ea typeface="Yu Mincho"/>
              </a:rPr>
              <a:t>switch) is with minor RAN2 spec impact.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Observation 2: The RAN2 workload depends on whether to support dynamic </a:t>
            </a:r>
            <a:r>
              <a:rPr lang="en-US" altLang="zh-CN" sz="1200" dirty="0">
                <a:latin typeface="Times New Roman"/>
                <a:ea typeface="Yu Mincho"/>
              </a:rPr>
              <a:t>switch among multiple candidate </a:t>
            </a:r>
            <a:r>
              <a:rPr lang="en-US" altLang="zh-CN" sz="1200" dirty="0" smtClean="0">
                <a:latin typeface="Times New Roman"/>
                <a:ea typeface="Yu Mincho"/>
              </a:rPr>
              <a:t>cells without RRC reconfiguration for inter-CU LTM.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100" dirty="0" smtClean="0">
                <a:solidFill>
                  <a:schemeClr val="tx1"/>
                </a:solidFill>
                <a:latin typeface="Times New Roman"/>
                <a:ea typeface="Yu Mincho"/>
              </a:rPr>
              <a:t>Key issue is how to handle security key synchronization between network and UE for subsequent cell switch without RRC reconfiguration.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100" dirty="0" smtClean="0">
                <a:solidFill>
                  <a:schemeClr val="tx1"/>
                </a:solidFill>
                <a:latin typeface="Times New Roman"/>
                <a:ea typeface="Yu Mincho"/>
              </a:rPr>
              <a:t>It might </a:t>
            </a:r>
            <a:r>
              <a:rPr lang="en-US" altLang="zh-CN" sz="1100" dirty="0">
                <a:latin typeface="Times New Roman"/>
                <a:ea typeface="Yu Mincho"/>
              </a:rPr>
              <a:t>be horizontal key derivation or </a:t>
            </a:r>
            <a:r>
              <a:rPr lang="en-US" altLang="zh-CN" sz="1100" dirty="0" smtClean="0">
                <a:latin typeface="Times New Roman"/>
                <a:ea typeface="Yu Mincho"/>
              </a:rPr>
              <a:t>vertical </a:t>
            </a:r>
            <a:r>
              <a:rPr lang="en-US" altLang="zh-CN" sz="1100" dirty="0">
                <a:latin typeface="Times New Roman"/>
                <a:ea typeface="Yu Mincho"/>
              </a:rPr>
              <a:t>key </a:t>
            </a:r>
            <a:r>
              <a:rPr lang="en-US" altLang="zh-CN" sz="1100" dirty="0" smtClean="0">
                <a:latin typeface="Times New Roman"/>
                <a:ea typeface="Yu Mincho"/>
              </a:rPr>
              <a:t>derivation, and </a:t>
            </a:r>
            <a:r>
              <a:rPr lang="en-GB" altLang="zh-CN" sz="1100" dirty="0" smtClean="0"/>
              <a:t>K</a:t>
            </a:r>
            <a:r>
              <a:rPr lang="en-GB" altLang="zh-CN" sz="1100" baseline="-25000" dirty="0" smtClean="0"/>
              <a:t>AMF </a:t>
            </a:r>
            <a:r>
              <a:rPr lang="en-GB" altLang="zh-CN" sz="1100" dirty="0">
                <a:latin typeface="Times New Roman"/>
                <a:ea typeface="Yu Mincho"/>
              </a:rPr>
              <a:t>may </a:t>
            </a:r>
            <a:r>
              <a:rPr lang="en-GB" altLang="zh-CN" sz="1100" dirty="0" smtClean="0">
                <a:latin typeface="Times New Roman"/>
                <a:ea typeface="Yu Mincho"/>
              </a:rPr>
              <a:t>also be changed with </a:t>
            </a:r>
            <a:r>
              <a:rPr lang="en-US" altLang="zh-CN" sz="1100" dirty="0">
                <a:latin typeface="Times New Roman"/>
                <a:ea typeface="Yu Mincho"/>
              </a:rPr>
              <a:t>the value of </a:t>
            </a:r>
            <a:r>
              <a:rPr lang="en-US" altLang="zh-CN" sz="1100" i="1" dirty="0" err="1">
                <a:latin typeface="Times New Roman"/>
                <a:ea typeface="Yu Mincho"/>
              </a:rPr>
              <a:t>keySetChangeIndicator</a:t>
            </a:r>
            <a:r>
              <a:rPr lang="en-US" altLang="zh-CN" sz="1100" dirty="0">
                <a:latin typeface="Times New Roman"/>
                <a:ea typeface="Yu Mincho"/>
              </a:rPr>
              <a:t> field </a:t>
            </a:r>
            <a:r>
              <a:rPr lang="en-US" altLang="zh-CN" sz="1100" dirty="0" smtClean="0">
                <a:latin typeface="Times New Roman"/>
                <a:ea typeface="Yu Mincho"/>
              </a:rPr>
              <a:t>set to true.</a:t>
            </a:r>
            <a:endParaRPr lang="en-US" altLang="zh-CN" sz="1100" dirty="0">
              <a:latin typeface="Times New Roman"/>
              <a:ea typeface="Yu Mincho"/>
            </a:endParaRP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100" dirty="0" smtClean="0">
                <a:latin typeface="Times New Roman"/>
                <a:ea typeface="Yu Mincho"/>
              </a:rPr>
              <a:t>The inter-CU LTM case may need to be further divided into inter-CU-CP LTM and inter-CU-UP LTM.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endParaRPr lang="en-US" altLang="zh-CN" sz="11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sz="1400" dirty="0" smtClean="0">
                <a:solidFill>
                  <a:schemeClr val="tx1"/>
                </a:solidFill>
                <a:latin typeface="Times New Roman"/>
              </a:rPr>
              <a:t>Proposals:</a:t>
            </a:r>
            <a:endParaRPr lang="en-US" altLang="zh-CN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 smtClean="0">
                <a:latin typeface="Times New Roman"/>
                <a:ea typeface="Yu Mincho"/>
              </a:rPr>
              <a:t>Proposal 1: Inter-CU LTM is supported in R19. [RAN2, RAN3]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 smtClean="0">
                <a:latin typeface="Times New Roman"/>
                <a:ea typeface="Yu Mincho"/>
              </a:rPr>
              <a:t>Proposal 2: Further discuss whether to </a:t>
            </a:r>
            <a:r>
              <a:rPr lang="en-US" altLang="en-US" sz="1200" dirty="0">
                <a:latin typeface="Times New Roman"/>
                <a:ea typeface="Yu Mincho"/>
              </a:rPr>
              <a:t>support dynamic switch among multiple candidate cells </a:t>
            </a:r>
            <a:r>
              <a:rPr lang="en-US" altLang="en-US" sz="1200" dirty="0" smtClean="0">
                <a:latin typeface="Times New Roman"/>
                <a:ea typeface="Yu Mincho"/>
              </a:rPr>
              <a:t>for </a:t>
            </a:r>
            <a:r>
              <a:rPr lang="en-US" altLang="en-US" sz="1200" dirty="0">
                <a:latin typeface="Times New Roman"/>
                <a:ea typeface="Yu Mincho"/>
              </a:rPr>
              <a:t>inter-CU </a:t>
            </a:r>
            <a:r>
              <a:rPr lang="en-US" altLang="en-US" sz="1200" dirty="0" smtClean="0">
                <a:latin typeface="Times New Roman"/>
                <a:ea typeface="Yu Mincho"/>
              </a:rPr>
              <a:t>LTM.</a:t>
            </a: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07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Inter-CU LTM – RAN3 impact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721596"/>
            <a:ext cx="8229600" cy="18002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Observations for RAN3:</a:t>
            </a:r>
            <a:endParaRPr lang="en-US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Observation 3: </a:t>
            </a:r>
            <a:r>
              <a:rPr lang="en-US" altLang="zh-CN" sz="1200" dirty="0" err="1" smtClean="0">
                <a:latin typeface="Times New Roman"/>
                <a:ea typeface="Yu Mincho"/>
              </a:rPr>
              <a:t>XnAP</a:t>
            </a:r>
            <a:r>
              <a:rPr lang="en-US" altLang="zh-CN" sz="1200" dirty="0" smtClean="0">
                <a:latin typeface="Times New Roman"/>
                <a:ea typeface="Yu Mincho"/>
              </a:rPr>
              <a:t> enhancements are necessary </a:t>
            </a:r>
            <a:r>
              <a:rPr lang="en-US" altLang="zh-CN" sz="1200" dirty="0">
                <a:latin typeface="Times New Roman"/>
                <a:ea typeface="Yu Mincho"/>
              </a:rPr>
              <a:t>to support inter-CU </a:t>
            </a:r>
            <a:r>
              <a:rPr lang="en-US" altLang="zh-CN" sz="1200" dirty="0" smtClean="0">
                <a:latin typeface="Times New Roman"/>
                <a:ea typeface="Yu Mincho"/>
              </a:rPr>
              <a:t>LTM.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Observation 4: Inter-CU LTM procedure with NG interface interaction is with larger latency.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200" dirty="0" smtClean="0"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sz="1400" dirty="0" smtClean="0">
                <a:solidFill>
                  <a:schemeClr val="tx1"/>
                </a:solidFill>
                <a:latin typeface="Times New Roman"/>
              </a:rPr>
              <a:t>Proposals:</a:t>
            </a:r>
            <a:endParaRPr lang="en-US" altLang="zh-CN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Proposal 3: </a:t>
            </a:r>
            <a:r>
              <a:rPr lang="en-US" altLang="zh-CN" sz="1200" dirty="0" err="1">
                <a:latin typeface="Times New Roman"/>
                <a:ea typeface="Yu Mincho"/>
              </a:rPr>
              <a:t>XnAP</a:t>
            </a:r>
            <a:r>
              <a:rPr lang="en-US" altLang="zh-CN" sz="1200" dirty="0">
                <a:latin typeface="Times New Roman"/>
                <a:ea typeface="Yu Mincho"/>
              </a:rPr>
              <a:t> </a:t>
            </a:r>
            <a:r>
              <a:rPr lang="en-US" altLang="zh-CN" sz="1200" dirty="0" smtClean="0">
                <a:latin typeface="Times New Roman"/>
                <a:ea typeface="Yu Mincho"/>
              </a:rPr>
              <a:t>enhancements for Inter-CU LTM are supported in R19. [RAN3]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257634"/>
              </p:ext>
            </p:extLst>
          </p:nvPr>
        </p:nvGraphicFramePr>
        <p:xfrm>
          <a:off x="251520" y="1057300"/>
          <a:ext cx="8640959" cy="2524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4530"/>
                <a:gridCol w="1831814"/>
                <a:gridCol w="2032030"/>
                <a:gridCol w="351258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Procedure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Handling in Legacy L3 HO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Handling in Intra-CU LTM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RAN3 enhancements for Inter-CU/inter-</a:t>
                      </a:r>
                      <a:r>
                        <a:rPr lang="en-US" altLang="zh-CN" sz="1200" dirty="0" err="1" smtClean="0"/>
                        <a:t>gNB</a:t>
                      </a:r>
                      <a:r>
                        <a:rPr lang="en-US" altLang="zh-CN" sz="1200" dirty="0" smtClean="0"/>
                        <a:t> LTM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HO preparation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aseline="0" dirty="0" smtClean="0"/>
                        <a:t>Candidate cell preparation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Maintenance for multiple intra-CU candidate cells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Support</a:t>
                      </a:r>
                      <a:r>
                        <a:rPr lang="en-US" altLang="zh-CN" sz="1100" baseline="0" dirty="0" smtClean="0"/>
                        <a:t> LTM candidate cell configuration procedure </a:t>
                      </a:r>
                      <a:r>
                        <a:rPr lang="en-US" altLang="zh-CN" sz="1100" baseline="0" dirty="0" smtClean="0">
                          <a:solidFill>
                            <a:srgbClr val="C00000"/>
                          </a:solidFill>
                        </a:rPr>
                        <a:t>in </a:t>
                      </a:r>
                      <a:r>
                        <a:rPr lang="en-US" altLang="zh-CN" sz="1100" baseline="0" dirty="0" err="1" smtClean="0">
                          <a:solidFill>
                            <a:srgbClr val="C00000"/>
                          </a:solidFill>
                        </a:rPr>
                        <a:t>Xn</a:t>
                      </a:r>
                      <a:r>
                        <a:rPr lang="en-US" altLang="zh-CN" sz="1100" baseline="0" dirty="0" smtClean="0">
                          <a:solidFill>
                            <a:srgbClr val="C00000"/>
                          </a:solidFill>
                        </a:rPr>
                        <a:t> interface</a:t>
                      </a:r>
                      <a:r>
                        <a:rPr lang="en-US" altLang="zh-CN" sz="1100" baseline="0" dirty="0" smtClean="0"/>
                        <a:t>, L3 HO preparation procedure may be reused for pre-configuration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HO execution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RACH based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Early TA/RACH-less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RACH</a:t>
                      </a:r>
                      <a:r>
                        <a:rPr lang="en-US" altLang="zh-CN" sz="1100" baseline="0" dirty="0" smtClean="0"/>
                        <a:t> resource </a:t>
                      </a:r>
                      <a:r>
                        <a:rPr lang="en-US" altLang="zh-CN" sz="1100" dirty="0" smtClean="0"/>
                        <a:t>transfer</a:t>
                      </a:r>
                      <a:r>
                        <a:rPr lang="en-US" altLang="zh-CN" sz="1100" baseline="0" dirty="0" smtClean="0"/>
                        <a:t> (from candidate DU to source DU) </a:t>
                      </a:r>
                      <a:r>
                        <a:rPr lang="en-US" altLang="zh-CN" sz="1100" baseline="0" dirty="0" smtClean="0">
                          <a:solidFill>
                            <a:srgbClr val="C00000"/>
                          </a:solidFill>
                        </a:rPr>
                        <a:t>in </a:t>
                      </a:r>
                      <a:r>
                        <a:rPr lang="en-US" altLang="zh-CN" sz="1100" baseline="0" dirty="0" err="1" smtClean="0">
                          <a:solidFill>
                            <a:srgbClr val="C00000"/>
                          </a:solidFill>
                        </a:rPr>
                        <a:t>Xn</a:t>
                      </a:r>
                      <a:r>
                        <a:rPr lang="en-US" altLang="zh-CN" sz="1100" baseline="0" dirty="0" smtClean="0">
                          <a:solidFill>
                            <a:srgbClr val="C00000"/>
                          </a:solidFill>
                        </a:rPr>
                        <a:t> interface</a:t>
                      </a:r>
                    </a:p>
                    <a:p>
                      <a:r>
                        <a:rPr lang="en-US" altLang="zh-CN" sz="1100" baseline="0" dirty="0" smtClean="0"/>
                        <a:t>TA value maintenance and update mechanism</a:t>
                      </a:r>
                    </a:p>
                    <a:p>
                      <a:r>
                        <a:rPr lang="en-US" altLang="zh-CN" sz="1100" baseline="0" dirty="0" smtClean="0"/>
                        <a:t>Multiple TA values </a:t>
                      </a:r>
                      <a:r>
                        <a:rPr lang="en-US" altLang="zh-CN" sz="1100" dirty="0" smtClean="0"/>
                        <a:t>maintenance</a:t>
                      </a:r>
                      <a:r>
                        <a:rPr lang="en-US" altLang="zh-CN" sz="1100" baseline="0" dirty="0" smtClean="0"/>
                        <a:t> for subsequent LTM</a:t>
                      </a:r>
                      <a:endParaRPr lang="zh-CN" alt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HO Decision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HO request</a:t>
                      </a:r>
                      <a:r>
                        <a:rPr lang="en-US" altLang="zh-CN" sz="1100" baseline="0" dirty="0" smtClean="0"/>
                        <a:t> procedure triggered by CU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Cell switch notification (s-DU -&gt; T-DU)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Source</a:t>
                      </a:r>
                      <a:r>
                        <a:rPr lang="en-US" altLang="zh-CN" sz="1100" baseline="0" dirty="0" smtClean="0"/>
                        <a:t> node informs target node via</a:t>
                      </a:r>
                      <a:r>
                        <a:rPr lang="en-US" altLang="zh-CN" sz="11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altLang="zh-CN" sz="1100" baseline="0" dirty="0" err="1" smtClean="0">
                          <a:solidFill>
                            <a:srgbClr val="C00000"/>
                          </a:solidFill>
                        </a:rPr>
                        <a:t>Xn</a:t>
                      </a:r>
                      <a:r>
                        <a:rPr lang="en-US" altLang="zh-CN" sz="1100" baseline="0" dirty="0" smtClean="0">
                          <a:solidFill>
                            <a:srgbClr val="C00000"/>
                          </a:solidFill>
                        </a:rPr>
                        <a:t> interface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HO Notification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CU is aware</a:t>
                      </a:r>
                      <a:r>
                        <a:rPr lang="en-US" altLang="zh-CN" sz="1100" baseline="0" dirty="0" smtClean="0"/>
                        <a:t> via RRC message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Access</a:t>
                      </a:r>
                      <a:r>
                        <a:rPr lang="en-US" altLang="zh-CN" sz="1100" baseline="0" dirty="0" smtClean="0"/>
                        <a:t> success from T-DU to CU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Access</a:t>
                      </a:r>
                      <a:r>
                        <a:rPr lang="en-US" altLang="zh-CN" sz="1100" baseline="0" dirty="0" smtClean="0"/>
                        <a:t> success information transfer via </a:t>
                      </a:r>
                      <a:r>
                        <a:rPr lang="en-US" altLang="zh-CN" sz="1100" kern="1200" baseline="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Xn</a:t>
                      </a:r>
                      <a:r>
                        <a:rPr lang="en-US" altLang="zh-CN" sz="110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interface</a:t>
                      </a:r>
                      <a:r>
                        <a:rPr lang="en-US" altLang="zh-CN" sz="1100" baseline="0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99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n-lt"/>
                <a:cs typeface="Arial" pitchFamily="34" charset="0"/>
              </a:rPr>
              <a:t>Conditional LTM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9308"/>
            <a:ext cx="8352928" cy="432048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Motivations: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>
                <a:latin typeface="Times New Roman"/>
                <a:ea typeface="Yu Mincho"/>
              </a:rPr>
              <a:t>Improved robustness, i.e., cell switch command MAC CE may be missed by UE. 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>
                <a:latin typeface="Times New Roman"/>
                <a:ea typeface="Yu Mincho"/>
              </a:rPr>
              <a:t>Less L1 measurement reporting, i.e., for candidate cells.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sz="1400" dirty="0" smtClean="0">
              <a:solidFill>
                <a:schemeClr val="tx1"/>
              </a:solidFill>
              <a:latin typeface="Times New Roman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Issues to address:</a:t>
            </a:r>
            <a:endParaRPr lang="en-US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How </a:t>
            </a:r>
            <a:r>
              <a:rPr lang="en-US" altLang="zh-CN" sz="1200" dirty="0">
                <a:latin typeface="Times New Roman"/>
                <a:ea typeface="Yu Mincho"/>
              </a:rPr>
              <a:t>to acquire early TA?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If TA is calculated by network, TA </a:t>
            </a:r>
            <a:r>
              <a:rPr lang="en-US" altLang="zh-CN" sz="1000" dirty="0">
                <a:latin typeface="Times New Roman"/>
                <a:ea typeface="Yu Mincho"/>
              </a:rPr>
              <a:t>has to be indicated to UE before cell </a:t>
            </a:r>
            <a:r>
              <a:rPr lang="en-US" altLang="zh-CN" sz="1000" dirty="0" smtClean="0">
                <a:latin typeface="Times New Roman"/>
                <a:ea typeface="Yu Mincho"/>
              </a:rPr>
              <a:t>switch. So </a:t>
            </a:r>
            <a:r>
              <a:rPr lang="en-US" altLang="zh-CN" sz="1000" dirty="0">
                <a:latin typeface="Times New Roman"/>
                <a:ea typeface="Yu Mincho"/>
              </a:rPr>
              <a:t>RAR based solutions are needed, which </a:t>
            </a:r>
            <a:r>
              <a:rPr lang="en-US" altLang="zh-CN" sz="1000" dirty="0" smtClean="0">
                <a:latin typeface="Times New Roman"/>
                <a:ea typeface="Yu Mincho"/>
              </a:rPr>
              <a:t>might be more </a:t>
            </a:r>
            <a:r>
              <a:rPr lang="en-US" altLang="zh-CN" sz="1000" dirty="0">
                <a:latin typeface="Times New Roman"/>
                <a:ea typeface="Yu Mincho"/>
              </a:rPr>
              <a:t>complicated than R18 approach (without RAR</a:t>
            </a:r>
            <a:r>
              <a:rPr lang="en-US" altLang="zh-CN" sz="1000" dirty="0" smtClean="0">
                <a:latin typeface="Times New Roman"/>
                <a:ea typeface="Yu Mincho"/>
              </a:rPr>
              <a:t>).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Whether TA can be calculated by UE itself and what the solutions look like may not be resolved in R18 mobility enhancements WI.</a:t>
            </a:r>
            <a:endParaRPr lang="en-US" altLang="zh-CN" sz="10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How to inform target </a:t>
            </a:r>
            <a:r>
              <a:rPr lang="en-US" altLang="zh-CN" sz="1200" dirty="0" smtClean="0">
                <a:latin typeface="Times New Roman"/>
                <a:ea typeface="Yu Mincho"/>
              </a:rPr>
              <a:t>of the </a:t>
            </a:r>
            <a:r>
              <a:rPr lang="en-US" altLang="zh-CN" sz="1200" dirty="0">
                <a:latin typeface="Times New Roman"/>
                <a:ea typeface="Yu Mincho"/>
              </a:rPr>
              <a:t>access </a:t>
            </a:r>
            <a:r>
              <a:rPr lang="en-US" altLang="zh-CN" sz="1200" dirty="0" smtClean="0">
                <a:latin typeface="Times New Roman"/>
                <a:ea typeface="Yu Mincho"/>
              </a:rPr>
              <a:t>when </a:t>
            </a:r>
            <a:r>
              <a:rPr lang="en-US" altLang="zh-CN" sz="1200" dirty="0">
                <a:latin typeface="Times New Roman"/>
                <a:ea typeface="Yu Mincho"/>
              </a:rPr>
              <a:t>RACH-less is </a:t>
            </a:r>
            <a:r>
              <a:rPr lang="en-US" altLang="zh-CN" sz="1200" dirty="0" smtClean="0">
                <a:latin typeface="Times New Roman"/>
                <a:ea typeface="Yu Mincho"/>
              </a:rPr>
              <a:t>applied?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In case of dynamic </a:t>
            </a:r>
            <a:r>
              <a:rPr lang="en-US" altLang="zh-CN" sz="1000" dirty="0">
                <a:latin typeface="Times New Roman"/>
                <a:ea typeface="Yu Mincho"/>
              </a:rPr>
              <a:t>UL-Grant, if we follow R18 design, i.e., “the source DU informs the target DU about the selected beam”, UE has to report selected beam to source DU first.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In case of configured </a:t>
            </a:r>
            <a:r>
              <a:rPr lang="en-US" altLang="zh-CN" sz="1000" dirty="0">
                <a:latin typeface="Times New Roman"/>
                <a:ea typeface="Yu Mincho"/>
              </a:rPr>
              <a:t>Grant, more resources have to be wasted as target DU has to allocate them much earlier.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Execution </a:t>
            </a:r>
            <a:r>
              <a:rPr lang="en-US" altLang="zh-CN" sz="1200" dirty="0" smtClean="0">
                <a:latin typeface="Times New Roman"/>
                <a:ea typeface="Yu Mincho"/>
              </a:rPr>
              <a:t>condition to trigger conditional LTM?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>
                <a:latin typeface="Times New Roman"/>
                <a:ea typeface="Yu Mincho"/>
              </a:rPr>
              <a:t>Whether </a:t>
            </a:r>
            <a:r>
              <a:rPr lang="en-US" altLang="zh-CN" sz="1000" dirty="0" smtClean="0">
                <a:latin typeface="Times New Roman"/>
                <a:ea typeface="Yu Mincho"/>
              </a:rPr>
              <a:t>new </a:t>
            </a:r>
            <a:r>
              <a:rPr lang="en-US" altLang="zh-CN" sz="1000" dirty="0">
                <a:latin typeface="Times New Roman"/>
                <a:ea typeface="Yu Mincho"/>
              </a:rPr>
              <a:t>filtering mechanism </a:t>
            </a:r>
            <a:r>
              <a:rPr lang="en-US" altLang="zh-CN" sz="1000" dirty="0" smtClean="0">
                <a:latin typeface="Times New Roman"/>
                <a:ea typeface="Yu Mincho"/>
              </a:rPr>
              <a:t>for measurement results in </a:t>
            </a:r>
            <a:r>
              <a:rPr lang="en-US" altLang="zh-CN" sz="1000" dirty="0">
                <a:latin typeface="Times New Roman"/>
                <a:ea typeface="Yu Mincho"/>
              </a:rPr>
              <a:t>MAC layer is needed</a:t>
            </a:r>
            <a:r>
              <a:rPr lang="en-US" altLang="zh-CN" sz="1000" dirty="0" smtClean="0">
                <a:latin typeface="Times New Roman"/>
                <a:ea typeface="Yu Mincho"/>
              </a:rPr>
              <a:t>?</a:t>
            </a:r>
            <a:endParaRPr lang="en-US" altLang="zh-CN" sz="1200" dirty="0" smtClean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200" dirty="0" smtClean="0"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sz="1400" dirty="0" smtClean="0">
                <a:solidFill>
                  <a:schemeClr val="tx1"/>
                </a:solidFill>
                <a:latin typeface="Times New Roman"/>
              </a:rPr>
              <a:t>Proposals:</a:t>
            </a:r>
            <a:endParaRPr lang="en-US" altLang="zh-CN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Proposal 4</a:t>
            </a:r>
            <a:r>
              <a:rPr lang="en-US" altLang="zh-CN" sz="1200" dirty="0">
                <a:latin typeface="Times New Roman"/>
                <a:ea typeface="Yu Mincho"/>
              </a:rPr>
              <a:t>: conditional LTM </a:t>
            </a:r>
            <a:r>
              <a:rPr lang="en-US" altLang="zh-CN" sz="1200" dirty="0" smtClean="0">
                <a:latin typeface="Times New Roman"/>
                <a:ea typeface="Yu Mincho"/>
              </a:rPr>
              <a:t>is supported </a:t>
            </a:r>
            <a:r>
              <a:rPr lang="en-US" altLang="zh-CN" sz="1200" dirty="0">
                <a:latin typeface="Times New Roman"/>
                <a:ea typeface="Yu Mincho"/>
              </a:rPr>
              <a:t>in </a:t>
            </a:r>
            <a:r>
              <a:rPr lang="en-US" altLang="zh-CN" sz="1200" dirty="0" smtClean="0">
                <a:latin typeface="Times New Roman"/>
                <a:ea typeface="Yu Mincho"/>
              </a:rPr>
              <a:t>R19. [RAN2]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28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Arial" pitchFamily="34" charset="0"/>
              </a:rPr>
              <a:t>PHY related enhancements for </a:t>
            </a:r>
            <a:r>
              <a:rPr lang="en-US" sz="3600" dirty="0" smtClean="0">
                <a:latin typeface="+mn-lt"/>
                <a:cs typeface="Arial" pitchFamily="34" charset="0"/>
              </a:rPr>
              <a:t>LTM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5292"/>
            <a:ext cx="8352928" cy="432048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Motivations: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 smtClean="0">
                <a:latin typeface="Times New Roman"/>
                <a:ea typeface="Yu Mincho"/>
              </a:rPr>
              <a:t>Further PHY measurement enhancements for LTM as performance optimization are needed. </a:t>
            </a:r>
            <a:endParaRPr lang="en-US" altLang="en-US" sz="1200" dirty="0"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sz="1400" dirty="0" smtClean="0">
              <a:solidFill>
                <a:schemeClr val="tx1"/>
              </a:solidFill>
              <a:latin typeface="Times New Roman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imes New Roman"/>
              </a:rPr>
              <a:t>Potential PHY measurement enhancements include:</a:t>
            </a:r>
            <a:endParaRPr lang="en-US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CSI-RS </a:t>
            </a:r>
            <a:r>
              <a:rPr lang="en-US" altLang="zh-CN" sz="1200" dirty="0">
                <a:latin typeface="Times New Roman"/>
                <a:ea typeface="Yu Mincho"/>
              </a:rPr>
              <a:t>for inter-cell measurement and corresponding L1 measurement </a:t>
            </a:r>
            <a:r>
              <a:rPr lang="en-US" altLang="zh-CN" sz="1200" dirty="0" smtClean="0">
                <a:latin typeface="Times New Roman"/>
                <a:ea typeface="Yu Mincho"/>
              </a:rPr>
              <a:t>report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>
                <a:latin typeface="Times New Roman"/>
                <a:ea typeface="Yu Mincho"/>
              </a:rPr>
              <a:t>Possible gain: </a:t>
            </a:r>
            <a:r>
              <a:rPr lang="en-US" altLang="zh-CN" sz="1000" dirty="0" smtClean="0">
                <a:latin typeface="Times New Roman"/>
                <a:ea typeface="Yu Mincho"/>
              </a:rPr>
              <a:t>enabling narrow </a:t>
            </a:r>
            <a:r>
              <a:rPr lang="en-US" altLang="zh-CN" sz="1000" dirty="0">
                <a:latin typeface="Times New Roman"/>
                <a:ea typeface="Yu Mincho"/>
              </a:rPr>
              <a:t>beams and appropriate MCS </a:t>
            </a:r>
            <a:r>
              <a:rPr lang="en-US" altLang="zh-CN" sz="1000" dirty="0" smtClean="0">
                <a:latin typeface="Times New Roman"/>
                <a:ea typeface="Yu Mincho"/>
              </a:rPr>
              <a:t>for data communication ASAP</a:t>
            </a:r>
            <a:endParaRPr lang="en-US" altLang="zh-CN" sz="10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Dynamic </a:t>
            </a:r>
            <a:r>
              <a:rPr lang="en-US" altLang="zh-CN" sz="1200" dirty="0">
                <a:latin typeface="Times New Roman"/>
                <a:ea typeface="Yu Mincho"/>
              </a:rPr>
              <a:t>update L1 </a:t>
            </a:r>
            <a:r>
              <a:rPr lang="en-US" altLang="zh-CN" sz="1200" dirty="0" smtClean="0">
                <a:latin typeface="Times New Roman"/>
                <a:ea typeface="Yu Mincho"/>
              </a:rPr>
              <a:t>measurements </a:t>
            </a:r>
            <a:r>
              <a:rPr lang="en-US" altLang="zh-CN" sz="1200" dirty="0">
                <a:latin typeface="Times New Roman"/>
                <a:ea typeface="Yu Mincho"/>
              </a:rPr>
              <a:t>of candidate </a:t>
            </a:r>
            <a:r>
              <a:rPr lang="en-US" altLang="zh-CN" sz="1200" dirty="0" smtClean="0">
                <a:latin typeface="Times New Roman"/>
                <a:ea typeface="Yu Mincho"/>
              </a:rPr>
              <a:t>cell/beam, or a subset of candidate cells for L1 measurements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 </a:t>
            </a:r>
            <a:r>
              <a:rPr lang="en-US" altLang="zh-CN" sz="1000" dirty="0">
                <a:latin typeface="Times New Roman"/>
                <a:ea typeface="Yu Mincho"/>
              </a:rPr>
              <a:t>Possible gain: </a:t>
            </a:r>
            <a:r>
              <a:rPr lang="en-US" altLang="zh-CN" sz="1000" dirty="0" smtClean="0">
                <a:latin typeface="Times New Roman"/>
                <a:ea typeface="Yu Mincho"/>
              </a:rPr>
              <a:t>To support subsequent </a:t>
            </a:r>
            <a:r>
              <a:rPr lang="en-US" altLang="zh-CN" sz="1000" dirty="0">
                <a:latin typeface="Times New Roman"/>
                <a:ea typeface="Yu Mincho"/>
              </a:rPr>
              <a:t>cell switch scenario and saving UE energy </a:t>
            </a:r>
            <a:r>
              <a:rPr lang="en-US" altLang="zh-CN" sz="1000" dirty="0" smtClean="0">
                <a:latin typeface="Times New Roman"/>
                <a:ea typeface="Yu Mincho"/>
              </a:rPr>
              <a:t>consumption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Measurement </a:t>
            </a:r>
            <a:r>
              <a:rPr lang="en-US" altLang="zh-CN" sz="1200" dirty="0">
                <a:latin typeface="Times New Roman"/>
                <a:ea typeface="Yu Mincho"/>
              </a:rPr>
              <a:t>filtering </a:t>
            </a:r>
            <a:r>
              <a:rPr lang="en-US" altLang="zh-CN" sz="1200" dirty="0" smtClean="0">
                <a:latin typeface="Times New Roman"/>
                <a:ea typeface="Yu Mincho"/>
              </a:rPr>
              <a:t>operation, e.g. in time domain or spatial domain 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>
                <a:latin typeface="Times New Roman"/>
                <a:ea typeface="Yu Mincho"/>
              </a:rPr>
              <a:t>Possible gain: </a:t>
            </a:r>
            <a:r>
              <a:rPr lang="en-US" altLang="zh-CN" sz="1000" dirty="0" smtClean="0">
                <a:latin typeface="Times New Roman"/>
                <a:ea typeface="Yu Mincho"/>
              </a:rPr>
              <a:t>to </a:t>
            </a:r>
            <a:r>
              <a:rPr lang="en-US" altLang="zh-CN" sz="1000" dirty="0">
                <a:latin typeface="Times New Roman"/>
                <a:ea typeface="Yu Mincho"/>
              </a:rPr>
              <a:t>mitigate </a:t>
            </a:r>
            <a:r>
              <a:rPr lang="en-US" altLang="zh-CN" sz="1000" dirty="0" err="1">
                <a:latin typeface="Times New Roman"/>
                <a:ea typeface="Yu Mincho"/>
              </a:rPr>
              <a:t>ping-pong</a:t>
            </a:r>
            <a:r>
              <a:rPr lang="en-US" altLang="zh-CN" sz="1000" dirty="0">
                <a:latin typeface="Times New Roman"/>
                <a:ea typeface="Yu Mincho"/>
              </a:rPr>
              <a:t> </a:t>
            </a:r>
            <a:r>
              <a:rPr lang="en-US" altLang="zh-CN" sz="1000" dirty="0" smtClean="0">
                <a:latin typeface="Times New Roman"/>
                <a:ea typeface="Yu Mincho"/>
              </a:rPr>
              <a:t>issue</a:t>
            </a:r>
            <a:endParaRPr lang="en-US" altLang="zh-CN" sz="10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200" dirty="0" smtClean="0"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sz="1400" dirty="0" smtClean="0">
                <a:solidFill>
                  <a:schemeClr val="tx1"/>
                </a:solidFill>
                <a:latin typeface="Times New Roman"/>
              </a:rPr>
              <a:t>Proposals:</a:t>
            </a:r>
            <a:endParaRPr lang="en-US" altLang="zh-CN" sz="14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Proposal 5: </a:t>
            </a:r>
            <a:r>
              <a:rPr lang="en-US" altLang="en-US" sz="1200" dirty="0">
                <a:latin typeface="Times New Roman"/>
                <a:ea typeface="Yu Mincho"/>
              </a:rPr>
              <a:t>Further PHY measurement enhancements for LTM </a:t>
            </a:r>
            <a:r>
              <a:rPr lang="en-US" altLang="zh-CN" sz="1200" dirty="0" smtClean="0">
                <a:latin typeface="Times New Roman"/>
                <a:ea typeface="Yu Mincho"/>
              </a:rPr>
              <a:t>are supported in R19 [RAN1], e.g., 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CSI-RS for inter-cell measurement and corresponding L1 measurement report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Dynamic </a:t>
            </a:r>
            <a:r>
              <a:rPr lang="en-US" altLang="zh-CN" sz="1000" dirty="0">
                <a:latin typeface="Times New Roman"/>
                <a:ea typeface="Yu Mincho"/>
              </a:rPr>
              <a:t>update </a:t>
            </a:r>
            <a:r>
              <a:rPr lang="en-US" altLang="zh-CN" sz="1000" dirty="0" smtClean="0">
                <a:latin typeface="Times New Roman"/>
                <a:ea typeface="Yu Mincho"/>
              </a:rPr>
              <a:t>of L1 </a:t>
            </a:r>
            <a:r>
              <a:rPr lang="en-US" altLang="zh-CN" sz="1000" dirty="0">
                <a:latin typeface="Times New Roman"/>
                <a:ea typeface="Yu Mincho"/>
              </a:rPr>
              <a:t>measurements of candidate </a:t>
            </a:r>
            <a:r>
              <a:rPr lang="en-US" altLang="zh-CN" sz="1000" dirty="0" smtClean="0">
                <a:latin typeface="Times New Roman"/>
                <a:ea typeface="Yu Mincho"/>
              </a:rPr>
              <a:t>cells, </a:t>
            </a:r>
            <a:r>
              <a:rPr lang="en-US" altLang="zh-CN" sz="1000" dirty="0">
                <a:latin typeface="Times New Roman"/>
                <a:ea typeface="Yu Mincho"/>
              </a:rPr>
              <a:t>or a subset of candidate cells for L1 measurements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Measurement </a:t>
            </a:r>
            <a:r>
              <a:rPr lang="en-US" altLang="zh-CN" sz="1000" dirty="0">
                <a:latin typeface="Times New Roman"/>
                <a:ea typeface="Yu Mincho"/>
              </a:rPr>
              <a:t>filtering operation, e.g. in time domain or spatial domain 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2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222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n-lt"/>
                <a:cs typeface="Arial" pitchFamily="34" charset="0"/>
              </a:rPr>
              <a:t>Summary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5292"/>
            <a:ext cx="8352928" cy="4320480"/>
          </a:xfrm>
        </p:spPr>
        <p:txBody>
          <a:bodyPr>
            <a:noAutofit/>
          </a:bodyPr>
          <a:lstStyle/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200" dirty="0" smtClean="0"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sz="1400" dirty="0" smtClean="0">
                <a:solidFill>
                  <a:schemeClr val="tx1"/>
                </a:solidFill>
                <a:latin typeface="Times New Roman"/>
              </a:rPr>
              <a:t>Proposals:</a:t>
            </a:r>
          </a:p>
          <a:p>
            <a:pPr lvl="1" algn="just">
              <a:lnSpc>
                <a:spcPct val="15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>
                <a:solidFill>
                  <a:prstClr val="black"/>
                </a:solidFill>
                <a:latin typeface="Times New Roman"/>
                <a:ea typeface="Yu Mincho"/>
              </a:rPr>
              <a:t>Proposal 1: Inter-CU LTM is supported in R19. [RAN2, RAN3]</a:t>
            </a:r>
          </a:p>
          <a:p>
            <a:pPr lvl="1" algn="just">
              <a:lnSpc>
                <a:spcPct val="15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en-US" sz="1200" dirty="0">
                <a:solidFill>
                  <a:prstClr val="black"/>
                </a:solidFill>
                <a:latin typeface="Times New Roman"/>
                <a:ea typeface="Yu Mincho"/>
              </a:rPr>
              <a:t>Proposal 2: Further discuss whether to support dynamic switch among multiple candidate cells for inter-CU LTM.</a:t>
            </a:r>
            <a:endParaRPr lang="en-US" altLang="en-US" sz="1200" dirty="0">
              <a:solidFill>
                <a:prstClr val="black"/>
              </a:solidFill>
            </a:endParaRPr>
          </a:p>
          <a:p>
            <a:pPr lvl="1" algn="just">
              <a:lnSpc>
                <a:spcPct val="15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solidFill>
                  <a:prstClr val="black"/>
                </a:solidFill>
                <a:latin typeface="Times New Roman"/>
                <a:ea typeface="Yu Mincho"/>
              </a:rPr>
              <a:t>Proposal </a:t>
            </a:r>
            <a:r>
              <a:rPr lang="en-US" altLang="zh-CN" sz="1200" dirty="0">
                <a:solidFill>
                  <a:prstClr val="black"/>
                </a:solidFill>
                <a:latin typeface="Times New Roman"/>
                <a:ea typeface="Yu Mincho"/>
              </a:rPr>
              <a:t>3: </a:t>
            </a:r>
            <a:r>
              <a:rPr lang="en-US" altLang="zh-CN" sz="1200" dirty="0" err="1">
                <a:solidFill>
                  <a:prstClr val="black"/>
                </a:solidFill>
                <a:latin typeface="Times New Roman"/>
                <a:ea typeface="Yu Mincho"/>
              </a:rPr>
              <a:t>XnAP</a:t>
            </a:r>
            <a:r>
              <a:rPr lang="en-US" altLang="zh-CN" sz="1200" dirty="0">
                <a:solidFill>
                  <a:prstClr val="black"/>
                </a:solidFill>
                <a:latin typeface="Times New Roman"/>
                <a:ea typeface="Yu Mincho"/>
              </a:rPr>
              <a:t> enhancements for Inter-CU LTM are supported in R19. [RAN3]</a:t>
            </a:r>
          </a:p>
          <a:p>
            <a:pPr lvl="1" algn="just">
              <a:lnSpc>
                <a:spcPct val="15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solidFill>
                  <a:prstClr val="black"/>
                </a:solidFill>
                <a:latin typeface="Times New Roman"/>
                <a:ea typeface="Yu Mincho"/>
              </a:rPr>
              <a:t>Proposal </a:t>
            </a:r>
            <a:r>
              <a:rPr lang="en-US" altLang="zh-CN" sz="1200" dirty="0">
                <a:solidFill>
                  <a:prstClr val="black"/>
                </a:solidFill>
                <a:latin typeface="Times New Roman"/>
                <a:ea typeface="Yu Mincho"/>
              </a:rPr>
              <a:t>4: conditional LTM is supported in R19. [RAN2]</a:t>
            </a:r>
          </a:p>
          <a:p>
            <a:pPr lvl="1" algn="just">
              <a:lnSpc>
                <a:spcPct val="15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Proposal 5: </a:t>
            </a:r>
            <a:r>
              <a:rPr lang="en-US" altLang="en-US" sz="1200" dirty="0">
                <a:latin typeface="Times New Roman"/>
                <a:ea typeface="Yu Mincho"/>
              </a:rPr>
              <a:t>Further PHY measurement enhancements for LTM </a:t>
            </a:r>
            <a:r>
              <a:rPr lang="en-US" altLang="zh-CN" sz="1200" dirty="0" smtClean="0">
                <a:latin typeface="Times New Roman"/>
                <a:ea typeface="Yu Mincho"/>
              </a:rPr>
              <a:t>are supported in R19 [RAN1], e.g., 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CSI-RS for inter-cell measurement and corresponding L1 measurement report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Dynamic </a:t>
            </a:r>
            <a:r>
              <a:rPr lang="en-US" altLang="zh-CN" sz="1000">
                <a:latin typeface="Times New Roman"/>
                <a:ea typeface="Yu Mincho"/>
              </a:rPr>
              <a:t>update </a:t>
            </a:r>
            <a:r>
              <a:rPr lang="en-US" altLang="zh-CN" sz="1000" smtClean="0">
                <a:latin typeface="Times New Roman"/>
                <a:ea typeface="Yu Mincho"/>
              </a:rPr>
              <a:t>of L1 </a:t>
            </a:r>
            <a:r>
              <a:rPr lang="en-US" altLang="zh-CN" sz="1000" dirty="0">
                <a:latin typeface="Times New Roman"/>
                <a:ea typeface="Yu Mincho"/>
              </a:rPr>
              <a:t>measurements of </a:t>
            </a:r>
            <a:r>
              <a:rPr lang="en-US" altLang="zh-CN" sz="1000">
                <a:latin typeface="Times New Roman"/>
                <a:ea typeface="Yu Mincho"/>
              </a:rPr>
              <a:t>candidate </a:t>
            </a:r>
            <a:r>
              <a:rPr lang="en-US" altLang="zh-CN" sz="1000" smtClean="0">
                <a:latin typeface="Times New Roman"/>
                <a:ea typeface="Yu Mincho"/>
              </a:rPr>
              <a:t>cells, </a:t>
            </a:r>
            <a:r>
              <a:rPr lang="en-US" altLang="zh-CN" sz="1000" dirty="0">
                <a:latin typeface="Times New Roman"/>
                <a:ea typeface="Yu Mincho"/>
              </a:rPr>
              <a:t>or a subset of candidate cells for L1 measurements</a:t>
            </a:r>
          </a:p>
          <a:p>
            <a:pPr lvl="2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000" dirty="0" smtClean="0">
                <a:latin typeface="Times New Roman"/>
                <a:ea typeface="Yu Mincho"/>
              </a:rPr>
              <a:t>Measurement </a:t>
            </a:r>
            <a:r>
              <a:rPr lang="en-US" altLang="zh-CN" sz="1000" dirty="0">
                <a:latin typeface="Times New Roman"/>
                <a:ea typeface="Yu Mincho"/>
              </a:rPr>
              <a:t>filtering operation, e.g. in time domain or spatial domain 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2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811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904</Words>
  <Application>Microsoft Office PowerPoint</Application>
  <PresentationFormat>全屏显示(16:10)</PresentationFormat>
  <Paragraphs>136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1_Office 主题</vt:lpstr>
      <vt:lpstr>Office 主题</vt:lpstr>
      <vt:lpstr>On the scope of R19 mobility enhancements</vt:lpstr>
      <vt:lpstr>Outline</vt:lpstr>
      <vt:lpstr>Inter-CU LTM – RAN2 impact</vt:lpstr>
      <vt:lpstr>Inter-CU LTM – RAN3 impact</vt:lpstr>
      <vt:lpstr>Conditional LTM</vt:lpstr>
      <vt:lpstr>PHY related enhancements for LTM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2023-09-04T01:41:03Z</dcterms:modified>
</cp:coreProperties>
</file>