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Override1.xml" ContentType="application/vnd.openxmlformats-officedocument.themeOverr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 id="2147483672" r:id="rId2"/>
  </p:sldMasterIdLst>
  <p:notesMasterIdLst>
    <p:notesMasterId r:id="rId19"/>
  </p:notesMasterIdLst>
  <p:handoutMasterIdLst>
    <p:handoutMasterId r:id="rId20"/>
  </p:handoutMasterIdLst>
  <p:sldIdLst>
    <p:sldId id="373" r:id="rId3"/>
    <p:sldId id="398" r:id="rId4"/>
    <p:sldId id="390" r:id="rId5"/>
    <p:sldId id="391" r:id="rId6"/>
    <p:sldId id="392" r:id="rId7"/>
    <p:sldId id="408" r:id="rId8"/>
    <p:sldId id="394" r:id="rId9"/>
    <p:sldId id="399" r:id="rId10"/>
    <p:sldId id="400" r:id="rId11"/>
    <p:sldId id="405" r:id="rId12"/>
    <p:sldId id="401" r:id="rId13"/>
    <p:sldId id="404" r:id="rId14"/>
    <p:sldId id="403" r:id="rId15"/>
    <p:sldId id="407" r:id="rId16"/>
    <p:sldId id="406" r:id="rId17"/>
    <p:sldId id="352" r:id="rId18"/>
  </p:sldIdLst>
  <p:sldSz cx="12190413" cy="6859588"/>
  <p:notesSz cx="7010400" cy="9296400"/>
  <p:defaultTextStyle>
    <a:defPPr>
      <a:defRPr lang="zh-CN"/>
    </a:defPPr>
    <a:lvl1pPr marL="0" algn="l" defTabSz="1190366" rtl="0" eaLnBrk="1" latinLnBrk="0" hangingPunct="1">
      <a:defRPr sz="2300" kern="1200">
        <a:solidFill>
          <a:schemeClr val="tx1"/>
        </a:solidFill>
        <a:latin typeface="+mn-lt"/>
        <a:ea typeface="+mn-ea"/>
        <a:cs typeface="+mn-cs"/>
      </a:defRPr>
    </a:lvl1pPr>
    <a:lvl2pPr marL="595183" algn="l" defTabSz="1190366" rtl="0" eaLnBrk="1" latinLnBrk="0" hangingPunct="1">
      <a:defRPr sz="2300" kern="1200">
        <a:solidFill>
          <a:schemeClr val="tx1"/>
        </a:solidFill>
        <a:latin typeface="+mn-lt"/>
        <a:ea typeface="+mn-ea"/>
        <a:cs typeface="+mn-cs"/>
      </a:defRPr>
    </a:lvl2pPr>
    <a:lvl3pPr marL="1190366" algn="l" defTabSz="1190366" rtl="0" eaLnBrk="1" latinLnBrk="0" hangingPunct="1">
      <a:defRPr sz="2300" kern="1200">
        <a:solidFill>
          <a:schemeClr val="tx1"/>
        </a:solidFill>
        <a:latin typeface="+mn-lt"/>
        <a:ea typeface="+mn-ea"/>
        <a:cs typeface="+mn-cs"/>
      </a:defRPr>
    </a:lvl3pPr>
    <a:lvl4pPr marL="1785549" algn="l" defTabSz="1190366" rtl="0" eaLnBrk="1" latinLnBrk="0" hangingPunct="1">
      <a:defRPr sz="2300" kern="1200">
        <a:solidFill>
          <a:schemeClr val="tx1"/>
        </a:solidFill>
        <a:latin typeface="+mn-lt"/>
        <a:ea typeface="+mn-ea"/>
        <a:cs typeface="+mn-cs"/>
      </a:defRPr>
    </a:lvl4pPr>
    <a:lvl5pPr marL="2380732" algn="l" defTabSz="1190366" rtl="0" eaLnBrk="1" latinLnBrk="0" hangingPunct="1">
      <a:defRPr sz="2300" kern="1200">
        <a:solidFill>
          <a:schemeClr val="tx1"/>
        </a:solidFill>
        <a:latin typeface="+mn-lt"/>
        <a:ea typeface="+mn-ea"/>
        <a:cs typeface="+mn-cs"/>
      </a:defRPr>
    </a:lvl5pPr>
    <a:lvl6pPr marL="2975915" algn="l" defTabSz="1190366" rtl="0" eaLnBrk="1" latinLnBrk="0" hangingPunct="1">
      <a:defRPr sz="2300" kern="1200">
        <a:solidFill>
          <a:schemeClr val="tx1"/>
        </a:solidFill>
        <a:latin typeface="+mn-lt"/>
        <a:ea typeface="+mn-ea"/>
        <a:cs typeface="+mn-cs"/>
      </a:defRPr>
    </a:lvl6pPr>
    <a:lvl7pPr marL="3571098" algn="l" defTabSz="1190366" rtl="0" eaLnBrk="1" latinLnBrk="0" hangingPunct="1">
      <a:defRPr sz="2300" kern="1200">
        <a:solidFill>
          <a:schemeClr val="tx1"/>
        </a:solidFill>
        <a:latin typeface="+mn-lt"/>
        <a:ea typeface="+mn-ea"/>
        <a:cs typeface="+mn-cs"/>
      </a:defRPr>
    </a:lvl7pPr>
    <a:lvl8pPr marL="4166281" algn="l" defTabSz="1190366" rtl="0" eaLnBrk="1" latinLnBrk="0" hangingPunct="1">
      <a:defRPr sz="2300" kern="1200">
        <a:solidFill>
          <a:schemeClr val="tx1"/>
        </a:solidFill>
        <a:latin typeface="+mn-lt"/>
        <a:ea typeface="+mn-ea"/>
        <a:cs typeface="+mn-cs"/>
      </a:defRPr>
    </a:lvl8pPr>
    <a:lvl9pPr marL="4761464" algn="l" defTabSz="1190366" rtl="0" eaLnBrk="1" latinLnBrk="0" hangingPunct="1">
      <a:defRPr sz="23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2921" autoAdjust="0"/>
    <p:restoredTop sz="96625" autoAdjust="0"/>
  </p:normalViewPr>
  <p:slideViewPr>
    <p:cSldViewPr>
      <p:cViewPr varScale="1">
        <p:scale>
          <a:sx n="114" d="100"/>
          <a:sy n="114" d="100"/>
        </p:scale>
        <p:origin x="-228" y="-108"/>
      </p:cViewPr>
      <p:guideLst>
        <p:guide orient="horz" pos="2161"/>
        <p:guide pos="384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9/4/2023</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2023/9/4</a:t>
            </a:fld>
            <a:endParaRPr lang="zh-CN" altLang="en-US"/>
          </a:p>
        </p:txBody>
      </p:sp>
      <p:sp>
        <p:nvSpPr>
          <p:cNvPr id="4" name="幻灯片图像占位符 3"/>
          <p:cNvSpPr>
            <a:spLocks noGrp="1" noRot="1" noChangeAspect="1"/>
          </p:cNvSpPr>
          <p:nvPr>
            <p:ph type="sldImg" idx="2"/>
          </p:nvPr>
        </p:nvSpPr>
        <p:spPr>
          <a:xfrm>
            <a:off x="407988" y="696913"/>
            <a:ext cx="6194425"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1190366" rtl="0" eaLnBrk="1" latinLnBrk="0" hangingPunct="1">
      <a:defRPr sz="1600" kern="1200">
        <a:solidFill>
          <a:schemeClr val="tx1"/>
        </a:solidFill>
        <a:latin typeface="+mn-lt"/>
        <a:ea typeface="+mn-ea"/>
        <a:cs typeface="+mn-cs"/>
      </a:defRPr>
    </a:lvl1pPr>
    <a:lvl2pPr marL="595183" algn="l" defTabSz="1190366" rtl="0" eaLnBrk="1" latinLnBrk="0" hangingPunct="1">
      <a:defRPr sz="1600" kern="1200">
        <a:solidFill>
          <a:schemeClr val="tx1"/>
        </a:solidFill>
        <a:latin typeface="+mn-lt"/>
        <a:ea typeface="+mn-ea"/>
        <a:cs typeface="+mn-cs"/>
      </a:defRPr>
    </a:lvl2pPr>
    <a:lvl3pPr marL="1190366" algn="l" defTabSz="1190366" rtl="0" eaLnBrk="1" latinLnBrk="0" hangingPunct="1">
      <a:defRPr sz="1600" kern="1200">
        <a:solidFill>
          <a:schemeClr val="tx1"/>
        </a:solidFill>
        <a:latin typeface="+mn-lt"/>
        <a:ea typeface="+mn-ea"/>
        <a:cs typeface="+mn-cs"/>
      </a:defRPr>
    </a:lvl3pPr>
    <a:lvl4pPr marL="1785549" algn="l" defTabSz="1190366" rtl="0" eaLnBrk="1" latinLnBrk="0" hangingPunct="1">
      <a:defRPr sz="1600" kern="1200">
        <a:solidFill>
          <a:schemeClr val="tx1"/>
        </a:solidFill>
        <a:latin typeface="+mn-lt"/>
        <a:ea typeface="+mn-ea"/>
        <a:cs typeface="+mn-cs"/>
      </a:defRPr>
    </a:lvl4pPr>
    <a:lvl5pPr marL="2380732" algn="l" defTabSz="1190366" rtl="0" eaLnBrk="1" latinLnBrk="0" hangingPunct="1">
      <a:defRPr sz="1600" kern="1200">
        <a:solidFill>
          <a:schemeClr val="tx1"/>
        </a:solidFill>
        <a:latin typeface="+mn-lt"/>
        <a:ea typeface="+mn-ea"/>
        <a:cs typeface="+mn-cs"/>
      </a:defRPr>
    </a:lvl5pPr>
    <a:lvl6pPr marL="2975915" algn="l" defTabSz="1190366" rtl="0" eaLnBrk="1" latinLnBrk="0" hangingPunct="1">
      <a:defRPr sz="1600" kern="1200">
        <a:solidFill>
          <a:schemeClr val="tx1"/>
        </a:solidFill>
        <a:latin typeface="+mn-lt"/>
        <a:ea typeface="+mn-ea"/>
        <a:cs typeface="+mn-cs"/>
      </a:defRPr>
    </a:lvl6pPr>
    <a:lvl7pPr marL="3571098" algn="l" defTabSz="1190366" rtl="0" eaLnBrk="1" latinLnBrk="0" hangingPunct="1">
      <a:defRPr sz="1600" kern="1200">
        <a:solidFill>
          <a:schemeClr val="tx1"/>
        </a:solidFill>
        <a:latin typeface="+mn-lt"/>
        <a:ea typeface="+mn-ea"/>
        <a:cs typeface="+mn-cs"/>
      </a:defRPr>
    </a:lvl7pPr>
    <a:lvl8pPr marL="4166281" algn="l" defTabSz="1190366" rtl="0" eaLnBrk="1" latinLnBrk="0" hangingPunct="1">
      <a:defRPr sz="1600" kern="1200">
        <a:solidFill>
          <a:schemeClr val="tx1"/>
        </a:solidFill>
        <a:latin typeface="+mn-lt"/>
        <a:ea typeface="+mn-ea"/>
        <a:cs typeface="+mn-cs"/>
      </a:defRPr>
    </a:lvl8pPr>
    <a:lvl9pPr marL="4761464" algn="l" defTabSz="119036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xfrm>
            <a:off x="407988" y="696913"/>
            <a:ext cx="6194425" cy="3486150"/>
          </a:xfrm>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7988" y="696913"/>
            <a:ext cx="6194425" cy="34861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16</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007305" y="2911216"/>
            <a:ext cx="10361851" cy="1110243"/>
          </a:xfrm>
        </p:spPr>
        <p:txBody>
          <a:bodyPr>
            <a:normAutofit/>
          </a:bodyPr>
          <a:lstStyle>
            <a:lvl1pPr algn="ctr">
              <a:defRPr sz="5200" b="1" baseline="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smtClean="0"/>
              <a:t>标题</a:t>
            </a:r>
            <a:endParaRPr lang="zh-CN" altLang="en-US" dirty="0"/>
          </a:p>
        </p:txBody>
      </p:sp>
      <p:sp>
        <p:nvSpPr>
          <p:cNvPr id="3" name="副标题 2"/>
          <p:cNvSpPr>
            <a:spLocks noGrp="1"/>
          </p:cNvSpPr>
          <p:nvPr>
            <p:ph type="subTitle" idx="1" hasCustomPrompt="1"/>
          </p:nvPr>
        </p:nvSpPr>
        <p:spPr>
          <a:xfrm>
            <a:off x="143321" y="4942313"/>
            <a:ext cx="11903773" cy="1080370"/>
          </a:xfrm>
        </p:spPr>
        <p:txBody>
          <a:bodyPr anchor="ctr">
            <a:noAutofit/>
          </a:bodyPr>
          <a:lstStyle>
            <a:lvl1pPr marL="0" indent="0" algn="ctr">
              <a:buNone/>
              <a:defRPr sz="3400" baseline="0">
                <a:solidFill>
                  <a:schemeClr val="accent1">
                    <a:lumMod val="75000"/>
                  </a:schemeClr>
                </a:solidFill>
                <a:latin typeface="Calibri" panose="020F0502020204030204" pitchFamily="34" charset="0"/>
                <a:ea typeface="黑体" pitchFamily="2" charset="-122"/>
              </a:defRPr>
            </a:lvl1pPr>
            <a:lvl2pPr marL="595183" indent="0" algn="ctr">
              <a:buNone/>
              <a:defRPr>
                <a:solidFill>
                  <a:schemeClr val="tx1">
                    <a:tint val="75000"/>
                  </a:schemeClr>
                </a:solidFill>
              </a:defRPr>
            </a:lvl2pPr>
            <a:lvl3pPr marL="1190366" indent="0" algn="ctr">
              <a:buNone/>
              <a:defRPr>
                <a:solidFill>
                  <a:schemeClr val="tx1">
                    <a:tint val="75000"/>
                  </a:schemeClr>
                </a:solidFill>
              </a:defRPr>
            </a:lvl3pPr>
            <a:lvl4pPr marL="1785549" indent="0" algn="ctr">
              <a:buNone/>
              <a:defRPr>
                <a:solidFill>
                  <a:schemeClr val="tx1">
                    <a:tint val="75000"/>
                  </a:schemeClr>
                </a:solidFill>
              </a:defRPr>
            </a:lvl4pPr>
            <a:lvl5pPr marL="2380732" indent="0" algn="ctr">
              <a:buNone/>
              <a:defRPr>
                <a:solidFill>
                  <a:schemeClr val="tx1">
                    <a:tint val="75000"/>
                  </a:schemeClr>
                </a:solidFill>
              </a:defRPr>
            </a:lvl5pPr>
            <a:lvl6pPr marL="2975915" indent="0" algn="ctr">
              <a:buNone/>
              <a:defRPr>
                <a:solidFill>
                  <a:schemeClr val="tx1">
                    <a:tint val="75000"/>
                  </a:schemeClr>
                </a:solidFill>
              </a:defRPr>
            </a:lvl6pPr>
            <a:lvl7pPr marL="3571098" indent="0" algn="ctr">
              <a:buNone/>
              <a:defRPr>
                <a:solidFill>
                  <a:schemeClr val="tx1">
                    <a:tint val="75000"/>
                  </a:schemeClr>
                </a:solidFill>
              </a:defRPr>
            </a:lvl7pPr>
            <a:lvl8pPr marL="4166281" indent="0" algn="ctr">
              <a:buNone/>
              <a:defRPr>
                <a:solidFill>
                  <a:schemeClr val="tx1">
                    <a:tint val="75000"/>
                  </a:schemeClr>
                </a:solidFill>
              </a:defRPr>
            </a:lvl8pPr>
            <a:lvl9pPr marL="4761464" indent="0" algn="ctr">
              <a:buNone/>
              <a:defRPr>
                <a:solidFill>
                  <a:schemeClr val="tx1">
                    <a:tint val="75000"/>
                  </a:schemeClr>
                </a:solidFill>
              </a:defRPr>
            </a:lvl9pPr>
          </a:lstStyle>
          <a:p>
            <a:r>
              <a:rPr lang="en-US" altLang="zh-CN" dirty="0" smtClean="0"/>
              <a:t>CATT</a:t>
            </a:r>
          </a:p>
          <a:p>
            <a:r>
              <a:rPr lang="en-US" altLang="zh-CN" dirty="0" smtClean="0"/>
              <a:t>202X-XX</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1"/>
            <a:ext cx="7314248" cy="566870"/>
          </a:xfrm>
        </p:spPr>
        <p:txBody>
          <a:bodyPr anchor="b"/>
          <a:lstStyle>
            <a:lvl1pPr algn="l">
              <a:defRPr sz="2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1269053"/>
            <a:ext cx="7314248" cy="3459616"/>
          </a:xfrm>
        </p:spPr>
        <p:txBody>
          <a:bodyPr/>
          <a:lstStyle>
            <a:lvl1pPr marL="0" indent="0">
              <a:buNone/>
              <a:defRPr sz="4200"/>
            </a:lvl1pPr>
            <a:lvl2pPr marL="595183" indent="0">
              <a:buNone/>
              <a:defRPr sz="3600"/>
            </a:lvl2pPr>
            <a:lvl3pPr marL="1190366" indent="0">
              <a:buNone/>
              <a:defRPr sz="3100"/>
            </a:lvl3pPr>
            <a:lvl4pPr marL="1785549" indent="0">
              <a:buNone/>
              <a:defRPr sz="2600"/>
            </a:lvl4pPr>
            <a:lvl5pPr marL="2380732" indent="0">
              <a:buNone/>
              <a:defRPr sz="2600"/>
            </a:lvl5pPr>
            <a:lvl6pPr marL="2975915" indent="0">
              <a:buNone/>
              <a:defRPr sz="2600"/>
            </a:lvl6pPr>
            <a:lvl7pPr marL="3571098" indent="0">
              <a:buNone/>
              <a:defRPr sz="2600"/>
            </a:lvl7pPr>
            <a:lvl8pPr marL="4166281" indent="0">
              <a:buNone/>
              <a:defRPr sz="2600"/>
            </a:lvl8pPr>
            <a:lvl9pPr marL="4761464" indent="0">
              <a:buNone/>
              <a:defRPr sz="2600"/>
            </a:lvl9pPr>
          </a:lstStyle>
          <a:p>
            <a:endParaRPr lang="zh-CN" altLang="en-US"/>
          </a:p>
        </p:txBody>
      </p:sp>
      <p:sp>
        <p:nvSpPr>
          <p:cNvPr id="4" name="文本占位符 3"/>
          <p:cNvSpPr>
            <a:spLocks noGrp="1"/>
          </p:cNvSpPr>
          <p:nvPr>
            <p:ph type="body" sz="half" idx="2"/>
          </p:nvPr>
        </p:nvSpPr>
        <p:spPr>
          <a:xfrm>
            <a:off x="2389406" y="5368582"/>
            <a:ext cx="7314248" cy="805050"/>
          </a:xfrm>
        </p:spPr>
        <p:txBody>
          <a:bodyPr/>
          <a:lstStyle>
            <a:lvl1pPr marL="0" indent="0">
              <a:buNone/>
              <a:defRPr sz="1800"/>
            </a:lvl1pPr>
            <a:lvl2pPr marL="595183" indent="0">
              <a:buNone/>
              <a:defRPr sz="1600"/>
            </a:lvl2pPr>
            <a:lvl3pPr marL="1190366" indent="0">
              <a:buNone/>
              <a:defRPr sz="1300"/>
            </a:lvl3pPr>
            <a:lvl4pPr marL="1785549" indent="0">
              <a:buNone/>
              <a:defRPr sz="1200"/>
            </a:lvl4pPr>
            <a:lvl5pPr marL="2380732" indent="0">
              <a:buNone/>
              <a:defRPr sz="1200"/>
            </a:lvl5pPr>
            <a:lvl6pPr marL="2975915" indent="0">
              <a:buNone/>
              <a:defRPr sz="1200"/>
            </a:lvl6pPr>
            <a:lvl7pPr marL="3571098" indent="0">
              <a:buNone/>
              <a:defRPr sz="1200"/>
            </a:lvl7pPr>
            <a:lvl8pPr marL="4166281" indent="0">
              <a:buNone/>
              <a:defRPr sz="1200"/>
            </a:lvl8pPr>
            <a:lvl9pPr marL="4761464" indent="0">
              <a:buNone/>
              <a:defRPr sz="12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50" y="1197032"/>
            <a:ext cx="2742843" cy="493055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1197032"/>
            <a:ext cx="8025355" cy="493055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ATT">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4200" b="1" baseline="0">
                <a:solidFill>
                  <a:schemeClr val="accent1">
                    <a:lumMod val="75000"/>
                  </a:schemeClr>
                </a:solidFill>
                <a:latin typeface="+mj-lt"/>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lnSpc>
                <a:spcPct val="120000"/>
              </a:lnSpc>
              <a:spcBef>
                <a:spcPts val="0"/>
              </a:spcBef>
              <a:defRPr baseline="0">
                <a:solidFill>
                  <a:srgbClr val="001236"/>
                </a:solidFill>
                <a:latin typeface="+mn-lt"/>
                <a:ea typeface="微软雅黑" panose="020B0503020204020204" pitchFamily="34" charset="-122"/>
              </a:defRPr>
            </a:lvl1pPr>
            <a:lvl2pPr marL="967172" indent="-371989">
              <a:lnSpc>
                <a:spcPct val="120000"/>
              </a:lnSpc>
              <a:spcBef>
                <a:spcPts val="0"/>
              </a:spcBef>
              <a:defRPr lang="zh-CN" altLang="en-US" sz="2300" kern="1200" baseline="0" dirty="0" smtClean="0">
                <a:solidFill>
                  <a:schemeClr val="tx1"/>
                </a:solidFill>
                <a:latin typeface="+mn-lt"/>
                <a:ea typeface="微软雅黑" panose="020B0503020204020204" pitchFamily="34" charset="-122"/>
                <a:cs typeface="+mn-cs"/>
              </a:defRPr>
            </a:lvl2pPr>
            <a:lvl3pPr>
              <a:lnSpc>
                <a:spcPct val="120000"/>
              </a:lnSpc>
              <a:spcBef>
                <a:spcPts val="0"/>
              </a:spcBef>
              <a:defRPr sz="2100" baseline="0">
                <a:solidFill>
                  <a:schemeClr val="tx1"/>
                </a:solidFill>
                <a:latin typeface="+mn-lt"/>
                <a:ea typeface="微软雅黑" panose="020B0503020204020204" pitchFamily="34" charset="-122"/>
              </a:defRPr>
            </a:lvl3pPr>
            <a:lvl4pPr>
              <a:lnSpc>
                <a:spcPct val="120000"/>
              </a:lnSpc>
              <a:spcBef>
                <a:spcPts val="0"/>
              </a:spcBef>
              <a:defRPr sz="1800" baseline="0">
                <a:latin typeface="+mn-lt"/>
                <a:ea typeface="微软雅黑" panose="020B0503020204020204" pitchFamily="34" charset="-122"/>
              </a:defRPr>
            </a:lvl4pPr>
            <a:lvl5pPr>
              <a:defRPr baseline="0">
                <a:latin typeface="Calibri" panose="020F0502020204030204" pitchFamily="34" charset="0"/>
                <a:ea typeface="+mn-ea"/>
              </a:defRPr>
            </a:lvl5pPr>
          </a:lstStyle>
          <a:p>
            <a:pPr lvl="0"/>
            <a:r>
              <a:rPr lang="zh-CN" altLang="en-US" dirty="0" smtClean="0"/>
              <a:t>单击此处编辑母版文本样式</a:t>
            </a:r>
          </a:p>
          <a:p>
            <a:pPr marL="967172" lvl="1" indent="-371989" algn="just" defTabSz="1190366" rtl="0" eaLnBrk="1" latinLnBrk="0" hangingPunct="1">
              <a:lnSpc>
                <a:spcPct val="120000"/>
              </a:lnSpc>
              <a:spcBef>
                <a:spcPts val="0"/>
              </a:spcBef>
              <a:buFont typeface="Courier New"/>
              <a:buChar char="o"/>
              <a:tabLst>
                <a:tab pos="1190366" algn="l"/>
              </a:tabLst>
            </a:pPr>
            <a:r>
              <a:rPr lang="zh-CN" altLang="en-US" dirty="0" smtClean="0"/>
              <a:t>第二级</a:t>
            </a:r>
          </a:p>
          <a:p>
            <a:pPr lvl="2"/>
            <a:r>
              <a:rPr lang="zh-CN" altLang="en-US" dirty="0" smtClean="0"/>
              <a:t>第三级</a:t>
            </a:r>
            <a:endParaRPr lang="en-US" altLang="zh-CN" dirty="0" smtClean="0"/>
          </a:p>
          <a:p>
            <a:pPr lvl="3"/>
            <a:r>
              <a:rPr lang="zh-CN" altLang="en-US" dirty="0" smtClean="0"/>
              <a:t>第四级</a:t>
            </a:r>
          </a:p>
        </p:txBody>
      </p:sp>
      <p:sp>
        <p:nvSpPr>
          <p:cNvPr id="6" name="灯片编号占位符 5"/>
          <p:cNvSpPr>
            <a:spLocks noGrp="1"/>
          </p:cNvSpPr>
          <p:nvPr>
            <p:ph type="sldNum" sz="quarter" idx="12"/>
          </p:nvPr>
        </p:nvSpPr>
        <p:spPr/>
        <p:txBody>
          <a:bodyPr/>
          <a:lstStyle>
            <a:lvl1pPr>
              <a:defRPr sz="18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49272" y="3645868"/>
            <a:ext cx="10361851" cy="1110243"/>
          </a:xfrm>
        </p:spPr>
        <p:txBody>
          <a:bodyPr>
            <a:normAutofit/>
          </a:bodyPr>
          <a:lstStyle>
            <a:lvl1pPr algn="l">
              <a:defRPr sz="52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43321" y="4942312"/>
            <a:ext cx="11903773" cy="864296"/>
          </a:xfrm>
        </p:spPr>
        <p:txBody>
          <a:bodyPr>
            <a:normAutofit/>
          </a:bodyPr>
          <a:lstStyle>
            <a:lvl1pPr marL="0" indent="0" algn="l">
              <a:buNone/>
              <a:defRPr sz="3300">
                <a:solidFill>
                  <a:srgbClr val="222222"/>
                </a:solidFill>
                <a:latin typeface="黑体" pitchFamily="2" charset="-122"/>
                <a:ea typeface="黑体" pitchFamily="2" charset="-122"/>
              </a:defRPr>
            </a:lvl1pPr>
            <a:lvl2pPr marL="595183" indent="0" algn="ctr">
              <a:buNone/>
              <a:defRPr>
                <a:solidFill>
                  <a:schemeClr val="tx1">
                    <a:tint val="75000"/>
                  </a:schemeClr>
                </a:solidFill>
              </a:defRPr>
            </a:lvl2pPr>
            <a:lvl3pPr marL="1190366" indent="0" algn="ctr">
              <a:buNone/>
              <a:defRPr>
                <a:solidFill>
                  <a:schemeClr val="tx1">
                    <a:tint val="75000"/>
                  </a:schemeClr>
                </a:solidFill>
              </a:defRPr>
            </a:lvl3pPr>
            <a:lvl4pPr marL="1785549" indent="0" algn="ctr">
              <a:buNone/>
              <a:defRPr>
                <a:solidFill>
                  <a:schemeClr val="tx1">
                    <a:tint val="75000"/>
                  </a:schemeClr>
                </a:solidFill>
              </a:defRPr>
            </a:lvl4pPr>
            <a:lvl5pPr marL="2380732" indent="0" algn="ctr">
              <a:buNone/>
              <a:defRPr>
                <a:solidFill>
                  <a:schemeClr val="tx1">
                    <a:tint val="75000"/>
                  </a:schemeClr>
                </a:solidFill>
              </a:defRPr>
            </a:lvl5pPr>
            <a:lvl6pPr marL="2975915" indent="0" algn="ctr">
              <a:buNone/>
              <a:defRPr>
                <a:solidFill>
                  <a:schemeClr val="tx1">
                    <a:tint val="75000"/>
                  </a:schemeClr>
                </a:solidFill>
              </a:defRPr>
            </a:lvl6pPr>
            <a:lvl7pPr marL="3571098" indent="0" algn="ctr">
              <a:buNone/>
              <a:defRPr>
                <a:solidFill>
                  <a:schemeClr val="tx1">
                    <a:tint val="75000"/>
                  </a:schemeClr>
                </a:solidFill>
              </a:defRPr>
            </a:lvl7pPr>
            <a:lvl8pPr marL="4166281" indent="0" algn="ctr">
              <a:buNone/>
              <a:defRPr>
                <a:solidFill>
                  <a:schemeClr val="tx1">
                    <a:tint val="75000"/>
                  </a:schemeClr>
                </a:solidFill>
              </a:defRPr>
            </a:lvl8pPr>
            <a:lvl9pPr marL="4761464"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8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7922"/>
            <a:ext cx="10361851" cy="1362390"/>
          </a:xfrm>
        </p:spPr>
        <p:txBody>
          <a:bodyPr anchor="t"/>
          <a:lstStyle>
            <a:lvl1pPr algn="l">
              <a:defRPr sz="52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962960" y="2907386"/>
            <a:ext cx="10361851" cy="1500535"/>
          </a:xfrm>
        </p:spPr>
        <p:txBody>
          <a:bodyPr anchor="b"/>
          <a:lstStyle>
            <a:lvl1pPr marL="0" indent="0">
              <a:buNone/>
              <a:defRPr sz="2600">
                <a:solidFill>
                  <a:schemeClr val="tx1">
                    <a:tint val="75000"/>
                  </a:schemeClr>
                </a:solidFill>
              </a:defRPr>
            </a:lvl1pPr>
            <a:lvl2pPr marL="595183" indent="0">
              <a:buNone/>
              <a:defRPr sz="2300">
                <a:solidFill>
                  <a:schemeClr val="tx1">
                    <a:tint val="75000"/>
                  </a:schemeClr>
                </a:solidFill>
              </a:defRPr>
            </a:lvl2pPr>
            <a:lvl3pPr marL="1190366" indent="0">
              <a:buNone/>
              <a:defRPr sz="2100">
                <a:solidFill>
                  <a:schemeClr val="tx1">
                    <a:tint val="75000"/>
                  </a:schemeClr>
                </a:solidFill>
              </a:defRPr>
            </a:lvl3pPr>
            <a:lvl4pPr marL="1785549" indent="0">
              <a:buNone/>
              <a:defRPr sz="1800">
                <a:solidFill>
                  <a:schemeClr val="tx1">
                    <a:tint val="75000"/>
                  </a:schemeClr>
                </a:solidFill>
              </a:defRPr>
            </a:lvl4pPr>
            <a:lvl5pPr marL="2380732" indent="0">
              <a:buNone/>
              <a:defRPr sz="1800">
                <a:solidFill>
                  <a:schemeClr val="tx1">
                    <a:tint val="75000"/>
                  </a:schemeClr>
                </a:solidFill>
              </a:defRPr>
            </a:lvl5pPr>
            <a:lvl6pPr marL="2975915" indent="0">
              <a:buNone/>
              <a:defRPr sz="1800">
                <a:solidFill>
                  <a:schemeClr val="tx1">
                    <a:tint val="75000"/>
                  </a:schemeClr>
                </a:solidFill>
              </a:defRPr>
            </a:lvl6pPr>
            <a:lvl7pPr marL="3571098" indent="0">
              <a:buNone/>
              <a:defRPr sz="1800">
                <a:solidFill>
                  <a:schemeClr val="tx1">
                    <a:tint val="75000"/>
                  </a:schemeClr>
                </a:solidFill>
              </a:defRPr>
            </a:lvl7pPr>
            <a:lvl8pPr marL="4166281" indent="0">
              <a:buNone/>
              <a:defRPr sz="1800">
                <a:solidFill>
                  <a:schemeClr val="tx1">
                    <a:tint val="75000"/>
                  </a:schemeClr>
                </a:solidFill>
              </a:defRPr>
            </a:lvl8pPr>
            <a:lvl9pPr marL="4761464" indent="0">
              <a:buNone/>
              <a:defRPr sz="1800">
                <a:solidFill>
                  <a:schemeClr val="tx1">
                    <a:tint val="75000"/>
                  </a:schemeClr>
                </a:solidFill>
              </a:defRPr>
            </a:lvl9pPr>
          </a:lstStyle>
          <a:p>
            <a:pPr lvl="0"/>
            <a:r>
              <a:rPr lang="zh-CN" altLang="en-US" dirty="0"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269056"/>
            <a:ext cx="5384099" cy="4858528"/>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196794" y="1269056"/>
            <a:ext cx="5384099" cy="4858528"/>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197029"/>
            <a:ext cx="5386216" cy="639912"/>
          </a:xfrm>
        </p:spPr>
        <p:txBody>
          <a:bodyPr anchor="b"/>
          <a:lstStyle>
            <a:lvl1pPr marL="0" indent="0">
              <a:buNone/>
              <a:defRPr sz="3100" b="1"/>
            </a:lvl1pPr>
            <a:lvl2pPr marL="595183" indent="0">
              <a:buNone/>
              <a:defRPr sz="2600" b="1"/>
            </a:lvl2pPr>
            <a:lvl3pPr marL="1190366" indent="0">
              <a:buNone/>
              <a:defRPr sz="2300" b="1"/>
            </a:lvl3pPr>
            <a:lvl4pPr marL="1785549" indent="0">
              <a:buNone/>
              <a:defRPr sz="2100" b="1"/>
            </a:lvl4pPr>
            <a:lvl5pPr marL="2380732" indent="0">
              <a:buNone/>
              <a:defRPr sz="2100" b="1"/>
            </a:lvl5pPr>
            <a:lvl6pPr marL="2975915" indent="0">
              <a:buNone/>
              <a:defRPr sz="2100" b="1"/>
            </a:lvl6pPr>
            <a:lvl7pPr marL="3571098" indent="0">
              <a:buNone/>
              <a:defRPr sz="2100" b="1"/>
            </a:lvl7pPr>
            <a:lvl8pPr marL="4166281" indent="0">
              <a:buNone/>
              <a:defRPr sz="2100" b="1"/>
            </a:lvl8pPr>
            <a:lvl9pPr marL="4761464"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521" y="1989303"/>
            <a:ext cx="5386216" cy="4138281"/>
          </a:xfrm>
        </p:spPr>
        <p:txBody>
          <a:bodyPr/>
          <a:lstStyle>
            <a:lvl1pPr>
              <a:defRPr sz="3100"/>
            </a:lvl1pPr>
            <a:lvl2pPr>
              <a:defRPr sz="26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4" y="1197029"/>
            <a:ext cx="5388332" cy="639912"/>
          </a:xfrm>
        </p:spPr>
        <p:txBody>
          <a:bodyPr anchor="b"/>
          <a:lstStyle>
            <a:lvl1pPr marL="0" indent="0">
              <a:buNone/>
              <a:defRPr sz="3100" b="1"/>
            </a:lvl1pPr>
            <a:lvl2pPr marL="595183" indent="0">
              <a:buNone/>
              <a:defRPr sz="2600" b="1"/>
            </a:lvl2pPr>
            <a:lvl3pPr marL="1190366" indent="0">
              <a:buNone/>
              <a:defRPr sz="2300" b="1"/>
            </a:lvl3pPr>
            <a:lvl4pPr marL="1785549" indent="0">
              <a:buNone/>
              <a:defRPr sz="2100" b="1"/>
            </a:lvl4pPr>
            <a:lvl5pPr marL="2380732" indent="0">
              <a:buNone/>
              <a:defRPr sz="2100" b="1"/>
            </a:lvl5pPr>
            <a:lvl6pPr marL="2975915" indent="0">
              <a:buNone/>
              <a:defRPr sz="2100" b="1"/>
            </a:lvl6pPr>
            <a:lvl7pPr marL="3571098" indent="0">
              <a:buNone/>
              <a:defRPr sz="2100" b="1"/>
            </a:lvl7pPr>
            <a:lvl8pPr marL="4166281" indent="0">
              <a:buNone/>
              <a:defRPr sz="2100" b="1"/>
            </a:lvl8pPr>
            <a:lvl9pPr marL="4761464"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2564" y="1989303"/>
            <a:ext cx="5388332" cy="4138281"/>
          </a:xfrm>
        </p:spPr>
        <p:txBody>
          <a:bodyPr/>
          <a:lstStyle>
            <a:lvl1pPr>
              <a:defRPr sz="3100"/>
            </a:lvl1pPr>
            <a:lvl2pPr>
              <a:defRPr sz="26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3314" y="1269054"/>
            <a:ext cx="4010562" cy="730172"/>
          </a:xfrm>
        </p:spPr>
        <p:txBody>
          <a:bodyPr anchor="b"/>
          <a:lstStyle>
            <a:lvl1pPr algn="l">
              <a:defRPr sz="2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4" y="1269056"/>
            <a:ext cx="6814779" cy="4858528"/>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609524" y="2061328"/>
            <a:ext cx="4010562" cy="4066256"/>
          </a:xfrm>
        </p:spPr>
        <p:txBody>
          <a:bodyPr/>
          <a:lstStyle>
            <a:lvl1pPr marL="0" indent="0">
              <a:buNone/>
              <a:defRPr sz="1800"/>
            </a:lvl1pPr>
            <a:lvl2pPr marL="595183" indent="0">
              <a:buNone/>
              <a:defRPr sz="1600"/>
            </a:lvl2pPr>
            <a:lvl3pPr marL="1190366" indent="0">
              <a:buNone/>
              <a:defRPr sz="1300"/>
            </a:lvl3pPr>
            <a:lvl4pPr marL="1785549" indent="0">
              <a:buNone/>
              <a:defRPr sz="1200"/>
            </a:lvl4pPr>
            <a:lvl5pPr marL="2380732" indent="0">
              <a:buNone/>
              <a:defRPr sz="1200"/>
            </a:lvl5pPr>
            <a:lvl6pPr marL="2975915" indent="0">
              <a:buNone/>
              <a:defRPr sz="1200"/>
            </a:lvl6pPr>
            <a:lvl7pPr marL="3571098" indent="0">
              <a:buNone/>
              <a:defRPr sz="1200"/>
            </a:lvl7pPr>
            <a:lvl8pPr marL="4166281" indent="0">
              <a:buNone/>
              <a:defRPr sz="1200"/>
            </a:lvl8pPr>
            <a:lvl9pPr marL="4761464" indent="0">
              <a:buNone/>
              <a:defRPr sz="12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heme" Target="../theme/theme2.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188684"/>
            <a:ext cx="10971372" cy="778280"/>
          </a:xfrm>
          <a:prstGeom prst="rect">
            <a:avLst/>
          </a:prstGeom>
        </p:spPr>
        <p:txBody>
          <a:bodyPr vert="horz" lIns="119037" tIns="59518" rIns="119037" bIns="59518"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521" y="1269056"/>
            <a:ext cx="10971372" cy="4858528"/>
          </a:xfrm>
          <a:prstGeom prst="rect">
            <a:avLst/>
          </a:prstGeom>
        </p:spPr>
        <p:txBody>
          <a:bodyPr vert="horz" lIns="119037" tIns="59518" rIns="119037" bIns="59518"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11375107" y="6357824"/>
            <a:ext cx="493781" cy="365210"/>
          </a:xfrm>
          <a:prstGeom prst="rect">
            <a:avLst/>
          </a:prstGeom>
        </p:spPr>
        <p:txBody>
          <a:bodyPr vert="horz" lIns="119037" tIns="59518" rIns="119037" bIns="59518" rtlCol="0" anchor="ctr"/>
          <a:lstStyle>
            <a:lvl1pPr algn="r">
              <a:defRPr sz="16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1190366" rtl="0" eaLnBrk="1" latinLnBrk="0" hangingPunct="1">
        <a:spcBef>
          <a:spcPct val="0"/>
        </a:spcBef>
        <a:buNone/>
        <a:defRPr sz="3600" kern="1200">
          <a:solidFill>
            <a:schemeClr val="tx1"/>
          </a:solidFill>
          <a:latin typeface="+mj-lt"/>
          <a:ea typeface="微软雅黑" panose="020B0503020204020204" pitchFamily="34" charset="-122"/>
          <a:cs typeface="+mj-cs"/>
        </a:defRPr>
      </a:lvl1pPr>
    </p:titleStyle>
    <p:bodyStyle>
      <a:lvl1pPr marL="446387" indent="-446387" algn="l" defTabSz="1190366" rtl="0" eaLnBrk="1" latinLnBrk="0" hangingPunct="1">
        <a:spcBef>
          <a:spcPct val="20000"/>
        </a:spcBef>
        <a:buFont typeface="Arial" pitchFamily="34" charset="0"/>
        <a:buChar char="•"/>
        <a:defRPr sz="2600" b="0" kern="1200">
          <a:solidFill>
            <a:schemeClr val="tx1"/>
          </a:solidFill>
          <a:latin typeface="+mn-lt"/>
          <a:ea typeface="微软雅黑" panose="020B0503020204020204" pitchFamily="34" charset="-122"/>
          <a:cs typeface="+mn-cs"/>
        </a:defRPr>
      </a:lvl1pPr>
      <a:lvl2pPr marL="967172" indent="-371989"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2pPr>
      <a:lvl3pPr marL="1487957"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3pPr>
      <a:lvl4pPr marL="2083140"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4pPr>
      <a:lvl5pPr marL="2678323"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5pPr>
      <a:lvl6pPr marL="3273506"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68689"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63872"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59055"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zh-CN"/>
      </a:defPPr>
      <a:lvl1pPr marL="0" algn="l" defTabSz="1190366" rtl="0" eaLnBrk="1" latinLnBrk="0" hangingPunct="1">
        <a:defRPr sz="2300" kern="1200">
          <a:solidFill>
            <a:schemeClr val="tx1"/>
          </a:solidFill>
          <a:latin typeface="+mn-lt"/>
          <a:ea typeface="+mn-ea"/>
          <a:cs typeface="+mn-cs"/>
        </a:defRPr>
      </a:lvl1pPr>
      <a:lvl2pPr marL="595183" algn="l" defTabSz="1190366" rtl="0" eaLnBrk="1" latinLnBrk="0" hangingPunct="1">
        <a:defRPr sz="2300" kern="1200">
          <a:solidFill>
            <a:schemeClr val="tx1"/>
          </a:solidFill>
          <a:latin typeface="+mn-lt"/>
          <a:ea typeface="+mn-ea"/>
          <a:cs typeface="+mn-cs"/>
        </a:defRPr>
      </a:lvl2pPr>
      <a:lvl3pPr marL="1190366" algn="l" defTabSz="1190366" rtl="0" eaLnBrk="1" latinLnBrk="0" hangingPunct="1">
        <a:defRPr sz="2300" kern="1200">
          <a:solidFill>
            <a:schemeClr val="tx1"/>
          </a:solidFill>
          <a:latin typeface="+mn-lt"/>
          <a:ea typeface="+mn-ea"/>
          <a:cs typeface="+mn-cs"/>
        </a:defRPr>
      </a:lvl3pPr>
      <a:lvl4pPr marL="1785549" algn="l" defTabSz="1190366" rtl="0" eaLnBrk="1" latinLnBrk="0" hangingPunct="1">
        <a:defRPr sz="2300" kern="1200">
          <a:solidFill>
            <a:schemeClr val="tx1"/>
          </a:solidFill>
          <a:latin typeface="+mn-lt"/>
          <a:ea typeface="+mn-ea"/>
          <a:cs typeface="+mn-cs"/>
        </a:defRPr>
      </a:lvl4pPr>
      <a:lvl5pPr marL="2380732" algn="l" defTabSz="1190366" rtl="0" eaLnBrk="1" latinLnBrk="0" hangingPunct="1">
        <a:defRPr sz="2300" kern="1200">
          <a:solidFill>
            <a:schemeClr val="tx1"/>
          </a:solidFill>
          <a:latin typeface="+mn-lt"/>
          <a:ea typeface="+mn-ea"/>
          <a:cs typeface="+mn-cs"/>
        </a:defRPr>
      </a:lvl5pPr>
      <a:lvl6pPr marL="2975915" algn="l" defTabSz="1190366" rtl="0" eaLnBrk="1" latinLnBrk="0" hangingPunct="1">
        <a:defRPr sz="2300" kern="1200">
          <a:solidFill>
            <a:schemeClr val="tx1"/>
          </a:solidFill>
          <a:latin typeface="+mn-lt"/>
          <a:ea typeface="+mn-ea"/>
          <a:cs typeface="+mn-cs"/>
        </a:defRPr>
      </a:lvl6pPr>
      <a:lvl7pPr marL="3571098" algn="l" defTabSz="1190366" rtl="0" eaLnBrk="1" latinLnBrk="0" hangingPunct="1">
        <a:defRPr sz="2300" kern="1200">
          <a:solidFill>
            <a:schemeClr val="tx1"/>
          </a:solidFill>
          <a:latin typeface="+mn-lt"/>
          <a:ea typeface="+mn-ea"/>
          <a:cs typeface="+mn-cs"/>
        </a:defRPr>
      </a:lvl7pPr>
      <a:lvl8pPr marL="4166281" algn="l" defTabSz="1190366" rtl="0" eaLnBrk="1" latinLnBrk="0" hangingPunct="1">
        <a:defRPr sz="2300" kern="1200">
          <a:solidFill>
            <a:schemeClr val="tx1"/>
          </a:solidFill>
          <a:latin typeface="+mn-lt"/>
          <a:ea typeface="+mn-ea"/>
          <a:cs typeface="+mn-cs"/>
        </a:defRPr>
      </a:lvl8pPr>
      <a:lvl9pPr marL="4761464" algn="l" defTabSz="1190366" rtl="0" eaLnBrk="1" latinLnBrk="0" hangingPunct="1">
        <a:defRPr sz="2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188684"/>
            <a:ext cx="10971372" cy="778280"/>
          </a:xfrm>
          <a:prstGeom prst="rect">
            <a:avLst/>
          </a:prstGeom>
        </p:spPr>
        <p:txBody>
          <a:bodyPr vert="horz" lIns="119037" tIns="59518" rIns="119037" bIns="59518"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521" y="1269056"/>
            <a:ext cx="10971372" cy="4858528"/>
          </a:xfrm>
          <a:prstGeom prst="rect">
            <a:avLst/>
          </a:prstGeom>
        </p:spPr>
        <p:txBody>
          <a:bodyPr vert="horz" lIns="119037" tIns="59518" rIns="119037" bIns="59518"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11375107" y="6357824"/>
            <a:ext cx="493781" cy="365210"/>
          </a:xfrm>
          <a:prstGeom prst="rect">
            <a:avLst/>
          </a:prstGeom>
        </p:spPr>
        <p:txBody>
          <a:bodyPr vert="horz" lIns="119037" tIns="59518" rIns="119037" bIns="59518" rtlCol="0" anchor="ctr"/>
          <a:lstStyle>
            <a:lvl1pPr algn="r">
              <a:defRPr sz="16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1190366" rtl="0" eaLnBrk="1" latinLnBrk="0" hangingPunct="1">
        <a:spcBef>
          <a:spcPct val="0"/>
        </a:spcBef>
        <a:buNone/>
        <a:defRPr sz="3600" kern="1200">
          <a:solidFill>
            <a:schemeClr val="tx1"/>
          </a:solidFill>
          <a:latin typeface="+mj-lt"/>
          <a:ea typeface="微软雅黑" panose="020B0503020204020204" pitchFamily="34" charset="-122"/>
          <a:cs typeface="+mj-cs"/>
        </a:defRPr>
      </a:lvl1pPr>
    </p:titleStyle>
    <p:bodyStyle>
      <a:lvl1pPr marL="446387" indent="-446387" algn="l" defTabSz="1190366" rtl="0" eaLnBrk="1" latinLnBrk="0" hangingPunct="1">
        <a:spcBef>
          <a:spcPct val="20000"/>
        </a:spcBef>
        <a:buFont typeface="Arial" pitchFamily="34" charset="0"/>
        <a:buChar char="•"/>
        <a:defRPr sz="2600" b="0" kern="1200">
          <a:solidFill>
            <a:schemeClr val="tx1"/>
          </a:solidFill>
          <a:latin typeface="+mn-lt"/>
          <a:ea typeface="微软雅黑" panose="020B0503020204020204" pitchFamily="34" charset="-122"/>
          <a:cs typeface="+mn-cs"/>
        </a:defRPr>
      </a:lvl1pPr>
      <a:lvl2pPr marL="967172" indent="-371989"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2pPr>
      <a:lvl3pPr marL="1487957"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3pPr>
      <a:lvl4pPr marL="2083140"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4pPr>
      <a:lvl5pPr marL="2678323" indent="-297591" algn="l" defTabSz="1190366" rtl="0" eaLnBrk="1" latinLnBrk="0" hangingPunct="1">
        <a:spcBef>
          <a:spcPct val="20000"/>
        </a:spcBef>
        <a:buFont typeface="Arial" pitchFamily="34" charset="0"/>
        <a:buChar char="»"/>
        <a:defRPr sz="2600" kern="1200">
          <a:solidFill>
            <a:schemeClr val="tx1"/>
          </a:solidFill>
          <a:latin typeface="+mn-lt"/>
          <a:ea typeface="微软雅黑" panose="020B0503020204020204" pitchFamily="34" charset="-122"/>
          <a:cs typeface="+mn-cs"/>
        </a:defRPr>
      </a:lvl5pPr>
      <a:lvl6pPr marL="3273506"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68689"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463872"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059055" indent="-297591" algn="l" defTabSz="1190366"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zh-CN"/>
      </a:defPPr>
      <a:lvl1pPr marL="0" algn="l" defTabSz="1190366" rtl="0" eaLnBrk="1" latinLnBrk="0" hangingPunct="1">
        <a:defRPr sz="2300" kern="1200">
          <a:solidFill>
            <a:schemeClr val="tx1"/>
          </a:solidFill>
          <a:latin typeface="+mn-lt"/>
          <a:ea typeface="+mn-ea"/>
          <a:cs typeface="+mn-cs"/>
        </a:defRPr>
      </a:lvl1pPr>
      <a:lvl2pPr marL="595183" algn="l" defTabSz="1190366" rtl="0" eaLnBrk="1" latinLnBrk="0" hangingPunct="1">
        <a:defRPr sz="2300" kern="1200">
          <a:solidFill>
            <a:schemeClr val="tx1"/>
          </a:solidFill>
          <a:latin typeface="+mn-lt"/>
          <a:ea typeface="+mn-ea"/>
          <a:cs typeface="+mn-cs"/>
        </a:defRPr>
      </a:lvl2pPr>
      <a:lvl3pPr marL="1190366" algn="l" defTabSz="1190366" rtl="0" eaLnBrk="1" latinLnBrk="0" hangingPunct="1">
        <a:defRPr sz="2300" kern="1200">
          <a:solidFill>
            <a:schemeClr val="tx1"/>
          </a:solidFill>
          <a:latin typeface="+mn-lt"/>
          <a:ea typeface="+mn-ea"/>
          <a:cs typeface="+mn-cs"/>
        </a:defRPr>
      </a:lvl3pPr>
      <a:lvl4pPr marL="1785549" algn="l" defTabSz="1190366" rtl="0" eaLnBrk="1" latinLnBrk="0" hangingPunct="1">
        <a:defRPr sz="2300" kern="1200">
          <a:solidFill>
            <a:schemeClr val="tx1"/>
          </a:solidFill>
          <a:latin typeface="+mn-lt"/>
          <a:ea typeface="+mn-ea"/>
          <a:cs typeface="+mn-cs"/>
        </a:defRPr>
      </a:lvl4pPr>
      <a:lvl5pPr marL="2380732" algn="l" defTabSz="1190366" rtl="0" eaLnBrk="1" latinLnBrk="0" hangingPunct="1">
        <a:defRPr sz="2300" kern="1200">
          <a:solidFill>
            <a:schemeClr val="tx1"/>
          </a:solidFill>
          <a:latin typeface="+mn-lt"/>
          <a:ea typeface="+mn-ea"/>
          <a:cs typeface="+mn-cs"/>
        </a:defRPr>
      </a:lvl5pPr>
      <a:lvl6pPr marL="2975915" algn="l" defTabSz="1190366" rtl="0" eaLnBrk="1" latinLnBrk="0" hangingPunct="1">
        <a:defRPr sz="2300" kern="1200">
          <a:solidFill>
            <a:schemeClr val="tx1"/>
          </a:solidFill>
          <a:latin typeface="+mn-lt"/>
          <a:ea typeface="+mn-ea"/>
          <a:cs typeface="+mn-cs"/>
        </a:defRPr>
      </a:lvl6pPr>
      <a:lvl7pPr marL="3571098" algn="l" defTabSz="1190366" rtl="0" eaLnBrk="1" latinLnBrk="0" hangingPunct="1">
        <a:defRPr sz="2300" kern="1200">
          <a:solidFill>
            <a:schemeClr val="tx1"/>
          </a:solidFill>
          <a:latin typeface="+mn-lt"/>
          <a:ea typeface="+mn-ea"/>
          <a:cs typeface="+mn-cs"/>
        </a:defRPr>
      </a:lvl7pPr>
      <a:lvl8pPr marL="4166281" algn="l" defTabSz="1190366" rtl="0" eaLnBrk="1" latinLnBrk="0" hangingPunct="1">
        <a:defRPr sz="2300" kern="1200">
          <a:solidFill>
            <a:schemeClr val="tx1"/>
          </a:solidFill>
          <a:latin typeface="+mn-lt"/>
          <a:ea typeface="+mn-ea"/>
          <a:cs typeface="+mn-cs"/>
        </a:defRPr>
      </a:lvl8pPr>
      <a:lvl9pPr marL="4761464" algn="l" defTabSz="1190366"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5.bin"/><Relationship Id="rId18" Type="http://schemas.openxmlformats.org/officeDocument/2006/relationships/image" Target="../media/image18.wmf"/><Relationship Id="rId3" Type="http://schemas.openxmlformats.org/officeDocument/2006/relationships/image" Target="../media/image20.png"/><Relationship Id="rId7" Type="http://schemas.openxmlformats.org/officeDocument/2006/relationships/oleObject" Target="../embeddings/oleObject2.bin"/><Relationship Id="rId12" Type="http://schemas.openxmlformats.org/officeDocument/2006/relationships/image" Target="../media/image15.wmf"/><Relationship Id="rId17" Type="http://schemas.openxmlformats.org/officeDocument/2006/relationships/oleObject" Target="../embeddings/oleObject7.bin"/><Relationship Id="rId2" Type="http://schemas.openxmlformats.org/officeDocument/2006/relationships/slideLayout" Target="../slideLayouts/slideLayout2.xml"/><Relationship Id="rId16" Type="http://schemas.openxmlformats.org/officeDocument/2006/relationships/image" Target="../media/image17.wmf"/><Relationship Id="rId20" Type="http://schemas.openxmlformats.org/officeDocument/2006/relationships/image" Target="../media/image19.wmf"/><Relationship Id="rId1" Type="http://schemas.openxmlformats.org/officeDocument/2006/relationships/vmlDrawing" Target="../drawings/vmlDrawing1.vml"/><Relationship Id="rId6" Type="http://schemas.openxmlformats.org/officeDocument/2006/relationships/image" Target="../media/image12.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14.wmf"/><Relationship Id="rId19" Type="http://schemas.openxmlformats.org/officeDocument/2006/relationships/oleObject" Target="../embeddings/oleObject8.bin"/><Relationship Id="rId4" Type="http://schemas.openxmlformats.org/officeDocument/2006/relationships/image" Target="../media/image21.png"/><Relationship Id="rId9" Type="http://schemas.openxmlformats.org/officeDocument/2006/relationships/oleObject" Target="../embeddings/oleObject3.bin"/><Relationship Id="rId14" Type="http://schemas.openxmlformats.org/officeDocument/2006/relationships/image" Target="../media/image16.wmf"/></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479314" y="2853598"/>
            <a:ext cx="11231786" cy="1440493"/>
          </a:xfrm>
        </p:spPr>
        <p:txBody>
          <a:bodyPr rtlCol="0">
            <a:noAutofit/>
          </a:bodyPr>
          <a:lstStyle/>
          <a:p>
            <a:pPr algn="ctr">
              <a:defRPr/>
            </a:pPr>
            <a:r>
              <a:rPr lang="en-US" altLang="zh-CN" sz="3600" dirty="0">
                <a:latin typeface="+mj-lt"/>
                <a:cs typeface="Arial" pitchFamily="34" charset="0"/>
              </a:rPr>
              <a:t>Consideration on channel </a:t>
            </a:r>
            <a:r>
              <a:rPr lang="en-US" altLang="zh-CN" sz="3600" dirty="0" smtClean="0">
                <a:latin typeface="+mj-lt"/>
                <a:cs typeface="Arial" pitchFamily="34" charset="0"/>
              </a:rPr>
              <a:t>modeling</a:t>
            </a:r>
            <a:endParaRPr lang="zh-CN" altLang="en-US" sz="3600" dirty="0">
              <a:latin typeface="+mj-lt"/>
              <a:cs typeface="Arial" pitchFamily="34" charset="0"/>
            </a:endParaRPr>
          </a:p>
        </p:txBody>
      </p:sp>
      <p:sp>
        <p:nvSpPr>
          <p:cNvPr id="6" name="标题 3"/>
          <p:cNvSpPr txBox="1">
            <a:spLocks/>
          </p:cNvSpPr>
          <p:nvPr/>
        </p:nvSpPr>
        <p:spPr>
          <a:xfrm>
            <a:off x="431314" y="4812669"/>
            <a:ext cx="11231786" cy="1440493"/>
          </a:xfrm>
          <a:prstGeom prst="rect">
            <a:avLst/>
          </a:prstGeom>
        </p:spPr>
        <p:txBody>
          <a:bodyPr vert="horz" lIns="119037" tIns="59518" rIns="119037" bIns="59518" rtlCol="0" anchor="ctr">
            <a:noAutofit/>
          </a:bodyPr>
          <a:lstStyle>
            <a:lvl1pPr algn="l" defTabSz="914400" rtl="0" eaLnBrk="1" latinLnBrk="0" hangingPunct="1">
              <a:spcBef>
                <a:spcPct val="0"/>
              </a:spcBef>
              <a:buNone/>
              <a:defRPr sz="4000" b="1" kern="1200">
                <a:solidFill>
                  <a:schemeClr val="bg1"/>
                </a:solidFill>
                <a:effectLst>
                  <a:outerShdw blurRad="38100" dist="38100" dir="2700000" algn="tl">
                    <a:srgbClr val="000000">
                      <a:alpha val="43137"/>
                    </a:srgbClr>
                  </a:outerShdw>
                </a:effectLst>
                <a:latin typeface="黑体" pitchFamily="2" charset="-122"/>
                <a:ea typeface="黑体" pitchFamily="2" charset="-122"/>
                <a:cs typeface="+mj-cs"/>
              </a:defRPr>
            </a:lvl1pPr>
          </a:lstStyle>
          <a:p>
            <a:pPr algn="ctr">
              <a:defRPr/>
            </a:pPr>
            <a:r>
              <a:rPr lang="en-US" altLang="zh-CN" sz="3600" dirty="0">
                <a:solidFill>
                  <a:schemeClr val="accent1">
                    <a:lumMod val="75000"/>
                  </a:schemeClr>
                </a:solidFill>
                <a:effectLst/>
                <a:latin typeface="+mj-lt"/>
                <a:cs typeface="Arial" pitchFamily="34" charset="0"/>
              </a:rPr>
              <a:t>CATT</a:t>
            </a:r>
          </a:p>
        </p:txBody>
      </p:sp>
      <p:sp>
        <p:nvSpPr>
          <p:cNvPr id="2" name="TextBox 1"/>
          <p:cNvSpPr txBox="1"/>
          <p:nvPr/>
        </p:nvSpPr>
        <p:spPr>
          <a:xfrm>
            <a:off x="335316" y="750478"/>
            <a:ext cx="11231786" cy="766529"/>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119037" tIns="59518" rIns="119037" bIns="59518" rtlCol="0">
            <a:spAutoFit/>
          </a:bodyPr>
          <a:lstStyle/>
          <a:p>
            <a:r>
              <a:rPr lang="en-GB" altLang="zh-CN" sz="2100" b="1" dirty="0">
                <a:solidFill>
                  <a:schemeClr val="bg1"/>
                </a:solidFill>
              </a:rPr>
              <a:t>3GPP TSG RAN Meeting #101                                                                                                           </a:t>
            </a:r>
            <a:r>
              <a:rPr lang="en-GB" altLang="zh-CN" sz="2100" b="1" dirty="0" smtClean="0">
                <a:solidFill>
                  <a:schemeClr val="bg1"/>
                </a:solidFill>
              </a:rPr>
              <a:t>RP-232052</a:t>
            </a:r>
          </a:p>
          <a:p>
            <a:r>
              <a:rPr lang="nl-NL" altLang="zh-CN" sz="2100" b="1" dirty="0" smtClean="0">
                <a:solidFill>
                  <a:schemeClr val="bg1"/>
                </a:solidFill>
              </a:rPr>
              <a:t>Bangalore</a:t>
            </a:r>
            <a:r>
              <a:rPr lang="nl-NL" altLang="zh-CN" sz="2100" b="1" dirty="0">
                <a:solidFill>
                  <a:schemeClr val="bg1"/>
                </a:solidFill>
              </a:rPr>
              <a:t>, India, September 11-15, 2023</a:t>
            </a:r>
            <a:endParaRPr lang="zh-CN" altLang="en-US" sz="2100" b="1" dirty="0">
              <a:solidFill>
                <a:schemeClr val="bg1"/>
              </a:solidFill>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General consideration</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
        <p:nvSpPr>
          <p:cNvPr id="18" name="矩形 17"/>
          <p:cNvSpPr/>
          <p:nvPr/>
        </p:nvSpPr>
        <p:spPr>
          <a:xfrm>
            <a:off x="435149" y="5446018"/>
            <a:ext cx="11408898" cy="1015663"/>
          </a:xfrm>
          <a:prstGeom prst="rect">
            <a:avLst/>
          </a:prstGeom>
        </p:spPr>
        <p:txBody>
          <a:bodyPr wrap="square">
            <a:spAutoFit/>
          </a:bodyPr>
          <a:lstStyle/>
          <a:p>
            <a:pPr marL="228600" lvl="0" indent="-228600" defTabSz="914400">
              <a:lnSpc>
                <a:spcPct val="150000"/>
              </a:lnSpc>
              <a:buFont typeface="Arial" panose="020B0604020202020204" pitchFamily="34" charset="0"/>
              <a:buChar char="•"/>
            </a:pPr>
            <a:r>
              <a:rPr lang="en-US" altLang="zh-CN" sz="2000" b="1" dirty="0" smtClean="0">
                <a:solidFill>
                  <a:schemeClr val="accent1"/>
                </a:solidFill>
                <a:latin typeface="Calibri" panose="020F0502020204030204" pitchFamily="34" charset="0"/>
                <a:cs typeface="Calibri" panose="020F0502020204030204" pitchFamily="34" charset="0"/>
              </a:rPr>
              <a:t>Proposal 5</a:t>
            </a:r>
            <a:r>
              <a:rPr lang="en-US" altLang="zh-CN" sz="2000" b="1" dirty="0" smtClean="0">
                <a:solidFill>
                  <a:prstClr val="black"/>
                </a:solidFill>
                <a:latin typeface="Calibri" panose="020F0502020204030204" pitchFamily="34" charset="0"/>
                <a:cs typeface="Calibri" panose="020F0502020204030204" pitchFamily="34" charset="0"/>
              </a:rPr>
              <a:t>: RIS, if studied in Rel-19, can focus on channel modeling as 1</a:t>
            </a:r>
            <a:r>
              <a:rPr lang="en-US" altLang="zh-CN" sz="2000" b="1" baseline="30000" dirty="0" smtClean="0">
                <a:solidFill>
                  <a:prstClr val="black"/>
                </a:solidFill>
                <a:latin typeface="Calibri" panose="020F0502020204030204" pitchFamily="34" charset="0"/>
                <a:cs typeface="Calibri" panose="020F0502020204030204" pitchFamily="34" charset="0"/>
              </a:rPr>
              <a:t>st</a:t>
            </a:r>
            <a:r>
              <a:rPr lang="en-US" altLang="zh-CN" sz="2000" b="1" dirty="0" smtClean="0">
                <a:solidFill>
                  <a:prstClr val="black"/>
                </a:solidFill>
                <a:latin typeface="Calibri" panose="020F0502020204030204" pitchFamily="34" charset="0"/>
                <a:cs typeface="Calibri" panose="020F0502020204030204" pitchFamily="34" charset="0"/>
              </a:rPr>
              <a:t> priority.</a:t>
            </a:r>
          </a:p>
          <a:p>
            <a:pPr marL="938083" lvl="1" indent="-342900" defTabSz="914400">
              <a:lnSpc>
                <a:spcPct val="150000"/>
              </a:lnSpc>
              <a:buFont typeface="微软雅黑" panose="020B0503020204020204" pitchFamily="34" charset="-122"/>
              <a:buChar char="-"/>
            </a:pPr>
            <a:r>
              <a:rPr lang="en-US" altLang="zh-CN" sz="2000" b="1" dirty="0" smtClean="0">
                <a:solidFill>
                  <a:prstClr val="black"/>
                </a:solidFill>
                <a:latin typeface="Calibri" panose="020F0502020204030204" pitchFamily="34" charset="0"/>
                <a:cs typeface="Calibri" panose="020F0502020204030204" pitchFamily="34" charset="0"/>
              </a:rPr>
              <a:t>2</a:t>
            </a:r>
            <a:r>
              <a:rPr lang="en-US" altLang="zh-CN" sz="2000" b="1" baseline="30000" dirty="0" smtClean="0">
                <a:solidFill>
                  <a:prstClr val="black"/>
                </a:solidFill>
                <a:latin typeface="Calibri" panose="020F0502020204030204" pitchFamily="34" charset="0"/>
                <a:cs typeface="Calibri" panose="020F0502020204030204" pitchFamily="34" charset="0"/>
              </a:rPr>
              <a:t>nd</a:t>
            </a:r>
            <a:r>
              <a:rPr lang="en-US" altLang="zh-CN" sz="2000" b="1" dirty="0" smtClean="0">
                <a:solidFill>
                  <a:prstClr val="black"/>
                </a:solidFill>
                <a:latin typeface="Calibri" panose="020F0502020204030204" pitchFamily="34" charset="0"/>
                <a:cs typeface="Calibri" panose="020F0502020204030204" pitchFamily="34" charset="0"/>
              </a:rPr>
              <a:t> priority aspects can be studied in future release, e.g. power consumption modeling.</a:t>
            </a:r>
          </a:p>
        </p:txBody>
      </p:sp>
      <p:sp>
        <p:nvSpPr>
          <p:cNvPr id="10" name="Content Placeholder 2">
            <a:extLst>
              <a:ext uri="{FF2B5EF4-FFF2-40B4-BE49-F238E27FC236}">
                <a16:creationId xmlns:a16="http://schemas.microsoft.com/office/drawing/2014/main" xmlns="" id="{19065B2C-15A1-4A02-94C1-442B708DB5D5}"/>
              </a:ext>
            </a:extLst>
          </p:cNvPr>
          <p:cNvSpPr>
            <a:spLocks noGrp="1"/>
          </p:cNvSpPr>
          <p:nvPr>
            <p:ph idx="1"/>
          </p:nvPr>
        </p:nvSpPr>
        <p:spPr>
          <a:xfrm>
            <a:off x="429573" y="1037350"/>
            <a:ext cx="5710025" cy="4857403"/>
          </a:xfrm>
        </p:spPr>
        <p:txBody>
          <a:bodyPr>
            <a:noAutofit/>
          </a:bodyPr>
          <a:lstStyle/>
          <a:p>
            <a:r>
              <a:rPr lang="en-US" altLang="zh-CN" sz="2000" b="1" dirty="0" smtClean="0">
                <a:solidFill>
                  <a:srgbClr val="0070C0"/>
                </a:solidFill>
              </a:rPr>
              <a:t>1</a:t>
            </a:r>
            <a:r>
              <a:rPr lang="en-US" altLang="zh-CN" sz="2000" b="1" baseline="30000" dirty="0" smtClean="0">
                <a:solidFill>
                  <a:srgbClr val="0070C0"/>
                </a:solidFill>
              </a:rPr>
              <a:t>st</a:t>
            </a:r>
            <a:r>
              <a:rPr lang="en-US" altLang="zh-CN" sz="2000" b="1" dirty="0" smtClean="0">
                <a:solidFill>
                  <a:srgbClr val="0070C0"/>
                </a:solidFill>
              </a:rPr>
              <a:t> priority aspects for channel modeling</a:t>
            </a:r>
          </a:p>
          <a:p>
            <a:pPr lvl="1"/>
            <a:r>
              <a:rPr lang="en-US" altLang="zh-CN" sz="1800" dirty="0" smtClean="0"/>
              <a:t>Scenario models</a:t>
            </a:r>
          </a:p>
          <a:p>
            <a:pPr lvl="2"/>
            <a:r>
              <a:rPr lang="en-US" altLang="zh-CN" sz="1600" dirty="0" smtClean="0"/>
              <a:t>Indoor, outdoor, O2I, etc.</a:t>
            </a:r>
          </a:p>
          <a:p>
            <a:pPr lvl="2"/>
            <a:r>
              <a:rPr lang="en-US" altLang="zh-CN" sz="1600" dirty="0" err="1" smtClean="0"/>
              <a:t>LoS</a:t>
            </a:r>
            <a:r>
              <a:rPr lang="en-US" altLang="zh-CN" sz="1600" dirty="0" smtClean="0"/>
              <a:t>/</a:t>
            </a:r>
            <a:r>
              <a:rPr lang="en-US" altLang="zh-CN" sz="1600" dirty="0" err="1" smtClean="0"/>
              <a:t>NLoS</a:t>
            </a:r>
            <a:endParaRPr lang="en-US" altLang="zh-CN" sz="1600" dirty="0" smtClean="0"/>
          </a:p>
          <a:p>
            <a:pPr lvl="2"/>
            <a:r>
              <a:rPr lang="en-US" altLang="zh-CN" sz="1600" dirty="0" smtClean="0"/>
              <a:t>Far field, near field </a:t>
            </a:r>
          </a:p>
          <a:p>
            <a:pPr lvl="1"/>
            <a:r>
              <a:rPr lang="en-US" altLang="zh-CN" sz="1800" dirty="0" smtClean="0"/>
              <a:t>Array models</a:t>
            </a:r>
          </a:p>
          <a:p>
            <a:pPr lvl="2"/>
            <a:r>
              <a:rPr lang="en-US" altLang="zh-CN" sz="1600" dirty="0" smtClean="0"/>
              <a:t>Modeling of different RIS structures</a:t>
            </a:r>
          </a:p>
          <a:p>
            <a:pPr lvl="2"/>
            <a:r>
              <a:rPr lang="en-US" altLang="zh-CN" sz="1600" dirty="0" smtClean="0"/>
              <a:t>Modeling of radiation patterns</a:t>
            </a:r>
          </a:p>
          <a:p>
            <a:pPr lvl="1"/>
            <a:r>
              <a:rPr lang="en-US" altLang="zh-CN" sz="1800" dirty="0" smtClean="0"/>
              <a:t>Considered links</a:t>
            </a:r>
          </a:p>
          <a:p>
            <a:pPr lvl="2"/>
            <a:r>
              <a:rPr lang="en-US" altLang="zh-CN" sz="1600" dirty="0" smtClean="0"/>
              <a:t>BS-RIS, RIS-UE, BS-UE</a:t>
            </a:r>
          </a:p>
          <a:p>
            <a:pPr lvl="1"/>
            <a:r>
              <a:rPr lang="en-US" altLang="zh-CN" sz="1800" dirty="0" smtClean="0"/>
              <a:t>Methodologies</a:t>
            </a:r>
          </a:p>
          <a:p>
            <a:pPr lvl="2"/>
            <a:r>
              <a:rPr lang="en-US" altLang="zh-CN" sz="1600" dirty="0"/>
              <a:t>Geometry-based stochastic models</a:t>
            </a:r>
          </a:p>
          <a:p>
            <a:pPr lvl="2"/>
            <a:r>
              <a:rPr lang="en-US" altLang="zh-CN" sz="1600" dirty="0" smtClean="0"/>
              <a:t>Map-based/ ray-tracing</a:t>
            </a:r>
          </a:p>
          <a:p>
            <a:pPr lvl="2"/>
            <a:r>
              <a:rPr lang="en-US" altLang="zh-CN" sz="1600" dirty="0" smtClean="0"/>
              <a:t>Hybrid models</a:t>
            </a:r>
            <a:endParaRPr lang="en-US" sz="1800" dirty="0"/>
          </a:p>
        </p:txBody>
      </p:sp>
      <p:sp>
        <p:nvSpPr>
          <p:cNvPr id="14" name="Content Placeholder 2">
            <a:extLst>
              <a:ext uri="{FF2B5EF4-FFF2-40B4-BE49-F238E27FC236}">
                <a16:creationId xmlns:a16="http://schemas.microsoft.com/office/drawing/2014/main" xmlns="" id="{19065B2C-15A1-4A02-94C1-442B708DB5D5}"/>
              </a:ext>
            </a:extLst>
          </p:cNvPr>
          <p:cNvSpPr txBox="1">
            <a:spLocks/>
          </p:cNvSpPr>
          <p:nvPr/>
        </p:nvSpPr>
        <p:spPr>
          <a:xfrm>
            <a:off x="5951190" y="1037350"/>
            <a:ext cx="5557614" cy="4857403"/>
          </a:xfrm>
          <a:prstGeom prst="rect">
            <a:avLst/>
          </a:prstGeom>
        </p:spPr>
        <p:txBody>
          <a:bodyPr vert="horz" lIns="119037" tIns="59518" rIns="119037" bIns="59518" rtlCol="0">
            <a:normAutofit/>
          </a:bodyPr>
          <a:lstStyle>
            <a:lvl1pPr marL="446387" indent="-446387">
              <a:lnSpc>
                <a:spcPct val="120000"/>
              </a:lnSpc>
              <a:spcBef>
                <a:spcPts val="0"/>
              </a:spcBef>
              <a:buFont typeface="Arial" pitchFamily="34" charset="0"/>
              <a:buChar char="•"/>
              <a:defRPr sz="2000" b="0" baseline="0">
                <a:solidFill>
                  <a:srgbClr val="001236"/>
                </a:solidFill>
                <a:ea typeface="微软雅黑" panose="020B0503020204020204" pitchFamily="34" charset="-122"/>
              </a:defRPr>
            </a:lvl1pPr>
            <a:lvl2pPr marL="967172" lvl="1" indent="-371989">
              <a:lnSpc>
                <a:spcPct val="120000"/>
              </a:lnSpc>
              <a:spcBef>
                <a:spcPts val="0"/>
              </a:spcBef>
              <a:buFont typeface="Arial" pitchFamily="34" charset="0"/>
              <a:buChar char="–"/>
              <a:defRPr lang="zh-CN" altLang="en-US" sz="2000" baseline="0" dirty="0" smtClean="0">
                <a:ea typeface="微软雅黑" panose="020B0503020204020204" pitchFamily="34" charset="-122"/>
              </a:defRPr>
            </a:lvl2pPr>
            <a:lvl3pPr marL="1487957" lvl="2" indent="-297591">
              <a:lnSpc>
                <a:spcPct val="120000"/>
              </a:lnSpc>
              <a:spcBef>
                <a:spcPts val="0"/>
              </a:spcBef>
              <a:buFont typeface="Arial" pitchFamily="34" charset="0"/>
              <a:buChar char="•"/>
              <a:defRPr sz="1800" baseline="0">
                <a:ea typeface="微软雅黑" panose="020B0503020204020204" pitchFamily="34" charset="-122"/>
              </a:defRPr>
            </a:lvl3pPr>
            <a:lvl4pPr marL="2083140" indent="-297591">
              <a:lnSpc>
                <a:spcPct val="120000"/>
              </a:lnSpc>
              <a:spcBef>
                <a:spcPts val="0"/>
              </a:spcBef>
              <a:buFont typeface="Arial" pitchFamily="34" charset="0"/>
              <a:buChar char="–"/>
              <a:defRPr sz="1800" baseline="0">
                <a:ea typeface="微软雅黑" panose="020B0503020204020204" pitchFamily="34" charset="-122"/>
              </a:defRPr>
            </a:lvl4pPr>
            <a:lvl5pPr marL="2678323" indent="-297591">
              <a:spcBef>
                <a:spcPct val="20000"/>
              </a:spcBef>
              <a:buFont typeface="Arial" pitchFamily="34" charset="0"/>
              <a:buChar char="»"/>
              <a:defRPr sz="2600" baseline="0">
                <a:latin typeface="Calibri" panose="020F0502020204030204" pitchFamily="34" charset="0"/>
              </a:defRPr>
            </a:lvl5pPr>
            <a:lvl6pPr marL="3273506" indent="-297591">
              <a:spcBef>
                <a:spcPct val="20000"/>
              </a:spcBef>
              <a:buFont typeface="Arial" pitchFamily="34" charset="0"/>
              <a:buChar char="•"/>
              <a:defRPr sz="2600"/>
            </a:lvl6pPr>
            <a:lvl7pPr marL="3868689" indent="-297591">
              <a:spcBef>
                <a:spcPct val="20000"/>
              </a:spcBef>
              <a:buFont typeface="Arial" pitchFamily="34" charset="0"/>
              <a:buChar char="•"/>
              <a:defRPr sz="2600"/>
            </a:lvl7pPr>
            <a:lvl8pPr marL="4463872" indent="-297591">
              <a:spcBef>
                <a:spcPct val="20000"/>
              </a:spcBef>
              <a:buFont typeface="Arial" pitchFamily="34" charset="0"/>
              <a:buChar char="•"/>
              <a:defRPr sz="2600"/>
            </a:lvl8pPr>
            <a:lvl9pPr marL="5059055" indent="-297591">
              <a:spcBef>
                <a:spcPct val="20000"/>
              </a:spcBef>
              <a:buFont typeface="Arial" pitchFamily="34" charset="0"/>
              <a:buChar char="•"/>
              <a:defRPr sz="2600"/>
            </a:lvl9pPr>
          </a:lstStyle>
          <a:p>
            <a:r>
              <a:rPr lang="en-US" altLang="zh-CN" b="1" dirty="0" smtClean="0"/>
              <a:t>2</a:t>
            </a:r>
            <a:r>
              <a:rPr lang="en-US" altLang="zh-CN" b="1" baseline="30000" dirty="0" smtClean="0"/>
              <a:t>nd</a:t>
            </a:r>
            <a:r>
              <a:rPr lang="en-US" altLang="zh-CN" b="1" dirty="0" smtClean="0"/>
              <a:t> priority </a:t>
            </a:r>
            <a:r>
              <a:rPr lang="en-US" altLang="zh-CN" b="1" dirty="0"/>
              <a:t>aspects in air interface</a:t>
            </a:r>
          </a:p>
          <a:p>
            <a:pPr lvl="1"/>
            <a:r>
              <a:rPr lang="en-US" altLang="zh-CN" sz="1800" dirty="0" smtClean="0"/>
              <a:t>Power consumption modeling </a:t>
            </a:r>
          </a:p>
          <a:p>
            <a:pPr lvl="1"/>
            <a:r>
              <a:rPr lang="en-US" altLang="zh-CN" sz="1800" dirty="0" smtClean="0"/>
              <a:t>Access/backhaul </a:t>
            </a:r>
            <a:r>
              <a:rPr lang="en-US" altLang="zh-CN" sz="1800" dirty="0"/>
              <a:t>links</a:t>
            </a:r>
          </a:p>
          <a:p>
            <a:pPr lvl="1"/>
            <a:r>
              <a:rPr lang="en-US" altLang="zh-CN" sz="1800" dirty="0"/>
              <a:t>Synchronization &amp; broadcasting</a:t>
            </a:r>
          </a:p>
          <a:p>
            <a:pPr lvl="1"/>
            <a:r>
              <a:rPr lang="en-US" altLang="zh-CN" sz="1800" dirty="0"/>
              <a:t>Beam management for BS-RIS/RIS-UE/BS-UE links</a:t>
            </a:r>
          </a:p>
          <a:p>
            <a:pPr lvl="1"/>
            <a:r>
              <a:rPr lang="en-US" altLang="zh-CN" sz="1800" dirty="0"/>
              <a:t>CSI enhancement</a:t>
            </a:r>
          </a:p>
          <a:p>
            <a:pPr lvl="1"/>
            <a:r>
              <a:rPr lang="en-US" altLang="zh-CN" sz="1800" dirty="0"/>
              <a:t>Inter-cell interference mitigation</a:t>
            </a:r>
          </a:p>
          <a:p>
            <a:pPr lvl="1"/>
            <a:r>
              <a:rPr lang="en-US" altLang="zh-CN" sz="1800" dirty="0"/>
              <a:t>Coordination transmission/reception based on RIS</a:t>
            </a:r>
          </a:p>
          <a:p>
            <a:pPr lvl="1"/>
            <a:endParaRPr lang="en-US" sz="1800" dirty="0"/>
          </a:p>
        </p:txBody>
      </p:sp>
    </p:spTree>
    <p:extLst>
      <p:ext uri="{BB962C8B-B14F-4D97-AF65-F5344CB8AC3E}">
        <p14:creationId xmlns:p14="http://schemas.microsoft.com/office/powerpoint/2010/main" val="1232437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RIS applications – need to be more concentrated </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11</a:t>
            </a:fld>
            <a:endParaRPr lang="zh-CN" altLang="en-US" dirty="0"/>
          </a:p>
        </p:txBody>
      </p:sp>
      <p:pic>
        <p:nvPicPr>
          <p:cNvPr id="17" name="图片 16" descr="E:\陈老师任务\fig5.jpg"/>
          <p:cNvPicPr/>
          <p:nvPr/>
        </p:nvPicPr>
        <p:blipFill>
          <a:blip r:embed="rId2" cstate="print">
            <a:extLst>
              <a:ext uri="{28A0092B-C50C-407E-A947-70E740481C1C}">
                <a14:useLocalDpi xmlns:a14="http://schemas.microsoft.com/office/drawing/2010/main" val="0"/>
              </a:ext>
            </a:extLst>
          </a:blip>
          <a:srcRect/>
          <a:stretch>
            <a:fillRect/>
          </a:stretch>
        </p:blipFill>
        <p:spPr>
          <a:xfrm>
            <a:off x="6595514" y="1561984"/>
            <a:ext cx="4594860" cy="3566160"/>
          </a:xfrm>
          <a:prstGeom prst="rect">
            <a:avLst/>
          </a:prstGeom>
          <a:noFill/>
          <a:ln>
            <a:noFill/>
          </a:ln>
        </p:spPr>
      </p:pic>
      <p:sp>
        <p:nvSpPr>
          <p:cNvPr id="18" name="矩形 17"/>
          <p:cNvSpPr/>
          <p:nvPr/>
        </p:nvSpPr>
        <p:spPr>
          <a:xfrm>
            <a:off x="435149" y="5229994"/>
            <a:ext cx="11408898" cy="1169551"/>
          </a:xfrm>
          <a:prstGeom prst="rect">
            <a:avLst/>
          </a:prstGeom>
        </p:spPr>
        <p:txBody>
          <a:bodyPr wrap="square">
            <a:spAutoFit/>
          </a:bodyPr>
          <a:lstStyle/>
          <a:p>
            <a:pPr marL="228600" lvl="0" indent="-228600" defTabSz="914400">
              <a:spcAft>
                <a:spcPts val="600"/>
              </a:spcAft>
              <a:buFont typeface="Arial" panose="020B0604020202020204" pitchFamily="34" charset="0"/>
              <a:buChar char="•"/>
            </a:pPr>
            <a:r>
              <a:rPr lang="en-US" altLang="zh-CN" sz="2000" b="1" dirty="0" smtClean="0">
                <a:solidFill>
                  <a:schemeClr val="accent1"/>
                </a:solidFill>
                <a:latin typeface="Calibri" panose="020F0502020204030204" pitchFamily="34" charset="0"/>
                <a:cs typeface="Calibri" panose="020F0502020204030204" pitchFamily="34" charset="0"/>
              </a:rPr>
              <a:t>Proposal 6</a:t>
            </a:r>
            <a:r>
              <a:rPr lang="en-US" altLang="zh-CN" sz="2000" b="1" dirty="0" smtClean="0">
                <a:solidFill>
                  <a:prstClr val="black"/>
                </a:solidFill>
                <a:latin typeface="Calibri" panose="020F0502020204030204" pitchFamily="34" charset="0"/>
                <a:cs typeface="Calibri" panose="020F0502020204030204" pitchFamily="34" charset="0"/>
              </a:rPr>
              <a:t>: RIS channel modeling, if </a:t>
            </a:r>
            <a:r>
              <a:rPr lang="en-US" altLang="zh-CN" sz="2000" b="1" dirty="0">
                <a:solidFill>
                  <a:prstClr val="black"/>
                </a:solidFill>
                <a:latin typeface="Calibri" panose="020F0502020204030204" pitchFamily="34" charset="0"/>
                <a:cs typeface="Calibri" panose="020F0502020204030204" pitchFamily="34" charset="0"/>
              </a:rPr>
              <a:t>studied in Rel-19, </a:t>
            </a:r>
            <a:r>
              <a:rPr lang="en-US" altLang="zh-CN" sz="2000" b="1" dirty="0" smtClean="0">
                <a:solidFill>
                  <a:prstClr val="black"/>
                </a:solidFill>
                <a:latin typeface="Calibri" panose="020F0502020204030204" pitchFamily="34" charset="0"/>
                <a:cs typeface="Calibri" panose="020F0502020204030204" pitchFamily="34" charset="0"/>
              </a:rPr>
              <a:t>should consider how to limit the workload.</a:t>
            </a:r>
          </a:p>
          <a:p>
            <a:pPr marL="938083" lvl="1" indent="-342900" defTabSz="914400">
              <a:spcAft>
                <a:spcPts val="600"/>
              </a:spcAft>
              <a:buFont typeface="微软雅黑" panose="020B0503020204020204" pitchFamily="34" charset="-122"/>
              <a:buChar char="-"/>
            </a:pPr>
            <a:r>
              <a:rPr lang="en-US" altLang="zh-CN" sz="2000" b="1" dirty="0">
                <a:solidFill>
                  <a:prstClr val="black"/>
                </a:solidFill>
                <a:latin typeface="Calibri" panose="020F0502020204030204" pitchFamily="34" charset="0"/>
                <a:cs typeface="Calibri" panose="020F0502020204030204" pitchFamily="34" charset="0"/>
              </a:rPr>
              <a:t>Strive to one most representative RIS element model, e.g. 1-bit passive RIS element.</a:t>
            </a:r>
          </a:p>
          <a:p>
            <a:pPr marL="938083" lvl="1" indent="-342900" defTabSz="914400">
              <a:spcAft>
                <a:spcPts val="600"/>
              </a:spcAft>
              <a:buFont typeface="微软雅黑" panose="020B0503020204020204" pitchFamily="34" charset="-122"/>
              <a:buChar char="-"/>
            </a:pPr>
            <a:r>
              <a:rPr lang="en-US" altLang="zh-CN" sz="2000" b="1" dirty="0">
                <a:solidFill>
                  <a:prstClr val="black"/>
                </a:solidFill>
                <a:latin typeface="Calibri" panose="020F0502020204030204" pitchFamily="34" charset="0"/>
                <a:cs typeface="Calibri" panose="020F0502020204030204" pitchFamily="34" charset="0"/>
              </a:rPr>
              <a:t>Start with a few popular array patterns (array size, element spacing, polarization, etc.).</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852" y="1830501"/>
            <a:ext cx="4814181" cy="3029125"/>
          </a:xfrm>
          <a:prstGeom prst="rect">
            <a:avLst/>
          </a:prstGeom>
        </p:spPr>
      </p:pic>
      <p:sp>
        <p:nvSpPr>
          <p:cNvPr id="3" name="圆角矩形 2"/>
          <p:cNvSpPr/>
          <p:nvPr/>
        </p:nvSpPr>
        <p:spPr>
          <a:xfrm>
            <a:off x="762866" y="1485578"/>
            <a:ext cx="5256584" cy="360040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1587930" y="1223430"/>
            <a:ext cx="3750472" cy="338554"/>
          </a:xfrm>
          <a:prstGeom prst="rect">
            <a:avLst/>
          </a:prstGeom>
          <a:solidFill>
            <a:srgbClr val="0070C0"/>
          </a:solidFill>
          <a:effectLst/>
        </p:spPr>
        <p:txBody>
          <a:bodyPr wrap="square">
            <a:noAutofit/>
          </a:bodyPr>
          <a:lstStyle/>
          <a:p>
            <a:pPr algn="ctr"/>
            <a:r>
              <a:rPr lang="en-US" altLang="zh-CN" sz="1600" b="1" dirty="0">
                <a:solidFill>
                  <a:schemeClr val="bg1"/>
                </a:solidFill>
                <a:latin typeface="Calibri" pitchFamily="34" charset="0"/>
              </a:rPr>
              <a:t>Localized massive MIMO based on RIS</a:t>
            </a:r>
            <a:endParaRPr lang="zh-CN" altLang="en-US" sz="1600" b="1" dirty="0">
              <a:solidFill>
                <a:schemeClr val="bg1"/>
              </a:solidFill>
              <a:latin typeface="Calibri" pitchFamily="34" charset="0"/>
            </a:endParaRPr>
          </a:p>
        </p:txBody>
      </p:sp>
      <p:sp>
        <p:nvSpPr>
          <p:cNvPr id="11" name="圆角矩形 10"/>
          <p:cNvSpPr/>
          <p:nvPr/>
        </p:nvSpPr>
        <p:spPr>
          <a:xfrm>
            <a:off x="6307482" y="1485578"/>
            <a:ext cx="5260332" cy="3601157"/>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7017708" y="1223430"/>
            <a:ext cx="3750472" cy="338554"/>
          </a:xfrm>
          <a:prstGeom prst="rect">
            <a:avLst/>
          </a:prstGeom>
          <a:solidFill>
            <a:srgbClr val="0070C0"/>
          </a:solidFill>
          <a:effectLst/>
        </p:spPr>
        <p:txBody>
          <a:bodyPr wrap="square">
            <a:noAutofit/>
          </a:bodyPr>
          <a:lstStyle/>
          <a:p>
            <a:pPr algn="ctr"/>
            <a:r>
              <a:rPr lang="en-US" altLang="zh-CN" sz="1600" b="1" dirty="0" smtClean="0">
                <a:solidFill>
                  <a:schemeClr val="bg1"/>
                </a:solidFill>
                <a:latin typeface="Calibri" pitchFamily="34" charset="0"/>
              </a:rPr>
              <a:t>Distributed </a:t>
            </a:r>
            <a:r>
              <a:rPr lang="en-US" altLang="zh-CN" sz="1600" b="1" dirty="0">
                <a:solidFill>
                  <a:schemeClr val="bg1"/>
                </a:solidFill>
                <a:latin typeface="Calibri" pitchFamily="34" charset="0"/>
              </a:rPr>
              <a:t>massive MIMO based on RIS</a:t>
            </a:r>
            <a:endParaRPr lang="zh-CN" altLang="en-US" sz="1600" b="1" dirty="0">
              <a:solidFill>
                <a:schemeClr val="bg1"/>
              </a:solidFill>
              <a:latin typeface="Calibri" pitchFamily="34" charset="0"/>
            </a:endParaRPr>
          </a:p>
        </p:txBody>
      </p:sp>
    </p:spTree>
    <p:extLst>
      <p:ext uri="{BB962C8B-B14F-4D97-AF65-F5344CB8AC3E}">
        <p14:creationId xmlns:p14="http://schemas.microsoft.com/office/powerpoint/2010/main" val="274219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Channel modeling (1/2)</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12</a:t>
            </a:fld>
            <a:endParaRPr lang="zh-CN" altLang="en-US" dirty="0"/>
          </a:p>
        </p:txBody>
      </p:sp>
      <p:grpSp>
        <p:nvGrpSpPr>
          <p:cNvPr id="36" name="组合 35"/>
          <p:cNvGrpSpPr>
            <a:grpSpLocks noChangeAspect="1"/>
          </p:cNvGrpSpPr>
          <p:nvPr/>
        </p:nvGrpSpPr>
        <p:grpSpPr>
          <a:xfrm>
            <a:off x="6221869" y="1339174"/>
            <a:ext cx="5423110" cy="5065853"/>
            <a:chOff x="6493699" y="1334236"/>
            <a:chExt cx="4930100" cy="4605321"/>
          </a:xfrm>
        </p:grpSpPr>
        <p:pic>
          <p:nvPicPr>
            <p:cNvPr id="15" name="Pictur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3699" y="1629594"/>
              <a:ext cx="4858092" cy="4218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6493699" y="1334236"/>
              <a:ext cx="4930100" cy="4605321"/>
            </a:xfrm>
            <a:prstGeom prst="rect">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493699" y="1334236"/>
              <a:ext cx="2304256" cy="289172"/>
            </a:xfrm>
            <a:prstGeom prst="rect">
              <a:avLst/>
            </a:prstGeom>
            <a:solidFill>
              <a:srgbClr val="0070C0"/>
            </a:solidFill>
            <a:effectLst/>
          </p:spPr>
          <p:txBody>
            <a:bodyPr wrap="square">
              <a:noAutofit/>
            </a:bodyPr>
            <a:lstStyle/>
            <a:p>
              <a:pPr algn="ctr"/>
              <a:r>
                <a:rPr lang="en-US" altLang="zh-CN" sz="1600" b="1" dirty="0">
                  <a:solidFill>
                    <a:schemeClr val="bg1"/>
                  </a:solidFill>
                  <a:latin typeface="Calibri" pitchFamily="34" charset="0"/>
                </a:rPr>
                <a:t>Map-based </a:t>
              </a:r>
              <a:r>
                <a:rPr lang="en-US" altLang="zh-CN" sz="1600" b="1" dirty="0" smtClean="0">
                  <a:solidFill>
                    <a:schemeClr val="bg1"/>
                  </a:solidFill>
                  <a:latin typeface="Calibri" pitchFamily="34" charset="0"/>
                </a:rPr>
                <a:t>ray-tracing?</a:t>
              </a:r>
              <a:endParaRPr lang="zh-CN" altLang="en-US" sz="1600" b="1" dirty="0">
                <a:solidFill>
                  <a:schemeClr val="bg1"/>
                </a:solidFill>
                <a:latin typeface="Calibri" pitchFamily="34" charset="0"/>
              </a:endParaRPr>
            </a:p>
          </p:txBody>
        </p:sp>
      </p:grpSp>
      <p:grpSp>
        <p:nvGrpSpPr>
          <p:cNvPr id="35" name="组合 34"/>
          <p:cNvGrpSpPr>
            <a:grpSpLocks noChangeAspect="1"/>
          </p:cNvGrpSpPr>
          <p:nvPr/>
        </p:nvGrpSpPr>
        <p:grpSpPr>
          <a:xfrm>
            <a:off x="478582" y="1339175"/>
            <a:ext cx="5522733" cy="2157706"/>
            <a:chOff x="910630" y="1290117"/>
            <a:chExt cx="5020666" cy="1961551"/>
          </a:xfrm>
        </p:grpSpPr>
        <p:grpSp>
          <p:nvGrpSpPr>
            <p:cNvPr id="21" name="组合 20"/>
            <p:cNvGrpSpPr/>
            <p:nvPr/>
          </p:nvGrpSpPr>
          <p:grpSpPr>
            <a:xfrm>
              <a:off x="982638" y="1339076"/>
              <a:ext cx="4913322" cy="1911944"/>
              <a:chOff x="1524000" y="3348872"/>
              <a:chExt cx="7212974" cy="2538412"/>
            </a:xfrm>
          </p:grpSpPr>
          <p:pic>
            <p:nvPicPr>
              <p:cNvPr id="2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348872"/>
                <a:ext cx="7212974" cy="2538412"/>
              </a:xfrm>
              <a:prstGeom prst="rect">
                <a:avLst/>
              </a:prstGeom>
              <a:solidFill>
                <a:srgbClr val="FFFFFF">
                  <a:shade val="85000"/>
                </a:srgbClr>
              </a:solidFill>
              <a:ln w="9525">
                <a:noFill/>
                <a:miter lim="800000"/>
                <a:headEnd/>
                <a:tailEnd/>
              </a:ln>
              <a:effectLst>
                <a:outerShdw blurRad="55000" dist="18000" dir="5400000" algn="tl" rotWithShape="0">
                  <a:srgbClr val="000000">
                    <a:alpha val="40000"/>
                  </a:srgbClr>
                </a:outerShdw>
              </a:effectLst>
              <a:extLst/>
            </p:spPr>
          </p:pic>
          <p:graphicFrame>
            <p:nvGraphicFramePr>
              <p:cNvPr id="25" name="对象 24"/>
              <p:cNvGraphicFramePr>
                <a:graphicFrameLocks noChangeAspect="1"/>
              </p:cNvGraphicFramePr>
              <p:nvPr>
                <p:extLst>
                  <p:ext uri="{D42A27DB-BD31-4B8C-83A1-F6EECF244321}">
                    <p14:modId xmlns:p14="http://schemas.microsoft.com/office/powerpoint/2010/main" val="1365988090"/>
                  </p:ext>
                </p:extLst>
              </p:nvPr>
            </p:nvGraphicFramePr>
            <p:xfrm>
              <a:off x="3438525" y="3900488"/>
              <a:ext cx="215900" cy="241300"/>
            </p:xfrm>
            <a:graphic>
              <a:graphicData uri="http://schemas.openxmlformats.org/presentationml/2006/ole">
                <mc:AlternateContent xmlns:mc="http://schemas.openxmlformats.org/markup-compatibility/2006">
                  <mc:Choice xmlns:v="urn:schemas-microsoft-com:vml" Requires="v">
                    <p:oleObj spid="_x0000_s1290" name="Equation" r:id="rId5" imgW="215640" imgH="241200" progId="Equation.DSMT4">
                      <p:embed/>
                    </p:oleObj>
                  </mc:Choice>
                  <mc:Fallback>
                    <p:oleObj name="Equation" r:id="rId5" imgW="215640" imgH="241200" progId="Equation.DSMT4">
                      <p:embed/>
                      <p:pic>
                        <p:nvPicPr>
                          <p:cNvPr id="0" name=""/>
                          <p:cNvPicPr/>
                          <p:nvPr/>
                        </p:nvPicPr>
                        <p:blipFill>
                          <a:blip r:embed="rId6"/>
                          <a:stretch>
                            <a:fillRect/>
                          </a:stretch>
                        </p:blipFill>
                        <p:spPr>
                          <a:xfrm>
                            <a:off x="3438525" y="3900488"/>
                            <a:ext cx="215900" cy="241300"/>
                          </a:xfrm>
                          <a:prstGeom prst="rect">
                            <a:avLst/>
                          </a:prstGeom>
                        </p:spPr>
                      </p:pic>
                    </p:oleObj>
                  </mc:Fallback>
                </mc:AlternateContent>
              </a:graphicData>
            </a:graphic>
          </p:graphicFrame>
          <p:graphicFrame>
            <p:nvGraphicFramePr>
              <p:cNvPr id="26" name="对象 25"/>
              <p:cNvGraphicFramePr>
                <a:graphicFrameLocks noChangeAspect="1"/>
              </p:cNvGraphicFramePr>
              <p:nvPr>
                <p:extLst>
                  <p:ext uri="{D42A27DB-BD31-4B8C-83A1-F6EECF244321}">
                    <p14:modId xmlns:p14="http://schemas.microsoft.com/office/powerpoint/2010/main" val="1346920674"/>
                  </p:ext>
                </p:extLst>
              </p:nvPr>
            </p:nvGraphicFramePr>
            <p:xfrm>
              <a:off x="3419475" y="4484688"/>
              <a:ext cx="215900" cy="241300"/>
            </p:xfrm>
            <a:graphic>
              <a:graphicData uri="http://schemas.openxmlformats.org/presentationml/2006/ole">
                <mc:AlternateContent xmlns:mc="http://schemas.openxmlformats.org/markup-compatibility/2006">
                  <mc:Choice xmlns:v="urn:schemas-microsoft-com:vml" Requires="v">
                    <p:oleObj spid="_x0000_s1291" name="Equation" r:id="rId7" imgW="215640" imgH="241200" progId="Equation.DSMT4">
                      <p:embed/>
                    </p:oleObj>
                  </mc:Choice>
                  <mc:Fallback>
                    <p:oleObj name="Equation" r:id="rId7" imgW="215640" imgH="241200" progId="Equation.DSMT4">
                      <p:embed/>
                      <p:pic>
                        <p:nvPicPr>
                          <p:cNvPr id="0" name=""/>
                          <p:cNvPicPr>
                            <a:picLocks noChangeAspect="1" noChangeArrowheads="1"/>
                          </p:cNvPicPr>
                          <p:nvPr/>
                        </p:nvPicPr>
                        <p:blipFill>
                          <a:blip r:embed="rId8"/>
                          <a:srcRect/>
                          <a:stretch>
                            <a:fillRect/>
                          </a:stretch>
                        </p:blipFill>
                        <p:spPr bwMode="auto">
                          <a:xfrm>
                            <a:off x="3419475" y="4484688"/>
                            <a:ext cx="215900" cy="241300"/>
                          </a:xfrm>
                          <a:prstGeom prst="rect">
                            <a:avLst/>
                          </a:prstGeom>
                          <a:noFill/>
                          <a:ln>
                            <a:noFill/>
                          </a:ln>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698605013"/>
                  </p:ext>
                </p:extLst>
              </p:nvPr>
            </p:nvGraphicFramePr>
            <p:xfrm>
              <a:off x="3667125" y="4224338"/>
              <a:ext cx="215900" cy="241300"/>
            </p:xfrm>
            <a:graphic>
              <a:graphicData uri="http://schemas.openxmlformats.org/presentationml/2006/ole">
                <mc:AlternateContent xmlns:mc="http://schemas.openxmlformats.org/markup-compatibility/2006">
                  <mc:Choice xmlns:v="urn:schemas-microsoft-com:vml" Requires="v">
                    <p:oleObj spid="_x0000_s1292" name="Equation" r:id="rId9" imgW="215640" imgH="241200" progId="Equation.DSMT4">
                      <p:embed/>
                    </p:oleObj>
                  </mc:Choice>
                  <mc:Fallback>
                    <p:oleObj name="Equation" r:id="rId9" imgW="215640" imgH="241200" progId="Equation.DSMT4">
                      <p:embed/>
                      <p:pic>
                        <p:nvPicPr>
                          <p:cNvPr id="0" name=""/>
                          <p:cNvPicPr>
                            <a:picLocks noChangeAspect="1" noChangeArrowheads="1"/>
                          </p:cNvPicPr>
                          <p:nvPr/>
                        </p:nvPicPr>
                        <p:blipFill>
                          <a:blip r:embed="rId10"/>
                          <a:srcRect/>
                          <a:stretch>
                            <a:fillRect/>
                          </a:stretch>
                        </p:blipFill>
                        <p:spPr bwMode="auto">
                          <a:xfrm>
                            <a:off x="3667125" y="4224338"/>
                            <a:ext cx="2159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880935666"/>
                  </p:ext>
                </p:extLst>
              </p:nvPr>
            </p:nvGraphicFramePr>
            <p:xfrm>
              <a:off x="6013450" y="3967163"/>
              <a:ext cx="203200" cy="241300"/>
            </p:xfrm>
            <a:graphic>
              <a:graphicData uri="http://schemas.openxmlformats.org/presentationml/2006/ole">
                <mc:AlternateContent xmlns:mc="http://schemas.openxmlformats.org/markup-compatibility/2006">
                  <mc:Choice xmlns:v="urn:schemas-microsoft-com:vml" Requires="v">
                    <p:oleObj spid="_x0000_s1293" name="Equation" r:id="rId11" imgW="203040" imgH="241200" progId="Equation.DSMT4">
                      <p:embed/>
                    </p:oleObj>
                  </mc:Choice>
                  <mc:Fallback>
                    <p:oleObj name="Equation" r:id="rId11" imgW="203040" imgH="241200" progId="Equation.DSMT4">
                      <p:embed/>
                      <p:pic>
                        <p:nvPicPr>
                          <p:cNvPr id="0" name=""/>
                          <p:cNvPicPr>
                            <a:picLocks noChangeAspect="1" noChangeArrowheads="1"/>
                          </p:cNvPicPr>
                          <p:nvPr/>
                        </p:nvPicPr>
                        <p:blipFill>
                          <a:blip r:embed="rId12"/>
                          <a:srcRect/>
                          <a:stretch>
                            <a:fillRect/>
                          </a:stretch>
                        </p:blipFill>
                        <p:spPr bwMode="auto">
                          <a:xfrm>
                            <a:off x="6013450" y="3967163"/>
                            <a:ext cx="203200" cy="241300"/>
                          </a:xfrm>
                          <a:prstGeom prst="rect">
                            <a:avLst/>
                          </a:prstGeom>
                          <a:noFill/>
                          <a:ln>
                            <a:noFill/>
                          </a:ln>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2016442710"/>
                  </p:ext>
                </p:extLst>
              </p:nvPr>
            </p:nvGraphicFramePr>
            <p:xfrm>
              <a:off x="6007100" y="4550569"/>
              <a:ext cx="215900" cy="241300"/>
            </p:xfrm>
            <a:graphic>
              <a:graphicData uri="http://schemas.openxmlformats.org/presentationml/2006/ole">
                <mc:AlternateContent xmlns:mc="http://schemas.openxmlformats.org/markup-compatibility/2006">
                  <mc:Choice xmlns:v="urn:schemas-microsoft-com:vml" Requires="v">
                    <p:oleObj spid="_x0000_s1294" name="Equation" r:id="rId13" imgW="215640" imgH="241200" progId="Equation.DSMT4">
                      <p:embed/>
                    </p:oleObj>
                  </mc:Choice>
                  <mc:Fallback>
                    <p:oleObj name="Equation" r:id="rId13" imgW="215640" imgH="241200" progId="Equation.DSMT4">
                      <p:embed/>
                      <p:pic>
                        <p:nvPicPr>
                          <p:cNvPr id="0" name=""/>
                          <p:cNvPicPr>
                            <a:picLocks noChangeAspect="1" noChangeArrowheads="1"/>
                          </p:cNvPicPr>
                          <p:nvPr/>
                        </p:nvPicPr>
                        <p:blipFill>
                          <a:blip r:embed="rId14"/>
                          <a:srcRect/>
                          <a:stretch>
                            <a:fillRect/>
                          </a:stretch>
                        </p:blipFill>
                        <p:spPr bwMode="auto">
                          <a:xfrm>
                            <a:off x="6007100" y="4550569"/>
                            <a:ext cx="2159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2851234842"/>
                  </p:ext>
                </p:extLst>
              </p:nvPr>
            </p:nvGraphicFramePr>
            <p:xfrm>
              <a:off x="5807075" y="4237038"/>
              <a:ext cx="215900" cy="241300"/>
            </p:xfrm>
            <a:graphic>
              <a:graphicData uri="http://schemas.openxmlformats.org/presentationml/2006/ole">
                <mc:AlternateContent xmlns:mc="http://schemas.openxmlformats.org/markup-compatibility/2006">
                  <mc:Choice xmlns:v="urn:schemas-microsoft-com:vml" Requires="v">
                    <p:oleObj spid="_x0000_s1295" name="Equation" r:id="rId15" imgW="215640" imgH="241200" progId="Equation.DSMT4">
                      <p:embed/>
                    </p:oleObj>
                  </mc:Choice>
                  <mc:Fallback>
                    <p:oleObj name="Equation" r:id="rId15" imgW="215640" imgH="241200" progId="Equation.DSMT4">
                      <p:embed/>
                      <p:pic>
                        <p:nvPicPr>
                          <p:cNvPr id="0" name=""/>
                          <p:cNvPicPr>
                            <a:picLocks noChangeAspect="1" noChangeArrowheads="1"/>
                          </p:cNvPicPr>
                          <p:nvPr/>
                        </p:nvPicPr>
                        <p:blipFill>
                          <a:blip r:embed="rId16"/>
                          <a:srcRect/>
                          <a:stretch>
                            <a:fillRect/>
                          </a:stretch>
                        </p:blipFill>
                        <p:spPr bwMode="auto">
                          <a:xfrm>
                            <a:off x="5807075" y="4237038"/>
                            <a:ext cx="2159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Box 30"/>
              <p:cNvSpPr txBox="1"/>
              <p:nvPr/>
            </p:nvSpPr>
            <p:spPr>
              <a:xfrm>
                <a:off x="3108325" y="5134446"/>
                <a:ext cx="1273743" cy="33855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altLang="zh-CN" sz="1600" b="1" i="0" u="none" strike="noStrike" cap="none" spc="0" normalizeH="0" baseline="0" dirty="0" err="1" smtClean="0">
                    <a:ln>
                      <a:noFill/>
                    </a:ln>
                    <a:solidFill>
                      <a:srgbClr val="000000"/>
                    </a:solidFill>
                    <a:effectLst/>
                    <a:uFillTx/>
                    <a:latin typeface="Calibri" pitchFamily="34" charset="0"/>
                    <a:sym typeface="Helvetica Neue"/>
                  </a:rPr>
                  <a:t>Tx</a:t>
                </a:r>
                <a:r>
                  <a:rPr kumimoji="0" lang="en-US" altLang="zh-CN" sz="1600" b="1" i="0" u="none" strike="noStrike" cap="none" spc="0" normalizeH="0" baseline="0" dirty="0" smtClean="0">
                    <a:ln>
                      <a:noFill/>
                    </a:ln>
                    <a:solidFill>
                      <a:srgbClr val="000000"/>
                    </a:solidFill>
                    <a:effectLst/>
                    <a:uFillTx/>
                    <a:latin typeface="Calibri" pitchFamily="34" charset="0"/>
                    <a:sym typeface="Helvetica Neue"/>
                  </a:rPr>
                  <a:t> correlation</a:t>
                </a:r>
                <a:endParaRPr kumimoji="0" lang="zh-CN" altLang="en-US" sz="1600" b="1" i="0" u="none" strike="noStrike" cap="none" spc="0" normalizeH="0" baseline="0" dirty="0">
                  <a:ln>
                    <a:noFill/>
                  </a:ln>
                  <a:solidFill>
                    <a:srgbClr val="000000"/>
                  </a:solidFill>
                  <a:effectLst/>
                  <a:uFillTx/>
                  <a:latin typeface="Calibri" pitchFamily="34" charset="0"/>
                  <a:sym typeface="Helvetica Neue"/>
                </a:endParaRPr>
              </a:p>
            </p:txBody>
          </p:sp>
          <p:sp>
            <p:nvSpPr>
              <p:cNvPr id="32" name="TextBox 31"/>
              <p:cNvSpPr txBox="1"/>
              <p:nvPr/>
            </p:nvSpPr>
            <p:spPr>
              <a:xfrm>
                <a:off x="5451915" y="5134446"/>
                <a:ext cx="1288169" cy="33855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altLang="zh-CN" sz="1600" b="1" i="0" u="none" strike="noStrike" cap="none" spc="0" normalizeH="0" baseline="0" dirty="0" smtClean="0">
                    <a:ln>
                      <a:noFill/>
                    </a:ln>
                    <a:solidFill>
                      <a:srgbClr val="000000"/>
                    </a:solidFill>
                    <a:effectLst/>
                    <a:uFillTx/>
                    <a:latin typeface="Calibri" pitchFamily="34" charset="0"/>
                    <a:sym typeface="Helvetica Neue"/>
                  </a:rPr>
                  <a:t>Rx correlation</a:t>
                </a:r>
                <a:endParaRPr kumimoji="0" lang="zh-CN" altLang="en-US" sz="1600" b="1" i="0" u="none" strike="noStrike" cap="none" spc="0" normalizeH="0" baseline="0" dirty="0">
                  <a:ln>
                    <a:noFill/>
                  </a:ln>
                  <a:solidFill>
                    <a:srgbClr val="000000"/>
                  </a:solidFill>
                  <a:effectLst/>
                  <a:uFillTx/>
                  <a:latin typeface="Calibri" pitchFamily="34" charset="0"/>
                  <a:sym typeface="Helvetica Neue"/>
                </a:endParaRPr>
              </a:p>
            </p:txBody>
          </p:sp>
          <p:graphicFrame>
            <p:nvGraphicFramePr>
              <p:cNvPr id="33" name="对象 32"/>
              <p:cNvGraphicFramePr>
                <a:graphicFrameLocks noChangeAspect="1"/>
              </p:cNvGraphicFramePr>
              <p:nvPr>
                <p:extLst>
                  <p:ext uri="{D42A27DB-BD31-4B8C-83A1-F6EECF244321}">
                    <p14:modId xmlns:p14="http://schemas.microsoft.com/office/powerpoint/2010/main" val="178095285"/>
                  </p:ext>
                </p:extLst>
              </p:nvPr>
            </p:nvGraphicFramePr>
            <p:xfrm>
              <a:off x="4016375" y="3429000"/>
              <a:ext cx="1773238" cy="271463"/>
            </p:xfrm>
            <a:graphic>
              <a:graphicData uri="http://schemas.openxmlformats.org/presentationml/2006/ole">
                <mc:AlternateContent xmlns:mc="http://schemas.openxmlformats.org/markup-compatibility/2006">
                  <mc:Choice xmlns:v="urn:schemas-microsoft-com:vml" Requires="v">
                    <p:oleObj spid="_x0000_s1296" name="Equation" r:id="rId17" imgW="1409400" imgH="215640" progId="Equation.DSMT4">
                      <p:embed/>
                    </p:oleObj>
                  </mc:Choice>
                  <mc:Fallback>
                    <p:oleObj name="Equation" r:id="rId17" imgW="1409400" imgH="215640" progId="Equation.DSMT4">
                      <p:embed/>
                      <p:pic>
                        <p:nvPicPr>
                          <p:cNvPr id="0" name=""/>
                          <p:cNvPicPr>
                            <a:picLocks noChangeAspect="1" noChangeArrowheads="1"/>
                          </p:cNvPicPr>
                          <p:nvPr/>
                        </p:nvPicPr>
                        <p:blipFill>
                          <a:blip r:embed="rId18"/>
                          <a:srcRect/>
                          <a:stretch>
                            <a:fillRect/>
                          </a:stretch>
                        </p:blipFill>
                        <p:spPr bwMode="auto">
                          <a:xfrm>
                            <a:off x="4016375" y="3429000"/>
                            <a:ext cx="1773238" cy="271463"/>
                          </a:xfrm>
                          <a:prstGeom prst="rect">
                            <a:avLst/>
                          </a:prstGeom>
                          <a:noFill/>
                          <a:ln>
                            <a:noFill/>
                          </a:ln>
                        </p:spPr>
                      </p:pic>
                    </p:oleObj>
                  </mc:Fallback>
                </mc:AlternateContent>
              </a:graphicData>
            </a:graphic>
          </p:graphicFrame>
        </p:grpSp>
        <p:sp>
          <p:nvSpPr>
            <p:cNvPr id="22" name="矩形 21"/>
            <p:cNvSpPr/>
            <p:nvPr/>
          </p:nvSpPr>
          <p:spPr>
            <a:xfrm>
              <a:off x="910630" y="1290117"/>
              <a:ext cx="5020666" cy="1960903"/>
            </a:xfrm>
            <a:prstGeom prst="rect">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33066" y="2938976"/>
              <a:ext cx="1769120" cy="312692"/>
            </a:xfrm>
            <a:prstGeom prst="rect">
              <a:avLst/>
            </a:prstGeom>
            <a:solidFill>
              <a:srgbClr val="0070C0"/>
            </a:solidFill>
            <a:effectLst/>
          </p:spPr>
          <p:txBody>
            <a:bodyPr wrap="square">
              <a:noAutofit/>
            </a:bodyPr>
            <a:lstStyle/>
            <a:p>
              <a:pPr algn="ctr"/>
              <a:r>
                <a:rPr lang="en-US" altLang="zh-CN" sz="1600" b="1" dirty="0">
                  <a:solidFill>
                    <a:schemeClr val="bg1"/>
                  </a:solidFill>
                  <a:latin typeface="Calibri" pitchFamily="34" charset="0"/>
                </a:rPr>
                <a:t>Correlation-based?</a:t>
              </a:r>
              <a:endParaRPr lang="zh-CN" altLang="en-US" sz="1600" b="1" dirty="0">
                <a:solidFill>
                  <a:schemeClr val="bg1"/>
                </a:solidFill>
                <a:latin typeface="Calibri" pitchFamily="34" charset="0"/>
              </a:endParaRPr>
            </a:p>
          </p:txBody>
        </p:sp>
      </p:grpSp>
      <p:grpSp>
        <p:nvGrpSpPr>
          <p:cNvPr id="9" name="组合 8"/>
          <p:cNvGrpSpPr>
            <a:grpSpLocks noChangeAspect="1"/>
          </p:cNvGrpSpPr>
          <p:nvPr/>
        </p:nvGrpSpPr>
        <p:grpSpPr>
          <a:xfrm>
            <a:off x="494784" y="3804508"/>
            <a:ext cx="5502250" cy="2595599"/>
            <a:chOff x="929250" y="3579923"/>
            <a:chExt cx="5002045" cy="2359635"/>
          </a:xfrm>
        </p:grpSpPr>
        <p:graphicFrame>
          <p:nvGraphicFramePr>
            <p:cNvPr id="18" name="对象 17"/>
            <p:cNvGraphicFramePr>
              <a:graphicFrameLocks noChangeAspect="1"/>
            </p:cNvGraphicFramePr>
            <p:nvPr>
              <p:extLst>
                <p:ext uri="{D42A27DB-BD31-4B8C-83A1-F6EECF244321}">
                  <p14:modId xmlns:p14="http://schemas.microsoft.com/office/powerpoint/2010/main" val="1883202718"/>
                </p:ext>
              </p:extLst>
            </p:nvPr>
          </p:nvGraphicFramePr>
          <p:xfrm>
            <a:off x="1274753" y="3995204"/>
            <a:ext cx="4257654" cy="1904065"/>
          </p:xfrm>
          <a:graphic>
            <a:graphicData uri="http://schemas.openxmlformats.org/presentationml/2006/ole">
              <mc:AlternateContent xmlns:mc="http://schemas.openxmlformats.org/markup-compatibility/2006">
                <mc:Choice xmlns:v="urn:schemas-microsoft-com:vml" Requires="v">
                  <p:oleObj spid="_x0000_s1297" name="Picture" r:id="rId19" imgW="5876544" imgH="2496312" progId="Word.Picture.8">
                    <p:embed/>
                  </p:oleObj>
                </mc:Choice>
                <mc:Fallback>
                  <p:oleObj name="Picture" r:id="rId19" imgW="5876544" imgH="2496312" progId="Word.Picture.8">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74753" y="3995204"/>
                          <a:ext cx="4257654" cy="1904065"/>
                        </a:xfrm>
                        <a:prstGeom prst="rect">
                          <a:avLst/>
                        </a:prstGeom>
                        <a:noFill/>
                        <a:ln>
                          <a:noFill/>
                        </a:ln>
                      </p:spPr>
                    </p:pic>
                  </p:oleObj>
                </mc:Fallback>
              </mc:AlternateContent>
            </a:graphicData>
          </a:graphic>
        </p:graphicFrame>
        <p:sp>
          <p:nvSpPr>
            <p:cNvPr id="19" name="矩形 18"/>
            <p:cNvSpPr>
              <a:spLocks noChangeAspect="1"/>
            </p:cNvSpPr>
            <p:nvPr/>
          </p:nvSpPr>
          <p:spPr>
            <a:xfrm>
              <a:off x="929250" y="3579923"/>
              <a:ext cx="5002045" cy="2359635"/>
            </a:xfrm>
            <a:prstGeom prst="rect">
              <a:avLst/>
            </a:pr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a:spLocks noChangeAspect="1"/>
            </p:cNvSpPr>
            <p:nvPr/>
          </p:nvSpPr>
          <p:spPr>
            <a:xfrm>
              <a:off x="3424854" y="3579923"/>
              <a:ext cx="2501169" cy="338554"/>
            </a:xfrm>
            <a:prstGeom prst="rect">
              <a:avLst/>
            </a:prstGeom>
            <a:solidFill>
              <a:srgbClr val="0070C0"/>
            </a:solidFill>
            <a:effectLst/>
          </p:spPr>
          <p:txBody>
            <a:bodyPr wrap="square">
              <a:noAutofit/>
            </a:bodyPr>
            <a:lstStyle/>
            <a:p>
              <a:pPr algn="ctr"/>
              <a:r>
                <a:rPr lang="en-US" altLang="zh-CN" sz="1600" b="1" dirty="0" smtClean="0">
                  <a:solidFill>
                    <a:schemeClr val="bg1"/>
                  </a:solidFill>
                  <a:latin typeface="Calibri" pitchFamily="34" charset="0"/>
                </a:rPr>
                <a:t>Geometry-based stochastic?</a:t>
              </a:r>
              <a:endParaRPr lang="zh-CN" altLang="en-US" sz="1600" b="1" dirty="0">
                <a:solidFill>
                  <a:schemeClr val="bg1"/>
                </a:solidFill>
                <a:latin typeface="Calibri" pitchFamily="34" charset="0"/>
              </a:endParaRPr>
            </a:p>
          </p:txBody>
        </p:sp>
      </p:grpSp>
    </p:spTree>
    <p:extLst>
      <p:ext uri="{BB962C8B-B14F-4D97-AF65-F5344CB8AC3E}">
        <p14:creationId xmlns:p14="http://schemas.microsoft.com/office/powerpoint/2010/main" val="3832480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Channel modeling (2/2)</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13</a:t>
            </a:fld>
            <a:endParaRPr lang="zh-CN" altLang="en-US"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0841" y="1970351"/>
            <a:ext cx="6251115" cy="3350933"/>
          </a:xfrm>
          <a:prstGeom prst="rect">
            <a:avLst/>
          </a:prstGeom>
        </p:spPr>
      </p:pic>
      <p:sp>
        <p:nvSpPr>
          <p:cNvPr id="11" name="TextBox 10"/>
          <p:cNvSpPr txBox="1"/>
          <p:nvPr/>
        </p:nvSpPr>
        <p:spPr>
          <a:xfrm>
            <a:off x="6928897" y="1391891"/>
            <a:ext cx="4782931" cy="2034280"/>
          </a:xfrm>
          <a:prstGeom prst="rect">
            <a:avLst/>
          </a:prstGeom>
          <a:solidFill>
            <a:srgbClr val="00B0F0">
              <a:alpha val="46000"/>
            </a:srgbClr>
          </a:solidFill>
        </p:spPr>
        <p:txBody>
          <a:bodyPr wrap="square" lIns="117226" tIns="58613" rIns="117226" bIns="58613" rtlCol="0">
            <a:spAutoFit/>
          </a:bodyPr>
          <a:lstStyle/>
          <a:p>
            <a:pPr marL="0" lvl="1">
              <a:spcAft>
                <a:spcPts val="300"/>
              </a:spcAft>
            </a:pPr>
            <a:r>
              <a:rPr lang="en-US" altLang="zh-CN" sz="1600" dirty="0"/>
              <a:t>Stage 1</a:t>
            </a:r>
            <a:r>
              <a:rPr lang="zh-CN" altLang="en-US" sz="1600" dirty="0"/>
              <a:t>：</a:t>
            </a:r>
            <a:r>
              <a:rPr lang="en-US" altLang="zh-CN" sz="1600" dirty="0"/>
              <a:t>Without element-level modeling of RIS</a:t>
            </a:r>
          </a:p>
          <a:p>
            <a:pPr marL="219799" lvl="1" indent="-219799">
              <a:spcAft>
                <a:spcPts val="300"/>
              </a:spcAft>
              <a:buFont typeface="Arial" pitchFamily="34" charset="0"/>
              <a:buChar char="•"/>
            </a:pPr>
            <a:r>
              <a:rPr lang="en-US" altLang="zh-CN" sz="1600" dirty="0"/>
              <a:t>Modeling of the composited channel with RIS</a:t>
            </a:r>
          </a:p>
          <a:p>
            <a:pPr marL="219799" lvl="1" indent="-219799">
              <a:spcAft>
                <a:spcPts val="300"/>
              </a:spcAft>
              <a:buFont typeface="Arial" pitchFamily="34" charset="0"/>
              <a:buChar char="•"/>
            </a:pPr>
            <a:r>
              <a:rPr lang="en-US" altLang="zh-CN" sz="1600" dirty="0"/>
              <a:t>Typical deployment scenarios</a:t>
            </a:r>
          </a:p>
          <a:p>
            <a:pPr marL="805929" lvl="2" indent="-219799">
              <a:spcAft>
                <a:spcPts val="300"/>
              </a:spcAft>
              <a:buFont typeface="Arial" pitchFamily="34" charset="0"/>
              <a:buChar char="•"/>
            </a:pPr>
            <a:r>
              <a:rPr lang="en-US" altLang="zh-CN" sz="1600" dirty="0"/>
              <a:t>RIS deployed close to BS (e.g. </a:t>
            </a:r>
            <a:r>
              <a:rPr lang="en-US" altLang="zh-CN" sz="1600" dirty="0" err="1"/>
              <a:t>Tx</a:t>
            </a:r>
            <a:r>
              <a:rPr lang="en-US" altLang="zh-CN" sz="1600" dirty="0"/>
              <a:t> array)</a:t>
            </a:r>
          </a:p>
          <a:p>
            <a:pPr marL="805929" lvl="2" indent="-219799">
              <a:spcAft>
                <a:spcPts val="300"/>
              </a:spcAft>
              <a:buFont typeface="Arial" pitchFamily="34" charset="0"/>
              <a:buChar char="•"/>
            </a:pPr>
            <a:r>
              <a:rPr lang="en-US" altLang="zh-CN" sz="1600" dirty="0"/>
              <a:t>RIS deployed close to UE (e.g. Rx array)</a:t>
            </a:r>
          </a:p>
          <a:p>
            <a:pPr marL="805929" lvl="2" indent="-219799">
              <a:spcAft>
                <a:spcPts val="300"/>
              </a:spcAft>
              <a:buFont typeface="Arial" pitchFamily="34" charset="0"/>
              <a:buChar char="•"/>
            </a:pPr>
            <a:r>
              <a:rPr lang="en-US" altLang="zh-CN" sz="1600" dirty="0"/>
              <a:t>RIS deployed  in the middle of BS-UE link (e.g. relay)</a:t>
            </a:r>
          </a:p>
        </p:txBody>
      </p:sp>
      <p:sp>
        <p:nvSpPr>
          <p:cNvPr id="12" name="TextBox 11"/>
          <p:cNvSpPr txBox="1"/>
          <p:nvPr/>
        </p:nvSpPr>
        <p:spPr>
          <a:xfrm>
            <a:off x="6928899" y="3501802"/>
            <a:ext cx="4782929" cy="933979"/>
          </a:xfrm>
          <a:prstGeom prst="rect">
            <a:avLst/>
          </a:prstGeom>
          <a:solidFill>
            <a:schemeClr val="accent1">
              <a:alpha val="55000"/>
            </a:schemeClr>
          </a:solidFill>
        </p:spPr>
        <p:txBody>
          <a:bodyPr wrap="square" lIns="117226" tIns="58613" rIns="117226" bIns="58613" rtlCol="0">
            <a:spAutoFit/>
          </a:bodyPr>
          <a:lstStyle>
            <a:defPPr>
              <a:defRPr lang="zh-CN"/>
            </a:defPPr>
            <a:lvl2pPr marL="0" lvl="1">
              <a:defRPr sz="1100"/>
            </a:lvl2pPr>
            <a:lvl3pPr marL="628650" lvl="2" indent="-171450">
              <a:buFont typeface="Arial" pitchFamily="34" charset="0"/>
              <a:buChar char="•"/>
              <a:defRPr sz="1100"/>
            </a:lvl3pPr>
          </a:lstStyle>
          <a:p>
            <a:pPr lvl="1">
              <a:spcAft>
                <a:spcPts val="300"/>
              </a:spcAft>
            </a:pPr>
            <a:r>
              <a:rPr lang="en-US" altLang="zh-CN" sz="1600" dirty="0"/>
              <a:t>Stage 2</a:t>
            </a:r>
            <a:r>
              <a:rPr lang="en-US" altLang="zh-CN" sz="1600" dirty="0" smtClean="0"/>
              <a:t>: With element-level </a:t>
            </a:r>
            <a:r>
              <a:rPr lang="en-US" altLang="zh-CN" sz="1600" dirty="0"/>
              <a:t>modeling </a:t>
            </a:r>
            <a:r>
              <a:rPr lang="en-US" altLang="zh-CN" sz="1600" dirty="0" smtClean="0"/>
              <a:t> of RIS</a:t>
            </a:r>
          </a:p>
          <a:p>
            <a:pPr marL="219799" lvl="1" indent="-219799">
              <a:spcAft>
                <a:spcPts val="300"/>
              </a:spcAft>
              <a:buFont typeface="Arial" pitchFamily="34" charset="0"/>
              <a:buChar char="•"/>
            </a:pPr>
            <a:r>
              <a:rPr lang="en-US" altLang="zh-CN" sz="1600" dirty="0" smtClean="0"/>
              <a:t>Radiation pattern of RIS element is modeled</a:t>
            </a:r>
          </a:p>
          <a:p>
            <a:pPr marL="219799" lvl="1" indent="-219799">
              <a:spcAft>
                <a:spcPts val="300"/>
              </a:spcAft>
              <a:buFont typeface="Arial" pitchFamily="34" charset="0"/>
              <a:buChar char="•"/>
            </a:pPr>
            <a:r>
              <a:rPr lang="en-US" altLang="zh-CN" sz="1600" dirty="0" smtClean="0"/>
              <a:t>Only stationary far field modeling is considered</a:t>
            </a:r>
            <a:endParaRPr lang="en-US" altLang="zh-CN" sz="1600" dirty="0"/>
          </a:p>
        </p:txBody>
      </p:sp>
      <p:sp>
        <p:nvSpPr>
          <p:cNvPr id="13" name="TextBox 12"/>
          <p:cNvSpPr txBox="1"/>
          <p:nvPr/>
        </p:nvSpPr>
        <p:spPr>
          <a:xfrm>
            <a:off x="6928900" y="4509914"/>
            <a:ext cx="4782928" cy="933979"/>
          </a:xfrm>
          <a:prstGeom prst="rect">
            <a:avLst/>
          </a:prstGeom>
          <a:solidFill>
            <a:srgbClr val="7030A0">
              <a:alpha val="55000"/>
            </a:srgbClr>
          </a:solidFill>
        </p:spPr>
        <p:txBody>
          <a:bodyPr wrap="square" lIns="117226" tIns="58613" rIns="117226" bIns="58613" rtlCol="0">
            <a:spAutoFit/>
          </a:bodyPr>
          <a:lstStyle>
            <a:defPPr>
              <a:defRPr lang="zh-CN"/>
            </a:defPPr>
            <a:lvl2pPr marL="0" lvl="1">
              <a:defRPr sz="1100"/>
            </a:lvl2pPr>
            <a:lvl3pPr marL="628650" lvl="2" indent="-171450">
              <a:buFont typeface="Arial" pitchFamily="34" charset="0"/>
              <a:buChar char="•"/>
              <a:defRPr sz="1100"/>
            </a:lvl3pPr>
          </a:lstStyle>
          <a:p>
            <a:pPr lvl="1">
              <a:spcAft>
                <a:spcPts val="300"/>
              </a:spcAft>
            </a:pPr>
            <a:r>
              <a:rPr lang="en-US" altLang="zh-CN" sz="1600" dirty="0"/>
              <a:t>Stage </a:t>
            </a:r>
            <a:r>
              <a:rPr lang="en-US" altLang="zh-CN" sz="1600" dirty="0" smtClean="0"/>
              <a:t>3: Complete modeling of RIS</a:t>
            </a:r>
          </a:p>
          <a:p>
            <a:pPr marL="219799" lvl="1" indent="-219799">
              <a:spcAft>
                <a:spcPts val="300"/>
              </a:spcAft>
              <a:buFont typeface="Arial" pitchFamily="34" charset="0"/>
              <a:buChar char="•"/>
            </a:pPr>
            <a:r>
              <a:rPr lang="en-US" altLang="zh-CN" sz="1600" dirty="0" smtClean="0"/>
              <a:t>Radiation pattern of RIS element is modeled</a:t>
            </a:r>
          </a:p>
          <a:p>
            <a:pPr marL="219799" lvl="1" indent="-219799">
              <a:spcAft>
                <a:spcPts val="300"/>
              </a:spcAft>
              <a:buFont typeface="Arial" pitchFamily="34" charset="0"/>
              <a:buChar char="•"/>
            </a:pPr>
            <a:r>
              <a:rPr lang="en-US" altLang="zh-CN" sz="1600" dirty="0" smtClean="0"/>
              <a:t>Stationary/non-stationary far/near field modeling</a:t>
            </a:r>
            <a:endParaRPr lang="en-US" altLang="zh-CN" sz="1600" dirty="0"/>
          </a:p>
        </p:txBody>
      </p:sp>
      <p:sp>
        <p:nvSpPr>
          <p:cNvPr id="15" name="矩形 14"/>
          <p:cNvSpPr>
            <a:spLocks noChangeAspect="1"/>
          </p:cNvSpPr>
          <p:nvPr/>
        </p:nvSpPr>
        <p:spPr>
          <a:xfrm>
            <a:off x="1519670" y="1391891"/>
            <a:ext cx="3750472" cy="338554"/>
          </a:xfrm>
          <a:prstGeom prst="rect">
            <a:avLst/>
          </a:prstGeom>
          <a:solidFill>
            <a:srgbClr val="0070C0"/>
          </a:solidFill>
          <a:effectLst/>
        </p:spPr>
        <p:txBody>
          <a:bodyPr wrap="square">
            <a:noAutofit/>
          </a:bodyPr>
          <a:lstStyle/>
          <a:p>
            <a:pPr algn="ctr"/>
            <a:r>
              <a:rPr lang="en-US" altLang="zh-CN" sz="1600" b="1" dirty="0" smtClean="0">
                <a:solidFill>
                  <a:schemeClr val="bg1"/>
                </a:solidFill>
                <a:latin typeface="Calibri" pitchFamily="34" charset="0"/>
              </a:rPr>
              <a:t>Geometry-based stochastic modeling</a:t>
            </a:r>
            <a:endParaRPr lang="zh-CN" altLang="en-US" sz="1600" b="1" dirty="0">
              <a:solidFill>
                <a:schemeClr val="bg1"/>
              </a:solidFill>
              <a:latin typeface="Calibri" pitchFamily="34" charset="0"/>
            </a:endParaRPr>
          </a:p>
        </p:txBody>
      </p:sp>
      <p:sp>
        <p:nvSpPr>
          <p:cNvPr id="18" name="矩形 17"/>
          <p:cNvSpPr/>
          <p:nvPr/>
        </p:nvSpPr>
        <p:spPr>
          <a:xfrm>
            <a:off x="435149" y="5590034"/>
            <a:ext cx="11408898" cy="1015663"/>
          </a:xfrm>
          <a:prstGeom prst="rect">
            <a:avLst/>
          </a:prstGeom>
        </p:spPr>
        <p:txBody>
          <a:bodyPr wrap="square">
            <a:spAutoFit/>
          </a:bodyPr>
          <a:lstStyle/>
          <a:p>
            <a:pPr marL="228600" lvl="0" indent="-228600" defTabSz="914400">
              <a:lnSpc>
                <a:spcPct val="150000"/>
              </a:lnSpc>
              <a:buFont typeface="Arial" panose="020B0604020202020204" pitchFamily="34" charset="0"/>
              <a:buChar char="•"/>
            </a:pPr>
            <a:r>
              <a:rPr lang="en-US" altLang="zh-CN" sz="2000" b="1" dirty="0" smtClean="0">
                <a:solidFill>
                  <a:schemeClr val="accent1"/>
                </a:solidFill>
                <a:latin typeface="Calibri" panose="020F0502020204030204" pitchFamily="34" charset="0"/>
                <a:cs typeface="Calibri" panose="020F0502020204030204" pitchFamily="34" charset="0"/>
              </a:rPr>
              <a:t>Proposal 7</a:t>
            </a:r>
            <a:r>
              <a:rPr lang="en-US" altLang="zh-CN" sz="2000" b="1" dirty="0" smtClean="0">
                <a:solidFill>
                  <a:prstClr val="black"/>
                </a:solidFill>
                <a:latin typeface="Calibri" panose="020F0502020204030204" pitchFamily="34" charset="0"/>
                <a:cs typeface="Calibri" panose="020F0502020204030204" pitchFamily="34" charset="0"/>
              </a:rPr>
              <a:t>: RIS channel modeling, if </a:t>
            </a:r>
            <a:r>
              <a:rPr lang="en-US" altLang="zh-CN" sz="2000" b="1" dirty="0">
                <a:solidFill>
                  <a:prstClr val="black"/>
                </a:solidFill>
                <a:latin typeface="Calibri" panose="020F0502020204030204" pitchFamily="34" charset="0"/>
                <a:cs typeface="Calibri" panose="020F0502020204030204" pitchFamily="34" charset="0"/>
              </a:rPr>
              <a:t>studied in Rel-19, </a:t>
            </a:r>
            <a:r>
              <a:rPr lang="en-US" altLang="zh-CN" sz="2000" b="1" dirty="0" smtClean="0">
                <a:solidFill>
                  <a:prstClr val="black"/>
                </a:solidFill>
                <a:latin typeface="Calibri" panose="020F0502020204030204" pitchFamily="34" charset="0"/>
                <a:cs typeface="Calibri" panose="020F0502020204030204" pitchFamily="34" charset="0"/>
              </a:rPr>
              <a:t>should start with geometry-based </a:t>
            </a:r>
            <a:r>
              <a:rPr lang="en-US" altLang="zh-CN" sz="2000" b="1" dirty="0">
                <a:solidFill>
                  <a:prstClr val="black"/>
                </a:solidFill>
                <a:latin typeface="Calibri" panose="020F0502020204030204" pitchFamily="34" charset="0"/>
                <a:cs typeface="Calibri" panose="020F0502020204030204" pitchFamily="34" charset="0"/>
              </a:rPr>
              <a:t>stochastic </a:t>
            </a:r>
            <a:r>
              <a:rPr lang="en-US" altLang="zh-CN" sz="2000" b="1" dirty="0" smtClean="0">
                <a:solidFill>
                  <a:prstClr val="black"/>
                </a:solidFill>
                <a:latin typeface="Calibri" panose="020F0502020204030204" pitchFamily="34" charset="0"/>
                <a:cs typeface="Calibri" panose="020F0502020204030204" pitchFamily="34" charset="0"/>
              </a:rPr>
              <a:t>modeling</a:t>
            </a:r>
            <a:r>
              <a:rPr lang="en-US" altLang="zh-CN" sz="2000" b="1" dirty="0">
                <a:solidFill>
                  <a:prstClr val="black"/>
                </a:solidFill>
                <a:latin typeface="Calibri" panose="020F0502020204030204" pitchFamily="34" charset="0"/>
                <a:cs typeface="Calibri" panose="020F0502020204030204" pitchFamily="34" charset="0"/>
              </a:rPr>
              <a:t> as in TR 38.901</a:t>
            </a:r>
            <a:r>
              <a:rPr lang="en-US" altLang="zh-CN" sz="2000" b="1" dirty="0" smtClean="0">
                <a:solidFill>
                  <a:prstClr val="black"/>
                </a:solidFill>
                <a:latin typeface="Calibri" panose="020F0502020204030204" pitchFamily="34" charset="0"/>
                <a:cs typeface="Calibri" panose="020F0502020204030204" pitchFamily="34" charset="0"/>
              </a:rPr>
              <a:t>.</a:t>
            </a:r>
            <a:endParaRPr lang="en-US" altLang="zh-CN" sz="2000" b="1" dirty="0">
              <a:solidFill>
                <a:prstClr val="black"/>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6623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Conclusion - ISAC</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14</a:t>
            </a:fld>
            <a:endParaRPr lang="zh-CN" altLang="en-US" dirty="0"/>
          </a:p>
        </p:txBody>
      </p:sp>
      <p:sp>
        <p:nvSpPr>
          <p:cNvPr id="5" name="矩形 4"/>
          <p:cNvSpPr/>
          <p:nvPr/>
        </p:nvSpPr>
        <p:spPr>
          <a:xfrm>
            <a:off x="435149" y="1099488"/>
            <a:ext cx="11408898" cy="5138617"/>
          </a:xfrm>
          <a:prstGeom prst="rect">
            <a:avLst/>
          </a:prstGeom>
        </p:spPr>
        <p:txBody>
          <a:bodyPr wrap="square">
            <a:noAutofit/>
          </a:bodyPr>
          <a:lstStyle/>
          <a:p>
            <a:pPr>
              <a:lnSpc>
                <a:spcPct val="150000"/>
              </a:lnSpc>
              <a:spcAft>
                <a:spcPts val="600"/>
              </a:spcAft>
            </a:pPr>
            <a:r>
              <a:rPr lang="en-US" altLang="zh-CN" sz="2000" b="1" dirty="0">
                <a:solidFill>
                  <a:schemeClr val="accent1"/>
                </a:solidFill>
                <a:cs typeface="Calibri" panose="020F0502020204030204" pitchFamily="34" charset="0"/>
              </a:rPr>
              <a:t>Proposal 1</a:t>
            </a:r>
            <a:r>
              <a:rPr lang="en-US" altLang="zh-CN" sz="2000" b="1" dirty="0">
                <a:solidFill>
                  <a:sysClr val="windowText" lastClr="000000"/>
                </a:solidFill>
                <a:cs typeface="Calibri" panose="020F0502020204030204" pitchFamily="34" charset="0"/>
              </a:rPr>
              <a:t>: </a:t>
            </a:r>
            <a:r>
              <a:rPr lang="en-US" altLang="zh-CN" sz="2000" b="1" dirty="0"/>
              <a:t>Rel-19 RAN includes ISAC topic. At least include channel modeling for ISAC study</a:t>
            </a:r>
            <a:r>
              <a:rPr lang="en-US" altLang="zh-CN" sz="2000" b="1" dirty="0" smtClean="0"/>
              <a:t>.</a:t>
            </a:r>
          </a:p>
          <a:p>
            <a:pPr lvl="0" defTabSz="914400">
              <a:lnSpc>
                <a:spcPct val="150000"/>
              </a:lnSpc>
              <a:spcAft>
                <a:spcPts val="600"/>
              </a:spcAft>
              <a:defRPr/>
            </a:pPr>
            <a:r>
              <a:rPr lang="en-US" altLang="zh-CN" sz="2000" b="1" dirty="0">
                <a:solidFill>
                  <a:schemeClr val="accent1"/>
                </a:solidFill>
                <a:latin typeface="Calibri" panose="020F0502020204030204" pitchFamily="34" charset="0"/>
                <a:ea typeface="微软雅黑" panose="020B0503020204020204" pitchFamily="34" charset="-122"/>
                <a:cs typeface="Calibri" panose="020F0502020204030204" pitchFamily="34" charset="0"/>
              </a:rPr>
              <a:t>Proposal 2</a:t>
            </a:r>
            <a:r>
              <a:rPr lang="en-US" altLang="zh-CN" sz="2000" b="1" dirty="0">
                <a:solidFill>
                  <a:sysClr val="windowText" lastClr="000000">
                    <a:lumMod val="95000"/>
                    <a:lumOff val="5000"/>
                  </a:sysClr>
                </a:solidFill>
                <a:latin typeface="Calibri" panose="020F0502020204030204" pitchFamily="34" charset="0"/>
                <a:ea typeface="微软雅黑" panose="020B0503020204020204" pitchFamily="34" charset="-122"/>
                <a:cs typeface="Calibri" panose="020F0502020204030204" pitchFamily="34" charset="0"/>
              </a:rPr>
              <a:t>: For ISAC study, at least include one indoor and one outdoor use case as starting point.</a:t>
            </a:r>
          </a:p>
          <a:p>
            <a:pPr marL="938083" lvl="1" indent="-342900">
              <a:spcAft>
                <a:spcPts val="600"/>
              </a:spcAft>
              <a:buFont typeface="微软雅黑" panose="020B0503020204020204" pitchFamily="34" charset="-122"/>
              <a:buChar char="-"/>
            </a:pPr>
            <a:r>
              <a:rPr lang="en-US" altLang="zh-CN" sz="2000" b="1" dirty="0">
                <a:latin typeface="Calibri" panose="020F0502020204030204" pitchFamily="34" charset="0"/>
                <a:cs typeface="Calibri" panose="020F0502020204030204" pitchFamily="34" charset="0"/>
              </a:rPr>
              <a:t>Use case identification can be done in RAN1, or in RANP if </a:t>
            </a:r>
            <a:r>
              <a:rPr lang="en-US" altLang="zh-CN" sz="2000" b="1" dirty="0" smtClean="0">
                <a:latin typeface="Calibri" panose="020F0502020204030204" pitchFamily="34" charset="0"/>
                <a:cs typeface="Calibri" panose="020F0502020204030204" pitchFamily="34" charset="0"/>
              </a:rPr>
              <a:t>necessary.</a:t>
            </a:r>
          </a:p>
          <a:p>
            <a:pPr marL="0" lvl="1">
              <a:lnSpc>
                <a:spcPct val="150000"/>
              </a:lnSpc>
              <a:spcAft>
                <a:spcPts val="600"/>
              </a:spcAft>
            </a:pPr>
            <a:r>
              <a:rPr lang="en-US" altLang="zh-CN" sz="2000" b="1" dirty="0">
                <a:solidFill>
                  <a:schemeClr val="accent1"/>
                </a:solidFill>
                <a:latin typeface="Calibri" panose="020F0502020204030204" pitchFamily="34" charset="0"/>
                <a:cs typeface="Calibri" panose="020F0502020204030204" pitchFamily="34" charset="0"/>
              </a:rPr>
              <a:t>Proposal </a:t>
            </a:r>
            <a:r>
              <a:rPr lang="en-US" altLang="zh-CN" sz="2000" b="1" dirty="0" smtClean="0">
                <a:solidFill>
                  <a:schemeClr val="accent1"/>
                </a:solidFill>
                <a:latin typeface="Calibri" panose="020F0502020204030204" pitchFamily="34" charset="0"/>
                <a:cs typeface="Calibri" panose="020F0502020204030204" pitchFamily="34" charset="0"/>
              </a:rPr>
              <a:t>3</a:t>
            </a:r>
            <a:r>
              <a:rPr lang="en-US" altLang="zh-CN" sz="2000" b="1" dirty="0" smtClean="0">
                <a:solidFill>
                  <a:prstClr val="black"/>
                </a:solidFill>
                <a:latin typeface="Calibri" panose="020F0502020204030204" pitchFamily="34" charset="0"/>
                <a:cs typeface="Calibri" panose="020F0502020204030204" pitchFamily="34" charset="0"/>
              </a:rPr>
              <a:t>: </a:t>
            </a:r>
            <a:r>
              <a:rPr lang="en-US" altLang="zh-CN" sz="2000" b="1" dirty="0">
                <a:solidFill>
                  <a:prstClr val="black"/>
                </a:solidFill>
                <a:latin typeface="Calibri" panose="020F0502020204030204" pitchFamily="34" charset="0"/>
                <a:cs typeface="Calibri" panose="020F0502020204030204" pitchFamily="34" charset="0"/>
              </a:rPr>
              <a:t>Study ISAC channel modeling enhancement </a:t>
            </a:r>
            <a:r>
              <a:rPr lang="en-US" altLang="zh-CN" sz="2000" b="1" dirty="0" smtClean="0">
                <a:solidFill>
                  <a:prstClr val="black"/>
                </a:solidFill>
                <a:latin typeface="Calibri" panose="020F0502020204030204" pitchFamily="34" charset="0"/>
                <a:cs typeface="Calibri" panose="020F0502020204030204" pitchFamily="34" charset="0"/>
              </a:rPr>
              <a:t>for both </a:t>
            </a:r>
            <a:r>
              <a:rPr lang="en-US" altLang="zh-CN" sz="2000" b="1" dirty="0">
                <a:solidFill>
                  <a:prstClr val="black"/>
                </a:solidFill>
                <a:latin typeface="Calibri" panose="020F0502020204030204" pitchFamily="34" charset="0"/>
                <a:cs typeface="Calibri" panose="020F0502020204030204" pitchFamily="34" charset="0"/>
              </a:rPr>
              <a:t>SLS and LLS </a:t>
            </a:r>
            <a:r>
              <a:rPr lang="en-US" altLang="zh-CN" sz="2000" b="1" dirty="0" smtClean="0">
                <a:solidFill>
                  <a:prstClr val="black"/>
                </a:solidFill>
                <a:latin typeface="Calibri" panose="020F0502020204030204" pitchFamily="34" charset="0"/>
                <a:cs typeface="Calibri" panose="020F0502020204030204" pitchFamily="34" charset="0"/>
              </a:rPr>
              <a:t>based </a:t>
            </a:r>
            <a:r>
              <a:rPr lang="en-US" altLang="zh-CN" sz="2000" b="1" dirty="0">
                <a:solidFill>
                  <a:prstClr val="black"/>
                </a:solidFill>
                <a:latin typeface="Calibri" panose="020F0502020204030204" pitchFamily="34" charset="0"/>
                <a:cs typeface="Calibri" panose="020F0502020204030204" pitchFamily="34" charset="0"/>
              </a:rPr>
              <a:t>on </a:t>
            </a:r>
            <a:r>
              <a:rPr lang="en-US" altLang="zh-CN" sz="2000" b="1" dirty="0" smtClean="0">
                <a:solidFill>
                  <a:prstClr val="black"/>
                </a:solidFill>
                <a:latin typeface="Calibri" panose="020F0502020204030204" pitchFamily="34" charset="0"/>
                <a:cs typeface="Calibri" panose="020F0502020204030204" pitchFamily="34" charset="0"/>
              </a:rPr>
              <a:t>statistic modeling in TR </a:t>
            </a:r>
            <a:r>
              <a:rPr lang="en-US" altLang="zh-CN" sz="2000" b="1" dirty="0">
                <a:solidFill>
                  <a:prstClr val="black"/>
                </a:solidFill>
                <a:latin typeface="Calibri" panose="020F0502020204030204" pitchFamily="34" charset="0"/>
                <a:cs typeface="Calibri" panose="020F0502020204030204" pitchFamily="34" charset="0"/>
              </a:rPr>
              <a:t>38.901.</a:t>
            </a:r>
          </a:p>
          <a:p>
            <a:pPr marL="0" lvl="1">
              <a:lnSpc>
                <a:spcPct val="150000"/>
              </a:lnSpc>
              <a:spcAft>
                <a:spcPts val="600"/>
              </a:spcAft>
            </a:pPr>
            <a:r>
              <a:rPr lang="en-US" altLang="zh-CN" sz="2000" b="1" dirty="0" smtClean="0">
                <a:solidFill>
                  <a:schemeClr val="accent1"/>
                </a:solidFill>
                <a:latin typeface="Calibri" panose="020F0502020204030204" pitchFamily="34" charset="0"/>
                <a:ea typeface="微软雅黑" panose="020B0503020204020204" pitchFamily="34" charset="-122"/>
                <a:cs typeface="Calibri" panose="020F0502020204030204" pitchFamily="34" charset="0"/>
              </a:rPr>
              <a:t>Proposal 4</a:t>
            </a:r>
            <a:r>
              <a:rPr lang="en-US" altLang="zh-CN" sz="2000" b="1" dirty="0" smtClean="0">
                <a:solidFill>
                  <a:sysClr val="windowText" lastClr="000000">
                    <a:lumMod val="95000"/>
                    <a:lumOff val="5000"/>
                  </a:sysClr>
                </a:solidFill>
                <a:latin typeface="Calibri" panose="020F0502020204030204" pitchFamily="34" charset="0"/>
                <a:ea typeface="微软雅黑" panose="020B0503020204020204" pitchFamily="34" charset="-122"/>
                <a:cs typeface="Calibri" panose="020F0502020204030204" pitchFamily="34" charset="0"/>
              </a:rPr>
              <a:t>: </a:t>
            </a:r>
            <a:r>
              <a:rPr lang="en-US" altLang="zh-CN" sz="2000" b="1" dirty="0">
                <a:solidFill>
                  <a:sysClr val="windowText" lastClr="000000">
                    <a:lumMod val="95000"/>
                    <a:lumOff val="5000"/>
                  </a:sysClr>
                </a:solidFill>
                <a:latin typeface="Calibri" panose="020F0502020204030204" pitchFamily="34" charset="0"/>
                <a:cs typeface="Calibri" panose="020F0502020204030204" pitchFamily="34" charset="0"/>
              </a:rPr>
              <a:t>Channel modeling for all sensing modes can be studied. </a:t>
            </a:r>
            <a:endParaRPr lang="en-US" altLang="zh-CN" sz="2000" b="1" dirty="0">
              <a:solidFill>
                <a:sysClr val="windowText" lastClr="000000">
                  <a:lumMod val="95000"/>
                  <a:lumOff val="5000"/>
                </a:sysClr>
              </a:solidFill>
              <a:latin typeface="Calibri" panose="020F0502020204030204" pitchFamily="34" charset="0"/>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95649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Conclusion - RIS</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15</a:t>
            </a:fld>
            <a:endParaRPr lang="zh-CN" altLang="en-US" dirty="0"/>
          </a:p>
        </p:txBody>
      </p:sp>
      <p:sp>
        <p:nvSpPr>
          <p:cNvPr id="5" name="矩形 4"/>
          <p:cNvSpPr/>
          <p:nvPr/>
        </p:nvSpPr>
        <p:spPr>
          <a:xfrm>
            <a:off x="435149" y="1099488"/>
            <a:ext cx="11408898" cy="5138617"/>
          </a:xfrm>
          <a:prstGeom prst="rect">
            <a:avLst/>
          </a:prstGeom>
        </p:spPr>
        <p:txBody>
          <a:bodyPr wrap="square">
            <a:noAutofit/>
          </a:bodyPr>
          <a:lstStyle/>
          <a:p>
            <a:pPr lvl="0" defTabSz="914400">
              <a:lnSpc>
                <a:spcPct val="150000"/>
              </a:lnSpc>
              <a:spcAft>
                <a:spcPts val="600"/>
              </a:spcAft>
            </a:pPr>
            <a:r>
              <a:rPr lang="en-US" altLang="zh-CN" sz="2000" b="1" dirty="0">
                <a:solidFill>
                  <a:srgbClr val="4F81BD"/>
                </a:solidFill>
                <a:latin typeface="Calibri" panose="020F0502020204030204" pitchFamily="34" charset="0"/>
                <a:cs typeface="Calibri" panose="020F0502020204030204" pitchFamily="34" charset="0"/>
              </a:rPr>
              <a:t>Proposal </a:t>
            </a:r>
            <a:r>
              <a:rPr lang="en-US" altLang="zh-CN" sz="2000" b="1" dirty="0" smtClean="0">
                <a:solidFill>
                  <a:srgbClr val="4F81BD"/>
                </a:solidFill>
                <a:latin typeface="Calibri" panose="020F0502020204030204" pitchFamily="34" charset="0"/>
                <a:cs typeface="Calibri" panose="020F0502020204030204" pitchFamily="34" charset="0"/>
              </a:rPr>
              <a:t>5</a:t>
            </a:r>
            <a:r>
              <a:rPr lang="en-US" altLang="zh-CN" sz="2000" b="1" dirty="0" smtClean="0">
                <a:solidFill>
                  <a:prstClr val="black"/>
                </a:solidFill>
                <a:latin typeface="Calibri" panose="020F0502020204030204" pitchFamily="34" charset="0"/>
                <a:cs typeface="Calibri" panose="020F0502020204030204" pitchFamily="34" charset="0"/>
              </a:rPr>
              <a:t>: </a:t>
            </a:r>
            <a:r>
              <a:rPr lang="en-US" altLang="zh-CN" sz="2000" b="1" dirty="0">
                <a:solidFill>
                  <a:prstClr val="black"/>
                </a:solidFill>
                <a:latin typeface="Calibri" panose="020F0502020204030204" pitchFamily="34" charset="0"/>
                <a:cs typeface="Calibri" panose="020F0502020204030204" pitchFamily="34" charset="0"/>
              </a:rPr>
              <a:t>RIS, if studied in Rel-19, can focus on channel modeling as 1</a:t>
            </a:r>
            <a:r>
              <a:rPr lang="en-US" altLang="zh-CN" sz="2000" b="1" baseline="30000" dirty="0">
                <a:solidFill>
                  <a:prstClr val="black"/>
                </a:solidFill>
                <a:latin typeface="Calibri" panose="020F0502020204030204" pitchFamily="34" charset="0"/>
                <a:cs typeface="Calibri" panose="020F0502020204030204" pitchFamily="34" charset="0"/>
              </a:rPr>
              <a:t>st</a:t>
            </a:r>
            <a:r>
              <a:rPr lang="en-US" altLang="zh-CN" sz="2000" b="1" dirty="0">
                <a:solidFill>
                  <a:prstClr val="black"/>
                </a:solidFill>
                <a:latin typeface="Calibri" panose="020F0502020204030204" pitchFamily="34" charset="0"/>
                <a:cs typeface="Calibri" panose="020F0502020204030204" pitchFamily="34" charset="0"/>
              </a:rPr>
              <a:t> priority.</a:t>
            </a:r>
          </a:p>
          <a:p>
            <a:pPr marL="938083" lvl="1" indent="-342900" defTabSz="914400">
              <a:lnSpc>
                <a:spcPct val="150000"/>
              </a:lnSpc>
              <a:spcAft>
                <a:spcPts val="600"/>
              </a:spcAft>
              <a:buFont typeface="微软雅黑" panose="020B0503020204020204" pitchFamily="34" charset="-122"/>
              <a:buChar char="-"/>
            </a:pPr>
            <a:r>
              <a:rPr lang="en-US" altLang="zh-CN" sz="2000" b="1" dirty="0">
                <a:solidFill>
                  <a:prstClr val="black"/>
                </a:solidFill>
                <a:latin typeface="Calibri" panose="020F0502020204030204" pitchFamily="34" charset="0"/>
                <a:cs typeface="Calibri" panose="020F0502020204030204" pitchFamily="34" charset="0"/>
              </a:rPr>
              <a:t>2</a:t>
            </a:r>
            <a:r>
              <a:rPr lang="en-US" altLang="zh-CN" sz="2000" b="1" baseline="30000" dirty="0">
                <a:solidFill>
                  <a:prstClr val="black"/>
                </a:solidFill>
                <a:latin typeface="Calibri" panose="020F0502020204030204" pitchFamily="34" charset="0"/>
                <a:cs typeface="Calibri" panose="020F0502020204030204" pitchFamily="34" charset="0"/>
              </a:rPr>
              <a:t>nd</a:t>
            </a:r>
            <a:r>
              <a:rPr lang="en-US" altLang="zh-CN" sz="2000" b="1" dirty="0">
                <a:solidFill>
                  <a:prstClr val="black"/>
                </a:solidFill>
                <a:latin typeface="Calibri" panose="020F0502020204030204" pitchFamily="34" charset="0"/>
                <a:cs typeface="Calibri" panose="020F0502020204030204" pitchFamily="34" charset="0"/>
              </a:rPr>
              <a:t> priority aspects can be studied in future release, e.g. power consumption modeling</a:t>
            </a:r>
            <a:r>
              <a:rPr lang="en-US" altLang="zh-CN" sz="2000" b="1" dirty="0" smtClean="0">
                <a:solidFill>
                  <a:prstClr val="black"/>
                </a:solidFill>
                <a:latin typeface="Calibri" panose="020F0502020204030204" pitchFamily="34" charset="0"/>
                <a:cs typeface="Calibri" panose="020F0502020204030204" pitchFamily="34" charset="0"/>
              </a:rPr>
              <a:t>.</a:t>
            </a:r>
          </a:p>
          <a:p>
            <a:pPr lvl="0" defTabSz="914400">
              <a:spcAft>
                <a:spcPts val="600"/>
              </a:spcAft>
            </a:pPr>
            <a:r>
              <a:rPr lang="en-US" altLang="zh-CN" sz="2000" b="1" dirty="0">
                <a:solidFill>
                  <a:schemeClr val="accent1"/>
                </a:solidFill>
                <a:latin typeface="Calibri" panose="020F0502020204030204" pitchFamily="34" charset="0"/>
                <a:cs typeface="Calibri" panose="020F0502020204030204" pitchFamily="34" charset="0"/>
              </a:rPr>
              <a:t>Proposal </a:t>
            </a:r>
            <a:r>
              <a:rPr lang="en-US" altLang="zh-CN" sz="2000" b="1" dirty="0" smtClean="0">
                <a:solidFill>
                  <a:schemeClr val="accent1"/>
                </a:solidFill>
                <a:latin typeface="Calibri" panose="020F0502020204030204" pitchFamily="34" charset="0"/>
                <a:cs typeface="Calibri" panose="020F0502020204030204" pitchFamily="34" charset="0"/>
              </a:rPr>
              <a:t>6</a:t>
            </a:r>
            <a:r>
              <a:rPr lang="en-US" altLang="zh-CN" sz="2000" b="1" dirty="0" smtClean="0">
                <a:solidFill>
                  <a:prstClr val="black"/>
                </a:solidFill>
                <a:latin typeface="Calibri" panose="020F0502020204030204" pitchFamily="34" charset="0"/>
                <a:cs typeface="Calibri" panose="020F0502020204030204" pitchFamily="34" charset="0"/>
              </a:rPr>
              <a:t>: </a:t>
            </a:r>
            <a:r>
              <a:rPr lang="en-US" altLang="zh-CN" sz="2000" b="1" dirty="0">
                <a:solidFill>
                  <a:prstClr val="black"/>
                </a:solidFill>
                <a:latin typeface="Calibri" panose="020F0502020204030204" pitchFamily="34" charset="0"/>
                <a:cs typeface="Calibri" panose="020F0502020204030204" pitchFamily="34" charset="0"/>
              </a:rPr>
              <a:t>RIS channel modeling, if </a:t>
            </a:r>
            <a:r>
              <a:rPr lang="en-US" altLang="zh-CN" sz="2000" b="1" dirty="0" smtClean="0">
                <a:solidFill>
                  <a:prstClr val="black"/>
                </a:solidFill>
                <a:latin typeface="Calibri" panose="020F0502020204030204" pitchFamily="34" charset="0"/>
                <a:cs typeface="Calibri" panose="020F0502020204030204" pitchFamily="34" charset="0"/>
              </a:rPr>
              <a:t>studied in Rel-19, </a:t>
            </a:r>
            <a:r>
              <a:rPr lang="en-US" altLang="zh-CN" sz="2000" b="1" dirty="0">
                <a:solidFill>
                  <a:prstClr val="black"/>
                </a:solidFill>
                <a:latin typeface="Calibri" panose="020F0502020204030204" pitchFamily="34" charset="0"/>
                <a:cs typeface="Calibri" panose="020F0502020204030204" pitchFamily="34" charset="0"/>
              </a:rPr>
              <a:t>should consider how to limit the workload.</a:t>
            </a:r>
          </a:p>
          <a:p>
            <a:pPr marL="938083" lvl="1" indent="-342900" defTabSz="914400">
              <a:spcAft>
                <a:spcPts val="600"/>
              </a:spcAft>
              <a:buFont typeface="微软雅黑" panose="020B0503020204020204" pitchFamily="34" charset="-122"/>
              <a:buChar char="-"/>
            </a:pPr>
            <a:r>
              <a:rPr lang="en-US" altLang="zh-CN" sz="2000" b="1" dirty="0">
                <a:solidFill>
                  <a:prstClr val="black"/>
                </a:solidFill>
                <a:latin typeface="Calibri" panose="020F0502020204030204" pitchFamily="34" charset="0"/>
                <a:cs typeface="Calibri" panose="020F0502020204030204" pitchFamily="34" charset="0"/>
              </a:rPr>
              <a:t>Strive to one most representative </a:t>
            </a:r>
            <a:r>
              <a:rPr lang="en-US" altLang="zh-CN" sz="2000" b="1" dirty="0" smtClean="0">
                <a:solidFill>
                  <a:prstClr val="black"/>
                </a:solidFill>
                <a:latin typeface="Calibri" panose="020F0502020204030204" pitchFamily="34" charset="0"/>
                <a:cs typeface="Calibri" panose="020F0502020204030204" pitchFamily="34" charset="0"/>
              </a:rPr>
              <a:t>RIS element </a:t>
            </a:r>
            <a:r>
              <a:rPr lang="en-US" altLang="zh-CN" sz="2000" b="1" dirty="0">
                <a:solidFill>
                  <a:prstClr val="black"/>
                </a:solidFill>
                <a:latin typeface="Calibri" panose="020F0502020204030204" pitchFamily="34" charset="0"/>
                <a:cs typeface="Calibri" panose="020F0502020204030204" pitchFamily="34" charset="0"/>
              </a:rPr>
              <a:t>model, e.g. 1-bit passive </a:t>
            </a:r>
            <a:r>
              <a:rPr lang="en-US" altLang="zh-CN" sz="2000" b="1" dirty="0" smtClean="0">
                <a:solidFill>
                  <a:prstClr val="black"/>
                </a:solidFill>
                <a:latin typeface="Calibri" panose="020F0502020204030204" pitchFamily="34" charset="0"/>
                <a:cs typeface="Calibri" panose="020F0502020204030204" pitchFamily="34" charset="0"/>
              </a:rPr>
              <a:t>RIS element.</a:t>
            </a:r>
            <a:endParaRPr lang="en-US" altLang="zh-CN" sz="2000" b="1" dirty="0">
              <a:solidFill>
                <a:prstClr val="black"/>
              </a:solidFill>
              <a:latin typeface="Calibri" panose="020F0502020204030204" pitchFamily="34" charset="0"/>
              <a:cs typeface="Calibri" panose="020F0502020204030204" pitchFamily="34" charset="0"/>
            </a:endParaRPr>
          </a:p>
          <a:p>
            <a:pPr marL="938083" lvl="1" indent="-342900" defTabSz="914400">
              <a:spcAft>
                <a:spcPts val="600"/>
              </a:spcAft>
              <a:buFont typeface="微软雅黑" panose="020B0503020204020204" pitchFamily="34" charset="-122"/>
              <a:buChar char="-"/>
            </a:pPr>
            <a:r>
              <a:rPr lang="en-US" altLang="zh-CN" sz="2000" b="1" dirty="0">
                <a:solidFill>
                  <a:prstClr val="black"/>
                </a:solidFill>
                <a:latin typeface="Calibri" panose="020F0502020204030204" pitchFamily="34" charset="0"/>
                <a:cs typeface="Calibri" panose="020F0502020204030204" pitchFamily="34" charset="0"/>
              </a:rPr>
              <a:t>Start with a few popular array patterns </a:t>
            </a:r>
            <a:r>
              <a:rPr lang="en-US" altLang="zh-CN" sz="2000" b="1" dirty="0" smtClean="0">
                <a:solidFill>
                  <a:prstClr val="black"/>
                </a:solidFill>
                <a:latin typeface="Calibri" panose="020F0502020204030204" pitchFamily="34" charset="0"/>
                <a:cs typeface="Calibri" panose="020F0502020204030204" pitchFamily="34" charset="0"/>
              </a:rPr>
              <a:t>(array size, element spacing</a:t>
            </a:r>
            <a:r>
              <a:rPr lang="en-US" altLang="zh-CN" sz="2000" b="1" dirty="0">
                <a:solidFill>
                  <a:prstClr val="black"/>
                </a:solidFill>
                <a:latin typeface="Calibri" panose="020F0502020204030204" pitchFamily="34" charset="0"/>
                <a:cs typeface="Calibri" panose="020F0502020204030204" pitchFamily="34" charset="0"/>
              </a:rPr>
              <a:t>, polarization, etc</a:t>
            </a:r>
            <a:r>
              <a:rPr lang="en-US" altLang="zh-CN" sz="2000" b="1" dirty="0" smtClean="0">
                <a:solidFill>
                  <a:prstClr val="black"/>
                </a:solidFill>
                <a:latin typeface="Calibri" panose="020F0502020204030204" pitchFamily="34" charset="0"/>
                <a:cs typeface="Calibri" panose="020F0502020204030204" pitchFamily="34" charset="0"/>
              </a:rPr>
              <a:t>.).</a:t>
            </a:r>
          </a:p>
          <a:p>
            <a:pPr lvl="0" defTabSz="914400">
              <a:lnSpc>
                <a:spcPct val="150000"/>
              </a:lnSpc>
              <a:spcAft>
                <a:spcPts val="600"/>
              </a:spcAft>
            </a:pPr>
            <a:r>
              <a:rPr lang="en-US" altLang="zh-CN" sz="2000" b="1" dirty="0">
                <a:solidFill>
                  <a:srgbClr val="4F81BD"/>
                </a:solidFill>
                <a:latin typeface="Calibri" panose="020F0502020204030204" pitchFamily="34" charset="0"/>
                <a:cs typeface="Calibri" panose="020F0502020204030204" pitchFamily="34" charset="0"/>
              </a:rPr>
              <a:t>Proposal </a:t>
            </a:r>
            <a:r>
              <a:rPr lang="en-US" altLang="zh-CN" sz="2000" b="1" dirty="0" smtClean="0">
                <a:solidFill>
                  <a:srgbClr val="4F81BD"/>
                </a:solidFill>
                <a:latin typeface="Calibri" panose="020F0502020204030204" pitchFamily="34" charset="0"/>
                <a:cs typeface="Calibri" panose="020F0502020204030204" pitchFamily="34" charset="0"/>
              </a:rPr>
              <a:t>7</a:t>
            </a:r>
            <a:r>
              <a:rPr lang="en-US" altLang="zh-CN" sz="2000" b="1" dirty="0" smtClean="0">
                <a:solidFill>
                  <a:prstClr val="black"/>
                </a:solidFill>
                <a:latin typeface="Calibri" panose="020F0502020204030204" pitchFamily="34" charset="0"/>
                <a:cs typeface="Calibri" panose="020F0502020204030204" pitchFamily="34" charset="0"/>
              </a:rPr>
              <a:t>: </a:t>
            </a:r>
            <a:r>
              <a:rPr lang="en-US" altLang="zh-CN" sz="2000" b="1" dirty="0">
                <a:solidFill>
                  <a:prstClr val="black"/>
                </a:solidFill>
                <a:latin typeface="Calibri" panose="020F0502020204030204" pitchFamily="34" charset="0"/>
                <a:cs typeface="Calibri" panose="020F0502020204030204" pitchFamily="34" charset="0"/>
              </a:rPr>
              <a:t>RIS channel modeling, if studied in Rel-19, should start with geometry-based stochastic </a:t>
            </a:r>
            <a:r>
              <a:rPr lang="en-US" altLang="zh-CN" sz="2000" b="1" dirty="0" smtClean="0">
                <a:solidFill>
                  <a:prstClr val="black"/>
                </a:solidFill>
                <a:latin typeface="Calibri" panose="020F0502020204030204" pitchFamily="34" charset="0"/>
                <a:cs typeface="Calibri" panose="020F0502020204030204" pitchFamily="34" charset="0"/>
              </a:rPr>
              <a:t>modeling as in TR 38.901</a:t>
            </a:r>
            <a:r>
              <a:rPr lang="en-US" altLang="zh-CN" sz="2000" b="1" dirty="0">
                <a:solidFill>
                  <a:prstClr val="black"/>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813223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11375107" y="6357824"/>
            <a:ext cx="575989" cy="365210"/>
          </a:xfrm>
        </p:spPr>
        <p:txBody>
          <a:bodyPr/>
          <a:lstStyle/>
          <a:p>
            <a:fld id="{7C091945-BED8-40C6-A17E-143F3A6898E6}" type="slidenum">
              <a:rPr lang="zh-CN" altLang="en-US" smtClean="0"/>
              <a:pPr/>
              <a:t>16</a:t>
            </a:fld>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 y="3069754"/>
            <a:ext cx="12190413" cy="778280"/>
          </a:xfrm>
          <a:solidFill>
            <a:schemeClr val="tx2"/>
          </a:solidFill>
        </p:spPr>
        <p:txBody>
          <a:bodyPr/>
          <a:lstStyle/>
          <a:p>
            <a:r>
              <a:rPr lang="en-US" altLang="zh-CN" smtClean="0">
                <a:solidFill>
                  <a:schemeClr val="bg1"/>
                </a:solidFill>
              </a:rPr>
              <a:t>ISAC</a:t>
            </a:r>
            <a:endParaRPr lang="zh-CN" altLang="en-US" dirty="0">
              <a:solidFill>
                <a:schemeClr val="bg1"/>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extLst>
      <p:ext uri="{BB962C8B-B14F-4D97-AF65-F5344CB8AC3E}">
        <p14:creationId xmlns:p14="http://schemas.microsoft.com/office/powerpoint/2010/main" val="3209544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a:cs typeface="Arial" pitchFamily="34" charset="0"/>
              </a:rPr>
              <a:t>Background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
        <p:nvSpPr>
          <p:cNvPr id="15" name="内容占位符 5"/>
          <p:cNvSpPr txBox="1">
            <a:spLocks/>
          </p:cNvSpPr>
          <p:nvPr/>
        </p:nvSpPr>
        <p:spPr>
          <a:xfrm>
            <a:off x="311229" y="1053529"/>
            <a:ext cx="5659255" cy="56790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b="1" dirty="0" smtClean="0">
                <a:latin typeface="Calibri" panose="020F0502020204030204" pitchFamily="34" charset="0"/>
                <a:cs typeface="Calibri" panose="020F0502020204030204" pitchFamily="34" charset="0"/>
              </a:rPr>
              <a:t>ITU formally stated ISAC as one of the six key usage scenarios in 6G</a:t>
            </a:r>
          </a:p>
          <a:p>
            <a:pPr>
              <a:lnSpc>
                <a:spcPct val="150000"/>
              </a:lnSpc>
            </a:pPr>
            <a:endParaRPr lang="en-US" altLang="zh-CN" b="1" dirty="0" smtClean="0">
              <a:latin typeface="Calibri" panose="020F0502020204030204" pitchFamily="34" charset="0"/>
              <a:cs typeface="Calibri" panose="020F0502020204030204" pitchFamily="34" charset="0"/>
            </a:endParaRPr>
          </a:p>
          <a:p>
            <a:pPr>
              <a:lnSpc>
                <a:spcPct val="150000"/>
              </a:lnSpc>
            </a:pPr>
            <a:endParaRPr lang="en-US" altLang="zh-CN" b="1" dirty="0" smtClean="0">
              <a:latin typeface="Calibri" panose="020F0502020204030204" pitchFamily="34" charset="0"/>
              <a:cs typeface="Calibri" panose="020F0502020204030204" pitchFamily="34" charset="0"/>
            </a:endParaRPr>
          </a:p>
          <a:p>
            <a:pPr>
              <a:lnSpc>
                <a:spcPct val="150000"/>
              </a:lnSpc>
            </a:pPr>
            <a:endParaRPr lang="en-US" altLang="zh-CN" b="1" dirty="0" smtClean="0">
              <a:latin typeface="Calibri" panose="020F0502020204030204" pitchFamily="34" charset="0"/>
              <a:cs typeface="Calibri" panose="020F0502020204030204" pitchFamily="34" charset="0"/>
            </a:endParaRPr>
          </a:p>
          <a:p>
            <a:pPr>
              <a:lnSpc>
                <a:spcPct val="150000"/>
              </a:lnSpc>
            </a:pPr>
            <a:endParaRPr lang="en-US" altLang="zh-CN" b="1" dirty="0">
              <a:latin typeface="Calibri" panose="020F0502020204030204" pitchFamily="34" charset="0"/>
              <a:cs typeface="Calibri" panose="020F0502020204030204" pitchFamily="34" charset="0"/>
            </a:endParaRPr>
          </a:p>
        </p:txBody>
      </p:sp>
      <p:pic>
        <p:nvPicPr>
          <p:cNvPr id="16" name="Picture 4" descr="wKgaomSZZceAO1jVAADpT0hPjbA5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646" y="2061642"/>
            <a:ext cx="4306766" cy="4283562"/>
          </a:xfrm>
          <a:prstGeom prst="rect">
            <a:avLst/>
          </a:prstGeom>
          <a:noFill/>
          <a:extLst>
            <a:ext uri="{909E8E84-426E-40DD-AFC4-6F175D3DCCD1}">
              <a14:hiddenFill xmlns:a14="http://schemas.microsoft.com/office/drawing/2010/main">
                <a:solidFill>
                  <a:srgbClr val="FFFFFF"/>
                </a:solidFill>
              </a14:hiddenFill>
            </a:ext>
          </a:extLst>
        </p:spPr>
      </p:pic>
      <p:sp>
        <p:nvSpPr>
          <p:cNvPr id="17" name="椭圆 16"/>
          <p:cNvSpPr/>
          <p:nvPr/>
        </p:nvSpPr>
        <p:spPr>
          <a:xfrm>
            <a:off x="1054646" y="2766734"/>
            <a:ext cx="1800000" cy="1800000"/>
          </a:xfrm>
          <a:prstGeom prst="ellipse">
            <a:avLst/>
          </a:prstGeom>
          <a:solidFill>
            <a:srgbClr val="E72418">
              <a:alpha val="30196"/>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8" name="内容占位符 5"/>
          <p:cNvSpPr txBox="1">
            <a:spLocks/>
          </p:cNvSpPr>
          <p:nvPr/>
        </p:nvSpPr>
        <p:spPr>
          <a:xfrm>
            <a:off x="5879182" y="1080244"/>
            <a:ext cx="6192688" cy="56790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b="1" dirty="0" smtClean="0">
                <a:latin typeface="Calibri" panose="020F0502020204030204" pitchFamily="34" charset="0"/>
                <a:cs typeface="Calibri" panose="020F0502020204030204" pitchFamily="34" charset="0"/>
              </a:rPr>
              <a:t>ISAC has been heatedly discussed in Rel-19 RAN </a:t>
            </a:r>
            <a:r>
              <a:rPr lang="en-US" altLang="zh-CN" b="1" dirty="0" err="1" smtClean="0">
                <a:latin typeface="Calibri" panose="020F0502020204030204" pitchFamily="34" charset="0"/>
                <a:cs typeface="Calibri" panose="020F0502020204030204" pitchFamily="34" charset="0"/>
              </a:rPr>
              <a:t>WorkShop</a:t>
            </a:r>
            <a:endParaRPr lang="en-US" altLang="zh-CN" dirty="0" smtClean="0">
              <a:latin typeface="Calibri" panose="020F0502020204030204" pitchFamily="34" charset="0"/>
              <a:cs typeface="Calibri" panose="020F0502020204030204" pitchFamily="34" charset="0"/>
            </a:endParaRPr>
          </a:p>
          <a:p>
            <a:pPr lvl="1">
              <a:lnSpc>
                <a:spcPct val="150000"/>
              </a:lnSpc>
            </a:pPr>
            <a:r>
              <a:rPr lang="en-US" altLang="zh-CN" u="sng" dirty="0" smtClean="0">
                <a:latin typeface="Calibri" panose="020F0502020204030204" pitchFamily="34" charset="0"/>
                <a:cs typeface="Calibri" panose="020F0502020204030204" pitchFamily="34" charset="0"/>
              </a:rPr>
              <a:t>More than 20 </a:t>
            </a:r>
            <a:r>
              <a:rPr lang="en-US" altLang="zh-CN" dirty="0" smtClean="0">
                <a:latin typeface="Calibri" panose="020F0502020204030204" pitchFamily="34" charset="0"/>
                <a:cs typeface="Calibri" panose="020F0502020204030204" pitchFamily="34" charset="0"/>
              </a:rPr>
              <a:t>contributions discussed on ISAC in Rel-19 RAN </a:t>
            </a:r>
            <a:r>
              <a:rPr lang="en-US" altLang="zh-CN" dirty="0" err="1" smtClean="0">
                <a:latin typeface="Calibri" panose="020F0502020204030204" pitchFamily="34" charset="0"/>
                <a:cs typeface="Calibri" panose="020F0502020204030204" pitchFamily="34" charset="0"/>
              </a:rPr>
              <a:t>WorkShop</a:t>
            </a:r>
            <a:r>
              <a:rPr lang="en-US" altLang="zh-CN" dirty="0" smtClean="0">
                <a:latin typeface="Calibri" panose="020F0502020204030204" pitchFamily="34" charset="0"/>
                <a:cs typeface="Calibri" panose="020F0502020204030204" pitchFamily="34" charset="0"/>
              </a:rPr>
              <a:t> in Taipei, June, 2023</a:t>
            </a:r>
          </a:p>
          <a:p>
            <a:pPr lvl="1">
              <a:lnSpc>
                <a:spcPct val="150000"/>
              </a:lnSpc>
            </a:pPr>
            <a:r>
              <a:rPr lang="en-US" altLang="zh-CN" dirty="0" smtClean="0">
                <a:latin typeface="Calibri" panose="020F0502020204030204" pitchFamily="34" charset="0"/>
                <a:cs typeface="Calibri" panose="020F0502020204030204" pitchFamily="34" charset="0"/>
              </a:rPr>
              <a:t>Chair’s assessment on channel modelling (RWS-230448):</a:t>
            </a:r>
          </a:p>
          <a:p>
            <a:pPr lvl="1">
              <a:lnSpc>
                <a:spcPct val="150000"/>
              </a:lnSpc>
            </a:pPr>
            <a:endParaRPr lang="en-US" altLang="zh-CN" dirty="0" smtClean="0">
              <a:latin typeface="Calibri" panose="020F0502020204030204" pitchFamily="34" charset="0"/>
              <a:cs typeface="Calibri" panose="020F0502020204030204" pitchFamily="34" charset="0"/>
            </a:endParaRPr>
          </a:p>
        </p:txBody>
      </p:sp>
      <p:sp>
        <p:nvSpPr>
          <p:cNvPr id="21" name="矩形 20"/>
          <p:cNvSpPr/>
          <p:nvPr/>
        </p:nvSpPr>
        <p:spPr>
          <a:xfrm>
            <a:off x="6167214" y="3251235"/>
            <a:ext cx="5561703" cy="707886"/>
          </a:xfrm>
          <a:prstGeom prst="rect">
            <a:avLst/>
          </a:prstGeom>
        </p:spPr>
        <p:txBody>
          <a:bodyPr wrap="square">
            <a:spAutoFit/>
          </a:bodyPr>
          <a:lstStyle/>
          <a:p>
            <a:pPr algn="ctr"/>
            <a:r>
              <a:rPr lang="en-US" altLang="zh-CN" sz="2000" kern="0" dirty="0">
                <a:solidFill>
                  <a:srgbClr val="FF0000"/>
                </a:solidFill>
                <a:ea typeface="+mj-ea"/>
                <a:cs typeface="+mj-cs"/>
              </a:rPr>
              <a:t>Channel Modeling (&amp; possibly additional aspects e.g. for ISAC) for further evolution</a:t>
            </a:r>
            <a:endParaRPr lang="zh-CN" altLang="en-US" sz="2000" dirty="0"/>
          </a:p>
        </p:txBody>
      </p:sp>
      <p:sp>
        <p:nvSpPr>
          <p:cNvPr id="22" name="矩形 21"/>
          <p:cNvSpPr/>
          <p:nvPr/>
        </p:nvSpPr>
        <p:spPr>
          <a:xfrm>
            <a:off x="6167214" y="3251235"/>
            <a:ext cx="5561703" cy="309396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167214" y="3959121"/>
            <a:ext cx="5561703" cy="2274982"/>
          </a:xfrm>
          <a:prstGeom prst="rect">
            <a:avLst/>
          </a:prstGeom>
        </p:spPr>
        <p:txBody>
          <a:bodyPr wrap="square">
            <a:spAutoFit/>
          </a:bodyPr>
          <a:lstStyle/>
          <a:p>
            <a:pPr marL="285750" indent="-285750">
              <a:spcAft>
                <a:spcPts val="100"/>
              </a:spcAft>
              <a:buClr>
                <a:srgbClr val="FF0000"/>
              </a:buClr>
              <a:buFont typeface="Wingdings" panose="05000000000000000000" pitchFamily="2" charset="2"/>
              <a:buChar char="¡"/>
            </a:pPr>
            <a:r>
              <a:rPr lang="en-US" altLang="zh-CN" sz="1400" dirty="0"/>
              <a:t>Strong interest in exploring study in new areas (RAN plenary </a:t>
            </a:r>
            <a:r>
              <a:rPr lang="en-US" altLang="zh-CN" sz="1400" dirty="0" err="1"/>
              <a:t>invovlement</a:t>
            </a:r>
            <a:r>
              <a:rPr lang="en-US" altLang="zh-CN" sz="1400" dirty="0"/>
              <a:t>?)</a:t>
            </a:r>
          </a:p>
          <a:p>
            <a:pPr marL="522000" lvl="1" indent="-285750">
              <a:spcAft>
                <a:spcPts val="100"/>
              </a:spcAft>
              <a:buClr>
                <a:srgbClr val="FF0000"/>
              </a:buClr>
              <a:buFont typeface="Wingdings" panose="05000000000000000000" pitchFamily="2" charset="2"/>
              <a:buChar char="l"/>
            </a:pPr>
            <a:r>
              <a:rPr lang="en-US" altLang="zh-CN" sz="1200" dirty="0"/>
              <a:t>Very strong interest in channel modeling for integrated sensing and communication (ISAC), and also interest in other possible areas (e.g., use cases, scenarios, key performance metrics (KPIs), potential spec impact, etc.)</a:t>
            </a:r>
          </a:p>
          <a:p>
            <a:pPr marL="522000" lvl="1" indent="-285750">
              <a:spcAft>
                <a:spcPts val="100"/>
              </a:spcAft>
              <a:buClr>
                <a:srgbClr val="FF0000"/>
              </a:buClr>
              <a:buFont typeface="Wingdings" panose="05000000000000000000" pitchFamily="2" charset="2"/>
              <a:buChar char="l"/>
            </a:pPr>
            <a:r>
              <a:rPr lang="en-US" altLang="zh-CN" sz="1200" dirty="0"/>
              <a:t>Reasonable interest in exploring study in new spectrum, such as 7-24GHz</a:t>
            </a:r>
          </a:p>
          <a:p>
            <a:pPr marL="1000800" lvl="2" indent="-171450">
              <a:spcAft>
                <a:spcPts val="100"/>
              </a:spcAft>
              <a:buFont typeface="Arial" panose="020B0604020202020204" pitchFamily="34" charset="0"/>
              <a:buChar char="•"/>
            </a:pPr>
            <a:r>
              <a:rPr lang="en-US" altLang="zh-CN" sz="1100" dirty="0"/>
              <a:t>Channel modeling study only?</a:t>
            </a:r>
          </a:p>
          <a:p>
            <a:pPr marL="522000" lvl="1" indent="-285750">
              <a:spcAft>
                <a:spcPts val="100"/>
              </a:spcAft>
              <a:buClr>
                <a:srgbClr val="FF0000"/>
              </a:buClr>
              <a:buFont typeface="Wingdings" panose="05000000000000000000" pitchFamily="2" charset="2"/>
              <a:buChar char="l"/>
            </a:pPr>
            <a:r>
              <a:rPr lang="en-US" altLang="zh-CN" sz="1200" dirty="0"/>
              <a:t>Reasonable interest in RIS (Reconfigurable Intelligent Surface) related study</a:t>
            </a:r>
          </a:p>
          <a:p>
            <a:pPr marL="1000800" lvl="2" indent="-171450">
              <a:spcAft>
                <a:spcPts val="100"/>
              </a:spcAft>
              <a:buFont typeface="Arial" panose="020B0604020202020204" pitchFamily="34" charset="0"/>
              <a:buChar char="•"/>
            </a:pPr>
            <a:r>
              <a:rPr lang="en-US" altLang="zh-CN" sz="1100" dirty="0"/>
              <a:t>Channel modeling study only? </a:t>
            </a:r>
          </a:p>
          <a:p>
            <a:pPr marL="285750" indent="-285750">
              <a:spcAft>
                <a:spcPts val="100"/>
              </a:spcAft>
              <a:buClr>
                <a:srgbClr val="FF0000"/>
              </a:buClr>
              <a:buFont typeface="Wingdings" panose="05000000000000000000" pitchFamily="2" charset="2"/>
              <a:buChar char="¡"/>
            </a:pPr>
            <a:r>
              <a:rPr lang="en-US" altLang="zh-CN" sz="1400" dirty="0"/>
              <a:t>Very challenging if study is to be carried out for all the above items</a:t>
            </a:r>
          </a:p>
          <a:p>
            <a:pPr marL="522000" lvl="1" indent="-285750">
              <a:spcAft>
                <a:spcPts val="100"/>
              </a:spcAft>
              <a:buClr>
                <a:srgbClr val="FF0000"/>
              </a:buClr>
              <a:buFont typeface="Wingdings" panose="05000000000000000000" pitchFamily="2" charset="2"/>
              <a:buChar char="l"/>
            </a:pPr>
            <a:r>
              <a:rPr lang="en-US" altLang="zh-CN" sz="1200" dirty="0"/>
              <a:t>Which one(s) should be the focus? Necessity for future standard evolution</a:t>
            </a:r>
            <a:r>
              <a:rPr lang="en-US" altLang="zh-CN" sz="1200" dirty="0" smtClean="0"/>
              <a:t>?</a:t>
            </a:r>
            <a:endParaRPr lang="en-US" altLang="zh-CN" sz="1200" dirty="0"/>
          </a:p>
        </p:txBody>
      </p:sp>
    </p:spTree>
    <p:extLst>
      <p:ext uri="{BB962C8B-B14F-4D97-AF65-F5344CB8AC3E}">
        <p14:creationId xmlns:p14="http://schemas.microsoft.com/office/powerpoint/2010/main" val="28807115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General Consideration</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
        <p:nvSpPr>
          <p:cNvPr id="14" name="内容占位符 5"/>
          <p:cNvSpPr txBox="1">
            <a:spLocks/>
          </p:cNvSpPr>
          <p:nvPr/>
        </p:nvSpPr>
        <p:spPr>
          <a:xfrm>
            <a:off x="429573" y="1037350"/>
            <a:ext cx="11319515" cy="56790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General consideration on ISAC</a:t>
            </a:r>
            <a:endParaRPr kumimoji="0" lang="en-US" altLang="zh-CN" sz="2000" b="0"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685800" marR="0" lvl="1" indent="-228600" algn="l" defTabSz="914400" rtl="0" eaLnBrk="1" fontAlgn="auto" latinLnBrk="0" hangingPunct="1">
              <a:lnSpc>
                <a:spcPct val="150000"/>
              </a:lnSpc>
              <a:spcBef>
                <a:spcPts val="0"/>
              </a:spcBef>
              <a:spcAft>
                <a:spcPts val="0"/>
              </a:spcAft>
              <a:buClrTx/>
              <a:buSzTx/>
              <a:buFont typeface="微软雅黑" panose="020B0503020204020204" pitchFamily="34" charset="-122"/>
              <a:buChar char="-"/>
              <a:tabLst/>
              <a:defRPr/>
            </a:pPr>
            <a:r>
              <a:rPr kumimoji="0" lang="en-US" altLang="zh-CN" sz="2000" b="1" i="0" u="none" strike="noStrike" kern="1200" cap="none" spc="0" normalizeH="0" baseline="0" noProof="0" dirty="0" smtClean="0">
                <a:ln>
                  <a:noFill/>
                </a:ln>
                <a:solidFill>
                  <a:schemeClr val="tx2"/>
                </a:solidFill>
                <a:effectLst/>
                <a:uLnTx/>
                <a:uFillTx/>
                <a:latin typeface="Calibri" panose="020F0502020204030204" pitchFamily="34" charset="0"/>
                <a:ea typeface="微软雅黑" panose="020B0503020204020204" pitchFamily="34" charset="-122"/>
                <a:cs typeface="Calibri" panose="020F0502020204030204" pitchFamily="34" charset="0"/>
              </a:rPr>
              <a:t>1st priority</a:t>
            </a:r>
          </a:p>
          <a:p>
            <a:pPr marL="1143000" marR="0" lvl="2" indent="-2286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altLang="zh-CN" sz="1800" b="1" i="0" u="none" strike="noStrike" kern="1200" cap="none" spc="0" normalizeH="0" baseline="0" noProof="0" dirty="0" smtClean="0">
                <a:ln>
                  <a:noFill/>
                </a:ln>
                <a:solidFill>
                  <a:schemeClr val="tx2"/>
                </a:solidFill>
                <a:effectLst/>
                <a:uLnTx/>
                <a:uFillTx/>
                <a:latin typeface="Calibri" panose="020F0502020204030204" pitchFamily="34" charset="0"/>
                <a:ea typeface="微软雅黑" panose="020B0503020204020204" pitchFamily="34" charset="-122"/>
                <a:cs typeface="Calibri" panose="020F0502020204030204" pitchFamily="34" charset="0"/>
              </a:rPr>
              <a:t>Use case identification </a:t>
            </a:r>
            <a:r>
              <a:rPr kumimoji="0" lang="en-US" altLang="zh-CN" sz="18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 guidance for ISAC study, e.g. frequency band, KPIs, sensing mode, etc.</a:t>
            </a:r>
          </a:p>
          <a:p>
            <a:pPr lvl="2">
              <a:lnSpc>
                <a:spcPct val="150000"/>
              </a:lnSpc>
              <a:defRPr/>
            </a:pPr>
            <a:r>
              <a:rPr kumimoji="0" lang="en-US" altLang="zh-CN" sz="1800" b="1" i="0" u="none" strike="noStrike" kern="1200" cap="none" spc="0" normalizeH="0" baseline="0" noProof="0" dirty="0" smtClean="0">
                <a:ln>
                  <a:noFill/>
                </a:ln>
                <a:solidFill>
                  <a:srgbClr val="C00000"/>
                </a:solidFill>
                <a:effectLst/>
                <a:uLnTx/>
                <a:uFillTx/>
                <a:latin typeface="Calibri" panose="020F0502020204030204" pitchFamily="34" charset="0"/>
                <a:ea typeface="微软雅黑" panose="020B0503020204020204" pitchFamily="34" charset="-122"/>
                <a:cs typeface="Calibri" panose="020F0502020204030204" pitchFamily="34" charset="0"/>
              </a:rPr>
              <a:t>Channel modeling </a:t>
            </a:r>
            <a:r>
              <a:rPr kumimoji="0" lang="en-US" altLang="zh-CN" sz="1800" i="0" u="none" strike="noStrike" kern="1200" cap="none" spc="0" normalizeH="0" baseline="0" noProof="0" dirty="0" smtClean="0">
                <a:ln>
                  <a:noFill/>
                </a:ln>
                <a:solidFill>
                  <a:srgbClr val="C00000"/>
                </a:solidFill>
                <a:effectLst/>
                <a:uLnTx/>
                <a:uFillTx/>
                <a:latin typeface="Calibri" panose="020F0502020204030204" pitchFamily="34" charset="0"/>
                <a:ea typeface="微软雅黑" panose="020B0503020204020204" pitchFamily="34" charset="-122"/>
                <a:cs typeface="Calibri" panose="020F0502020204030204" pitchFamily="34" charset="0"/>
              </a:rPr>
              <a:t>– fundamental work for evaluation, not only for </a:t>
            </a:r>
            <a:r>
              <a:rPr lang="en-US" altLang="zh-CN" sz="1800" dirty="0" smtClean="0">
                <a:solidFill>
                  <a:srgbClr val="C00000"/>
                </a:solidFill>
                <a:latin typeface="Calibri" panose="020F0502020204030204" pitchFamily="34" charset="0"/>
                <a:cs typeface="Calibri" panose="020F0502020204030204" pitchFamily="34" charset="0"/>
              </a:rPr>
              <a:t>5G-Advanced </a:t>
            </a:r>
            <a:r>
              <a:rPr kumimoji="0" lang="en-US" altLang="zh-CN" sz="1800" i="0" u="none" strike="noStrike" kern="1200" cap="none" spc="0" normalizeH="0" baseline="0" noProof="0" dirty="0" smtClean="0">
                <a:ln>
                  <a:noFill/>
                </a:ln>
                <a:solidFill>
                  <a:srgbClr val="C00000"/>
                </a:solidFill>
                <a:effectLst/>
                <a:uLnTx/>
                <a:uFillTx/>
                <a:latin typeface="Calibri" panose="020F0502020204030204" pitchFamily="34" charset="0"/>
                <a:ea typeface="微软雅黑" panose="020B0503020204020204" pitchFamily="34" charset="-122"/>
                <a:cs typeface="Calibri" panose="020F0502020204030204" pitchFamily="34" charset="0"/>
              </a:rPr>
              <a:t>but also for 6G</a:t>
            </a:r>
          </a:p>
          <a:p>
            <a:pPr marL="685800" marR="0" lvl="1" indent="-228600" algn="l" defTabSz="914400" rtl="0" eaLnBrk="1" fontAlgn="auto" latinLnBrk="0" hangingPunct="1">
              <a:lnSpc>
                <a:spcPct val="150000"/>
              </a:lnSpc>
              <a:spcBef>
                <a:spcPts val="0"/>
              </a:spcBef>
              <a:spcAft>
                <a:spcPts val="0"/>
              </a:spcAft>
              <a:buClrTx/>
              <a:buSzTx/>
              <a:buFont typeface="微软雅黑" panose="020B0503020204020204" pitchFamily="34" charset="-122"/>
              <a:buChar char="-"/>
              <a:tabLst/>
              <a:defRPr/>
            </a:pPr>
            <a:r>
              <a:rPr kumimoji="0" lang="en-US" altLang="zh-CN" sz="20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2nd priority</a:t>
            </a:r>
          </a:p>
          <a:p>
            <a:pPr lvl="2">
              <a:lnSpc>
                <a:spcPct val="150000"/>
              </a:lnSpc>
              <a:defRPr/>
            </a:pPr>
            <a:r>
              <a:rPr lang="en-US" altLang="zh-CN" sz="1800" dirty="0">
                <a:latin typeface="Calibri" panose="020F0502020204030204" pitchFamily="34" charset="0"/>
                <a:cs typeface="Calibri" panose="020F0502020204030204" pitchFamily="34" charset="0"/>
              </a:rPr>
              <a:t>Metrics &amp; evaluation </a:t>
            </a:r>
            <a:r>
              <a:rPr lang="en-US" altLang="zh-CN" sz="1800" dirty="0" smtClean="0">
                <a:latin typeface="Calibri" panose="020F0502020204030204" pitchFamily="34" charset="0"/>
                <a:cs typeface="Calibri" panose="020F0502020204030204" pitchFamily="34" charset="0"/>
              </a:rPr>
              <a:t>methodology</a:t>
            </a:r>
            <a:endParaRPr lang="en-US" altLang="zh-CN" sz="1800" dirty="0" smtClean="0">
              <a:solidFill>
                <a:sysClr val="windowText" lastClr="000000"/>
              </a:solidFill>
              <a:latin typeface="Calibri" panose="020F0502020204030204" pitchFamily="34" charset="0"/>
              <a:cs typeface="Calibri" panose="020F0502020204030204" pitchFamily="34" charset="0"/>
            </a:endParaRPr>
          </a:p>
          <a:p>
            <a:pPr marL="1143000" marR="0" lvl="2" indent="-2286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altLang="zh-CN" sz="18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Evaluations for each identified use case</a:t>
            </a:r>
          </a:p>
          <a:p>
            <a:pPr marL="1143000" marR="0" lvl="2" indent="-2286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altLang="zh-CN" sz="18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Architectures and procedures in RAN1/RAN2</a:t>
            </a:r>
          </a:p>
          <a:p>
            <a:pPr marL="1143000" marR="0" lvl="2" indent="-2286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altLang="zh-CN" sz="18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Architectures and procedures in RAN3</a:t>
            </a:r>
          </a:p>
          <a:p>
            <a:pPr marL="1143000" marR="0" lvl="2" indent="-2286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altLang="zh-CN" sz="18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rPr>
              <a:t>Feasibility and test requirements in RAN4</a:t>
            </a:r>
          </a:p>
          <a:p>
            <a:pPr marL="457200" marR="0" lvl="1" indent="0" algn="l" defTabSz="914400" rtl="0" eaLnBrk="1" fontAlgn="auto" latinLnBrk="0" hangingPunct="1">
              <a:lnSpc>
                <a:spcPct val="150000"/>
              </a:lnSpc>
              <a:spcBef>
                <a:spcPts val="0"/>
              </a:spcBef>
              <a:spcAft>
                <a:spcPts val="0"/>
              </a:spcAft>
              <a:buClrTx/>
              <a:buSzTx/>
              <a:buNone/>
              <a:tabLst/>
              <a:defRPr/>
            </a:pPr>
            <a:endParaRPr kumimoji="0" lang="en-US" altLang="zh-CN" sz="20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a:lnSpc>
                <a:spcPct val="150000"/>
              </a:lnSpc>
            </a:pPr>
            <a:r>
              <a:rPr kumimoji="0" lang="en-US" altLang="zh-CN" b="1" i="0" u="none" strike="noStrike" kern="1200" cap="none" spc="0" normalizeH="0" baseline="0" noProof="0" dirty="0" smtClean="0">
                <a:ln>
                  <a:noFill/>
                </a:ln>
                <a:solidFill>
                  <a:schemeClr val="accent1"/>
                </a:solidFill>
                <a:effectLst/>
                <a:uLnTx/>
                <a:uFillTx/>
                <a:latin typeface="+mn-lt"/>
                <a:cs typeface="Calibri" panose="020F0502020204030204" pitchFamily="34" charset="0"/>
              </a:rPr>
              <a:t>Proposal 1</a:t>
            </a:r>
            <a:r>
              <a:rPr kumimoji="0" lang="en-US" altLang="zh-CN" b="1" i="0" u="none" strike="noStrike" kern="1200" cap="none" spc="0" normalizeH="0" baseline="0" noProof="0" dirty="0" smtClean="0">
                <a:ln>
                  <a:noFill/>
                </a:ln>
                <a:solidFill>
                  <a:sysClr val="windowText" lastClr="000000"/>
                </a:solidFill>
                <a:effectLst/>
                <a:uLnTx/>
                <a:uFillTx/>
                <a:latin typeface="+mn-lt"/>
                <a:cs typeface="Calibri" panose="020F0502020204030204" pitchFamily="34" charset="0"/>
              </a:rPr>
              <a:t>: </a:t>
            </a:r>
            <a:r>
              <a:rPr lang="en-US" altLang="zh-CN" b="1" dirty="0">
                <a:latin typeface="+mn-lt"/>
              </a:rPr>
              <a:t>Rel-19 </a:t>
            </a:r>
            <a:r>
              <a:rPr lang="en-US" altLang="zh-CN" b="1" dirty="0" smtClean="0">
                <a:latin typeface="+mn-lt"/>
              </a:rPr>
              <a:t>RAN </a:t>
            </a:r>
            <a:r>
              <a:rPr lang="en-US" altLang="zh-CN" b="1" dirty="0">
                <a:latin typeface="+mn-lt"/>
              </a:rPr>
              <a:t>includes </a:t>
            </a:r>
            <a:r>
              <a:rPr lang="en-US" altLang="zh-CN" b="1" dirty="0" smtClean="0">
                <a:latin typeface="+mn-lt"/>
              </a:rPr>
              <a:t>ISAC topic. At least include channel modeling for ISAC study.</a:t>
            </a:r>
            <a:endParaRPr lang="en-US" altLang="zh-CN" b="1" dirty="0">
              <a:latin typeface="+mn-lt"/>
            </a:endParaRPr>
          </a:p>
          <a:p>
            <a:pPr>
              <a:lnSpc>
                <a:spcPct val="150000"/>
              </a:lnSpc>
            </a:pPr>
            <a:endParaRPr kumimoji="0" lang="en-US" altLang="zh-CN"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19" name="圆角矩形 18"/>
          <p:cNvSpPr/>
          <p:nvPr/>
        </p:nvSpPr>
        <p:spPr>
          <a:xfrm>
            <a:off x="925158" y="2925738"/>
            <a:ext cx="5852160" cy="2520281"/>
          </a:xfrm>
          <a:prstGeom prst="roundRect">
            <a:avLst/>
          </a:prstGeom>
          <a:noFill/>
          <a:ln w="19050" cap="flat" cmpd="sng" algn="ctr">
            <a:solidFill>
              <a:srgbClr val="0068B7">
                <a:shade val="50000"/>
              </a:srgbClr>
            </a:solidFill>
            <a:prstDash val="dash"/>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20" name="TextBox 19"/>
          <p:cNvSpPr txBox="1"/>
          <p:nvPr/>
        </p:nvSpPr>
        <p:spPr>
          <a:xfrm>
            <a:off x="6959302" y="3862712"/>
            <a:ext cx="4042197" cy="646331"/>
          </a:xfrm>
          <a:prstGeom prst="rect">
            <a:avLst/>
          </a:prstGeom>
          <a:noFill/>
        </p:spPr>
        <p:txBody>
          <a:bodyPr wrap="none" rtlCol="0">
            <a:spAutoFit/>
          </a:bodyPr>
          <a:lstStyle/>
          <a:p>
            <a:pPr defTabSz="457200"/>
            <a:r>
              <a:rPr lang="en-US" altLang="zh-CN" sz="1800" i="1" dirty="0" smtClean="0">
                <a:solidFill>
                  <a:schemeClr val="tx2"/>
                </a:solidFill>
                <a:ea typeface="微软雅黑"/>
                <a:cs typeface="Calibri" panose="020F0502020204030204" pitchFamily="34" charset="0"/>
              </a:rPr>
              <a:t>Nice-to-have in Rel-19</a:t>
            </a:r>
          </a:p>
          <a:p>
            <a:pPr defTabSz="457200"/>
            <a:r>
              <a:rPr lang="en-US" altLang="zh-CN" sz="1800" i="1" dirty="0" smtClean="0">
                <a:solidFill>
                  <a:schemeClr val="tx2"/>
                </a:solidFill>
                <a:ea typeface="微软雅黑"/>
                <a:cs typeface="Calibri" panose="020F0502020204030204" pitchFamily="34" charset="0"/>
              </a:rPr>
              <a:t>May be studied in Rel-20 or even Rel-20+ </a:t>
            </a:r>
            <a:endParaRPr lang="zh-CN" altLang="en-US" sz="1800" i="1" dirty="0">
              <a:solidFill>
                <a:schemeClr val="tx2"/>
              </a:solidFill>
              <a:ea typeface="微软雅黑"/>
              <a:cs typeface="Calibri" panose="020F0502020204030204" pitchFamily="34" charset="0"/>
            </a:endParaRPr>
          </a:p>
        </p:txBody>
      </p:sp>
    </p:spTree>
    <p:extLst>
      <p:ext uri="{BB962C8B-B14F-4D97-AF65-F5344CB8AC3E}">
        <p14:creationId xmlns:p14="http://schemas.microsoft.com/office/powerpoint/2010/main" val="1569432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Use case</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
        <p:nvSpPr>
          <p:cNvPr id="14" name="内容占位符 5"/>
          <p:cNvSpPr txBox="1">
            <a:spLocks/>
          </p:cNvSpPr>
          <p:nvPr/>
        </p:nvSpPr>
        <p:spPr>
          <a:xfrm>
            <a:off x="429573" y="1037350"/>
            <a:ext cx="11319515" cy="56790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Interested use cases based on TR 22.837</a:t>
            </a: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smtClean="0">
                <a:ln>
                  <a:noFill/>
                </a:ln>
                <a:solidFill>
                  <a:schemeClr val="accent1"/>
                </a:solidFill>
                <a:effectLst/>
                <a:uLnTx/>
                <a:uFillTx/>
                <a:latin typeface="Calibri" panose="020F0502020204030204" pitchFamily="34" charset="0"/>
                <a:ea typeface="微软雅黑" panose="020B0503020204020204" pitchFamily="34" charset="-122"/>
                <a:cs typeface="Calibri" panose="020F0502020204030204" pitchFamily="34" charset="0"/>
              </a:rPr>
              <a:t>Proposal 2</a:t>
            </a: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 For ISAC study, at least include one indoor</a:t>
            </a:r>
            <a:r>
              <a:rPr kumimoji="0" lang="en-US" altLang="zh-CN" sz="2000" b="1" i="0" u="none" strike="noStrike" kern="1200" cap="none" spc="0" normalizeH="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 and one outdoor use case as starting point.</a:t>
            </a:r>
          </a:p>
          <a:p>
            <a:pPr lvl="1">
              <a:lnSpc>
                <a:spcPct val="100000"/>
              </a:lnSpc>
            </a:pPr>
            <a:r>
              <a:rPr lang="en-US" altLang="zh-CN" sz="2000" b="1" dirty="0" smtClean="0">
                <a:latin typeface="Calibri" panose="020F0502020204030204" pitchFamily="34" charset="0"/>
                <a:cs typeface="Calibri" panose="020F0502020204030204" pitchFamily="34" charset="0"/>
              </a:rPr>
              <a:t>Use case identification </a:t>
            </a:r>
            <a:r>
              <a:rPr lang="en-US" altLang="zh-CN" sz="2000" b="1" dirty="0">
                <a:latin typeface="Calibri" panose="020F0502020204030204" pitchFamily="34" charset="0"/>
                <a:cs typeface="Calibri" panose="020F0502020204030204" pitchFamily="34" charset="0"/>
              </a:rPr>
              <a:t>can be done in </a:t>
            </a:r>
            <a:r>
              <a:rPr lang="en-US" altLang="zh-CN" sz="2000" b="1" dirty="0" smtClean="0">
                <a:latin typeface="Calibri" panose="020F0502020204030204" pitchFamily="34" charset="0"/>
                <a:cs typeface="Calibri" panose="020F0502020204030204" pitchFamily="34" charset="0"/>
              </a:rPr>
              <a:t>RAN1, or in RANP if necessary.</a:t>
            </a:r>
            <a:endParaRPr lang="en-US" altLang="zh-CN" sz="2000" b="1" dirty="0">
              <a:latin typeface="Calibri" panose="020F0502020204030204" pitchFamily="34" charset="0"/>
              <a:cs typeface="Calibri" panose="020F0502020204030204" pitchFamily="34" charset="0"/>
            </a:endParaRPr>
          </a:p>
          <a:p>
            <a:pPr lvl="1">
              <a:lnSpc>
                <a:spcPct val="150000"/>
              </a:lnSpc>
              <a:buFont typeface="Arial" panose="020B0604020202020204" pitchFamily="34" charset="0"/>
              <a:buChar char="•"/>
            </a:pPr>
            <a:endParaRPr kumimoji="0" lang="en-US" altLang="zh-CN" sz="2000" b="1" i="0" u="none" strike="noStrike" kern="1200" cap="none" spc="0" normalizeH="0" baseline="0" noProof="0" dirty="0" smtClean="0">
              <a:ln>
                <a:noFill/>
              </a:ln>
              <a:solidFill>
                <a:srgbClr val="182D7B"/>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a:lnSpc>
                <a:spcPct val="150000"/>
              </a:lnSpc>
            </a:pPr>
            <a:endParaRPr kumimoji="0" lang="en-US" altLang="zh-CN"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955305605"/>
              </p:ext>
            </p:extLst>
          </p:nvPr>
        </p:nvGraphicFramePr>
        <p:xfrm>
          <a:off x="550590" y="1557587"/>
          <a:ext cx="11017225" cy="3901440"/>
        </p:xfrm>
        <a:graphic>
          <a:graphicData uri="http://schemas.openxmlformats.org/drawingml/2006/table">
            <a:tbl>
              <a:tblPr firstRow="1" firstCol="1" bandRow="1"/>
              <a:tblGrid>
                <a:gridCol w="1296144"/>
                <a:gridCol w="2448272"/>
                <a:gridCol w="2592288"/>
                <a:gridCol w="2520280"/>
                <a:gridCol w="2160241"/>
              </a:tblGrid>
              <a:tr h="190864">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 </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ctr">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Intelligent transportation</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ctr">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Smart factory</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ctr">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Public regulation and safety</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ctr">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Smart home</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r>
              <a:tr h="944491">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Examples of  sensing functionality</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Generation of dynamic 3D map, automatic driving, vehicle or pedestrian tracking</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AGV (automated guided vehicles) detection and tracking, Autonomous mobile robots (AMR) collision avoidance</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UAV intrusion detection, </a:t>
                      </a:r>
                      <a:r>
                        <a:rPr lang="en-US" sz="1600" dirty="0">
                          <a:effectLst/>
                          <a:latin typeface="Calibri" panose="020F0502020204030204" pitchFamily="34" charset="0"/>
                          <a:ea typeface="宋体"/>
                          <a:cs typeface="Calibri" panose="020F0502020204030204" pitchFamily="34" charset="0"/>
                        </a:rPr>
                        <a:t>railway intrusion detection</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Health care, gesture recognition, intruder detection</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566694">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Requirement of sensing accuracy</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Medium ~ High</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High</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Low ~ Medium</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a:effectLst/>
                          <a:latin typeface="Calibri" panose="020F0502020204030204" pitchFamily="34" charset="0"/>
                          <a:ea typeface="宋体"/>
                          <a:cs typeface="Calibri" panose="020F0502020204030204" pitchFamily="34" charset="0"/>
                        </a:rPr>
                        <a:t>Low ~ High</a:t>
                      </a:r>
                      <a:endParaRPr lang="zh-CN" sz="160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566694">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Object-oriented or area-oriented</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smtClean="0">
                          <a:effectLst/>
                          <a:latin typeface="Calibri" panose="020F0502020204030204" pitchFamily="34" charset="0"/>
                          <a:ea typeface="宋体"/>
                          <a:cs typeface="Calibri" panose="020F0502020204030204" pitchFamily="34" charset="0"/>
                        </a:rPr>
                        <a:t>Object-oriented,</a:t>
                      </a:r>
                      <a:r>
                        <a:rPr lang="en-GB" sz="1600" baseline="0" dirty="0" smtClean="0">
                          <a:effectLst/>
                          <a:latin typeface="Calibri" panose="020F0502020204030204" pitchFamily="34" charset="0"/>
                          <a:ea typeface="宋体"/>
                          <a:cs typeface="Calibri" panose="020F0502020204030204" pitchFamily="34" charset="0"/>
                        </a:rPr>
                        <a:t> </a:t>
                      </a:r>
                      <a:r>
                        <a:rPr lang="en-GB" sz="1600" dirty="0" smtClean="0">
                          <a:effectLst/>
                          <a:latin typeface="Calibri" panose="020F0502020204030204" pitchFamily="34" charset="0"/>
                          <a:ea typeface="宋体"/>
                          <a:cs typeface="Calibri" panose="020F0502020204030204" pitchFamily="34" charset="0"/>
                        </a:rPr>
                        <a:t>Area-oriented</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Object-oriented, Area-oriented</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Object-oriented, Area-oriented</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Object-oriented</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77796">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solidFill>
                            <a:schemeClr val="bg1"/>
                          </a:solidFill>
                          <a:effectLst/>
                          <a:latin typeface="Calibri" panose="020F0502020204030204" pitchFamily="34" charset="0"/>
                          <a:ea typeface="宋体"/>
                          <a:cs typeface="Calibri" panose="020F0502020204030204" pitchFamily="34" charset="0"/>
                        </a:rPr>
                        <a:t>Indoor or outdoor</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Outdoor</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Indoor</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Outdoor</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90366" rtl="0" eaLnBrk="1" latinLnBrk="0" hangingPunct="1">
                        <a:defRPr sz="2300" kern="1200">
                          <a:solidFill>
                            <a:schemeClr val="tx1"/>
                          </a:solidFill>
                          <a:latin typeface="Arial"/>
                          <a:ea typeface="微软雅黑"/>
                        </a:defRPr>
                      </a:lvl1pPr>
                      <a:lvl2pPr marL="595183" algn="l" defTabSz="1190366" rtl="0" eaLnBrk="1" latinLnBrk="0" hangingPunct="1">
                        <a:defRPr sz="2300" kern="1200">
                          <a:solidFill>
                            <a:schemeClr val="tx1"/>
                          </a:solidFill>
                          <a:latin typeface="Arial"/>
                          <a:ea typeface="微软雅黑"/>
                        </a:defRPr>
                      </a:lvl2pPr>
                      <a:lvl3pPr marL="1190366" algn="l" defTabSz="1190366" rtl="0" eaLnBrk="1" latinLnBrk="0" hangingPunct="1">
                        <a:defRPr sz="2300" kern="1200">
                          <a:solidFill>
                            <a:schemeClr val="tx1"/>
                          </a:solidFill>
                          <a:latin typeface="Arial"/>
                          <a:ea typeface="微软雅黑"/>
                        </a:defRPr>
                      </a:lvl3pPr>
                      <a:lvl4pPr marL="1785549" algn="l" defTabSz="1190366" rtl="0" eaLnBrk="1" latinLnBrk="0" hangingPunct="1">
                        <a:defRPr sz="2300" kern="1200">
                          <a:solidFill>
                            <a:schemeClr val="tx1"/>
                          </a:solidFill>
                          <a:latin typeface="Arial"/>
                          <a:ea typeface="微软雅黑"/>
                        </a:defRPr>
                      </a:lvl4pPr>
                      <a:lvl5pPr marL="2380732" algn="l" defTabSz="1190366" rtl="0" eaLnBrk="1" latinLnBrk="0" hangingPunct="1">
                        <a:defRPr sz="2300" kern="1200">
                          <a:solidFill>
                            <a:schemeClr val="tx1"/>
                          </a:solidFill>
                          <a:latin typeface="Arial"/>
                          <a:ea typeface="微软雅黑"/>
                        </a:defRPr>
                      </a:lvl5pPr>
                      <a:lvl6pPr marL="2975915" algn="l" defTabSz="1190366" rtl="0" eaLnBrk="1" latinLnBrk="0" hangingPunct="1">
                        <a:defRPr sz="2300" kern="1200">
                          <a:solidFill>
                            <a:schemeClr val="tx1"/>
                          </a:solidFill>
                          <a:latin typeface="Arial"/>
                          <a:ea typeface="微软雅黑"/>
                        </a:defRPr>
                      </a:lvl6pPr>
                      <a:lvl7pPr marL="3571098" algn="l" defTabSz="1190366" rtl="0" eaLnBrk="1" latinLnBrk="0" hangingPunct="1">
                        <a:defRPr sz="2300" kern="1200">
                          <a:solidFill>
                            <a:schemeClr val="tx1"/>
                          </a:solidFill>
                          <a:latin typeface="Arial"/>
                          <a:ea typeface="微软雅黑"/>
                        </a:defRPr>
                      </a:lvl7pPr>
                      <a:lvl8pPr marL="4166281" algn="l" defTabSz="1190366" rtl="0" eaLnBrk="1" latinLnBrk="0" hangingPunct="1">
                        <a:defRPr sz="2300" kern="1200">
                          <a:solidFill>
                            <a:schemeClr val="tx1"/>
                          </a:solidFill>
                          <a:latin typeface="Arial"/>
                          <a:ea typeface="微软雅黑"/>
                        </a:defRPr>
                      </a:lvl8pPr>
                      <a:lvl9pPr marL="4761464" algn="l" defTabSz="1190366" rtl="0" eaLnBrk="1" latinLnBrk="0" hangingPunct="1">
                        <a:defRPr sz="2300" kern="1200">
                          <a:solidFill>
                            <a:schemeClr val="tx1"/>
                          </a:solidFill>
                          <a:latin typeface="Arial"/>
                          <a:ea typeface="微软雅黑"/>
                        </a:defRPr>
                      </a:lvl9pPr>
                    </a:lstStyle>
                    <a:p>
                      <a:pPr algn="just">
                        <a:spcAft>
                          <a:spcPts val="600"/>
                        </a:spcAft>
                      </a:pPr>
                      <a:r>
                        <a:rPr lang="en-GB" sz="1600" dirty="0">
                          <a:effectLst/>
                          <a:latin typeface="Calibri" panose="020F0502020204030204" pitchFamily="34" charset="0"/>
                          <a:ea typeface="宋体"/>
                          <a:cs typeface="Calibri" panose="020F0502020204030204" pitchFamily="34" charset="0"/>
                        </a:rPr>
                        <a:t>Indoor</a:t>
                      </a: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r h="377796">
                <a:tc>
                  <a:txBody>
                    <a:bodyPr/>
                    <a:lstStyle/>
                    <a:p>
                      <a:pPr algn="just">
                        <a:spcAft>
                          <a:spcPts val="600"/>
                        </a:spcAft>
                      </a:pPr>
                      <a:r>
                        <a:rPr lang="en-US" altLang="zh-CN" sz="1600" dirty="0" smtClean="0">
                          <a:solidFill>
                            <a:schemeClr val="bg1"/>
                          </a:solidFill>
                          <a:effectLst/>
                          <a:latin typeface="Calibri" panose="020F0502020204030204" pitchFamily="34" charset="0"/>
                          <a:ea typeface="宋体"/>
                          <a:cs typeface="Calibri" panose="020F0502020204030204" pitchFamily="34" charset="0"/>
                        </a:rPr>
                        <a:t>Frequency band</a:t>
                      </a:r>
                      <a:endParaRPr lang="zh-CN" sz="1600" dirty="0">
                        <a:solidFill>
                          <a:schemeClr val="bg1"/>
                        </a:solidFill>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68B7"/>
                    </a:solidFill>
                  </a:tcPr>
                </a:tc>
                <a:tc gridSpan="4">
                  <a:txBody>
                    <a:bodyPr/>
                    <a:lstStyle/>
                    <a:p>
                      <a:pPr algn="ctr">
                        <a:spcAft>
                          <a:spcPts val="600"/>
                        </a:spcAft>
                      </a:pPr>
                      <a:r>
                        <a:rPr lang="en-US" altLang="zh-CN" sz="1600" dirty="0" smtClean="0">
                          <a:effectLst/>
                          <a:latin typeface="Calibri" panose="020F0502020204030204" pitchFamily="34" charset="0"/>
                          <a:ea typeface="宋体"/>
                          <a:cs typeface="Calibri" panose="020F0502020204030204" pitchFamily="34" charset="0"/>
                        </a:rPr>
                        <a:t>FFS</a:t>
                      </a:r>
                      <a:endParaRPr lang="zh-CN" sz="1600" dirty="0">
                        <a:effectLst/>
                        <a:latin typeface="Calibri" panose="020F0502020204030204" pitchFamily="34" charset="0"/>
                        <a:ea typeface="宋体"/>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a:spcAft>
                          <a:spcPts val="600"/>
                        </a:spcAft>
                      </a:pP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a:spcAft>
                          <a:spcPts val="600"/>
                        </a:spcAft>
                      </a:pP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a:spcAft>
                          <a:spcPts val="600"/>
                        </a:spcAft>
                      </a:pPr>
                      <a:endParaRPr lang="zh-CN" sz="1600" dirty="0">
                        <a:effectLst/>
                        <a:latin typeface="Calibri" panose="020F0502020204030204" pitchFamily="34" charset="0"/>
                        <a:ea typeface="宋体"/>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98898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Channel modeling</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14" name="内容占位符 5"/>
          <p:cNvSpPr txBox="1">
            <a:spLocks/>
          </p:cNvSpPr>
          <p:nvPr/>
        </p:nvSpPr>
        <p:spPr>
          <a:xfrm>
            <a:off x="429573" y="1125538"/>
            <a:ext cx="4729529" cy="559083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altLang="zh-CN" b="1" dirty="0">
                <a:solidFill>
                  <a:sysClr val="windowText" lastClr="000000">
                    <a:lumMod val="95000"/>
                    <a:lumOff val="5000"/>
                  </a:sysClr>
                </a:solidFill>
                <a:latin typeface="Calibri" panose="020F0502020204030204" pitchFamily="34" charset="0"/>
                <a:cs typeface="Calibri" panose="020F0502020204030204" pitchFamily="34" charset="0"/>
              </a:rPr>
              <a:t>L</a:t>
            </a: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LS channel modeling enhancement</a:t>
            </a:r>
          </a:p>
          <a:p>
            <a:pPr lvl="1">
              <a:lnSpc>
                <a:spcPct val="100000"/>
              </a:lnSpc>
              <a:spcAft>
                <a:spcPts val="300"/>
              </a:spcAft>
            </a:pPr>
            <a:r>
              <a:rPr lang="en-US" altLang="zh-CN" sz="1600" dirty="0">
                <a:solidFill>
                  <a:prstClr val="black"/>
                </a:solidFill>
                <a:latin typeface="Calibri" panose="020F0502020204030204" pitchFamily="34" charset="0"/>
                <a:cs typeface="Calibri" panose="020F0502020204030204" pitchFamily="34" charset="0"/>
              </a:rPr>
              <a:t>Concatenation-based </a:t>
            </a:r>
            <a:r>
              <a:rPr lang="en-US" altLang="zh-CN" sz="1600" dirty="0" smtClean="0">
                <a:solidFill>
                  <a:prstClr val="black"/>
                </a:solidFill>
                <a:latin typeface="Calibri" panose="020F0502020204030204" pitchFamily="34" charset="0"/>
                <a:cs typeface="Calibri" panose="020F0502020204030204" pitchFamily="34" charset="0"/>
              </a:rPr>
              <a:t>modeling: separately </a:t>
            </a:r>
            <a:r>
              <a:rPr lang="en-US" altLang="zh-CN" sz="1600" dirty="0">
                <a:solidFill>
                  <a:prstClr val="black"/>
                </a:solidFill>
                <a:latin typeface="Calibri" panose="020F0502020204030204" pitchFamily="34" charset="0"/>
                <a:cs typeface="Calibri" panose="020F0502020204030204" pitchFamily="34" charset="0"/>
              </a:rPr>
              <a:t>model channel </a:t>
            </a:r>
            <a:r>
              <a:rPr lang="en-US" altLang="zh-CN" sz="1600" dirty="0" smtClean="0">
                <a:solidFill>
                  <a:prstClr val="black"/>
                </a:solidFill>
                <a:latin typeface="Calibri" panose="020F0502020204030204" pitchFamily="34" charset="0"/>
                <a:cs typeface="Calibri" panose="020F0502020204030204" pitchFamily="34" charset="0"/>
              </a:rPr>
              <a:t>of:</a:t>
            </a:r>
          </a:p>
          <a:p>
            <a:pPr lvl="2">
              <a:lnSpc>
                <a:spcPct val="100000"/>
              </a:lnSpc>
              <a:spcAft>
                <a:spcPts val="300"/>
              </a:spcAft>
            </a:pPr>
            <a:r>
              <a:rPr lang="en-US" altLang="zh-CN" dirty="0" smtClean="0">
                <a:solidFill>
                  <a:prstClr val="black"/>
                </a:solidFill>
                <a:latin typeface="Calibri" panose="020F0502020204030204" pitchFamily="34" charset="0"/>
                <a:cs typeface="Calibri" panose="020F0502020204030204" pitchFamily="34" charset="0"/>
              </a:rPr>
              <a:t>Parameters </a:t>
            </a:r>
            <a:r>
              <a:rPr lang="en-US" altLang="zh-CN" dirty="0">
                <a:solidFill>
                  <a:prstClr val="black"/>
                </a:solidFill>
                <a:latin typeface="Calibri" panose="020F0502020204030204" pitchFamily="34" charset="0"/>
                <a:cs typeface="Calibri" panose="020F0502020204030204" pitchFamily="34" charset="0"/>
              </a:rPr>
              <a:t>of Tx-Target </a:t>
            </a:r>
            <a:r>
              <a:rPr lang="en-US" altLang="zh-CN" dirty="0" smtClean="0">
                <a:solidFill>
                  <a:prstClr val="black"/>
                </a:solidFill>
                <a:latin typeface="Calibri" panose="020F0502020204030204" pitchFamily="34" charset="0"/>
                <a:cs typeface="Calibri" panose="020F0502020204030204" pitchFamily="34" charset="0"/>
              </a:rPr>
              <a:t>link</a:t>
            </a:r>
            <a:endParaRPr lang="en-US" altLang="zh-CN" dirty="0">
              <a:solidFill>
                <a:prstClr val="black"/>
              </a:solidFill>
              <a:latin typeface="Calibri" panose="020F0502020204030204" pitchFamily="34" charset="0"/>
              <a:cs typeface="Calibri" panose="020F0502020204030204" pitchFamily="34" charset="0"/>
            </a:endParaRPr>
          </a:p>
          <a:p>
            <a:pPr lvl="2">
              <a:lnSpc>
                <a:spcPct val="100000"/>
              </a:lnSpc>
              <a:spcAft>
                <a:spcPts val="300"/>
              </a:spcAft>
            </a:pPr>
            <a:r>
              <a:rPr lang="en-US" altLang="zh-CN" dirty="0" smtClean="0">
                <a:solidFill>
                  <a:prstClr val="black"/>
                </a:solidFill>
                <a:latin typeface="Calibri" panose="020F0502020204030204" pitchFamily="34" charset="0"/>
                <a:cs typeface="Calibri" panose="020F0502020204030204" pitchFamily="34" charset="0"/>
              </a:rPr>
              <a:t>Parameters </a:t>
            </a:r>
            <a:r>
              <a:rPr lang="en-US" altLang="zh-CN" dirty="0">
                <a:solidFill>
                  <a:prstClr val="black"/>
                </a:solidFill>
                <a:latin typeface="Calibri" panose="020F0502020204030204" pitchFamily="34" charset="0"/>
                <a:cs typeface="Calibri" panose="020F0502020204030204" pitchFamily="34" charset="0"/>
              </a:rPr>
              <a:t>of Target-Rx </a:t>
            </a:r>
            <a:r>
              <a:rPr lang="en-US" altLang="zh-CN" dirty="0" smtClean="0">
                <a:solidFill>
                  <a:prstClr val="black"/>
                </a:solidFill>
                <a:latin typeface="Calibri" panose="020F0502020204030204" pitchFamily="34" charset="0"/>
                <a:cs typeface="Calibri" panose="020F0502020204030204" pitchFamily="34" charset="0"/>
              </a:rPr>
              <a:t>link</a:t>
            </a:r>
            <a:endParaRPr lang="en-US" altLang="zh-CN" dirty="0">
              <a:solidFill>
                <a:prstClr val="black"/>
              </a:solidFill>
              <a:latin typeface="Calibri" panose="020F0502020204030204" pitchFamily="34" charset="0"/>
              <a:cs typeface="Calibri" panose="020F0502020204030204" pitchFamily="34" charset="0"/>
            </a:endParaRPr>
          </a:p>
          <a:p>
            <a:pPr lvl="2">
              <a:lnSpc>
                <a:spcPct val="100000"/>
              </a:lnSpc>
              <a:spcAft>
                <a:spcPts val="300"/>
              </a:spcAft>
            </a:pPr>
            <a:r>
              <a:rPr lang="en-US" altLang="zh-CN" dirty="0" smtClean="0">
                <a:solidFill>
                  <a:prstClr val="black"/>
                </a:solidFill>
                <a:latin typeface="Calibri" panose="020F0502020204030204" pitchFamily="34" charset="0"/>
                <a:cs typeface="Calibri" panose="020F0502020204030204" pitchFamily="34" charset="0"/>
              </a:rPr>
              <a:t>Parameters </a:t>
            </a:r>
            <a:r>
              <a:rPr lang="en-US" altLang="zh-CN" dirty="0">
                <a:solidFill>
                  <a:prstClr val="black"/>
                </a:solidFill>
                <a:latin typeface="Calibri" panose="020F0502020204030204" pitchFamily="34" charset="0"/>
                <a:cs typeface="Calibri" panose="020F0502020204030204" pitchFamily="34" charset="0"/>
              </a:rPr>
              <a:t>of Tx-Rx link without sensing </a:t>
            </a:r>
            <a:r>
              <a:rPr lang="en-US" altLang="zh-CN" dirty="0" smtClean="0">
                <a:solidFill>
                  <a:prstClr val="black"/>
                </a:solidFill>
                <a:latin typeface="Calibri" panose="020F0502020204030204" pitchFamily="34" charset="0"/>
                <a:cs typeface="Calibri" panose="020F0502020204030204" pitchFamily="34" charset="0"/>
              </a:rPr>
              <a:t>target</a:t>
            </a:r>
            <a:endParaRPr lang="en-US" altLang="zh-CN" dirty="0">
              <a:solidFill>
                <a:prstClr val="black"/>
              </a:solidFill>
              <a:latin typeface="Calibri" panose="020F0502020204030204" pitchFamily="34" charset="0"/>
              <a:cs typeface="Calibri" panose="020F0502020204030204" pitchFamily="34" charset="0"/>
            </a:endParaRPr>
          </a:p>
          <a:p>
            <a:pPr lvl="1">
              <a:lnSpc>
                <a:spcPct val="100000"/>
              </a:lnSpc>
              <a:spcAft>
                <a:spcPts val="300"/>
              </a:spcAft>
            </a:pPr>
            <a:endParaRPr lang="en-US" altLang="zh-CN" sz="1600" dirty="0" smtClean="0">
              <a:solidFill>
                <a:prstClr val="black"/>
              </a:solidFill>
              <a:latin typeface="Calibri" panose="020F0502020204030204" pitchFamily="34" charset="0"/>
              <a:cs typeface="Calibri" panose="020F0502020204030204" pitchFamily="34" charset="0"/>
            </a:endParaRPr>
          </a:p>
          <a:p>
            <a:pPr lvl="1">
              <a:lnSpc>
                <a:spcPct val="100000"/>
              </a:lnSpc>
              <a:spcAft>
                <a:spcPts val="300"/>
              </a:spcAft>
            </a:pPr>
            <a:r>
              <a:rPr lang="en-US" altLang="zh-CN" sz="1600" dirty="0" smtClean="0">
                <a:solidFill>
                  <a:prstClr val="black"/>
                </a:solidFill>
                <a:latin typeface="Calibri" panose="020F0502020204030204" pitchFamily="34" charset="0"/>
                <a:cs typeface="Calibri" panose="020F0502020204030204" pitchFamily="34" charset="0"/>
              </a:rPr>
              <a:t>Non-concatenation-based modeling</a:t>
            </a:r>
            <a:endParaRPr lang="en-US" altLang="zh-CN" sz="1600" dirty="0">
              <a:solidFill>
                <a:prstClr val="black"/>
              </a:solidFill>
              <a:latin typeface="Calibri" panose="020F0502020204030204" pitchFamily="34" charset="0"/>
              <a:cs typeface="Calibri" panose="020F0502020204030204" pitchFamily="34" charset="0"/>
            </a:endParaRPr>
          </a:p>
          <a:p>
            <a:pPr lvl="2">
              <a:lnSpc>
                <a:spcPct val="100000"/>
              </a:lnSpc>
              <a:spcAft>
                <a:spcPts val="300"/>
              </a:spcAft>
            </a:pPr>
            <a:r>
              <a:rPr lang="en-US" altLang="zh-CN" dirty="0">
                <a:solidFill>
                  <a:prstClr val="black"/>
                </a:solidFill>
                <a:latin typeface="Calibri" panose="020F0502020204030204" pitchFamily="34" charset="0"/>
                <a:cs typeface="Calibri" panose="020F0502020204030204" pitchFamily="34" charset="0"/>
              </a:rPr>
              <a:t>Replace one CDL path/cluster by sensing target path/cluster </a:t>
            </a:r>
          </a:p>
          <a:p>
            <a:pPr lvl="2">
              <a:lnSpc>
                <a:spcPct val="100000"/>
              </a:lnSpc>
              <a:spcAft>
                <a:spcPts val="300"/>
              </a:spcAft>
            </a:pPr>
            <a:r>
              <a:rPr lang="en-US" altLang="zh-CN" dirty="0">
                <a:solidFill>
                  <a:prstClr val="black"/>
                </a:solidFill>
                <a:latin typeface="Calibri" panose="020F0502020204030204" pitchFamily="34" charset="0"/>
                <a:cs typeface="Calibri" panose="020F0502020204030204" pitchFamily="34" charset="0"/>
              </a:rPr>
              <a:t>Select part of CDL path/cluster as path/cluster related to sensing target </a:t>
            </a:r>
          </a:p>
          <a:p>
            <a:pPr lvl="2">
              <a:lnSpc>
                <a:spcPct val="100000"/>
              </a:lnSpc>
              <a:spcAft>
                <a:spcPts val="300"/>
              </a:spcAft>
            </a:pPr>
            <a:r>
              <a:rPr lang="en-US" altLang="zh-CN" dirty="0">
                <a:solidFill>
                  <a:prstClr val="black"/>
                </a:solidFill>
                <a:latin typeface="Calibri" panose="020F0502020204030204" pitchFamily="34" charset="0"/>
                <a:cs typeface="Calibri" panose="020F0502020204030204" pitchFamily="34" charset="0"/>
              </a:rPr>
              <a:t>Other paths/clusters are considered as interference </a:t>
            </a:r>
            <a:endParaRPr lang="en-US" altLang="zh-CN" dirty="0" smtClean="0">
              <a:solidFill>
                <a:prstClr val="black"/>
              </a:solidFill>
              <a:latin typeface="Calibri" panose="020F0502020204030204" pitchFamily="34" charset="0"/>
              <a:cs typeface="Calibri" panose="020F0502020204030204" pitchFamily="34" charset="0"/>
            </a:endParaRPr>
          </a:p>
          <a:p>
            <a:pPr lvl="2">
              <a:lnSpc>
                <a:spcPct val="100000"/>
              </a:lnSpc>
              <a:spcAft>
                <a:spcPts val="300"/>
              </a:spcAft>
            </a:pPr>
            <a:endParaRPr lang="en-US" altLang="zh-CN" sz="1400" dirty="0" smtClean="0">
              <a:solidFill>
                <a:prstClr val="black"/>
              </a:solidFill>
              <a:latin typeface="Calibri" panose="020F0502020204030204" pitchFamily="34" charset="0"/>
              <a:cs typeface="Calibri" panose="020F0502020204030204" pitchFamily="34" charset="0"/>
            </a:endParaRPr>
          </a:p>
        </p:txBody>
      </p:sp>
      <p:sp>
        <p:nvSpPr>
          <p:cNvPr id="5" name="内容占位符 5"/>
          <p:cNvSpPr txBox="1">
            <a:spLocks/>
          </p:cNvSpPr>
          <p:nvPr/>
        </p:nvSpPr>
        <p:spPr>
          <a:xfrm>
            <a:off x="416877" y="5695598"/>
            <a:ext cx="11319515" cy="86409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lvl="1" indent="-342900">
              <a:lnSpc>
                <a:spcPct val="100000"/>
              </a:lnSpc>
              <a:spcAft>
                <a:spcPts val="300"/>
              </a:spcAft>
              <a:buFont typeface="Wingdings" panose="05000000000000000000" pitchFamily="2" charset="2"/>
              <a:buChar char=""/>
            </a:pPr>
            <a:r>
              <a:rPr lang="en-US" altLang="zh-CN" sz="2000" b="1" dirty="0" smtClean="0">
                <a:solidFill>
                  <a:schemeClr val="accent1"/>
                </a:solidFill>
                <a:latin typeface="Calibri" panose="020F0502020204030204" pitchFamily="34" charset="0"/>
                <a:cs typeface="Calibri" panose="020F0502020204030204" pitchFamily="34" charset="0"/>
              </a:rPr>
              <a:t>Proposal </a:t>
            </a:r>
            <a:r>
              <a:rPr lang="en-US" altLang="zh-CN" sz="2000" b="1" dirty="0">
                <a:solidFill>
                  <a:schemeClr val="accent1"/>
                </a:solidFill>
                <a:latin typeface="Calibri" panose="020F0502020204030204" pitchFamily="34" charset="0"/>
                <a:cs typeface="Calibri" panose="020F0502020204030204" pitchFamily="34" charset="0"/>
              </a:rPr>
              <a:t>3</a:t>
            </a:r>
            <a:r>
              <a:rPr lang="en-US" altLang="zh-CN" sz="2000" b="1" dirty="0">
                <a:solidFill>
                  <a:prstClr val="black"/>
                </a:solidFill>
                <a:latin typeface="Calibri" panose="020F0502020204030204" pitchFamily="34" charset="0"/>
                <a:cs typeface="Calibri" panose="020F0502020204030204" pitchFamily="34" charset="0"/>
              </a:rPr>
              <a:t>: Study ISAC channel modeling enhancement for both SLS and LLS based on statistic modeling in TR 38.901.</a:t>
            </a:r>
          </a:p>
        </p:txBody>
      </p:sp>
      <p:sp>
        <p:nvSpPr>
          <p:cNvPr id="6" name="内容占位符 5"/>
          <p:cNvSpPr txBox="1">
            <a:spLocks/>
          </p:cNvSpPr>
          <p:nvPr/>
        </p:nvSpPr>
        <p:spPr>
          <a:xfrm>
            <a:off x="5375126" y="1125539"/>
            <a:ext cx="5941914" cy="525658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SLS channel modeling enhancement</a:t>
            </a: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p:txBody>
      </p:sp>
      <p:sp>
        <p:nvSpPr>
          <p:cNvPr id="7" name="矩形 6"/>
          <p:cNvSpPr/>
          <p:nvPr/>
        </p:nvSpPr>
        <p:spPr>
          <a:xfrm>
            <a:off x="6295822" y="1513721"/>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1: Set environment, network </a:t>
            </a:r>
            <a:r>
              <a:rPr lang="en-US" altLang="zh-CN" sz="1400" dirty="0" smtClean="0">
                <a:solidFill>
                  <a:schemeClr val="bg1"/>
                </a:solidFill>
                <a:ea typeface="+mj-ea"/>
              </a:rPr>
              <a:t>layout, etc.</a:t>
            </a:r>
            <a:endParaRPr lang="en-US" altLang="zh-CN" sz="1400" dirty="0">
              <a:solidFill>
                <a:schemeClr val="bg1"/>
              </a:solidFill>
              <a:ea typeface="+mj-ea"/>
            </a:endParaRPr>
          </a:p>
        </p:txBody>
      </p:sp>
      <p:sp>
        <p:nvSpPr>
          <p:cNvPr id="8" name="矩形 7"/>
          <p:cNvSpPr/>
          <p:nvPr/>
        </p:nvSpPr>
        <p:spPr>
          <a:xfrm>
            <a:off x="6295822" y="1868076"/>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2: Assign propagation condition </a:t>
            </a:r>
            <a:r>
              <a:rPr lang="en-US" altLang="zh-CN" sz="1400" dirty="0" smtClean="0">
                <a:solidFill>
                  <a:schemeClr val="bg1"/>
                </a:solidFill>
                <a:ea typeface="+mj-ea"/>
              </a:rPr>
              <a:t>LOS/NLOS</a:t>
            </a:r>
            <a:endParaRPr lang="en-US" altLang="zh-CN" sz="1400" dirty="0">
              <a:solidFill>
                <a:schemeClr val="bg1"/>
              </a:solidFill>
              <a:ea typeface="+mj-ea"/>
            </a:endParaRPr>
          </a:p>
        </p:txBody>
      </p:sp>
      <p:sp>
        <p:nvSpPr>
          <p:cNvPr id="9" name="矩形 8"/>
          <p:cNvSpPr/>
          <p:nvPr/>
        </p:nvSpPr>
        <p:spPr>
          <a:xfrm>
            <a:off x="6295822" y="2222431"/>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3: Calculate </a:t>
            </a:r>
            <a:r>
              <a:rPr lang="en-US" altLang="zh-CN" sz="1400" dirty="0" err="1">
                <a:solidFill>
                  <a:schemeClr val="bg1"/>
                </a:solidFill>
                <a:ea typeface="+mj-ea"/>
              </a:rPr>
              <a:t>pathloss</a:t>
            </a:r>
            <a:r>
              <a:rPr lang="en-US" altLang="zh-CN" sz="1400" dirty="0">
                <a:solidFill>
                  <a:schemeClr val="bg1"/>
                </a:solidFill>
                <a:ea typeface="+mj-ea"/>
              </a:rPr>
              <a:t> for each sensing </a:t>
            </a:r>
            <a:r>
              <a:rPr lang="en-US" altLang="zh-CN" sz="1400" dirty="0" smtClean="0">
                <a:solidFill>
                  <a:schemeClr val="bg1"/>
                </a:solidFill>
                <a:ea typeface="+mj-ea"/>
              </a:rPr>
              <a:t>link</a:t>
            </a:r>
            <a:endParaRPr lang="en-US" altLang="zh-CN" sz="1400" dirty="0">
              <a:solidFill>
                <a:schemeClr val="bg1"/>
              </a:solidFill>
              <a:ea typeface="+mj-ea"/>
            </a:endParaRPr>
          </a:p>
        </p:txBody>
      </p:sp>
      <p:sp>
        <p:nvSpPr>
          <p:cNvPr id="10" name="矩形 9"/>
          <p:cNvSpPr/>
          <p:nvPr/>
        </p:nvSpPr>
        <p:spPr>
          <a:xfrm>
            <a:off x="6295822" y="2576786"/>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4: Generate large scale </a:t>
            </a:r>
            <a:r>
              <a:rPr lang="en-US" altLang="zh-CN" sz="1400" dirty="0" smtClean="0">
                <a:solidFill>
                  <a:schemeClr val="bg1"/>
                </a:solidFill>
                <a:ea typeface="+mj-ea"/>
              </a:rPr>
              <a:t>parameters</a:t>
            </a:r>
            <a:endParaRPr lang="en-US" altLang="zh-CN" sz="1400" dirty="0">
              <a:solidFill>
                <a:schemeClr val="bg1"/>
              </a:solidFill>
              <a:ea typeface="+mj-ea"/>
            </a:endParaRPr>
          </a:p>
        </p:txBody>
      </p:sp>
      <p:sp>
        <p:nvSpPr>
          <p:cNvPr id="11" name="矩形 10"/>
          <p:cNvSpPr/>
          <p:nvPr/>
        </p:nvSpPr>
        <p:spPr>
          <a:xfrm>
            <a:off x="6295822" y="2931141"/>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5: Generate cluster delays </a:t>
            </a:r>
          </a:p>
        </p:txBody>
      </p:sp>
      <p:sp>
        <p:nvSpPr>
          <p:cNvPr id="12" name="矩形 11"/>
          <p:cNvSpPr/>
          <p:nvPr/>
        </p:nvSpPr>
        <p:spPr>
          <a:xfrm>
            <a:off x="6295822" y="3285496"/>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6: Generate cluster powers </a:t>
            </a:r>
          </a:p>
        </p:txBody>
      </p:sp>
      <p:sp>
        <p:nvSpPr>
          <p:cNvPr id="13" name="矩形 12"/>
          <p:cNvSpPr/>
          <p:nvPr/>
        </p:nvSpPr>
        <p:spPr>
          <a:xfrm>
            <a:off x="6295822" y="3639851"/>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7: Generate arrival </a:t>
            </a:r>
            <a:r>
              <a:rPr lang="en-US" altLang="zh-CN" sz="1400" dirty="0" smtClean="0">
                <a:solidFill>
                  <a:schemeClr val="bg1"/>
                </a:solidFill>
                <a:ea typeface="+mj-ea"/>
              </a:rPr>
              <a:t>and </a:t>
            </a:r>
            <a:r>
              <a:rPr lang="en-US" altLang="zh-CN" sz="1400" dirty="0">
                <a:solidFill>
                  <a:schemeClr val="bg1"/>
                </a:solidFill>
                <a:ea typeface="+mj-ea"/>
              </a:rPr>
              <a:t>departure </a:t>
            </a:r>
            <a:r>
              <a:rPr lang="en-US" altLang="zh-CN" sz="1400" dirty="0" smtClean="0">
                <a:solidFill>
                  <a:schemeClr val="bg1"/>
                </a:solidFill>
                <a:ea typeface="+mj-ea"/>
              </a:rPr>
              <a:t>angles</a:t>
            </a:r>
            <a:endParaRPr lang="en-US" altLang="zh-CN" sz="1400" dirty="0">
              <a:solidFill>
                <a:schemeClr val="bg1"/>
              </a:solidFill>
              <a:ea typeface="+mj-ea"/>
            </a:endParaRPr>
          </a:p>
        </p:txBody>
      </p:sp>
      <p:sp>
        <p:nvSpPr>
          <p:cNvPr id="15" name="矩形 14"/>
          <p:cNvSpPr/>
          <p:nvPr/>
        </p:nvSpPr>
        <p:spPr>
          <a:xfrm>
            <a:off x="6295822" y="3994206"/>
            <a:ext cx="3888432"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8: Coupling of rays within a </a:t>
            </a:r>
            <a:r>
              <a:rPr lang="en-US" altLang="zh-CN" sz="1400" dirty="0" smtClean="0">
                <a:solidFill>
                  <a:schemeClr val="bg1"/>
                </a:solidFill>
                <a:ea typeface="+mj-ea"/>
              </a:rPr>
              <a:t>cluster</a:t>
            </a:r>
            <a:endParaRPr lang="en-US" altLang="zh-CN" sz="1400" dirty="0">
              <a:solidFill>
                <a:schemeClr val="bg1"/>
              </a:solidFill>
              <a:ea typeface="+mj-ea"/>
            </a:endParaRPr>
          </a:p>
        </p:txBody>
      </p:sp>
      <p:sp>
        <p:nvSpPr>
          <p:cNvPr id="16" name="矩形 15"/>
          <p:cNvSpPr/>
          <p:nvPr/>
        </p:nvSpPr>
        <p:spPr>
          <a:xfrm>
            <a:off x="6295822" y="4348561"/>
            <a:ext cx="3888432"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9: Generate the cross polarization power ratios </a:t>
            </a:r>
          </a:p>
        </p:txBody>
      </p:sp>
      <p:sp>
        <p:nvSpPr>
          <p:cNvPr id="17" name="矩形 16"/>
          <p:cNvSpPr/>
          <p:nvPr/>
        </p:nvSpPr>
        <p:spPr>
          <a:xfrm>
            <a:off x="6295822" y="4702916"/>
            <a:ext cx="3888432"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10: Draw initial random phases</a:t>
            </a:r>
          </a:p>
        </p:txBody>
      </p:sp>
      <p:sp>
        <p:nvSpPr>
          <p:cNvPr id="18" name="矩形 17"/>
          <p:cNvSpPr/>
          <p:nvPr/>
        </p:nvSpPr>
        <p:spPr>
          <a:xfrm>
            <a:off x="6295822" y="5057271"/>
            <a:ext cx="3888432" cy="2880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11: Generate channel </a:t>
            </a:r>
            <a:r>
              <a:rPr lang="en-US" altLang="zh-CN" sz="1400" dirty="0" smtClean="0">
                <a:solidFill>
                  <a:schemeClr val="bg1"/>
                </a:solidFill>
                <a:ea typeface="+mj-ea"/>
              </a:rPr>
              <a:t>coefficients</a:t>
            </a:r>
            <a:endParaRPr lang="en-US" altLang="zh-CN" sz="1400" dirty="0">
              <a:solidFill>
                <a:schemeClr val="bg1"/>
              </a:solidFill>
              <a:ea typeface="+mj-ea"/>
            </a:endParaRPr>
          </a:p>
        </p:txBody>
      </p:sp>
      <p:sp>
        <p:nvSpPr>
          <p:cNvPr id="19" name="矩形 18"/>
          <p:cNvSpPr/>
          <p:nvPr/>
        </p:nvSpPr>
        <p:spPr>
          <a:xfrm>
            <a:off x="6295822" y="5411628"/>
            <a:ext cx="3888432"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4000" rIns="54000" rtlCol="0" anchor="ctr"/>
          <a:lstStyle/>
          <a:p>
            <a:r>
              <a:rPr lang="en-US" altLang="zh-CN" sz="1400" dirty="0">
                <a:solidFill>
                  <a:schemeClr val="bg1"/>
                </a:solidFill>
                <a:ea typeface="+mj-ea"/>
              </a:rPr>
              <a:t>Step 12: Apply </a:t>
            </a:r>
            <a:r>
              <a:rPr lang="en-US" altLang="zh-CN" sz="1400" dirty="0" err="1">
                <a:solidFill>
                  <a:schemeClr val="bg1"/>
                </a:solidFill>
                <a:ea typeface="+mj-ea"/>
              </a:rPr>
              <a:t>pathloss</a:t>
            </a:r>
            <a:r>
              <a:rPr lang="en-US" altLang="zh-CN" sz="1400" dirty="0">
                <a:solidFill>
                  <a:schemeClr val="bg1"/>
                </a:solidFill>
                <a:ea typeface="+mj-ea"/>
              </a:rPr>
              <a:t> and </a:t>
            </a:r>
            <a:r>
              <a:rPr lang="en-US" altLang="zh-CN" sz="1400" dirty="0" smtClean="0">
                <a:solidFill>
                  <a:schemeClr val="bg1"/>
                </a:solidFill>
                <a:ea typeface="+mj-ea"/>
              </a:rPr>
              <a:t>shadowing</a:t>
            </a:r>
            <a:endParaRPr lang="en-US" altLang="zh-CN" sz="1400" dirty="0">
              <a:solidFill>
                <a:schemeClr val="bg1"/>
              </a:solidFill>
              <a:ea typeface="+mj-ea"/>
            </a:endParaRPr>
          </a:p>
        </p:txBody>
      </p:sp>
      <p:cxnSp>
        <p:nvCxnSpPr>
          <p:cNvPr id="20" name="直接连接符 19"/>
          <p:cNvCxnSpPr/>
          <p:nvPr/>
        </p:nvCxnSpPr>
        <p:spPr>
          <a:xfrm>
            <a:off x="5253499" y="1269225"/>
            <a:ext cx="0" cy="4464496"/>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775726" y="3279464"/>
            <a:ext cx="1152128" cy="646331"/>
          </a:xfrm>
          <a:prstGeom prst="rect">
            <a:avLst/>
          </a:prstGeom>
          <a:noFill/>
        </p:spPr>
        <p:txBody>
          <a:bodyPr wrap="square" rtlCol="0">
            <a:spAutoFit/>
          </a:bodyPr>
          <a:lstStyle/>
          <a:p>
            <a:pPr defTabSz="457200"/>
            <a:r>
              <a:rPr lang="en-US" altLang="zh-CN" sz="1200" b="1" dirty="0" smtClean="0">
                <a:ea typeface="微软雅黑"/>
                <a:cs typeface="Calibri" panose="020F0502020204030204" pitchFamily="34" charset="0"/>
              </a:rPr>
              <a:t>Need </a:t>
            </a:r>
            <a:r>
              <a:rPr lang="en-US" altLang="zh-CN" sz="1200" b="1" dirty="0" smtClean="0">
                <a:solidFill>
                  <a:srgbClr val="C00000"/>
                </a:solidFill>
                <a:ea typeface="微软雅黑"/>
                <a:cs typeface="Calibri" panose="020F0502020204030204" pitchFamily="34" charset="0"/>
              </a:rPr>
              <a:t>sensing-specific</a:t>
            </a:r>
            <a:r>
              <a:rPr lang="en-US" altLang="zh-CN" sz="1200" b="1" dirty="0" smtClean="0">
                <a:ea typeface="微软雅黑"/>
                <a:cs typeface="Calibri" panose="020F0502020204030204" pitchFamily="34" charset="0"/>
              </a:rPr>
              <a:t> enhancement</a:t>
            </a:r>
          </a:p>
        </p:txBody>
      </p:sp>
      <p:cxnSp>
        <p:nvCxnSpPr>
          <p:cNvPr id="22" name="直接连接符 21"/>
          <p:cNvCxnSpPr>
            <a:endCxn id="21" idx="1"/>
          </p:cNvCxnSpPr>
          <p:nvPr/>
        </p:nvCxnSpPr>
        <p:spPr>
          <a:xfrm>
            <a:off x="10184254" y="1657737"/>
            <a:ext cx="591472" cy="1944893"/>
          </a:xfrm>
          <a:prstGeom prst="line">
            <a:avLst/>
          </a:pr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21" idx="1"/>
          </p:cNvCxnSpPr>
          <p:nvPr/>
        </p:nvCxnSpPr>
        <p:spPr>
          <a:xfrm>
            <a:off x="10184254" y="2510463"/>
            <a:ext cx="591472" cy="1092167"/>
          </a:xfrm>
          <a:prstGeom prst="line">
            <a:avLst/>
          </a:pr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1" idx="1"/>
          </p:cNvCxnSpPr>
          <p:nvPr/>
        </p:nvCxnSpPr>
        <p:spPr>
          <a:xfrm>
            <a:off x="10184254" y="3602629"/>
            <a:ext cx="591472" cy="1"/>
          </a:xfrm>
          <a:prstGeom prst="line">
            <a:avLst/>
          </a:pr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21" idx="1"/>
          </p:cNvCxnSpPr>
          <p:nvPr/>
        </p:nvCxnSpPr>
        <p:spPr>
          <a:xfrm flipV="1">
            <a:off x="10184254" y="3602630"/>
            <a:ext cx="591472" cy="1598657"/>
          </a:xfrm>
          <a:prstGeom prst="line">
            <a:avLst/>
          </a:prstGeom>
          <a:ln>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22876" y="1493976"/>
            <a:ext cx="1232355" cy="307777"/>
          </a:xfrm>
          <a:prstGeom prst="rect">
            <a:avLst/>
          </a:prstGeom>
          <a:noFill/>
        </p:spPr>
        <p:txBody>
          <a:bodyPr wrap="square" rtlCol="0">
            <a:spAutoFit/>
          </a:bodyPr>
          <a:lstStyle/>
          <a:p>
            <a:pPr algn="ctr"/>
            <a:r>
              <a:rPr lang="en-US" altLang="zh-CN" sz="1400" b="1" dirty="0" smtClean="0">
                <a:solidFill>
                  <a:schemeClr val="tx2"/>
                </a:solidFill>
                <a:latin typeface="Calibri" panose="020F0502020204030204" pitchFamily="34" charset="0"/>
                <a:cs typeface="Calibri" panose="020F0502020204030204" pitchFamily="34" charset="0"/>
              </a:rPr>
              <a:t>Scenario</a:t>
            </a:r>
            <a:endParaRPr lang="zh-CN" altLang="en-US" sz="1400" b="1" dirty="0">
              <a:solidFill>
                <a:schemeClr val="tx2"/>
              </a:solidFill>
              <a:latin typeface="Calibri" panose="020F0502020204030204" pitchFamily="34" charset="0"/>
              <a:cs typeface="Calibri" panose="020F0502020204030204" pitchFamily="34" charset="0"/>
            </a:endParaRPr>
          </a:p>
        </p:txBody>
      </p:sp>
      <p:sp>
        <p:nvSpPr>
          <p:cNvPr id="31" name="TextBox 30"/>
          <p:cNvSpPr txBox="1"/>
          <p:nvPr/>
        </p:nvSpPr>
        <p:spPr>
          <a:xfrm>
            <a:off x="5243044" y="2164778"/>
            <a:ext cx="1107347" cy="523220"/>
          </a:xfrm>
          <a:prstGeom prst="rect">
            <a:avLst/>
          </a:prstGeom>
          <a:noFill/>
        </p:spPr>
        <p:txBody>
          <a:bodyPr wrap="square" rtlCol="0">
            <a:spAutoFit/>
          </a:bodyPr>
          <a:lstStyle/>
          <a:p>
            <a:pPr algn="ctr"/>
            <a:r>
              <a:rPr lang="en-US" altLang="zh-CN" sz="1400" b="1" dirty="0" smtClean="0">
                <a:solidFill>
                  <a:schemeClr val="tx2"/>
                </a:solidFill>
                <a:latin typeface="Calibri" panose="020F0502020204030204" pitchFamily="34" charset="0"/>
                <a:cs typeface="Calibri" panose="020F0502020204030204" pitchFamily="34" charset="0"/>
              </a:rPr>
              <a:t>Large scale related</a:t>
            </a:r>
            <a:endParaRPr lang="zh-CN" altLang="en-US" sz="1400" b="1" dirty="0">
              <a:solidFill>
                <a:schemeClr val="tx2"/>
              </a:solidFill>
              <a:latin typeface="Calibri" panose="020F0502020204030204" pitchFamily="34" charset="0"/>
              <a:cs typeface="Calibri" panose="020F0502020204030204" pitchFamily="34" charset="0"/>
            </a:endParaRPr>
          </a:p>
        </p:txBody>
      </p:sp>
      <p:sp>
        <p:nvSpPr>
          <p:cNvPr id="32" name="TextBox 31"/>
          <p:cNvSpPr txBox="1"/>
          <p:nvPr/>
        </p:nvSpPr>
        <p:spPr>
          <a:xfrm>
            <a:off x="5249160" y="3522257"/>
            <a:ext cx="1107347" cy="523220"/>
          </a:xfrm>
          <a:prstGeom prst="rect">
            <a:avLst/>
          </a:prstGeom>
          <a:noFill/>
        </p:spPr>
        <p:txBody>
          <a:bodyPr wrap="square" rtlCol="0">
            <a:spAutoFit/>
          </a:bodyPr>
          <a:lstStyle/>
          <a:p>
            <a:pPr algn="ctr"/>
            <a:r>
              <a:rPr lang="en-US" altLang="zh-CN" sz="1400" b="1" dirty="0" smtClean="0">
                <a:solidFill>
                  <a:schemeClr val="tx2"/>
                </a:solidFill>
                <a:latin typeface="Calibri" panose="020F0502020204030204" pitchFamily="34" charset="0"/>
                <a:cs typeface="Calibri" panose="020F0502020204030204" pitchFamily="34" charset="0"/>
              </a:rPr>
              <a:t>Small scale related</a:t>
            </a:r>
            <a:endParaRPr lang="zh-CN" altLang="en-US" sz="1400" b="1" dirty="0">
              <a:solidFill>
                <a:schemeClr val="tx2"/>
              </a:solidFill>
              <a:latin typeface="Calibri" panose="020F0502020204030204" pitchFamily="34" charset="0"/>
              <a:cs typeface="Calibri" panose="020F0502020204030204" pitchFamily="34" charset="0"/>
            </a:endParaRPr>
          </a:p>
        </p:txBody>
      </p:sp>
      <p:sp>
        <p:nvSpPr>
          <p:cNvPr id="33" name="TextBox 32"/>
          <p:cNvSpPr txBox="1"/>
          <p:nvPr/>
        </p:nvSpPr>
        <p:spPr>
          <a:xfrm>
            <a:off x="5260483" y="4978776"/>
            <a:ext cx="1107347" cy="523220"/>
          </a:xfrm>
          <a:prstGeom prst="rect">
            <a:avLst/>
          </a:prstGeom>
          <a:noFill/>
        </p:spPr>
        <p:txBody>
          <a:bodyPr wrap="square" rtlCol="0">
            <a:spAutoFit/>
          </a:bodyPr>
          <a:lstStyle/>
          <a:p>
            <a:pPr algn="ctr"/>
            <a:r>
              <a:rPr lang="en-US" altLang="zh-CN" sz="1400" b="1" dirty="0" smtClean="0">
                <a:solidFill>
                  <a:schemeClr val="tx2"/>
                </a:solidFill>
                <a:latin typeface="Calibri" panose="020F0502020204030204" pitchFamily="34" charset="0"/>
                <a:cs typeface="Calibri" panose="020F0502020204030204" pitchFamily="34" charset="0"/>
              </a:rPr>
              <a:t>Co-efficient generation</a:t>
            </a:r>
            <a:endParaRPr lang="zh-CN" altLang="en-US" sz="1400" b="1" dirty="0">
              <a:solidFill>
                <a:schemeClr val="tx2"/>
              </a:solidFill>
              <a:latin typeface="Calibri" panose="020F0502020204030204" pitchFamily="34" charset="0"/>
              <a:cs typeface="Calibri" panose="020F0502020204030204" pitchFamily="34" charset="0"/>
            </a:endParaRPr>
          </a:p>
        </p:txBody>
      </p:sp>
      <p:cxnSp>
        <p:nvCxnSpPr>
          <p:cNvPr id="34" name="直接连接符 33"/>
          <p:cNvCxnSpPr/>
          <p:nvPr/>
        </p:nvCxnSpPr>
        <p:spPr>
          <a:xfrm>
            <a:off x="5712847" y="1846317"/>
            <a:ext cx="4767935"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791767" y="2903242"/>
            <a:ext cx="4767935"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719760" y="4669519"/>
            <a:ext cx="4767935"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6413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smtClean="0">
                <a:cs typeface="Arial" pitchFamily="34" charset="0"/>
              </a:rPr>
              <a:t>Sensing mode</a:t>
            </a:r>
            <a:endParaRPr lang="en-US" sz="4700" dirty="0">
              <a:cs typeface="Arial" pitchFamily="34"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
        <p:nvSpPr>
          <p:cNvPr id="14" name="内容占位符 5"/>
          <p:cNvSpPr txBox="1">
            <a:spLocks/>
          </p:cNvSpPr>
          <p:nvPr/>
        </p:nvSpPr>
        <p:spPr>
          <a:xfrm>
            <a:off x="429573" y="1056400"/>
            <a:ext cx="11319515" cy="5679021"/>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lang="zh-CN" altLang="en-US" sz="2000" kern="120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0"/>
              </a:spcBef>
              <a:buFont typeface="微软雅黑" panose="020B0503020204020204" pitchFamily="34" charset="-122"/>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0"/>
              </a:spcBef>
              <a:buFont typeface="Courier New" panose="02070309020205020404" pitchFamily="49" charset="0"/>
              <a:buChar char="o"/>
              <a:defRPr lang="zh-CN" altLang="en-US" sz="16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Initial views on sensing</a:t>
            </a:r>
            <a:r>
              <a:rPr kumimoji="0" lang="en-US" altLang="zh-CN" sz="2000" b="1" i="0" u="none" strike="noStrike" kern="1200" cap="none" spc="0" normalizeH="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 mode</a:t>
            </a: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lvl="1">
              <a:lnSpc>
                <a:spcPct val="150000"/>
              </a:lnSpc>
              <a:buFont typeface="Arial" panose="020B0604020202020204" pitchFamily="34" charset="0"/>
              <a:buChar char="•"/>
            </a:pPr>
            <a:endParaRPr kumimoji="0" lang="en-US" altLang="zh-CN" sz="18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lvl="1">
              <a:lnSpc>
                <a:spcPct val="150000"/>
              </a:lnSpc>
              <a:buFont typeface="Arial" panose="020B0604020202020204" pitchFamily="34" charset="0"/>
              <a:buChar cha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lvl="1">
              <a:lnSpc>
                <a:spcPct val="150000"/>
              </a:lnSpc>
              <a:buFont typeface="Arial" panose="020B0604020202020204" pitchFamily="34" charset="0"/>
              <a:buChar char="•"/>
            </a:pPr>
            <a:endParaRPr kumimoji="0" lang="en-US" altLang="zh-CN" sz="18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endParaRPr>
          </a:p>
          <a:p>
            <a:pPr lvl="1">
              <a:lnSpc>
                <a:spcPct val="150000"/>
              </a:lnSpc>
              <a:buFont typeface="Arial" panose="020B0604020202020204" pitchFamily="34" charset="0"/>
              <a:buChar char="•"/>
            </a:pPr>
            <a:endParaRPr lang="en-US" altLang="zh-CN" b="1" dirty="0" smtClean="0">
              <a:solidFill>
                <a:sysClr val="windowText" lastClr="000000">
                  <a:lumMod val="95000"/>
                  <a:lumOff val="5000"/>
                </a:sysClr>
              </a:solidFill>
              <a:latin typeface="Calibri" panose="020F0502020204030204" pitchFamily="34" charset="0"/>
              <a:cs typeface="Calibri" panose="020F0502020204030204" pitchFamily="34" charset="0"/>
            </a:endParaRPr>
          </a:p>
          <a:p>
            <a:pPr lvl="1">
              <a:lnSpc>
                <a:spcPct val="150000"/>
              </a:lnSpc>
              <a:buFont typeface="Arial" panose="020B0604020202020204" pitchFamily="34" charset="0"/>
              <a:buChar char="•"/>
            </a:pPr>
            <a:endParaRPr lang="en-US" altLang="zh-CN" b="1" dirty="0">
              <a:solidFill>
                <a:sysClr val="windowText" lastClr="000000">
                  <a:lumMod val="95000"/>
                  <a:lumOff val="5000"/>
                </a:sysClr>
              </a:solidFill>
              <a:latin typeface="Calibri" panose="020F0502020204030204" pitchFamily="34" charset="0"/>
              <a:cs typeface="Calibri" panose="020F0502020204030204" pitchFamily="34" charset="0"/>
            </a:endParaRPr>
          </a:p>
          <a:p>
            <a:pPr>
              <a:lnSpc>
                <a:spcPct val="150000"/>
              </a:lnSpc>
            </a:pPr>
            <a:r>
              <a:rPr kumimoji="0" lang="en-US" altLang="zh-CN" sz="2000" b="1" i="0" u="none" strike="noStrike" kern="1200" cap="none" spc="0" normalizeH="0" baseline="0" noProof="0" dirty="0" smtClean="0">
                <a:ln>
                  <a:noFill/>
                </a:ln>
                <a:solidFill>
                  <a:schemeClr val="accent1"/>
                </a:solidFill>
                <a:effectLst/>
                <a:uLnTx/>
                <a:uFillTx/>
                <a:latin typeface="Calibri" panose="020F0502020204030204" pitchFamily="34" charset="0"/>
                <a:ea typeface="微软雅黑" panose="020B0503020204020204" pitchFamily="34" charset="-122"/>
                <a:cs typeface="Calibri" panose="020F0502020204030204" pitchFamily="34" charset="0"/>
              </a:rPr>
              <a:t>Proposal 4</a:t>
            </a:r>
            <a:r>
              <a:rPr kumimoji="0" lang="en-US" altLang="zh-CN" sz="2000" b="1" i="0" u="none" strike="noStrike" kern="1200" cap="none" spc="0" normalizeH="0" baseline="0" noProof="0" dirty="0" smtClean="0">
                <a:ln>
                  <a:noFill/>
                </a:ln>
                <a:solidFill>
                  <a:sysClr val="windowText" lastClr="000000">
                    <a:lumMod val="95000"/>
                    <a:lumOff val="5000"/>
                  </a:sysClr>
                </a:solidFill>
                <a:effectLst/>
                <a:uLnTx/>
                <a:uFillTx/>
                <a:latin typeface="Calibri" panose="020F0502020204030204" pitchFamily="34" charset="0"/>
                <a:ea typeface="微软雅黑" panose="020B0503020204020204" pitchFamily="34" charset="-122"/>
                <a:cs typeface="Calibri" panose="020F0502020204030204" pitchFamily="34" charset="0"/>
              </a:rPr>
              <a:t>: </a:t>
            </a:r>
            <a:r>
              <a:rPr lang="en-US" altLang="zh-CN" b="1" dirty="0">
                <a:solidFill>
                  <a:sysClr val="windowText" lastClr="000000">
                    <a:lumMod val="95000"/>
                    <a:lumOff val="5000"/>
                  </a:sysClr>
                </a:solidFill>
                <a:latin typeface="Calibri" panose="020F0502020204030204" pitchFamily="34" charset="0"/>
                <a:cs typeface="Calibri" panose="020F0502020204030204" pitchFamily="34" charset="0"/>
              </a:rPr>
              <a:t>Channel modeling for all sensing modes can be </a:t>
            </a:r>
            <a:r>
              <a:rPr lang="en-US" altLang="zh-CN" b="1" dirty="0" smtClean="0">
                <a:solidFill>
                  <a:sysClr val="windowText" lastClr="000000">
                    <a:lumMod val="95000"/>
                    <a:lumOff val="5000"/>
                  </a:sysClr>
                </a:solidFill>
                <a:latin typeface="Calibri" panose="020F0502020204030204" pitchFamily="34" charset="0"/>
                <a:cs typeface="Calibri" panose="020F0502020204030204" pitchFamily="34" charset="0"/>
              </a:rPr>
              <a:t>studied. </a:t>
            </a:r>
            <a:endParaRPr kumimoji="0" lang="en-US" altLang="zh-CN"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0585" y="1652521"/>
            <a:ext cx="1115802" cy="1115802"/>
          </a:xfrm>
          <a:prstGeom prst="rect">
            <a:avLst/>
          </a:prstGeom>
        </p:spPr>
      </p:pic>
      <p:pic>
        <p:nvPicPr>
          <p:cNvPr id="59"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1952" y="2201843"/>
            <a:ext cx="352839" cy="352839"/>
          </a:xfrm>
          <a:prstGeom prst="rect">
            <a:avLst/>
          </a:prstGeom>
          <a:noFill/>
          <a:extLst>
            <a:ext uri="{909E8E84-426E-40DD-AFC4-6F175D3DCCD1}">
              <a14:hiddenFill xmlns:a14="http://schemas.microsoft.com/office/drawing/2010/main">
                <a:solidFill>
                  <a:srgbClr val="FFFFFF"/>
                </a:solidFill>
              </a14:hiddenFill>
            </a:ext>
          </a:extLst>
        </p:spPr>
      </p:pic>
      <p:cxnSp>
        <p:nvCxnSpPr>
          <p:cNvPr id="60" name="直接箭头连接符 59"/>
          <p:cNvCxnSpPr/>
          <p:nvPr/>
        </p:nvCxnSpPr>
        <p:spPr>
          <a:xfrm>
            <a:off x="2047919" y="2078646"/>
            <a:ext cx="532806" cy="246394"/>
          </a:xfrm>
          <a:prstGeom prst="straightConnector1">
            <a:avLst/>
          </a:prstGeom>
          <a:noFill/>
          <a:ln w="12700" cap="flat" cmpd="sng" algn="ctr">
            <a:solidFill>
              <a:sysClr val="windowText" lastClr="000000"/>
            </a:solidFill>
            <a:prstDash val="solid"/>
            <a:miter lim="800000"/>
            <a:tailEnd type="arrow"/>
          </a:ln>
          <a:effectLst/>
        </p:spPr>
      </p:cxnSp>
      <p:cxnSp>
        <p:nvCxnSpPr>
          <p:cNvPr id="61" name="直接箭头连接符 60"/>
          <p:cNvCxnSpPr/>
          <p:nvPr/>
        </p:nvCxnSpPr>
        <p:spPr>
          <a:xfrm flipH="1" flipV="1">
            <a:off x="2029936" y="2210422"/>
            <a:ext cx="550789" cy="114618"/>
          </a:xfrm>
          <a:prstGeom prst="straightConnector1">
            <a:avLst/>
          </a:prstGeom>
          <a:noFill/>
          <a:ln w="12700" cap="flat" cmpd="sng" algn="ctr">
            <a:solidFill>
              <a:sysClr val="windowText" lastClr="000000"/>
            </a:solidFill>
            <a:prstDash val="dash"/>
            <a:miter lim="800000"/>
            <a:tailEnd type="arrow"/>
          </a:ln>
          <a:effectLst/>
        </p:spPr>
      </p:cxnSp>
      <p:cxnSp>
        <p:nvCxnSpPr>
          <p:cNvPr id="62" name="直接箭头连接符 61"/>
          <p:cNvCxnSpPr/>
          <p:nvPr/>
        </p:nvCxnSpPr>
        <p:spPr>
          <a:xfrm flipV="1">
            <a:off x="2295532" y="3364248"/>
            <a:ext cx="555826" cy="130612"/>
          </a:xfrm>
          <a:prstGeom prst="straightConnector1">
            <a:avLst/>
          </a:prstGeom>
          <a:noFill/>
          <a:ln w="12700" cap="flat" cmpd="sng" algn="ctr">
            <a:solidFill>
              <a:sysClr val="windowText" lastClr="000000"/>
            </a:solidFill>
            <a:prstDash val="dash"/>
            <a:miter lim="800000"/>
            <a:tailEnd type="arrow"/>
          </a:ln>
          <a:effectLst/>
        </p:spPr>
      </p:cxnSp>
      <p:cxnSp>
        <p:nvCxnSpPr>
          <p:cNvPr id="63" name="直接箭头连接符 62"/>
          <p:cNvCxnSpPr/>
          <p:nvPr/>
        </p:nvCxnSpPr>
        <p:spPr>
          <a:xfrm>
            <a:off x="1800677" y="3379741"/>
            <a:ext cx="494855" cy="115118"/>
          </a:xfrm>
          <a:prstGeom prst="straightConnector1">
            <a:avLst/>
          </a:prstGeom>
          <a:noFill/>
          <a:ln w="12700" cap="flat" cmpd="sng" algn="ctr">
            <a:solidFill>
              <a:sysClr val="windowText" lastClr="000000"/>
            </a:solidFill>
            <a:prstDash val="solid"/>
            <a:miter lim="800000"/>
            <a:tailEnd type="arrow"/>
          </a:ln>
          <a:effectLst/>
        </p:spPr>
      </p:cxnSp>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72763" y="2998177"/>
            <a:ext cx="763995" cy="763995"/>
          </a:xfrm>
          <a:prstGeom prst="rect">
            <a:avLst/>
          </a:prstGeom>
        </p:spPr>
      </p:pic>
      <p:pic>
        <p:nvPicPr>
          <p:cNvPr id="65" name="图片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9399" y="2887058"/>
            <a:ext cx="1115802" cy="1115802"/>
          </a:xfrm>
          <a:prstGeom prst="rect">
            <a:avLst/>
          </a:prstGeom>
        </p:spPr>
      </p:pic>
      <p:cxnSp>
        <p:nvCxnSpPr>
          <p:cNvPr id="66" name="直接箭头连接符 65"/>
          <p:cNvCxnSpPr/>
          <p:nvPr/>
        </p:nvCxnSpPr>
        <p:spPr>
          <a:xfrm>
            <a:off x="4070552" y="2182116"/>
            <a:ext cx="494855" cy="115118"/>
          </a:xfrm>
          <a:prstGeom prst="straightConnector1">
            <a:avLst/>
          </a:prstGeom>
          <a:noFill/>
          <a:ln w="12700" cap="flat" cmpd="sng" algn="ctr">
            <a:solidFill>
              <a:sysClr val="windowText" lastClr="000000"/>
            </a:solidFill>
            <a:prstDash val="solid"/>
            <a:miter lim="800000"/>
            <a:tailEnd type="arrow"/>
          </a:ln>
          <a:effectLst/>
        </p:spPr>
      </p:cxnSp>
      <p:pic>
        <p:nvPicPr>
          <p:cNvPr id="67" name="图片 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9274" y="1699990"/>
            <a:ext cx="1115802" cy="1115802"/>
          </a:xfrm>
          <a:prstGeom prst="rect">
            <a:avLst/>
          </a:prstGeom>
        </p:spPr>
      </p:pic>
      <p:pic>
        <p:nvPicPr>
          <p:cNvPr id="68" name="图片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1016" y="1720774"/>
            <a:ext cx="1115802" cy="1115802"/>
          </a:xfrm>
          <a:prstGeom prst="rect">
            <a:avLst/>
          </a:prstGeom>
        </p:spPr>
      </p:pic>
      <p:cxnSp>
        <p:nvCxnSpPr>
          <p:cNvPr id="69" name="直接箭头连接符 68"/>
          <p:cNvCxnSpPr/>
          <p:nvPr/>
        </p:nvCxnSpPr>
        <p:spPr>
          <a:xfrm flipV="1">
            <a:off x="4565408" y="2166623"/>
            <a:ext cx="555826" cy="130612"/>
          </a:xfrm>
          <a:prstGeom prst="straightConnector1">
            <a:avLst/>
          </a:prstGeom>
          <a:noFill/>
          <a:ln w="12700" cap="flat" cmpd="sng" algn="ctr">
            <a:solidFill>
              <a:sysClr val="windowText" lastClr="000000"/>
            </a:solidFill>
            <a:prstDash val="dash"/>
            <a:miter lim="800000"/>
            <a:tailEnd type="arrow"/>
          </a:ln>
          <a:effectLst/>
        </p:spPr>
      </p:cxnSp>
      <p:sp>
        <p:nvSpPr>
          <p:cNvPr id="70" name="椭圆 69"/>
          <p:cNvSpPr/>
          <p:nvPr/>
        </p:nvSpPr>
        <p:spPr>
          <a:xfrm rot="1489386">
            <a:off x="2004731" y="2143684"/>
            <a:ext cx="572087"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71" name="椭圆 70"/>
          <p:cNvSpPr/>
          <p:nvPr/>
        </p:nvSpPr>
        <p:spPr>
          <a:xfrm rot="728618">
            <a:off x="2016076" y="2211039"/>
            <a:ext cx="538342"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72" name="椭圆 71"/>
          <p:cNvSpPr/>
          <p:nvPr/>
        </p:nvSpPr>
        <p:spPr>
          <a:xfrm rot="873026">
            <a:off x="4023378" y="2182243"/>
            <a:ext cx="524968"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73" name="椭圆 72"/>
          <p:cNvSpPr/>
          <p:nvPr/>
        </p:nvSpPr>
        <p:spPr>
          <a:xfrm rot="20806999">
            <a:off x="4555004" y="2178362"/>
            <a:ext cx="572289"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74" name="椭圆 73"/>
          <p:cNvSpPr/>
          <p:nvPr/>
        </p:nvSpPr>
        <p:spPr>
          <a:xfrm rot="873026">
            <a:off x="1767122" y="3383408"/>
            <a:ext cx="524968"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75" name="椭圆 74"/>
          <p:cNvSpPr/>
          <p:nvPr/>
        </p:nvSpPr>
        <p:spPr>
          <a:xfrm rot="20806999">
            <a:off x="2298748" y="3379528"/>
            <a:ext cx="572289"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cxnSp>
        <p:nvCxnSpPr>
          <p:cNvPr id="76" name="直接箭头连接符 75"/>
          <p:cNvCxnSpPr/>
          <p:nvPr/>
        </p:nvCxnSpPr>
        <p:spPr>
          <a:xfrm flipV="1">
            <a:off x="4566089" y="3401319"/>
            <a:ext cx="555826" cy="130612"/>
          </a:xfrm>
          <a:prstGeom prst="straightConnector1">
            <a:avLst/>
          </a:prstGeom>
          <a:noFill/>
          <a:ln w="12700" cap="flat" cmpd="sng" algn="ctr">
            <a:solidFill>
              <a:sysClr val="windowText" lastClr="000000"/>
            </a:solidFill>
            <a:prstDash val="dash"/>
            <a:miter lim="800000"/>
            <a:tailEnd type="arrow"/>
          </a:ln>
          <a:effectLst/>
        </p:spPr>
      </p:cxnSp>
      <p:cxnSp>
        <p:nvCxnSpPr>
          <p:cNvPr id="77" name="直接箭头连接符 76"/>
          <p:cNvCxnSpPr/>
          <p:nvPr/>
        </p:nvCxnSpPr>
        <p:spPr>
          <a:xfrm>
            <a:off x="4071234" y="3416812"/>
            <a:ext cx="494855" cy="115118"/>
          </a:xfrm>
          <a:prstGeom prst="straightConnector1">
            <a:avLst/>
          </a:prstGeom>
          <a:noFill/>
          <a:ln w="12700" cap="flat" cmpd="sng" algn="ctr">
            <a:solidFill>
              <a:sysClr val="windowText" lastClr="000000"/>
            </a:solidFill>
            <a:prstDash val="solid"/>
            <a:miter lim="800000"/>
            <a:tailEnd type="arrow"/>
          </a:ln>
          <a:effectLst/>
        </p:spPr>
      </p:cxnSp>
      <p:pic>
        <p:nvPicPr>
          <p:cNvPr id="78" name="图片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3985" y="2998177"/>
            <a:ext cx="763995" cy="763995"/>
          </a:xfrm>
          <a:prstGeom prst="rect">
            <a:avLst/>
          </a:prstGeom>
        </p:spPr>
      </p:pic>
      <p:pic>
        <p:nvPicPr>
          <p:cNvPr id="79" name="图片 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1015" y="2926401"/>
            <a:ext cx="1115802" cy="1115802"/>
          </a:xfrm>
          <a:prstGeom prst="rect">
            <a:avLst/>
          </a:prstGeom>
        </p:spPr>
      </p:pic>
      <p:sp>
        <p:nvSpPr>
          <p:cNvPr id="80" name="椭圆 79"/>
          <p:cNvSpPr/>
          <p:nvPr/>
        </p:nvSpPr>
        <p:spPr>
          <a:xfrm rot="873026">
            <a:off x="4037679" y="3422230"/>
            <a:ext cx="524968"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81" name="椭圆 80"/>
          <p:cNvSpPr/>
          <p:nvPr/>
        </p:nvSpPr>
        <p:spPr>
          <a:xfrm rot="20806999">
            <a:off x="4569305" y="3418349"/>
            <a:ext cx="572289"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cxnSp>
        <p:nvCxnSpPr>
          <p:cNvPr id="88" name="直接箭头连接符 87"/>
          <p:cNvCxnSpPr/>
          <p:nvPr/>
        </p:nvCxnSpPr>
        <p:spPr>
          <a:xfrm flipV="1">
            <a:off x="4566089" y="4934018"/>
            <a:ext cx="555826" cy="130612"/>
          </a:xfrm>
          <a:prstGeom prst="straightConnector1">
            <a:avLst/>
          </a:prstGeom>
          <a:noFill/>
          <a:ln w="12700" cap="flat" cmpd="sng" algn="ctr">
            <a:solidFill>
              <a:sysClr val="windowText" lastClr="000000"/>
            </a:solidFill>
            <a:prstDash val="dash"/>
            <a:miter lim="800000"/>
            <a:tailEnd type="arrow"/>
          </a:ln>
          <a:effectLst/>
        </p:spPr>
      </p:cxnSp>
      <p:cxnSp>
        <p:nvCxnSpPr>
          <p:cNvPr id="89" name="直接箭头连接符 88"/>
          <p:cNvCxnSpPr/>
          <p:nvPr/>
        </p:nvCxnSpPr>
        <p:spPr>
          <a:xfrm>
            <a:off x="4071234" y="4949511"/>
            <a:ext cx="494855" cy="115118"/>
          </a:xfrm>
          <a:prstGeom prst="straightConnector1">
            <a:avLst/>
          </a:prstGeom>
          <a:noFill/>
          <a:ln w="12700" cap="flat" cmpd="sng" algn="ctr">
            <a:solidFill>
              <a:sysClr val="windowText" lastClr="000000"/>
            </a:solidFill>
            <a:prstDash val="solid"/>
            <a:miter lim="800000"/>
            <a:tailEnd type="arrow"/>
          </a:ln>
          <a:effectLst/>
        </p:spPr>
      </p:cxnSp>
      <p:pic>
        <p:nvPicPr>
          <p:cNvPr id="90" name="图片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3985" y="4529483"/>
            <a:ext cx="763995" cy="763995"/>
          </a:xfrm>
          <a:prstGeom prst="rect">
            <a:avLst/>
          </a:prstGeom>
        </p:spPr>
      </p:pic>
      <p:sp>
        <p:nvSpPr>
          <p:cNvPr id="91" name="椭圆 90"/>
          <p:cNvSpPr/>
          <p:nvPr/>
        </p:nvSpPr>
        <p:spPr>
          <a:xfrm rot="873026">
            <a:off x="4037679" y="4953536"/>
            <a:ext cx="524968"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92" name="椭圆 91"/>
          <p:cNvSpPr/>
          <p:nvPr/>
        </p:nvSpPr>
        <p:spPr>
          <a:xfrm rot="20806999">
            <a:off x="4569305" y="4949655"/>
            <a:ext cx="572289"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pic>
        <p:nvPicPr>
          <p:cNvPr id="93" name="图片 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1148" y="4513601"/>
            <a:ext cx="763995" cy="763995"/>
          </a:xfrm>
          <a:prstGeom prst="rect">
            <a:avLst/>
          </a:prstGeom>
        </p:spPr>
      </p:pic>
      <p:sp>
        <p:nvSpPr>
          <p:cNvPr id="94" name="TextBox 93"/>
          <p:cNvSpPr txBox="1"/>
          <p:nvPr/>
        </p:nvSpPr>
        <p:spPr>
          <a:xfrm>
            <a:off x="1757178" y="2599026"/>
            <a:ext cx="1423595"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(a) gNB mono-static</a:t>
            </a:r>
            <a:endParaRPr lang="zh-CN" altLang="en-US" sz="1200" dirty="0">
              <a:solidFill>
                <a:prstClr val="black"/>
              </a:solidFill>
              <a:ea typeface="微软雅黑"/>
              <a:cs typeface="Calibri" panose="020F0502020204030204" pitchFamily="34" charset="0"/>
            </a:endParaRPr>
          </a:p>
        </p:txBody>
      </p:sp>
      <p:sp>
        <p:nvSpPr>
          <p:cNvPr id="95" name="TextBox 94"/>
          <p:cNvSpPr txBox="1"/>
          <p:nvPr/>
        </p:nvSpPr>
        <p:spPr>
          <a:xfrm>
            <a:off x="3896022" y="2599026"/>
            <a:ext cx="1657762"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(b) gNB-to-gNB bi-static</a:t>
            </a:r>
            <a:endParaRPr lang="zh-CN" altLang="en-US" sz="1200" dirty="0">
              <a:solidFill>
                <a:prstClr val="black"/>
              </a:solidFill>
              <a:ea typeface="微软雅黑"/>
              <a:cs typeface="Calibri" panose="020F0502020204030204" pitchFamily="34" charset="0"/>
            </a:endParaRPr>
          </a:p>
        </p:txBody>
      </p:sp>
      <p:sp>
        <p:nvSpPr>
          <p:cNvPr id="96" name="TextBox 95"/>
          <p:cNvSpPr txBox="1"/>
          <p:nvPr/>
        </p:nvSpPr>
        <p:spPr>
          <a:xfrm>
            <a:off x="1765515" y="3823162"/>
            <a:ext cx="1563185"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(c) gNB-to-UE bi-static</a:t>
            </a:r>
            <a:endParaRPr lang="zh-CN" altLang="en-US" sz="1200" dirty="0">
              <a:solidFill>
                <a:prstClr val="black"/>
              </a:solidFill>
              <a:ea typeface="微软雅黑"/>
              <a:cs typeface="Calibri" panose="020F0502020204030204" pitchFamily="34" charset="0"/>
            </a:endParaRPr>
          </a:p>
        </p:txBody>
      </p:sp>
      <p:sp>
        <p:nvSpPr>
          <p:cNvPr id="97" name="TextBox 96"/>
          <p:cNvSpPr txBox="1"/>
          <p:nvPr/>
        </p:nvSpPr>
        <p:spPr>
          <a:xfrm>
            <a:off x="4040483" y="3823162"/>
            <a:ext cx="1577611"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(d) UE-to-gNB bi-static</a:t>
            </a:r>
            <a:endParaRPr lang="zh-CN" altLang="en-US" sz="1200" dirty="0">
              <a:solidFill>
                <a:prstClr val="black"/>
              </a:solidFill>
              <a:ea typeface="微软雅黑"/>
              <a:cs typeface="Calibri" panose="020F0502020204030204" pitchFamily="34" charset="0"/>
            </a:endParaRPr>
          </a:p>
        </p:txBody>
      </p:sp>
      <p:sp>
        <p:nvSpPr>
          <p:cNvPr id="98" name="TextBox 97"/>
          <p:cNvSpPr txBox="1"/>
          <p:nvPr/>
        </p:nvSpPr>
        <p:spPr>
          <a:xfrm>
            <a:off x="1743368" y="5303510"/>
            <a:ext cx="1346651"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(e) UE mono-static</a:t>
            </a:r>
            <a:endParaRPr lang="zh-CN" altLang="en-US" sz="1200" dirty="0">
              <a:solidFill>
                <a:prstClr val="black"/>
              </a:solidFill>
              <a:ea typeface="微软雅黑"/>
              <a:cs typeface="Calibri" panose="020F0502020204030204" pitchFamily="34" charset="0"/>
            </a:endParaRPr>
          </a:p>
        </p:txBody>
      </p:sp>
      <p:sp>
        <p:nvSpPr>
          <p:cNvPr id="99" name="TextBox 98"/>
          <p:cNvSpPr txBox="1"/>
          <p:nvPr/>
        </p:nvSpPr>
        <p:spPr>
          <a:xfrm>
            <a:off x="4001819" y="5303510"/>
            <a:ext cx="1466042" cy="276999"/>
          </a:xfrm>
          <a:prstGeom prst="rect">
            <a:avLst/>
          </a:prstGeom>
          <a:noFill/>
        </p:spPr>
        <p:txBody>
          <a:bodyPr wrap="none" rtlCol="0">
            <a:spAutoFit/>
          </a:bodyPr>
          <a:lstStyle/>
          <a:p>
            <a:pPr defTabSz="457200"/>
            <a:r>
              <a:rPr lang="en-US" altLang="zh-CN" sz="1200" dirty="0" smtClean="0">
                <a:solidFill>
                  <a:prstClr val="black"/>
                </a:solidFill>
                <a:ea typeface="微软雅黑"/>
                <a:cs typeface="Calibri" panose="020F0502020204030204" pitchFamily="34" charset="0"/>
              </a:rPr>
              <a:t>(f) UE-to-UE bi-static</a:t>
            </a:r>
            <a:endParaRPr lang="zh-CN" altLang="en-US" sz="1200" dirty="0">
              <a:solidFill>
                <a:prstClr val="black"/>
              </a:solidFill>
              <a:ea typeface="微软雅黑"/>
              <a:cs typeface="Calibri" panose="020F0502020204030204" pitchFamily="34" charset="0"/>
            </a:endParaRPr>
          </a:p>
        </p:txBody>
      </p:sp>
      <p:pic>
        <p:nvPicPr>
          <p:cNvPr id="100"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9670" y="5011289"/>
            <a:ext cx="352839" cy="352839"/>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9670" y="3483035"/>
            <a:ext cx="352839" cy="352839"/>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9113" y="3441520"/>
            <a:ext cx="352839" cy="352839"/>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8988" y="2248339"/>
            <a:ext cx="352839" cy="352839"/>
          </a:xfrm>
          <a:prstGeom prst="rect">
            <a:avLst/>
          </a:prstGeom>
          <a:noFill/>
          <a:extLst>
            <a:ext uri="{909E8E84-426E-40DD-AFC4-6F175D3DCCD1}">
              <a14:hiddenFill xmlns:a14="http://schemas.microsoft.com/office/drawing/2010/main">
                <a:solidFill>
                  <a:srgbClr val="FFFFFF"/>
                </a:solidFill>
              </a14:hiddenFill>
            </a:ext>
          </a:extLst>
        </p:spPr>
      </p:pic>
      <p:sp>
        <p:nvSpPr>
          <p:cNvPr id="104" name="圆角矩形 103"/>
          <p:cNvSpPr/>
          <p:nvPr/>
        </p:nvSpPr>
        <p:spPr>
          <a:xfrm>
            <a:off x="1198661" y="1699990"/>
            <a:ext cx="10324387" cy="2473763"/>
          </a:xfrm>
          <a:prstGeom prst="roundRect">
            <a:avLst/>
          </a:prstGeom>
          <a:noFill/>
          <a:ln w="12700" cap="flat" cmpd="sng" algn="ctr">
            <a:solidFill>
              <a:srgbClr val="0068B7">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5" name="圆角矩形 104"/>
          <p:cNvSpPr/>
          <p:nvPr/>
        </p:nvSpPr>
        <p:spPr>
          <a:xfrm>
            <a:off x="1198660" y="4418624"/>
            <a:ext cx="10324387" cy="1315425"/>
          </a:xfrm>
          <a:prstGeom prst="roundRect">
            <a:avLst/>
          </a:prstGeom>
          <a:noFill/>
          <a:ln w="12700" cap="flat" cmpd="sng" algn="ctr">
            <a:solidFill>
              <a:srgbClr val="C0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a:ea typeface="微软雅黑"/>
              <a:cs typeface="+mn-cs"/>
            </a:endParaRPr>
          </a:p>
        </p:txBody>
      </p:sp>
      <p:sp>
        <p:nvSpPr>
          <p:cNvPr id="106" name="TextBox 105"/>
          <p:cNvSpPr txBox="1"/>
          <p:nvPr/>
        </p:nvSpPr>
        <p:spPr>
          <a:xfrm>
            <a:off x="326634" y="2363939"/>
            <a:ext cx="872027" cy="1115607"/>
          </a:xfrm>
          <a:prstGeom prst="rect">
            <a:avLst/>
          </a:prstGeom>
          <a:solidFill>
            <a:srgbClr val="0068B7"/>
          </a:solidFill>
        </p:spPr>
        <p:txBody>
          <a:bodyPr wrap="square" rtlCol="0" anchor="ctr">
            <a:no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ea typeface="微软雅黑"/>
                <a:cs typeface="Calibri" panose="020F0502020204030204" pitchFamily="34" charset="0"/>
              </a:rPr>
              <a:t>Higher priority</a:t>
            </a:r>
            <a:endParaRPr kumimoji="0" lang="zh-CN" altLang="en-US" sz="1800" b="0" i="0" u="none" strike="noStrike" kern="0" cap="none" spc="0" normalizeH="0" baseline="0" noProof="0" dirty="0" smtClean="0">
              <a:ln>
                <a:noFill/>
              </a:ln>
              <a:solidFill>
                <a:prstClr val="white"/>
              </a:solidFill>
              <a:effectLst/>
              <a:uLnTx/>
              <a:uFillTx/>
              <a:ea typeface="微软雅黑"/>
              <a:cs typeface="Calibri" panose="020F0502020204030204" pitchFamily="34" charset="0"/>
            </a:endParaRPr>
          </a:p>
        </p:txBody>
      </p:sp>
      <p:sp>
        <p:nvSpPr>
          <p:cNvPr id="107" name="TextBox 106"/>
          <p:cNvSpPr txBox="1"/>
          <p:nvPr/>
        </p:nvSpPr>
        <p:spPr>
          <a:xfrm>
            <a:off x="354360" y="4594696"/>
            <a:ext cx="844300" cy="923330"/>
          </a:xfrm>
          <a:prstGeom prst="rect">
            <a:avLst/>
          </a:prstGeom>
          <a:solidFill>
            <a:srgbClr val="C00000"/>
          </a:solidFill>
        </p:spPr>
        <p:txBody>
          <a:bodyPr wrap="square" rtlCol="0" anchor="ctr">
            <a:noAutofit/>
          </a:bodyPr>
          <a:lstStyle/>
          <a:p>
            <a:pPr defTabSz="457200"/>
            <a:r>
              <a:rPr lang="en-US" altLang="zh-CN" sz="1800" dirty="0" smtClean="0">
                <a:solidFill>
                  <a:prstClr val="white"/>
                </a:solidFill>
                <a:ea typeface="微软雅黑"/>
                <a:cs typeface="Calibri" panose="020F0502020204030204" pitchFamily="34" charset="0"/>
              </a:rPr>
              <a:t>Need clarification</a:t>
            </a:r>
            <a:endParaRPr lang="zh-CN" altLang="en-US" sz="1800" dirty="0">
              <a:solidFill>
                <a:prstClr val="white"/>
              </a:solidFill>
              <a:ea typeface="微软雅黑"/>
              <a:cs typeface="Calibri" panose="020F0502020204030204" pitchFamily="34" charset="0"/>
            </a:endParaRPr>
          </a:p>
        </p:txBody>
      </p:sp>
      <p:sp>
        <p:nvSpPr>
          <p:cNvPr id="108" name="矩形 107"/>
          <p:cNvSpPr/>
          <p:nvPr/>
        </p:nvSpPr>
        <p:spPr>
          <a:xfrm>
            <a:off x="6039841" y="1720774"/>
            <a:ext cx="5483207" cy="2452979"/>
          </a:xfrm>
          <a:prstGeom prst="rect">
            <a:avLst/>
          </a:prstGeom>
        </p:spPr>
        <p:txBody>
          <a:bodyPr wrap="square">
            <a:spAutoFit/>
          </a:bodyPr>
          <a:lstStyle/>
          <a:p>
            <a:pPr defTabSz="457200">
              <a:lnSpc>
                <a:spcPct val="130000"/>
              </a:lnSpc>
            </a:pPr>
            <a:r>
              <a:rPr lang="en-GB" altLang="zh-CN" sz="1800" b="1" dirty="0" smtClean="0">
                <a:solidFill>
                  <a:schemeClr val="tx2"/>
                </a:solidFill>
                <a:ea typeface="微软雅黑"/>
                <a:cs typeface="Calibri" panose="020F0502020204030204" pitchFamily="34" charset="0"/>
              </a:rPr>
              <a:t>Obvious advantages are expected</a:t>
            </a:r>
          </a:p>
          <a:p>
            <a:pPr marL="285750" indent="-285750" defTabSz="457200">
              <a:lnSpc>
                <a:spcPct val="130000"/>
              </a:lnSpc>
              <a:buFont typeface="微软雅黑" panose="020B0503020204020204" pitchFamily="34" charset="-122"/>
              <a:buChar char="-"/>
            </a:pPr>
            <a:r>
              <a:rPr lang="en-GB" altLang="zh-CN" sz="1800" dirty="0" smtClean="0">
                <a:solidFill>
                  <a:prstClr val="black"/>
                </a:solidFill>
                <a:ea typeface="微软雅黑"/>
                <a:cs typeface="Calibri" panose="020F0502020204030204" pitchFamily="34" charset="0"/>
              </a:rPr>
              <a:t>gNB as transmitter</a:t>
            </a:r>
          </a:p>
          <a:p>
            <a:pPr marL="742950" lvl="1" indent="-285750" defTabSz="457200">
              <a:lnSpc>
                <a:spcPct val="130000"/>
              </a:lnSpc>
              <a:buFont typeface="Courier New" panose="02070309020205020404" pitchFamily="49" charset="0"/>
              <a:buChar char="o"/>
            </a:pPr>
            <a:r>
              <a:rPr lang="en-GB" altLang="zh-CN" sz="1600" dirty="0" smtClean="0">
                <a:solidFill>
                  <a:prstClr val="black"/>
                </a:solidFill>
                <a:ea typeface="微软雅黑"/>
                <a:cs typeface="Calibri" panose="020F0502020204030204" pitchFamily="34" charset="0"/>
              </a:rPr>
              <a:t>Higher </a:t>
            </a:r>
            <a:r>
              <a:rPr lang="en-GB" altLang="zh-CN" sz="1600" dirty="0">
                <a:solidFill>
                  <a:prstClr val="black"/>
                </a:solidFill>
                <a:ea typeface="微软雅黑"/>
                <a:cs typeface="Calibri" panose="020F0502020204030204" pitchFamily="34" charset="0"/>
              </a:rPr>
              <a:t>transmission </a:t>
            </a:r>
            <a:r>
              <a:rPr lang="en-GB" altLang="zh-CN" sz="1600" dirty="0" smtClean="0">
                <a:solidFill>
                  <a:prstClr val="black"/>
                </a:solidFill>
                <a:ea typeface="微软雅黑"/>
                <a:cs typeface="Calibri" panose="020F0502020204030204" pitchFamily="34" charset="0"/>
              </a:rPr>
              <a:t>power</a:t>
            </a:r>
            <a:endParaRPr lang="en-GB" altLang="zh-CN" sz="1600" dirty="0">
              <a:solidFill>
                <a:prstClr val="black"/>
              </a:solidFill>
              <a:ea typeface="微软雅黑"/>
              <a:cs typeface="Calibri" panose="020F0502020204030204" pitchFamily="34" charset="0"/>
            </a:endParaRPr>
          </a:p>
          <a:p>
            <a:pPr marL="285750" indent="-285750" defTabSz="457200">
              <a:lnSpc>
                <a:spcPct val="130000"/>
              </a:lnSpc>
              <a:buFont typeface="微软雅黑" panose="020B0503020204020204" pitchFamily="34" charset="-122"/>
              <a:buChar char="-"/>
            </a:pPr>
            <a:r>
              <a:rPr lang="en-GB" altLang="zh-CN" sz="1800" dirty="0" smtClean="0">
                <a:solidFill>
                  <a:prstClr val="black"/>
                </a:solidFill>
                <a:ea typeface="微软雅黑"/>
                <a:cs typeface="Calibri" panose="020F0502020204030204" pitchFamily="34" charset="0"/>
              </a:rPr>
              <a:t>gNB as receiver</a:t>
            </a:r>
          </a:p>
          <a:p>
            <a:pPr marL="742950" lvl="1" indent="-285750" defTabSz="457200">
              <a:lnSpc>
                <a:spcPct val="130000"/>
              </a:lnSpc>
              <a:buFont typeface="Courier New" panose="02070309020205020404" pitchFamily="49" charset="0"/>
              <a:buChar char="o"/>
            </a:pPr>
            <a:r>
              <a:rPr lang="en-GB" altLang="zh-CN" sz="1600" dirty="0" smtClean="0">
                <a:solidFill>
                  <a:prstClr val="black"/>
                </a:solidFill>
                <a:ea typeface="微软雅黑"/>
                <a:cs typeface="Calibri" panose="020F0502020204030204" pitchFamily="34" charset="0"/>
              </a:rPr>
              <a:t>Higher </a:t>
            </a:r>
            <a:r>
              <a:rPr lang="en-GB" altLang="zh-CN" sz="1600" dirty="0">
                <a:solidFill>
                  <a:prstClr val="black"/>
                </a:solidFill>
                <a:ea typeface="微软雅黑"/>
                <a:cs typeface="Calibri" panose="020F0502020204030204" pitchFamily="34" charset="0"/>
              </a:rPr>
              <a:t>spatial resolution </a:t>
            </a:r>
            <a:r>
              <a:rPr lang="en-US" altLang="zh-CN" sz="1600" dirty="0">
                <a:solidFill>
                  <a:prstClr val="black"/>
                </a:solidFill>
                <a:ea typeface="微软雅黑"/>
                <a:cs typeface="Calibri" panose="020F0502020204030204" pitchFamily="34" charset="0"/>
              </a:rPr>
              <a:t>by massive </a:t>
            </a:r>
            <a:r>
              <a:rPr lang="en-US" altLang="zh-CN" sz="1600" dirty="0" smtClean="0">
                <a:solidFill>
                  <a:prstClr val="black"/>
                </a:solidFill>
                <a:ea typeface="微软雅黑"/>
                <a:cs typeface="Calibri" panose="020F0502020204030204" pitchFamily="34" charset="0"/>
              </a:rPr>
              <a:t>antenna</a:t>
            </a:r>
            <a:endParaRPr lang="en-US" altLang="zh-CN" sz="1600" dirty="0">
              <a:solidFill>
                <a:prstClr val="black"/>
              </a:solidFill>
              <a:ea typeface="微软雅黑"/>
              <a:cs typeface="Calibri" panose="020F0502020204030204" pitchFamily="34" charset="0"/>
            </a:endParaRPr>
          </a:p>
          <a:p>
            <a:pPr marL="742950" lvl="1" indent="-285750" defTabSz="457200">
              <a:lnSpc>
                <a:spcPct val="130000"/>
              </a:lnSpc>
              <a:buFont typeface="Courier New" panose="02070309020205020404" pitchFamily="49" charset="0"/>
              <a:buChar char="o"/>
            </a:pPr>
            <a:r>
              <a:rPr lang="en-GB" altLang="zh-CN" sz="1600" dirty="0">
                <a:solidFill>
                  <a:prstClr val="black"/>
                </a:solidFill>
                <a:ea typeface="微软雅黑"/>
                <a:cs typeface="Calibri" panose="020F0502020204030204" pitchFamily="34" charset="0"/>
              </a:rPr>
              <a:t>H</a:t>
            </a:r>
            <a:r>
              <a:rPr lang="en-GB" altLang="zh-CN" sz="1600" dirty="0" smtClean="0">
                <a:solidFill>
                  <a:prstClr val="black"/>
                </a:solidFill>
                <a:ea typeface="微软雅黑"/>
                <a:cs typeface="Calibri" panose="020F0502020204030204" pitchFamily="34" charset="0"/>
              </a:rPr>
              <a:t>igher </a:t>
            </a:r>
            <a:r>
              <a:rPr lang="en-GB" altLang="zh-CN" sz="1600" dirty="0">
                <a:solidFill>
                  <a:prstClr val="black"/>
                </a:solidFill>
                <a:ea typeface="微软雅黑"/>
                <a:cs typeface="Calibri" panose="020F0502020204030204" pitchFamily="34" charset="0"/>
              </a:rPr>
              <a:t>computation </a:t>
            </a:r>
            <a:r>
              <a:rPr lang="en-GB" altLang="zh-CN" sz="1600" dirty="0" smtClean="0">
                <a:solidFill>
                  <a:prstClr val="black"/>
                </a:solidFill>
                <a:ea typeface="微软雅黑"/>
                <a:cs typeface="Calibri" panose="020F0502020204030204" pitchFamily="34" charset="0"/>
              </a:rPr>
              <a:t>power</a:t>
            </a:r>
            <a:endParaRPr lang="en-GB" altLang="zh-CN" sz="1600" dirty="0">
              <a:solidFill>
                <a:prstClr val="black"/>
              </a:solidFill>
              <a:ea typeface="微软雅黑"/>
              <a:cs typeface="Calibri" panose="020F0502020204030204" pitchFamily="34" charset="0"/>
            </a:endParaRPr>
          </a:p>
          <a:p>
            <a:pPr marL="742950" lvl="1" indent="-285750" defTabSz="457200">
              <a:lnSpc>
                <a:spcPct val="130000"/>
              </a:lnSpc>
              <a:buFont typeface="Courier New" panose="02070309020205020404" pitchFamily="49" charset="0"/>
              <a:buChar char="o"/>
            </a:pPr>
            <a:r>
              <a:rPr lang="en-GB" altLang="zh-CN" sz="1600" dirty="0" smtClean="0">
                <a:solidFill>
                  <a:prstClr val="black"/>
                </a:solidFill>
                <a:ea typeface="微软雅黑"/>
                <a:cs typeface="Calibri" panose="020F0502020204030204" pitchFamily="34" charset="0"/>
              </a:rPr>
              <a:t>Naturally </a:t>
            </a:r>
            <a:r>
              <a:rPr lang="en-GB" altLang="zh-CN" sz="1600" dirty="0">
                <a:solidFill>
                  <a:prstClr val="black"/>
                </a:solidFill>
                <a:ea typeface="微软雅黑"/>
                <a:cs typeface="Calibri" panose="020F0502020204030204" pitchFamily="34" charset="0"/>
              </a:rPr>
              <a:t>supports </a:t>
            </a:r>
            <a:r>
              <a:rPr lang="en-GB" altLang="zh-CN" sz="1600" dirty="0" smtClean="0">
                <a:solidFill>
                  <a:prstClr val="black"/>
                </a:solidFill>
                <a:ea typeface="微软雅黑"/>
                <a:cs typeface="Calibri" panose="020F0502020204030204" pitchFamily="34" charset="0"/>
              </a:rPr>
              <a:t>inter-</a:t>
            </a:r>
            <a:r>
              <a:rPr lang="en-US" altLang="zh-CN" sz="1600" dirty="0" smtClean="0">
                <a:solidFill>
                  <a:prstClr val="black"/>
                </a:solidFill>
                <a:ea typeface="微软雅黑"/>
                <a:cs typeface="Calibri" panose="020F0502020204030204" pitchFamily="34" charset="0"/>
              </a:rPr>
              <a:t>node</a:t>
            </a:r>
            <a:r>
              <a:rPr lang="en-GB" altLang="zh-CN" sz="1600" dirty="0" smtClean="0">
                <a:solidFill>
                  <a:prstClr val="black"/>
                </a:solidFill>
                <a:ea typeface="微软雅黑"/>
                <a:cs typeface="Calibri" panose="020F0502020204030204" pitchFamily="34" charset="0"/>
              </a:rPr>
              <a:t> cooperation</a:t>
            </a:r>
            <a:endParaRPr lang="en-GB" altLang="zh-CN" sz="1600" dirty="0">
              <a:solidFill>
                <a:prstClr val="black"/>
              </a:solidFill>
              <a:ea typeface="微软雅黑"/>
              <a:cs typeface="Calibri" panose="020F0502020204030204" pitchFamily="34" charset="0"/>
            </a:endParaRPr>
          </a:p>
        </p:txBody>
      </p:sp>
      <p:sp>
        <p:nvSpPr>
          <p:cNvPr id="109" name="矩形 108"/>
          <p:cNvSpPr/>
          <p:nvPr/>
        </p:nvSpPr>
        <p:spPr>
          <a:xfrm>
            <a:off x="6039840" y="4418625"/>
            <a:ext cx="5483207" cy="1243417"/>
          </a:xfrm>
          <a:prstGeom prst="rect">
            <a:avLst/>
          </a:prstGeom>
        </p:spPr>
        <p:txBody>
          <a:bodyPr wrap="square">
            <a:spAutoFit/>
          </a:bodyPr>
          <a:lstStyle/>
          <a:p>
            <a:pPr marL="285750" indent="-285750" defTabSz="457200">
              <a:lnSpc>
                <a:spcPct val="110000"/>
              </a:lnSpc>
              <a:buFont typeface="微软雅黑" panose="020B0503020204020204" pitchFamily="34" charset="-122"/>
              <a:buChar char="-"/>
            </a:pPr>
            <a:r>
              <a:rPr lang="en-GB" altLang="zh-CN" sz="1800" dirty="0" smtClean="0">
                <a:solidFill>
                  <a:prstClr val="black"/>
                </a:solidFill>
                <a:ea typeface="微软雅黑"/>
                <a:cs typeface="Calibri" panose="020F0502020204030204" pitchFamily="34" charset="0"/>
              </a:rPr>
              <a:t>UE mono-static: </a:t>
            </a:r>
          </a:p>
          <a:p>
            <a:pPr marL="742950" lvl="1" indent="-285750" defTabSz="457200">
              <a:lnSpc>
                <a:spcPct val="110000"/>
              </a:lnSpc>
              <a:buFont typeface="Courier New" panose="02070309020205020404" pitchFamily="49" charset="0"/>
              <a:buChar char="o"/>
            </a:pPr>
            <a:r>
              <a:rPr lang="en-US" altLang="zh-CN" sz="1600" dirty="0" smtClean="0">
                <a:solidFill>
                  <a:prstClr val="black"/>
                </a:solidFill>
                <a:ea typeface="微软雅黑"/>
                <a:cs typeface="Calibri" panose="020F0502020204030204" pitchFamily="34" charset="0"/>
              </a:rPr>
              <a:t>Possible for vehicle UE?</a:t>
            </a:r>
            <a:endParaRPr lang="en-GB" altLang="zh-CN" sz="1600" dirty="0" smtClean="0">
              <a:solidFill>
                <a:prstClr val="black"/>
              </a:solidFill>
              <a:ea typeface="微软雅黑"/>
              <a:cs typeface="Calibri" panose="020F0502020204030204" pitchFamily="34" charset="0"/>
            </a:endParaRPr>
          </a:p>
          <a:p>
            <a:pPr marL="285750" indent="-285750" defTabSz="457200">
              <a:lnSpc>
                <a:spcPct val="110000"/>
              </a:lnSpc>
              <a:buFont typeface="微软雅黑" panose="020B0503020204020204" pitchFamily="34" charset="-122"/>
              <a:buChar char="-"/>
            </a:pPr>
            <a:r>
              <a:rPr lang="en-GB" altLang="zh-CN" sz="1800" dirty="0" smtClean="0">
                <a:solidFill>
                  <a:prstClr val="black"/>
                </a:solidFill>
                <a:ea typeface="微软雅黑"/>
                <a:cs typeface="Calibri" panose="020F0502020204030204" pitchFamily="34" charset="0"/>
              </a:rPr>
              <a:t>UE-to-UE bi-static</a:t>
            </a:r>
          </a:p>
          <a:p>
            <a:pPr marL="742950" lvl="1" indent="-285750" defTabSz="457200">
              <a:lnSpc>
                <a:spcPct val="110000"/>
              </a:lnSpc>
              <a:buFont typeface="Courier New" panose="02070309020205020404" pitchFamily="49" charset="0"/>
              <a:buChar char="o"/>
            </a:pPr>
            <a:r>
              <a:rPr lang="en-GB" altLang="zh-CN" sz="1600" dirty="0" smtClean="0">
                <a:solidFill>
                  <a:prstClr val="black"/>
                </a:solidFill>
                <a:ea typeface="微软雅黑"/>
                <a:cs typeface="Calibri" panose="020F0502020204030204" pitchFamily="34" charset="0"/>
              </a:rPr>
              <a:t>Possible in limited scenarios, e.g. smart home?</a:t>
            </a:r>
          </a:p>
        </p:txBody>
      </p:sp>
      <p:pic>
        <p:nvPicPr>
          <p:cNvPr id="1027" name="Picture 3" descr="G:\H 模板\icon\轿车.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2548" y="4423420"/>
            <a:ext cx="788242" cy="78824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descr="G:\H 模板\icon\行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7517" y="4999324"/>
            <a:ext cx="352839" cy="352839"/>
          </a:xfrm>
          <a:prstGeom prst="rect">
            <a:avLst/>
          </a:prstGeom>
          <a:noFill/>
          <a:extLst>
            <a:ext uri="{909E8E84-426E-40DD-AFC4-6F175D3DCCD1}">
              <a14:hiddenFill xmlns:a14="http://schemas.microsoft.com/office/drawing/2010/main">
                <a:solidFill>
                  <a:srgbClr val="FFFFFF"/>
                </a:solidFill>
              </a14:hiddenFill>
            </a:ext>
          </a:extLst>
        </p:spPr>
      </p:pic>
      <p:cxnSp>
        <p:nvCxnSpPr>
          <p:cNvPr id="83" name="直接箭头连接符 82"/>
          <p:cNvCxnSpPr/>
          <p:nvPr/>
        </p:nvCxnSpPr>
        <p:spPr>
          <a:xfrm>
            <a:off x="2093485" y="4876127"/>
            <a:ext cx="532806" cy="246394"/>
          </a:xfrm>
          <a:prstGeom prst="straightConnector1">
            <a:avLst/>
          </a:prstGeom>
          <a:noFill/>
          <a:ln w="12700" cap="flat" cmpd="sng" algn="ctr">
            <a:solidFill>
              <a:sysClr val="windowText" lastClr="000000"/>
            </a:solidFill>
            <a:prstDash val="solid"/>
            <a:miter lim="800000"/>
            <a:tailEnd type="arrow"/>
          </a:ln>
          <a:effectLst/>
        </p:spPr>
      </p:cxnSp>
      <p:cxnSp>
        <p:nvCxnSpPr>
          <p:cNvPr id="84" name="直接箭头连接符 83"/>
          <p:cNvCxnSpPr/>
          <p:nvPr/>
        </p:nvCxnSpPr>
        <p:spPr>
          <a:xfrm flipH="1" flipV="1">
            <a:off x="2075502" y="5007903"/>
            <a:ext cx="550789" cy="114618"/>
          </a:xfrm>
          <a:prstGeom prst="straightConnector1">
            <a:avLst/>
          </a:prstGeom>
          <a:noFill/>
          <a:ln w="12700" cap="flat" cmpd="sng" algn="ctr">
            <a:solidFill>
              <a:sysClr val="windowText" lastClr="000000"/>
            </a:solidFill>
            <a:prstDash val="dash"/>
            <a:miter lim="800000"/>
            <a:tailEnd type="arrow"/>
          </a:ln>
          <a:effectLst/>
        </p:spPr>
      </p:cxnSp>
      <p:sp>
        <p:nvSpPr>
          <p:cNvPr id="85" name="椭圆 84"/>
          <p:cNvSpPr/>
          <p:nvPr/>
        </p:nvSpPr>
        <p:spPr>
          <a:xfrm rot="1489386">
            <a:off x="2050296" y="4941165"/>
            <a:ext cx="572087"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
        <p:nvSpPr>
          <p:cNvPr id="86" name="椭圆 85"/>
          <p:cNvSpPr/>
          <p:nvPr/>
        </p:nvSpPr>
        <p:spPr>
          <a:xfrm rot="728618">
            <a:off x="2061641" y="5008520"/>
            <a:ext cx="538342" cy="94429"/>
          </a:xfrm>
          <a:prstGeom prst="ellipse">
            <a:avLst/>
          </a:prstGeom>
          <a:solidFill>
            <a:srgbClr val="FF6600">
              <a:alpha val="50196"/>
            </a:srgbClr>
          </a:solidFill>
          <a:ln>
            <a:noFill/>
          </a:ln>
          <a:effectLst/>
        </p:spPr>
        <p:txBody>
          <a:bodyPr vert="horz" wrap="square" lIns="26993" tIns="0" rIns="26993" bIns="0" numCol="1" rtlCol="0" anchor="ctr" anchorCtr="0" compatLnSpc="1">
            <a:prstTxWarp prst="textNoShape">
              <a:avLst/>
            </a:prstTxWarp>
          </a:bodyPr>
          <a:lstStyle/>
          <a:p>
            <a:pPr algn="ctr" defTabSz="914065">
              <a:buClr>
                <a:srgbClr val="CC9900"/>
              </a:buClr>
            </a:pPr>
            <a:endParaRPr lang="zh-CN" altLang="en-US" sz="600" kern="0">
              <a:solidFill>
                <a:srgbClr val="2D2015"/>
              </a:solidFill>
              <a:ea typeface="微软雅黑"/>
              <a:cs typeface="Calibri" panose="020F0502020204030204" pitchFamily="34" charset="0"/>
            </a:endParaRPr>
          </a:p>
        </p:txBody>
      </p:sp>
    </p:spTree>
    <p:extLst>
      <p:ext uri="{BB962C8B-B14F-4D97-AF65-F5344CB8AC3E}">
        <p14:creationId xmlns:p14="http://schemas.microsoft.com/office/powerpoint/2010/main" val="34075114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 y="3069754"/>
            <a:ext cx="12190413" cy="778280"/>
          </a:xfrm>
          <a:solidFill>
            <a:schemeClr val="tx2"/>
          </a:solidFill>
        </p:spPr>
        <p:txBody>
          <a:bodyPr/>
          <a:lstStyle/>
          <a:p>
            <a:r>
              <a:rPr lang="en-US" altLang="zh-CN" dirty="0" smtClean="0">
                <a:solidFill>
                  <a:schemeClr val="bg1"/>
                </a:solidFill>
              </a:rPr>
              <a:t>RIS</a:t>
            </a:r>
            <a:endParaRPr lang="zh-CN" altLang="en-US" dirty="0">
              <a:solidFill>
                <a:schemeClr val="bg1"/>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Tree>
    <p:extLst>
      <p:ext uri="{BB962C8B-B14F-4D97-AF65-F5344CB8AC3E}">
        <p14:creationId xmlns:p14="http://schemas.microsoft.com/office/powerpoint/2010/main" val="2298122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4700" dirty="0">
                <a:cs typeface="Arial" pitchFamily="34" charset="0"/>
              </a:rPr>
              <a:t>Background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9222" y="1214097"/>
            <a:ext cx="5184576" cy="2533676"/>
          </a:xfrm>
          <a:prstGeom prst="rect">
            <a:avLst/>
          </a:prstGeom>
        </p:spPr>
      </p:pic>
      <p:sp>
        <p:nvSpPr>
          <p:cNvPr id="13" name="矩形 12"/>
          <p:cNvSpPr/>
          <p:nvPr/>
        </p:nvSpPr>
        <p:spPr>
          <a:xfrm>
            <a:off x="6230055" y="3747773"/>
            <a:ext cx="5193743" cy="461665"/>
          </a:xfrm>
          <a:prstGeom prst="rect">
            <a:avLst/>
          </a:prstGeom>
        </p:spPr>
        <p:txBody>
          <a:bodyPr wrap="square">
            <a:spAutoFit/>
          </a:bodyPr>
          <a:lstStyle/>
          <a:p>
            <a:r>
              <a:rPr lang="en-US" altLang="zh-CN" sz="1200" dirty="0">
                <a:cs typeface="Arial" pitchFamily="34" charset="0"/>
              </a:rPr>
              <a:t>Cui T J , Qi M Q , Wan X , et al. Coding </a:t>
            </a:r>
            <a:r>
              <a:rPr lang="en-US" altLang="zh-CN" sz="1200" dirty="0" err="1">
                <a:cs typeface="Arial" pitchFamily="34" charset="0"/>
              </a:rPr>
              <a:t>metamaterials</a:t>
            </a:r>
            <a:r>
              <a:rPr lang="en-US" altLang="zh-CN" sz="1200" dirty="0">
                <a:cs typeface="Arial" pitchFamily="34" charset="0"/>
              </a:rPr>
              <a:t>, digital </a:t>
            </a:r>
            <a:r>
              <a:rPr lang="en-US" altLang="zh-CN" sz="1200" dirty="0" err="1">
                <a:cs typeface="Arial" pitchFamily="34" charset="0"/>
              </a:rPr>
              <a:t>metamaterials</a:t>
            </a:r>
            <a:r>
              <a:rPr lang="en-US" altLang="zh-CN" sz="1200" dirty="0">
                <a:cs typeface="Arial" pitchFamily="34" charset="0"/>
              </a:rPr>
              <a:t> and programmable </a:t>
            </a:r>
            <a:r>
              <a:rPr lang="en-US" altLang="zh-CN" sz="1200" dirty="0" err="1">
                <a:cs typeface="Arial" pitchFamily="34" charset="0"/>
              </a:rPr>
              <a:t>metamaterials</a:t>
            </a:r>
            <a:r>
              <a:rPr lang="en-US" altLang="zh-CN" sz="1200" dirty="0">
                <a:cs typeface="Arial" pitchFamily="34" charset="0"/>
              </a:rPr>
              <a:t>[J]. Light Science &amp; Applications, 2014, 3(10):</a:t>
            </a:r>
            <a:r>
              <a:rPr lang="en-US" altLang="zh-CN" sz="1200" dirty="0" err="1">
                <a:cs typeface="Arial" pitchFamily="34" charset="0"/>
              </a:rPr>
              <a:t>e218</a:t>
            </a:r>
            <a:r>
              <a:rPr lang="en-US" altLang="zh-CN" sz="1200" dirty="0">
                <a:cs typeface="Arial" pitchFamily="34" charset="0"/>
              </a:rPr>
              <a:t>.</a:t>
            </a:r>
            <a:endParaRPr lang="zh-CN" altLang="en-US" sz="1200" dirty="0">
              <a:cs typeface="Arial" pitchFamily="34" charset="0"/>
            </a:endParaRPr>
          </a:p>
        </p:txBody>
      </p:sp>
      <p:sp>
        <p:nvSpPr>
          <p:cNvPr id="14" name="矩形 13"/>
          <p:cNvSpPr/>
          <p:nvPr/>
        </p:nvSpPr>
        <p:spPr>
          <a:xfrm>
            <a:off x="335360" y="1095941"/>
            <a:ext cx="5568619" cy="4975335"/>
          </a:xfrm>
          <a:prstGeom prst="rect">
            <a:avLst/>
          </a:prstGeom>
        </p:spPr>
        <p:txBody>
          <a:bodyPr wrap="square">
            <a:spAutoFit/>
          </a:bodyPr>
          <a:lstStyle/>
          <a:p>
            <a:pPr marL="366332" indent="-366332" algn="just">
              <a:lnSpc>
                <a:spcPct val="130000"/>
              </a:lnSpc>
              <a:spcAft>
                <a:spcPts val="600"/>
              </a:spcAft>
              <a:buFont typeface="Arial" pitchFamily="34" charset="0"/>
              <a:buChar char="•"/>
            </a:pPr>
            <a:r>
              <a:rPr lang="en-US" altLang="zh-CN" sz="1800" dirty="0"/>
              <a:t>Reconfigurable intelligent surface (RIS) has attracted much attention due to its low cost and energy consumption, small volume, light weight, programmability, and ease of deployment</a:t>
            </a:r>
          </a:p>
          <a:p>
            <a:pPr marL="366332" indent="-366332" algn="just">
              <a:lnSpc>
                <a:spcPct val="130000"/>
              </a:lnSpc>
              <a:spcAft>
                <a:spcPts val="600"/>
              </a:spcAft>
              <a:buFont typeface="Arial" pitchFamily="34" charset="0"/>
              <a:buChar char="•"/>
            </a:pPr>
            <a:r>
              <a:rPr lang="en-US" altLang="zh-CN" sz="1800" dirty="0"/>
              <a:t>RIS can be deployed as reflective panels to reflect signals</a:t>
            </a:r>
          </a:p>
          <a:p>
            <a:pPr marL="366332" indent="-366332" algn="just">
              <a:lnSpc>
                <a:spcPct val="130000"/>
              </a:lnSpc>
              <a:spcAft>
                <a:spcPts val="600"/>
              </a:spcAft>
              <a:buFont typeface="Arial" pitchFamily="34" charset="0"/>
              <a:buChar char="•"/>
            </a:pPr>
            <a:r>
              <a:rPr lang="en-US" altLang="zh-CN" sz="1800" dirty="0"/>
              <a:t>Deployment of RIS can expand the coverage of each cell to avoid frequent cell handovers and overcome shadowing effects</a:t>
            </a:r>
          </a:p>
          <a:p>
            <a:pPr marL="366332" indent="-366332" algn="just">
              <a:lnSpc>
                <a:spcPct val="130000"/>
              </a:lnSpc>
              <a:spcAft>
                <a:spcPts val="600"/>
              </a:spcAft>
              <a:buFont typeface="Arial" pitchFamily="34" charset="0"/>
              <a:buChar char="•"/>
            </a:pPr>
            <a:r>
              <a:rPr lang="en-US" altLang="zh-CN" sz="1800" dirty="0"/>
              <a:t>With RIS, expected spatial propagation characteristics can be deliberately constructed, and the degrees of freedom of wireless channels can be effectively improved</a:t>
            </a:r>
          </a:p>
        </p:txBody>
      </p:sp>
      <p:grpSp>
        <p:nvGrpSpPr>
          <p:cNvPr id="19" name="组合 18"/>
          <p:cNvGrpSpPr/>
          <p:nvPr/>
        </p:nvGrpSpPr>
        <p:grpSpPr>
          <a:xfrm>
            <a:off x="7658813" y="4465915"/>
            <a:ext cx="2345393" cy="1887905"/>
            <a:chOff x="505268" y="869761"/>
            <a:chExt cx="5332130" cy="4880067"/>
          </a:xfrm>
        </p:grpSpPr>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020" y="1477189"/>
              <a:ext cx="5218378" cy="375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矩形 24"/>
            <p:cNvSpPr/>
            <p:nvPr/>
          </p:nvSpPr>
          <p:spPr>
            <a:xfrm>
              <a:off x="505268" y="869761"/>
              <a:ext cx="4841432" cy="4880067"/>
            </a:xfrm>
            <a:prstGeom prst="rect">
              <a:avLst/>
            </a:prstGeom>
            <a:no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0004206" y="5177672"/>
            <a:ext cx="1323581" cy="400110"/>
          </a:xfrm>
          <a:prstGeom prst="rect">
            <a:avLst/>
          </a:prstGeom>
          <a:solidFill>
            <a:srgbClr val="0070C0"/>
          </a:solidFill>
          <a:effectLst>
            <a:outerShdw blurRad="50800" dist="38100" dir="2700000" algn="tl" rotWithShape="0">
              <a:prstClr val="black">
                <a:alpha val="40000"/>
              </a:prstClr>
            </a:outerShdw>
          </a:effectLst>
        </p:spPr>
        <p:txBody>
          <a:bodyPr wrap="square">
            <a:spAutoFit/>
          </a:bodyPr>
          <a:lstStyle/>
          <a:p>
            <a:pPr algn="ctr"/>
            <a:r>
              <a:rPr lang="en-US" altLang="zh-CN" sz="2000" b="1" dirty="0">
                <a:solidFill>
                  <a:schemeClr val="bg1"/>
                </a:solidFill>
                <a:latin typeface="Calibri" pitchFamily="34" charset="0"/>
              </a:rPr>
              <a:t>RIS relay</a:t>
            </a:r>
            <a:endParaRPr lang="zh-CN" altLang="en-US" sz="2000" b="1" dirty="0">
              <a:solidFill>
                <a:schemeClr val="bg1"/>
              </a:solidFill>
              <a:latin typeface="Calibri" pitchFamily="34" charset="0"/>
            </a:endParaRPr>
          </a:p>
        </p:txBody>
      </p:sp>
    </p:spTree>
    <p:extLst>
      <p:ext uri="{BB962C8B-B14F-4D97-AF65-F5344CB8AC3E}">
        <p14:creationId xmlns:p14="http://schemas.microsoft.com/office/powerpoint/2010/main" val="392582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1405</Words>
  <Application>Microsoft Office PowerPoint</Application>
  <PresentationFormat>自定义</PresentationFormat>
  <Paragraphs>234</Paragraphs>
  <Slides>16</Slides>
  <Notes>2</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16</vt:i4>
      </vt:variant>
    </vt:vector>
  </HeadingPairs>
  <TitlesOfParts>
    <vt:vector size="20" baseType="lpstr">
      <vt:lpstr>1_Office 主题</vt:lpstr>
      <vt:lpstr>Office 主题</vt:lpstr>
      <vt:lpstr>Equation</vt:lpstr>
      <vt:lpstr>Picture</vt:lpstr>
      <vt:lpstr>Consideration on channel modeling</vt:lpstr>
      <vt:lpstr>ISAC</vt:lpstr>
      <vt:lpstr>Background</vt:lpstr>
      <vt:lpstr>General Consideration</vt:lpstr>
      <vt:lpstr>Use case</vt:lpstr>
      <vt:lpstr>Channel modeling</vt:lpstr>
      <vt:lpstr>Sensing mode</vt:lpstr>
      <vt:lpstr>RIS</vt:lpstr>
      <vt:lpstr>Background</vt:lpstr>
      <vt:lpstr>General consideration</vt:lpstr>
      <vt:lpstr>RIS applications – need to be more concentrated </vt:lpstr>
      <vt:lpstr>Channel modeling (1/2)</vt:lpstr>
      <vt:lpstr>Channel modeling (2/2)</vt:lpstr>
      <vt:lpstr>Conclusion - ISAC</vt:lpstr>
      <vt:lpstr>Conclusion - RIS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2020-03-10T03:17:57Z</dcterms:created>
  <dcterms:modified xsi:type="dcterms:W3CDTF">2023-09-04T08:04:15Z</dcterms:modified>
</cp:coreProperties>
</file>