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11"/>
  </p:notesMasterIdLst>
  <p:handoutMasterIdLst>
    <p:handoutMasterId r:id="rId12"/>
  </p:handoutMasterIdLst>
  <p:sldIdLst>
    <p:sldId id="373" r:id="rId3"/>
    <p:sldId id="401" r:id="rId4"/>
    <p:sldId id="390" r:id="rId5"/>
    <p:sldId id="399" r:id="rId6"/>
    <p:sldId id="391" r:id="rId7"/>
    <p:sldId id="400" r:id="rId8"/>
    <p:sldId id="398" r:id="rId9"/>
    <p:sldId id="352" r:id="rId10"/>
  </p:sldIdLst>
  <p:sldSz cx="12190413" cy="6859588"/>
  <p:notesSz cx="7010400" cy="9296400"/>
  <p:defaultTextStyle>
    <a:defPPr>
      <a:defRPr lang="zh-CN"/>
    </a:defPPr>
    <a:lvl1pPr marL="0" algn="l" defTabSz="119036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95183" algn="l" defTabSz="119036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90366" algn="l" defTabSz="119036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85549" algn="l" defTabSz="119036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80732" algn="l" defTabSz="119036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975915" algn="l" defTabSz="119036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571098" algn="l" defTabSz="119036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166281" algn="l" defTabSz="119036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761464" algn="l" defTabSz="119036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47" autoAdjust="0"/>
    <p:restoredTop sz="96625" autoAdjust="0"/>
  </p:normalViewPr>
  <p:slideViewPr>
    <p:cSldViewPr>
      <p:cViewPr>
        <p:scale>
          <a:sx n="90" d="100"/>
          <a:sy n="90" d="100"/>
        </p:scale>
        <p:origin x="-1536" y="-630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6913"/>
            <a:ext cx="619442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903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595183" algn="l" defTabSz="11903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90366" algn="l" defTabSz="11903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785549" algn="l" defTabSz="11903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380732" algn="l" defTabSz="11903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975915" algn="l" defTabSz="11903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571098" algn="l" defTabSz="11903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166281" algn="l" defTabSz="11903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761464" algn="l" defTabSz="119036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7988" y="696913"/>
            <a:ext cx="6194425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7988" y="696913"/>
            <a:ext cx="6194425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007305" y="2911216"/>
            <a:ext cx="10361851" cy="1110243"/>
          </a:xfrm>
        </p:spPr>
        <p:txBody>
          <a:bodyPr>
            <a:normAutofit/>
          </a:bodyPr>
          <a:lstStyle>
            <a:lvl1pPr algn="ctr">
              <a:defRPr sz="52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43321" y="4942313"/>
            <a:ext cx="11903773" cy="1080370"/>
          </a:xfrm>
        </p:spPr>
        <p:txBody>
          <a:bodyPr anchor="ctr">
            <a:noAutofit/>
          </a:bodyPr>
          <a:lstStyle>
            <a:lvl1pPr marL="0" indent="0" algn="ctr">
              <a:buNone/>
              <a:defRPr sz="3400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itchFamily="2" charset="-122"/>
              </a:defRPr>
            </a:lvl1pPr>
            <a:lvl2pPr marL="59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90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855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807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75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71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66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61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CATT</a:t>
            </a:r>
          </a:p>
          <a:p>
            <a:r>
              <a:rPr lang="en-US" altLang="zh-CN" dirty="0" smtClean="0"/>
              <a:t>202X-XX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1"/>
            <a:ext cx="7314248" cy="566870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1269053"/>
            <a:ext cx="7314248" cy="3459616"/>
          </a:xfrm>
        </p:spPr>
        <p:txBody>
          <a:bodyPr/>
          <a:lstStyle>
            <a:lvl1pPr marL="0" indent="0">
              <a:buNone/>
              <a:defRPr sz="4200"/>
            </a:lvl1pPr>
            <a:lvl2pPr marL="595183" indent="0">
              <a:buNone/>
              <a:defRPr sz="3600"/>
            </a:lvl2pPr>
            <a:lvl3pPr marL="1190366" indent="0">
              <a:buNone/>
              <a:defRPr sz="3100"/>
            </a:lvl3pPr>
            <a:lvl4pPr marL="1785549" indent="0">
              <a:buNone/>
              <a:defRPr sz="2600"/>
            </a:lvl4pPr>
            <a:lvl5pPr marL="2380732" indent="0">
              <a:buNone/>
              <a:defRPr sz="2600"/>
            </a:lvl5pPr>
            <a:lvl6pPr marL="2975915" indent="0">
              <a:buNone/>
              <a:defRPr sz="2600"/>
            </a:lvl6pPr>
            <a:lvl7pPr marL="3571098" indent="0">
              <a:buNone/>
              <a:defRPr sz="2600"/>
            </a:lvl7pPr>
            <a:lvl8pPr marL="4166281" indent="0">
              <a:buNone/>
              <a:defRPr sz="2600"/>
            </a:lvl8pPr>
            <a:lvl9pPr marL="4761464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2"/>
            <a:ext cx="7314248" cy="805050"/>
          </a:xfrm>
        </p:spPr>
        <p:txBody>
          <a:bodyPr/>
          <a:lstStyle>
            <a:lvl1pPr marL="0" indent="0">
              <a:buNone/>
              <a:defRPr sz="1800"/>
            </a:lvl1pPr>
            <a:lvl2pPr marL="595183" indent="0">
              <a:buNone/>
              <a:defRPr sz="1600"/>
            </a:lvl2pPr>
            <a:lvl3pPr marL="1190366" indent="0">
              <a:buNone/>
              <a:defRPr sz="1300"/>
            </a:lvl3pPr>
            <a:lvl4pPr marL="1785549" indent="0">
              <a:buNone/>
              <a:defRPr sz="1200"/>
            </a:lvl4pPr>
            <a:lvl5pPr marL="2380732" indent="0">
              <a:buNone/>
              <a:defRPr sz="1200"/>
            </a:lvl5pPr>
            <a:lvl6pPr marL="2975915" indent="0">
              <a:buNone/>
              <a:defRPr sz="1200"/>
            </a:lvl6pPr>
            <a:lvl7pPr marL="3571098" indent="0">
              <a:buNone/>
              <a:defRPr sz="1200"/>
            </a:lvl7pPr>
            <a:lvl8pPr marL="4166281" indent="0">
              <a:buNone/>
              <a:defRPr sz="1200"/>
            </a:lvl8pPr>
            <a:lvl9pPr marL="4761464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50" y="1197032"/>
            <a:ext cx="2742843" cy="493055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1197032"/>
            <a:ext cx="8025355" cy="493055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ATT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200" b="1" baseline="0">
                <a:solidFill>
                  <a:schemeClr val="accent1">
                    <a:lumMod val="75000"/>
                  </a:schemeClr>
                </a:solidFill>
                <a:latin typeface="+mj-lt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defRPr baseline="0">
                <a:solidFill>
                  <a:srgbClr val="001236"/>
                </a:solidFill>
                <a:latin typeface="+mn-lt"/>
                <a:ea typeface="微软雅黑" panose="020B0503020204020204" pitchFamily="34" charset="-122"/>
              </a:defRPr>
            </a:lvl1pPr>
            <a:lvl2pPr marL="967172" indent="-371989">
              <a:lnSpc>
                <a:spcPct val="120000"/>
              </a:lnSpc>
              <a:spcBef>
                <a:spcPts val="0"/>
              </a:spcBef>
              <a:defRPr lang="zh-CN" altLang="en-US" sz="2300" kern="1200" baseline="0" dirty="0" smtClean="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>
              <a:lnSpc>
                <a:spcPct val="120000"/>
              </a:lnSpc>
              <a:spcBef>
                <a:spcPts val="0"/>
              </a:spcBef>
              <a:defRPr sz="2100" baseline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spcBef>
                <a:spcPts val="0"/>
              </a:spcBef>
              <a:defRPr sz="1800" baseline="0">
                <a:latin typeface="+mn-lt"/>
                <a:ea typeface="微软雅黑" panose="020B0503020204020204" pitchFamily="34" charset="-122"/>
              </a:defRPr>
            </a:lvl4pPr>
            <a:lvl5pPr>
              <a:defRPr baseline="0">
                <a:latin typeface="Calibri" panose="020F0502020204030204" pitchFamily="34" charset="0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marL="967172" lvl="1" indent="-371989" algn="just" defTabSz="1190366" rtl="0" eaLnBrk="1" latinLnBrk="0" hangingPunct="1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1190366" algn="l"/>
              </a:tabLst>
            </a:pPr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  <a:endParaRPr lang="en-US" altLang="zh-CN" dirty="0" smtClean="0"/>
          </a:p>
          <a:p>
            <a:pPr lvl="3"/>
            <a:r>
              <a:rPr lang="zh-CN" altLang="en-US" dirty="0" smtClean="0"/>
              <a:t>第四级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9272" y="3645868"/>
            <a:ext cx="10361851" cy="1110243"/>
          </a:xfrm>
        </p:spPr>
        <p:txBody>
          <a:bodyPr>
            <a:normAutofit/>
          </a:bodyPr>
          <a:lstStyle>
            <a:lvl1pPr algn="l">
              <a:defRPr sz="5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3321" y="4942312"/>
            <a:ext cx="11903773" cy="864296"/>
          </a:xfrm>
        </p:spPr>
        <p:txBody>
          <a:bodyPr>
            <a:normAutofit/>
          </a:bodyPr>
          <a:lstStyle>
            <a:lvl1pPr marL="0" indent="0" algn="l">
              <a:buNone/>
              <a:defRPr sz="33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59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90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855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807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75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71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66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61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407922"/>
            <a:ext cx="10361851" cy="1362390"/>
          </a:xfrm>
        </p:spPr>
        <p:txBody>
          <a:bodyPr anchor="t"/>
          <a:lstStyle>
            <a:lvl1pPr algn="l">
              <a:defRPr sz="52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07386"/>
            <a:ext cx="10361851" cy="1500535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9518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9036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855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807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759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7109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6628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6146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2" y="1269056"/>
            <a:ext cx="5384099" cy="4858528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600"/>
            </a:lvl2pPr>
            <a:lvl3pPr>
              <a:defRPr sz="2600"/>
            </a:lvl3pPr>
            <a:lvl4pPr>
              <a:defRPr sz="2600"/>
            </a:lvl4pPr>
            <a:lvl5pPr>
              <a:defRPr sz="26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1269056"/>
            <a:ext cx="5384099" cy="4858528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600"/>
            </a:lvl2pPr>
            <a:lvl3pPr>
              <a:defRPr sz="2600"/>
            </a:lvl3pPr>
            <a:lvl4pPr>
              <a:defRPr sz="2600"/>
            </a:lvl4pPr>
            <a:lvl5pPr>
              <a:defRPr sz="26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197029"/>
            <a:ext cx="5386216" cy="639912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95183" indent="0">
              <a:buNone/>
              <a:defRPr sz="2600" b="1"/>
            </a:lvl2pPr>
            <a:lvl3pPr marL="1190366" indent="0">
              <a:buNone/>
              <a:defRPr sz="2300" b="1"/>
            </a:lvl3pPr>
            <a:lvl4pPr marL="1785549" indent="0">
              <a:buNone/>
              <a:defRPr sz="2100" b="1"/>
            </a:lvl4pPr>
            <a:lvl5pPr marL="2380732" indent="0">
              <a:buNone/>
              <a:defRPr sz="2100" b="1"/>
            </a:lvl5pPr>
            <a:lvl6pPr marL="2975915" indent="0">
              <a:buNone/>
              <a:defRPr sz="2100" b="1"/>
            </a:lvl6pPr>
            <a:lvl7pPr marL="3571098" indent="0">
              <a:buNone/>
              <a:defRPr sz="2100" b="1"/>
            </a:lvl7pPr>
            <a:lvl8pPr marL="4166281" indent="0">
              <a:buNone/>
              <a:defRPr sz="2100" b="1"/>
            </a:lvl8pPr>
            <a:lvl9pPr marL="4761464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1989303"/>
            <a:ext cx="5386216" cy="4138281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4" y="1197029"/>
            <a:ext cx="5388332" cy="639912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95183" indent="0">
              <a:buNone/>
              <a:defRPr sz="2600" b="1"/>
            </a:lvl2pPr>
            <a:lvl3pPr marL="1190366" indent="0">
              <a:buNone/>
              <a:defRPr sz="2300" b="1"/>
            </a:lvl3pPr>
            <a:lvl4pPr marL="1785549" indent="0">
              <a:buNone/>
              <a:defRPr sz="2100" b="1"/>
            </a:lvl4pPr>
            <a:lvl5pPr marL="2380732" indent="0">
              <a:buNone/>
              <a:defRPr sz="2100" b="1"/>
            </a:lvl5pPr>
            <a:lvl6pPr marL="2975915" indent="0">
              <a:buNone/>
              <a:defRPr sz="2100" b="1"/>
            </a:lvl6pPr>
            <a:lvl7pPr marL="3571098" indent="0">
              <a:buNone/>
              <a:defRPr sz="2100" b="1"/>
            </a:lvl7pPr>
            <a:lvl8pPr marL="4166281" indent="0">
              <a:buNone/>
              <a:defRPr sz="2100" b="1"/>
            </a:lvl8pPr>
            <a:lvl9pPr marL="4761464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4" y="1989303"/>
            <a:ext cx="5388332" cy="4138281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314" y="1269054"/>
            <a:ext cx="4010562" cy="730172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4" y="1269056"/>
            <a:ext cx="6814779" cy="4858528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600"/>
            </a:lvl2pPr>
            <a:lvl3pPr>
              <a:defRPr sz="26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2061328"/>
            <a:ext cx="4010562" cy="4066256"/>
          </a:xfrm>
        </p:spPr>
        <p:txBody>
          <a:bodyPr/>
          <a:lstStyle>
            <a:lvl1pPr marL="0" indent="0">
              <a:buNone/>
              <a:defRPr sz="1800"/>
            </a:lvl1pPr>
            <a:lvl2pPr marL="595183" indent="0">
              <a:buNone/>
              <a:defRPr sz="1600"/>
            </a:lvl2pPr>
            <a:lvl3pPr marL="1190366" indent="0">
              <a:buNone/>
              <a:defRPr sz="1300"/>
            </a:lvl3pPr>
            <a:lvl4pPr marL="1785549" indent="0">
              <a:buNone/>
              <a:defRPr sz="1200"/>
            </a:lvl4pPr>
            <a:lvl5pPr marL="2380732" indent="0">
              <a:buNone/>
              <a:defRPr sz="1200"/>
            </a:lvl5pPr>
            <a:lvl6pPr marL="2975915" indent="0">
              <a:buNone/>
              <a:defRPr sz="1200"/>
            </a:lvl6pPr>
            <a:lvl7pPr marL="3571098" indent="0">
              <a:buNone/>
              <a:defRPr sz="1200"/>
            </a:lvl7pPr>
            <a:lvl8pPr marL="4166281" indent="0">
              <a:buNone/>
              <a:defRPr sz="1200"/>
            </a:lvl8pPr>
            <a:lvl9pPr marL="4761464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188684"/>
            <a:ext cx="10971372" cy="778280"/>
          </a:xfrm>
          <a:prstGeom prst="rect">
            <a:avLst/>
          </a:prstGeom>
        </p:spPr>
        <p:txBody>
          <a:bodyPr vert="horz" lIns="119037" tIns="59518" rIns="119037" bIns="59518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269056"/>
            <a:ext cx="10971372" cy="4858528"/>
          </a:xfrm>
          <a:prstGeom prst="rect">
            <a:avLst/>
          </a:prstGeom>
        </p:spPr>
        <p:txBody>
          <a:bodyPr vert="horz" lIns="119037" tIns="59518" rIns="119037" bIns="59518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375107" y="6357824"/>
            <a:ext cx="493781" cy="365210"/>
          </a:xfrm>
          <a:prstGeom prst="rect">
            <a:avLst/>
          </a:prstGeom>
        </p:spPr>
        <p:txBody>
          <a:bodyPr vert="horz" lIns="119037" tIns="59518" rIns="119037" bIns="59518" rtlCol="0" anchor="ctr"/>
          <a:lstStyle>
            <a:lvl1pPr algn="r">
              <a:defRPr sz="16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1190366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446387" indent="-446387" algn="l" defTabSz="1190366" rtl="0" eaLnBrk="1" latinLnBrk="0" hangingPunct="1">
        <a:spcBef>
          <a:spcPct val="20000"/>
        </a:spcBef>
        <a:buFont typeface="Arial" pitchFamily="34" charset="0"/>
        <a:buChar char="•"/>
        <a:defRPr sz="2600" b="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67172" indent="-371989" algn="l" defTabSz="1190366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487957" indent="-297591" algn="l" defTabSz="1190366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083140" indent="-297591" algn="l" defTabSz="1190366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678323" indent="-297591" algn="l" defTabSz="1190366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273506" indent="-297591" algn="l" defTabSz="1190366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68689" indent="-297591" algn="l" defTabSz="1190366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63872" indent="-297591" algn="l" defTabSz="1190366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59055" indent="-297591" algn="l" defTabSz="1190366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95183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90366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85549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80732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75915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71098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66281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61464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188684"/>
            <a:ext cx="10971372" cy="778280"/>
          </a:xfrm>
          <a:prstGeom prst="rect">
            <a:avLst/>
          </a:prstGeom>
        </p:spPr>
        <p:txBody>
          <a:bodyPr vert="horz" lIns="119037" tIns="59518" rIns="119037" bIns="59518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269056"/>
            <a:ext cx="10971372" cy="4858528"/>
          </a:xfrm>
          <a:prstGeom prst="rect">
            <a:avLst/>
          </a:prstGeom>
        </p:spPr>
        <p:txBody>
          <a:bodyPr vert="horz" lIns="119037" tIns="59518" rIns="119037" bIns="59518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375107" y="6357824"/>
            <a:ext cx="493781" cy="365210"/>
          </a:xfrm>
          <a:prstGeom prst="rect">
            <a:avLst/>
          </a:prstGeom>
        </p:spPr>
        <p:txBody>
          <a:bodyPr vert="horz" lIns="119037" tIns="59518" rIns="119037" bIns="59518" rtlCol="0" anchor="ctr"/>
          <a:lstStyle>
            <a:lvl1pPr algn="r">
              <a:defRPr sz="16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1190366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446387" indent="-446387" algn="l" defTabSz="1190366" rtl="0" eaLnBrk="1" latinLnBrk="0" hangingPunct="1">
        <a:spcBef>
          <a:spcPct val="20000"/>
        </a:spcBef>
        <a:buFont typeface="Arial" pitchFamily="34" charset="0"/>
        <a:buChar char="•"/>
        <a:defRPr sz="2600" b="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67172" indent="-371989" algn="l" defTabSz="1190366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487957" indent="-297591" algn="l" defTabSz="1190366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083140" indent="-297591" algn="l" defTabSz="1190366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678323" indent="-297591" algn="l" defTabSz="1190366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273506" indent="-297591" algn="l" defTabSz="1190366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68689" indent="-297591" algn="l" defTabSz="1190366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63872" indent="-297591" algn="l" defTabSz="1190366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59055" indent="-297591" algn="l" defTabSz="1190366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95183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90366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85549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80732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75915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71098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66281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61464" algn="l" defTabSz="1190366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479314" y="2853598"/>
            <a:ext cx="11231786" cy="1440493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altLang="zh-CN" sz="3600" dirty="0">
                <a:latin typeface="+mj-lt"/>
                <a:cs typeface="Arial" pitchFamily="34" charset="0"/>
              </a:rPr>
              <a:t>Consideration on </a:t>
            </a:r>
            <a:r>
              <a:rPr lang="en-US" altLang="zh-CN" sz="3600" dirty="0" smtClean="0">
                <a:latin typeface="+mj-lt"/>
                <a:cs typeface="Arial" pitchFamily="34" charset="0"/>
              </a:rPr>
              <a:t>AI/ML </a:t>
            </a:r>
            <a:r>
              <a:rPr lang="en-US" altLang="zh-CN" sz="3600" dirty="0">
                <a:latin typeface="+mj-lt"/>
                <a:cs typeface="Arial" pitchFamily="34" charset="0"/>
              </a:rPr>
              <a:t>for air </a:t>
            </a:r>
            <a:r>
              <a:rPr lang="en-US" altLang="zh-CN" sz="3600" dirty="0" smtClean="0">
                <a:latin typeface="+mj-lt"/>
                <a:cs typeface="Arial" pitchFamily="34" charset="0"/>
              </a:rPr>
              <a:t>interface</a:t>
            </a:r>
            <a:endParaRPr lang="zh-CN" altLang="en-US" sz="3600" dirty="0">
              <a:latin typeface="+mj-lt"/>
              <a:cs typeface="Arial" pitchFamily="34" charset="0"/>
            </a:endParaRPr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431314" y="4812669"/>
            <a:ext cx="11231786" cy="1440493"/>
          </a:xfrm>
          <a:prstGeom prst="rect">
            <a:avLst/>
          </a:prstGeom>
        </p:spPr>
        <p:txBody>
          <a:bodyPr vert="horz" lIns="119037" tIns="59518" rIns="119037" bIns="595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pPr algn="ctr">
              <a:defRPr/>
            </a:pPr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cs typeface="Arial" pitchFamily="34" charset="0"/>
              </a:rPr>
              <a:t>CATT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5316" y="750478"/>
            <a:ext cx="11231786" cy="7665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19037" tIns="59518" rIns="119037" bIns="59518" rtlCol="0">
            <a:spAutoFit/>
          </a:bodyPr>
          <a:lstStyle/>
          <a:p>
            <a:r>
              <a:rPr lang="en-GB" altLang="zh-CN" sz="2100" b="1" dirty="0">
                <a:solidFill>
                  <a:schemeClr val="bg1"/>
                </a:solidFill>
              </a:rPr>
              <a:t>3GPP TSG RAN Meeting #</a:t>
            </a:r>
            <a:r>
              <a:rPr lang="en-GB" altLang="zh-CN" sz="2100" b="1">
                <a:solidFill>
                  <a:schemeClr val="bg1"/>
                </a:solidFill>
              </a:rPr>
              <a:t>101                                                                                                           </a:t>
            </a:r>
            <a:r>
              <a:rPr lang="en-GB" altLang="zh-CN" sz="2100" b="1" smtClean="0">
                <a:solidFill>
                  <a:schemeClr val="bg1"/>
                </a:solidFill>
              </a:rPr>
              <a:t>RP-232051</a:t>
            </a:r>
          </a:p>
          <a:p>
            <a:r>
              <a:rPr lang="nl-NL" altLang="zh-CN" sz="2100" b="1" smtClean="0">
                <a:solidFill>
                  <a:schemeClr val="bg1"/>
                </a:solidFill>
              </a:rPr>
              <a:t>Bangalore</a:t>
            </a:r>
            <a:r>
              <a:rPr lang="nl-NL" altLang="zh-CN" sz="2100" b="1" dirty="0">
                <a:solidFill>
                  <a:schemeClr val="bg1"/>
                </a:solidFill>
              </a:rPr>
              <a:t>, India, September 11-15, 2023</a:t>
            </a:r>
            <a:endParaRPr lang="zh-CN" altLang="en-US" sz="2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700" dirty="0" smtClean="0">
                <a:cs typeface="Arial" pitchFamily="34" charset="0"/>
              </a:rPr>
              <a:t>General consideration</a:t>
            </a:r>
            <a:endParaRPr lang="en-US" sz="4700" dirty="0"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15" name="内容占位符 5"/>
          <p:cNvSpPr txBox="1">
            <a:spLocks/>
          </p:cNvSpPr>
          <p:nvPr/>
        </p:nvSpPr>
        <p:spPr>
          <a:xfrm>
            <a:off x="311229" y="1053529"/>
            <a:ext cx="11472609" cy="5679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微软雅黑" panose="020B0503020204020204" pitchFamily="34" charset="-122"/>
              <a:buChar char="-"/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lang="zh-CN" altLang="en-US" sz="16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en-US" altLang="zh-CN" sz="18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40000"/>
              </a:lnSpc>
            </a:pPr>
            <a:endParaRPr lang="en-US" altLang="zh-CN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40000"/>
              </a:lnSpc>
            </a:pPr>
            <a:endParaRPr lang="en-US" altLang="zh-CN" sz="18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40000"/>
              </a:lnSpc>
            </a:pPr>
            <a:endParaRPr lang="en-US" altLang="zh-CN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40000"/>
              </a:lnSpc>
            </a:pPr>
            <a:endParaRPr lang="en-US" altLang="zh-CN" sz="18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40000"/>
              </a:lnSpc>
            </a:pPr>
            <a:endParaRPr lang="en-US" altLang="zh-CN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40000"/>
              </a:lnSpc>
            </a:pPr>
            <a:endParaRPr lang="en-US" altLang="zh-CN" sz="18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40000"/>
              </a:lnSpc>
            </a:pPr>
            <a:endParaRPr lang="en-US" altLang="zh-CN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40000"/>
              </a:lnSpc>
            </a:pPr>
            <a:endParaRPr lang="en-US" altLang="zh-CN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40000"/>
              </a:lnSpc>
            </a:pPr>
            <a:endParaRPr lang="en-US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40000"/>
              </a:lnSpc>
            </a:pPr>
            <a:endParaRPr lang="en-US" altLang="zh-CN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40000"/>
              </a:lnSpc>
            </a:pPr>
            <a:endParaRPr lang="en-US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46964" y="1559681"/>
            <a:ext cx="4234529" cy="110397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lvl="0" defTabSz="914400">
              <a:defRPr/>
            </a:pPr>
            <a:r>
              <a:rPr lang="en-US" altLang="zh-CN" sz="2000" b="1" kern="0" noProof="0" dirty="0" smtClean="0">
                <a:solidFill>
                  <a:prstClr val="white"/>
                </a:solidFill>
                <a:latin typeface="Calibri"/>
                <a:ea typeface="宋体"/>
              </a:rPr>
              <a:t>Continuous evolution </a:t>
            </a:r>
          </a:p>
          <a:p>
            <a:pPr lvl="0" algn="ctr" defTabSz="914400">
              <a:defRPr/>
            </a:pPr>
            <a:r>
              <a:rPr lang="en-US" altLang="zh-CN" sz="2000" b="1" kern="0" noProof="0" dirty="0" smtClean="0">
                <a:solidFill>
                  <a:prstClr val="white"/>
                </a:solidFill>
                <a:latin typeface="Calibri"/>
                <a:ea typeface="宋体"/>
              </a:rPr>
              <a:t>vs </a:t>
            </a:r>
          </a:p>
          <a:p>
            <a:pPr lvl="0" algn="r" defTabSz="914400">
              <a:defRPr/>
            </a:pPr>
            <a:r>
              <a:rPr lang="en-US" altLang="zh-CN" sz="2000" b="1" kern="0" noProof="0" dirty="0" smtClean="0">
                <a:solidFill>
                  <a:prstClr val="white"/>
                </a:solidFill>
                <a:latin typeface="Calibri"/>
                <a:ea typeface="宋体"/>
              </a:rPr>
              <a:t>Standardization need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46964" y="3102341"/>
            <a:ext cx="4234529" cy="1103970"/>
          </a:xfrm>
          <a:prstGeom prst="roundRect">
            <a:avLst/>
          </a:prstGeom>
          <a:solidFill>
            <a:srgbClr val="0068B7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lvl="0" defTabSz="914400">
              <a:defRPr/>
            </a:pPr>
            <a:r>
              <a:rPr lang="en-US" altLang="zh-CN" sz="2000" b="1" kern="0" dirty="0" smtClean="0">
                <a:solidFill>
                  <a:prstClr val="white"/>
                </a:solidFill>
                <a:latin typeface="Calibri"/>
                <a:ea typeface="宋体"/>
              </a:rPr>
              <a:t>Normative interest </a:t>
            </a:r>
          </a:p>
          <a:p>
            <a:pPr lvl="0" algn="ctr" defTabSz="914400"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vs</a:t>
            </a:r>
          </a:p>
          <a:p>
            <a:pPr lvl="0" algn="r" defTabSz="914400">
              <a:defRPr/>
            </a:pPr>
            <a:r>
              <a:rPr lang="en-US" altLang="zh-CN" sz="2000" b="1" kern="0" dirty="0" smtClean="0">
                <a:solidFill>
                  <a:prstClr val="white"/>
                </a:solidFill>
                <a:latin typeface="Calibri"/>
                <a:ea typeface="宋体"/>
              </a:rPr>
              <a:t>Manageable workload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46963" y="4638093"/>
            <a:ext cx="4234529" cy="1103970"/>
          </a:xfrm>
          <a:prstGeom prst="roundRect">
            <a:avLst/>
          </a:prstGeom>
          <a:solidFill>
            <a:srgbClr val="00FFFF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defTabSz="914400"/>
            <a:r>
              <a:rPr lang="en-US" altLang="zh-CN" sz="2000" b="1" kern="0" dirty="0" smtClean="0">
                <a:solidFill>
                  <a:prstClr val="white"/>
                </a:solidFill>
              </a:rPr>
              <a:t>Tentative start</a:t>
            </a:r>
          </a:p>
          <a:p>
            <a:pPr algn="ctr" defTabSz="914400"/>
            <a:r>
              <a:rPr lang="en-US" altLang="zh-CN" sz="2000" b="1" kern="0" dirty="0" smtClean="0">
                <a:solidFill>
                  <a:prstClr val="white"/>
                </a:solidFill>
              </a:rPr>
              <a:t>vs</a:t>
            </a:r>
          </a:p>
          <a:p>
            <a:pPr algn="r" defTabSz="914400"/>
            <a:r>
              <a:rPr lang="en-US" altLang="zh-CN" sz="2000" b="1" kern="0" dirty="0" smtClean="0">
                <a:solidFill>
                  <a:prstClr val="white"/>
                </a:solidFill>
              </a:rPr>
              <a:t>Fancy mechanism</a:t>
            </a:r>
            <a:endParaRPr lang="zh-CN" altLang="en-US" sz="2000" b="1" kern="0" dirty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32512" y="1534585"/>
            <a:ext cx="5029200" cy="11541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Rel-19 is a suitable release to provide specification support to AI/ML in air interface – a WI is desired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Keep seeking promising new use case for future – a parallel SI can be considered</a:t>
            </a:r>
            <a:endParaRPr lang="zh-CN" altLang="en-US" sz="1600" dirty="0"/>
          </a:p>
        </p:txBody>
      </p:sp>
      <p:sp>
        <p:nvSpPr>
          <p:cNvPr id="11" name="矩形 10"/>
          <p:cNvSpPr/>
          <p:nvPr/>
        </p:nvSpPr>
        <p:spPr>
          <a:xfrm>
            <a:off x="6311230" y="3077245"/>
            <a:ext cx="5029200" cy="11541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As a brand new feature, AI/ML may face unseen issues during normative phase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Rel-19 scope should be carefully restricted to ensure a reasonable workload</a:t>
            </a:r>
            <a:endParaRPr lang="en-US" altLang="zh-CN" sz="1600" dirty="0"/>
          </a:p>
        </p:txBody>
      </p:sp>
      <p:sp>
        <p:nvSpPr>
          <p:cNvPr id="12" name="矩形 11"/>
          <p:cNvSpPr/>
          <p:nvPr/>
        </p:nvSpPr>
        <p:spPr>
          <a:xfrm>
            <a:off x="6311230" y="4612997"/>
            <a:ext cx="5029200" cy="11541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A simpler and practical start in first release is more important than a fancy but uncertain start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Targeting at 6G, those not in Rel-19 WI scope </a:t>
            </a:r>
            <a:r>
              <a:rPr lang="en-US" altLang="zh-CN" sz="1600" dirty="0"/>
              <a:t>can be further </a:t>
            </a:r>
            <a:r>
              <a:rPr lang="en-US" altLang="zh-CN" sz="1600" dirty="0" smtClean="0"/>
              <a:t>studied. It does not mean a waste </a:t>
            </a:r>
            <a:r>
              <a:rPr lang="en-US" altLang="zh-CN" sz="1600" smtClean="0"/>
              <a:t>of effort</a:t>
            </a:r>
            <a:endParaRPr lang="en-US" altLang="zh-CN" sz="1600" dirty="0" smtClean="0"/>
          </a:p>
        </p:txBody>
      </p:sp>
      <p:sp>
        <p:nvSpPr>
          <p:cNvPr id="13" name="虚尾箭头 12"/>
          <p:cNvSpPr/>
          <p:nvPr/>
        </p:nvSpPr>
        <p:spPr>
          <a:xfrm>
            <a:off x="5295230" y="1835674"/>
            <a:ext cx="901700" cy="551985"/>
          </a:xfrm>
          <a:prstGeom prst="stripedRightArrow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defTabSz="914400"/>
            <a:endParaRPr lang="zh-CN" altLang="en-US" sz="2000" b="1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4" name="虚尾箭头 13"/>
          <p:cNvSpPr/>
          <p:nvPr/>
        </p:nvSpPr>
        <p:spPr>
          <a:xfrm>
            <a:off x="5282530" y="3378334"/>
            <a:ext cx="901700" cy="551985"/>
          </a:xfrm>
          <a:prstGeom prst="stripedRightArrow">
            <a:avLst/>
          </a:prstGeom>
          <a:solidFill>
            <a:srgbClr val="0068B7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defTabSz="914400"/>
            <a:endParaRPr lang="zh-CN" altLang="en-US" sz="2000" b="1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6" name="虚尾箭头 15"/>
          <p:cNvSpPr/>
          <p:nvPr/>
        </p:nvSpPr>
        <p:spPr>
          <a:xfrm>
            <a:off x="5282530" y="4914086"/>
            <a:ext cx="901700" cy="551985"/>
          </a:xfrm>
          <a:prstGeom prst="stripedRightArrow">
            <a:avLst/>
          </a:prstGeom>
          <a:solidFill>
            <a:srgbClr val="00FFFF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defTabSz="914400"/>
            <a:endParaRPr lang="zh-CN" altLang="en-US" sz="2000" b="1" ker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34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700" dirty="0" smtClean="0">
                <a:cs typeface="Arial" pitchFamily="34" charset="0"/>
              </a:rPr>
              <a:t>Rel-18 progress</a:t>
            </a:r>
            <a:endParaRPr lang="en-US" sz="4700" dirty="0"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15" name="内容占位符 5"/>
          <p:cNvSpPr txBox="1">
            <a:spLocks/>
          </p:cNvSpPr>
          <p:nvPr/>
        </p:nvSpPr>
        <p:spPr>
          <a:xfrm>
            <a:off x="311229" y="1053529"/>
            <a:ext cx="11472609" cy="5679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微软雅黑" panose="020B0503020204020204" pitchFamily="34" charset="-122"/>
              <a:buChar char="-"/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lang="zh-CN" altLang="en-US" sz="16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SI Progress </a:t>
            </a: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until 2023Q3</a:t>
            </a:r>
          </a:p>
          <a:p>
            <a:pPr lvl="1">
              <a:lnSpc>
                <a:spcPct val="140000"/>
              </a:lnSpc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RAN1 achieved </a:t>
            </a:r>
            <a:r>
              <a:rPr lang="en-US" altLang="zh-CN" sz="1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~85%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completion in RAN1#114</a:t>
            </a:r>
          </a:p>
          <a:p>
            <a:pPr lvl="2">
              <a:lnSpc>
                <a:spcPct val="140000"/>
              </a:lnSpc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Extension on some agendas (e.g. general aspects of framework, CSI feedback enhancement) may be needed in 2023Q4.</a:t>
            </a:r>
          </a:p>
          <a:p>
            <a:pPr lvl="1">
              <a:lnSpc>
                <a:spcPct val="140000"/>
              </a:lnSpc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RAN2 study and RAN4 study are on-going</a:t>
            </a:r>
          </a:p>
          <a:p>
            <a:pPr lvl="2">
              <a:lnSpc>
                <a:spcPct val="140000"/>
              </a:lnSpc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Recent progress from RAN2 and RAN4 is not quite optimistic. But still possible to wrap up the study by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well taking opportunity of the 2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meetings in 2023Q4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1">
              <a:lnSpc>
                <a:spcPct val="140000"/>
              </a:lnSpc>
            </a:pPr>
            <a:endParaRPr lang="en-US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For Rel-18 </a:t>
            </a: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AI/ML PHY </a:t>
            </a:r>
            <a:r>
              <a:rPr lang="en-US" altLang="zh-CN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study, main achievements can be summarized as follows</a:t>
            </a:r>
          </a:p>
          <a:p>
            <a:pPr lvl="1">
              <a:lnSpc>
                <a:spcPct val="140000"/>
              </a:lnSpc>
            </a:pP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Achieve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common understanding on fundamental concepts like terminology and collaboration levels.</a:t>
            </a:r>
          </a:p>
          <a:p>
            <a:pPr lvl="1">
              <a:lnSpc>
                <a:spcPct val="140000"/>
              </a:lnSpc>
            </a:pP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Build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up the general framework on life cycle management (LCM) of AI/ML-based approaches, including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both model-ID-based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LCM and functionality-based LCM. </a:t>
            </a:r>
          </a:p>
          <a:p>
            <a:pPr lvl="1">
              <a:lnSpc>
                <a:spcPct val="140000"/>
              </a:lnSpc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Identify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6 sub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use cases in total, and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evaluate performance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gain and analyze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potential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specification impact.</a:t>
            </a:r>
          </a:p>
          <a:p>
            <a:pPr lvl="1">
              <a:lnSpc>
                <a:spcPct val="140000"/>
              </a:lnSpc>
            </a:pP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Investigate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the interoperability and testability (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RAN4).</a:t>
            </a:r>
          </a:p>
          <a:p>
            <a:pPr>
              <a:lnSpc>
                <a:spcPct val="140000"/>
              </a:lnSpc>
            </a:pPr>
            <a:endParaRPr lang="en-US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18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Proposal </a:t>
            </a:r>
            <a:r>
              <a:rPr lang="en-US" altLang="zh-CN" sz="1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zh-CN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Support WI </a:t>
            </a: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of AI/ML for </a:t>
            </a:r>
            <a:r>
              <a:rPr lang="en-US" altLang="zh-CN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air </a:t>
            </a: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interface in </a:t>
            </a:r>
            <a:r>
              <a:rPr lang="en-US" altLang="zh-CN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Rel-19 RAN.</a:t>
            </a:r>
          </a:p>
        </p:txBody>
      </p:sp>
    </p:spTree>
    <p:extLst>
      <p:ext uri="{BB962C8B-B14F-4D97-AF65-F5344CB8AC3E}">
        <p14:creationId xmlns:p14="http://schemas.microsoft.com/office/powerpoint/2010/main" val="288071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700" dirty="0" smtClean="0">
                <a:cs typeface="Arial" pitchFamily="34" charset="0"/>
              </a:rPr>
              <a:t>Rel-19 WI – sub use case</a:t>
            </a:r>
            <a:endParaRPr lang="en-US" sz="4700" dirty="0"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14" name="内容占位符 5"/>
          <p:cNvSpPr txBox="1">
            <a:spLocks/>
          </p:cNvSpPr>
          <p:nvPr/>
        </p:nvSpPr>
        <p:spPr>
          <a:xfrm>
            <a:off x="334566" y="1135149"/>
            <a:ext cx="1131951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微软雅黑" panose="020B0503020204020204" pitchFamily="34" charset="-122"/>
              <a:buChar char="-"/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lang="zh-CN" altLang="en-US" sz="16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Outcome of sub use case</a:t>
            </a:r>
            <a:r>
              <a:rPr kumimoji="0" lang="en-US" altLang="zh-CN" sz="1800" b="1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study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lang="en-US" altLang="zh-CN" dirty="0">
              <a:solidFill>
                <a:sysClr val="windowText" lastClr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lang="en-US" altLang="zh-CN" dirty="0">
              <a:solidFill>
                <a:sysClr val="windowText" lastClr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lang="en-US" altLang="zh-CN" dirty="0">
              <a:solidFill>
                <a:sysClr val="windowText" lastClr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lang="en-US" altLang="zh-CN" dirty="0">
              <a:solidFill>
                <a:sysClr val="windowText" lastClr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lang="en-US" altLang="zh-CN" dirty="0">
              <a:solidFill>
                <a:sysClr val="windowText" lastClr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None/>
              <a:tabLst/>
              <a:defRPr/>
            </a:pPr>
            <a:endParaRPr lang="en-US" altLang="zh-CN" dirty="0">
              <a:solidFill>
                <a:sysClr val="windowText" lastClr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Aft>
                <a:spcPts val="300"/>
              </a:spcAft>
              <a:buNone/>
              <a:defRPr/>
            </a:pPr>
            <a:r>
              <a:rPr lang="en-US" altLang="zh-CN" sz="1800" b="1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en-US" altLang="zh-CN" sz="1800" b="1" dirty="0">
              <a:solidFill>
                <a:sysClr val="windowText" lastClr="000000">
                  <a:lumMod val="95000"/>
                  <a:lumOff val="5000"/>
                </a:sys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Aft>
                <a:spcPts val="300"/>
              </a:spcAft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cs typeface="Calibri" panose="020F0502020204030204" pitchFamily="34" charset="0"/>
              </a:rPr>
              <a:t>Proposal 2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cs typeface="Calibri" panose="020F0502020204030204" pitchFamily="34" charset="0"/>
              </a:rPr>
              <a:t>: For sub use cases</a:t>
            </a:r>
            <a:r>
              <a:rPr kumimoji="0" lang="en-US" altLang="zh-CN" sz="1800" b="1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cs typeface="Calibri" panose="020F0502020204030204" pitchFamily="34" charset="0"/>
              </a:rPr>
              <a:t> selection in </a:t>
            </a:r>
            <a:r>
              <a:rPr lang="en-US" altLang="zh-CN" sz="1800" b="1" dirty="0" smtClean="0">
                <a:latin typeface="+mn-lt"/>
              </a:rPr>
              <a:t>Rel-19 WI of AI/ML for air interface:</a:t>
            </a:r>
          </a:p>
          <a:p>
            <a:pPr lvl="1">
              <a:lnSpc>
                <a:spcPct val="100000"/>
              </a:lnSpc>
              <a:spcAft>
                <a:spcPts val="300"/>
              </a:spcAft>
            </a:pPr>
            <a:r>
              <a:rPr lang="en-US" altLang="zh-CN" sz="1600" b="1" dirty="0" smtClean="0">
                <a:latin typeface="+mn-lt"/>
              </a:rPr>
              <a:t>1</a:t>
            </a:r>
            <a:r>
              <a:rPr lang="en-US" altLang="zh-CN" sz="1600" b="1" baseline="30000" dirty="0" smtClean="0">
                <a:latin typeface="+mn-lt"/>
              </a:rPr>
              <a:t>st</a:t>
            </a:r>
            <a:r>
              <a:rPr lang="en-US" altLang="zh-CN" sz="1600" b="1" dirty="0" smtClean="0">
                <a:latin typeface="+mn-lt"/>
              </a:rPr>
              <a:t> priority: CSI prediction, spatial-domain beam prediction, </a:t>
            </a:r>
            <a:r>
              <a:rPr lang="en-US" altLang="zh-CN" sz="1600" b="1" dirty="0">
                <a:latin typeface="+mn-lt"/>
              </a:rPr>
              <a:t>direct AI/ML </a:t>
            </a:r>
            <a:r>
              <a:rPr lang="en-US" altLang="zh-CN" sz="1600" b="1" dirty="0" smtClean="0">
                <a:latin typeface="+mn-lt"/>
              </a:rPr>
              <a:t>positioning, AI/ML assisted positioning.</a:t>
            </a:r>
          </a:p>
          <a:p>
            <a:pPr lvl="1">
              <a:lnSpc>
                <a:spcPct val="100000"/>
              </a:lnSpc>
              <a:spcAft>
                <a:spcPts val="300"/>
              </a:spcAft>
            </a:pPr>
            <a:r>
              <a:rPr lang="en-US" altLang="zh-CN" sz="1600" b="1" dirty="0" smtClean="0">
                <a:latin typeface="+mn-lt"/>
              </a:rPr>
              <a:t>2</a:t>
            </a:r>
            <a:r>
              <a:rPr lang="en-US" altLang="zh-CN" sz="1600" b="1" baseline="30000" dirty="0" smtClean="0">
                <a:latin typeface="+mn-lt"/>
              </a:rPr>
              <a:t>nd</a:t>
            </a:r>
            <a:r>
              <a:rPr lang="en-US" altLang="zh-CN" sz="1600" b="1" dirty="0" smtClean="0">
                <a:latin typeface="+mn-lt"/>
              </a:rPr>
              <a:t> priority: Time-domain beam prediction.</a:t>
            </a:r>
          </a:p>
          <a:p>
            <a:pPr lvl="1">
              <a:lnSpc>
                <a:spcPct val="100000"/>
              </a:lnSpc>
              <a:spcAft>
                <a:spcPts val="300"/>
              </a:spcAft>
            </a:pPr>
            <a:r>
              <a:rPr lang="en-US" altLang="zh-CN" sz="1600" b="1" dirty="0" smtClean="0">
                <a:latin typeface="+mn-lt"/>
              </a:rPr>
              <a:t>Premature: CSI compression (need further study at least for RAN4).</a:t>
            </a:r>
            <a:endParaRPr lang="en-US" altLang="zh-CN" sz="1600" b="1" dirty="0">
              <a:latin typeface="+mn-lt"/>
            </a:endParaRPr>
          </a:p>
          <a:p>
            <a:pPr>
              <a:lnSpc>
                <a:spcPct val="100000"/>
              </a:lnSpc>
              <a:spcAft>
                <a:spcPts val="300"/>
              </a:spcAft>
            </a:pPr>
            <a:endParaRPr kumimoji="0" lang="en-US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46375"/>
              </p:ext>
            </p:extLst>
          </p:nvPr>
        </p:nvGraphicFramePr>
        <p:xfrm>
          <a:off x="550590" y="1580778"/>
          <a:ext cx="11017224" cy="3291840"/>
        </p:xfrm>
        <a:graphic>
          <a:graphicData uri="http://schemas.openxmlformats.org/drawingml/2006/table">
            <a:tbl>
              <a:tblPr firstRow="1" bandRow="1"/>
              <a:tblGrid>
                <a:gridCol w="1368152"/>
                <a:gridCol w="1728192"/>
                <a:gridCol w="1800200"/>
                <a:gridCol w="1656184"/>
                <a:gridCol w="3168352"/>
                <a:gridCol w="1296144"/>
              </a:tblGrid>
              <a:tr h="27788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宋体"/>
                        </a:rPr>
                        <a:t>Use case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宋体"/>
                        </a:rPr>
                        <a:t>Sub use case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宋体"/>
                        </a:rPr>
                        <a:t>LCM procedure </a:t>
                      </a:r>
                      <a:r>
                        <a:rPr lang="en-US" sz="1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宋体"/>
                        </a:rPr>
                        <a:t>complexity/difficulty</a:t>
                      </a:r>
                      <a:endParaRPr lang="zh-CN" sz="1400" b="1" i="0" dirty="0">
                        <a:solidFill>
                          <a:schemeClr val="bg1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宋体"/>
                        </a:rPr>
                        <a:t>Performance gain</a:t>
                      </a:r>
                      <a:endParaRPr lang="zh-CN" sz="1400" b="1" i="0" dirty="0">
                        <a:solidFill>
                          <a:schemeClr val="bg1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宋体"/>
                        </a:rPr>
                        <a:t>Spec impact</a:t>
                      </a:r>
                      <a:endParaRPr lang="zh-CN" sz="1400" b="1" i="0" dirty="0">
                        <a:solidFill>
                          <a:schemeClr val="bg1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778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宋体"/>
                        </a:rPr>
                        <a:t>Model training</a:t>
                      </a:r>
                      <a:endParaRPr lang="zh-CN" sz="1400" b="1" i="0" dirty="0">
                        <a:solidFill>
                          <a:schemeClr val="bg1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宋体"/>
                        </a:rPr>
                        <a:t>Data </a:t>
                      </a:r>
                      <a:r>
                        <a:rPr lang="en-US" sz="1400" b="1" i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宋体"/>
                        </a:rPr>
                        <a:t>collection</a:t>
                      </a:r>
                      <a:endParaRPr lang="zh-CN" sz="1400" b="1" i="0" dirty="0">
                        <a:solidFill>
                          <a:schemeClr val="bg1"/>
                        </a:solidFill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77884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b="1" dirty="0" smtClean="0">
                          <a:effectLst/>
                          <a:latin typeface="+mn-lt"/>
                          <a:ea typeface="宋体"/>
                        </a:rPr>
                        <a:t>CSI feedback enhancement</a:t>
                      </a:r>
                      <a:endParaRPr lang="zh-CN" sz="1400" b="1" dirty="0">
                        <a:effectLst/>
                        <a:latin typeface="+mn-lt"/>
                        <a:ea typeface="宋体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宋体"/>
                        </a:rPr>
                        <a:t>CSI </a:t>
                      </a:r>
                      <a:r>
                        <a:rPr lang="en-US" sz="1400" b="1" dirty="0" smtClean="0">
                          <a:effectLst/>
                          <a:latin typeface="+mn-lt"/>
                          <a:ea typeface="宋体"/>
                        </a:rPr>
                        <a:t>compression</a:t>
                      </a:r>
                      <a:endParaRPr lang="zh-CN" sz="1400" b="1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High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Low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+mn-lt"/>
                          <a:ea typeface="宋体"/>
                        </a:rPr>
                        <a:t>Low ~ medium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+mn-lt"/>
                          <a:ea typeface="宋体"/>
                        </a:rPr>
                        <a:t>High*</a:t>
                      </a:r>
                      <a:endParaRPr lang="zh-CN" sz="1400" b="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77884"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400" b="1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宋体"/>
                        </a:rPr>
                        <a:t>CSI </a:t>
                      </a:r>
                      <a:r>
                        <a:rPr lang="en-US" sz="1400" b="1" dirty="0" smtClean="0">
                          <a:effectLst/>
                          <a:latin typeface="+mn-lt"/>
                          <a:ea typeface="宋体"/>
                        </a:rPr>
                        <a:t>prediction</a:t>
                      </a:r>
                      <a:endParaRPr lang="zh-CN" sz="1400" b="1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Low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Low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+mn-lt"/>
                          <a:ea typeface="宋体"/>
                        </a:rPr>
                        <a:t>Low</a:t>
                      </a:r>
                      <a:r>
                        <a:rPr lang="en-US" altLang="zh-CN" sz="1400" baseline="0" dirty="0" smtClean="0">
                          <a:effectLst/>
                          <a:latin typeface="+mn-lt"/>
                          <a:ea typeface="宋体"/>
                        </a:rPr>
                        <a:t> ~ medium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+mn-lt"/>
                          <a:ea typeface="宋体"/>
                        </a:rPr>
                        <a:t>Low</a:t>
                      </a:r>
                      <a:endParaRPr lang="zh-CN" sz="1400" b="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240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b="1" dirty="0" smtClean="0">
                          <a:effectLst/>
                          <a:latin typeface="+mn-lt"/>
                          <a:ea typeface="宋体"/>
                        </a:rPr>
                        <a:t>Beam management</a:t>
                      </a:r>
                      <a:endParaRPr lang="zh-CN" sz="1400" b="1" dirty="0">
                        <a:effectLst/>
                        <a:latin typeface="+mn-lt"/>
                        <a:ea typeface="宋体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宋体"/>
                        </a:rPr>
                        <a:t>Spatial-domain beam prediction</a:t>
                      </a:r>
                      <a:endParaRPr lang="zh-CN" sz="1400" b="1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Low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Low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11903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aseline="0" dirty="0" smtClean="0">
                          <a:effectLst/>
                          <a:latin typeface="+mn-lt"/>
                          <a:ea typeface="+mn-ea"/>
                        </a:rPr>
                        <a:t>Medium ~ high in intermediate KPI</a:t>
                      </a:r>
                    </a:p>
                    <a:p>
                      <a:pPr marL="0" marR="0" indent="0" algn="l" defTabSz="11903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aseline="0" dirty="0" smtClean="0">
                          <a:effectLst/>
                          <a:latin typeface="+mn-lt"/>
                          <a:ea typeface="+mn-ea"/>
                        </a:rPr>
                        <a:t>Lack of eventual KPI evaluation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11903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effectLst/>
                          <a:latin typeface="+mn-lt"/>
                          <a:ea typeface="+mn-ea"/>
                        </a:rPr>
                        <a:t>Low</a:t>
                      </a:r>
                      <a:r>
                        <a:rPr lang="en-US" altLang="zh-CN" sz="1400" baseline="0" dirty="0" smtClean="0">
                          <a:effectLst/>
                          <a:latin typeface="+mn-lt"/>
                          <a:ea typeface="+mn-ea"/>
                        </a:rPr>
                        <a:t> ~ medium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402"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400" b="1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宋体"/>
                        </a:rPr>
                        <a:t>Time-domain beam prediction</a:t>
                      </a:r>
                      <a:endParaRPr lang="zh-CN" sz="1400" b="1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Low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Low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11903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aseline="0" dirty="0" smtClean="0">
                          <a:effectLst/>
                          <a:latin typeface="+mn-lt"/>
                          <a:ea typeface="+mn-ea"/>
                        </a:rPr>
                        <a:t>Low ~ high in intermediate KPI (divergent)</a:t>
                      </a:r>
                    </a:p>
                    <a:p>
                      <a:pPr marL="0" marR="0" indent="0" algn="l" defTabSz="11903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aseline="0" dirty="0" smtClean="0">
                          <a:effectLst/>
                          <a:latin typeface="+mn-lt"/>
                          <a:ea typeface="+mn-ea"/>
                        </a:rPr>
                        <a:t>Lack of eventual KPI evaluation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1903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effectLst/>
                          <a:latin typeface="+mn-lt"/>
                          <a:ea typeface="+mn-ea"/>
                        </a:rPr>
                        <a:t>Low</a:t>
                      </a:r>
                      <a:r>
                        <a:rPr lang="en-US" altLang="zh-CN" sz="1400" baseline="0" dirty="0" smtClean="0">
                          <a:effectLst/>
                          <a:latin typeface="+mn-lt"/>
                          <a:ea typeface="+mn-ea"/>
                        </a:rPr>
                        <a:t> ~ Medium</a:t>
                      </a:r>
                      <a:endParaRPr lang="zh-CN" altLang="zh-CN" sz="1400" dirty="0" smtClean="0">
                        <a:effectLst/>
                        <a:latin typeface="+mn-lt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240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b="1" dirty="0" smtClean="0">
                          <a:effectLst/>
                          <a:latin typeface="+mn-lt"/>
                          <a:ea typeface="宋体"/>
                        </a:rPr>
                        <a:t>Positioning accuracy enhancement</a:t>
                      </a:r>
                      <a:endParaRPr lang="zh-CN" sz="1400" b="1" dirty="0">
                        <a:effectLst/>
                        <a:latin typeface="+mn-lt"/>
                        <a:ea typeface="宋体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宋体"/>
                        </a:rPr>
                        <a:t>Direct AI/ML positioning</a:t>
                      </a:r>
                      <a:endParaRPr lang="zh-CN" sz="1400" b="1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Low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宋体"/>
                        </a:rPr>
                        <a:t>Low </a:t>
                      </a:r>
                      <a:r>
                        <a:rPr lang="en-US" altLang="zh-CN" sz="1400" dirty="0" smtClean="0">
                          <a:effectLst/>
                          <a:latin typeface="+mn-lt"/>
                          <a:ea typeface="宋体"/>
                        </a:rPr>
                        <a:t>~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宋体"/>
                        </a:rPr>
                        <a:t>Medium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+mn-lt"/>
                          <a:ea typeface="宋体"/>
                        </a:rPr>
                        <a:t>High</a:t>
                      </a:r>
                      <a:r>
                        <a:rPr lang="en-US" altLang="zh-CN" sz="1400" baseline="0" dirty="0" smtClean="0">
                          <a:effectLst/>
                          <a:latin typeface="+mn-lt"/>
                          <a:ea typeface="宋体"/>
                        </a:rPr>
                        <a:t> in NLOS, low in LOS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+mn-lt"/>
                          <a:ea typeface="宋体"/>
                        </a:rPr>
                        <a:t>Low</a:t>
                      </a:r>
                      <a:endParaRPr lang="zh-CN" sz="1400" b="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402"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400" b="1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宋体"/>
                        </a:rPr>
                        <a:t>AI/ML assisted positioning</a:t>
                      </a:r>
                      <a:endParaRPr lang="zh-CN" sz="1400" b="1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/>
                        </a:rPr>
                        <a:t>Low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+mn-lt"/>
                          <a:ea typeface="宋体"/>
                        </a:rPr>
                        <a:t>Low ~ Medium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+mn-lt"/>
                          <a:ea typeface="宋体"/>
                        </a:rPr>
                        <a:t>High in NLOS, low in LOS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+mn-lt"/>
                          <a:ea typeface="宋体"/>
                        </a:rPr>
                        <a:t>Low</a:t>
                      </a:r>
                      <a:endParaRPr lang="zh-CN" sz="1400" b="0" dirty="0">
                        <a:effectLst/>
                        <a:latin typeface="+mn-lt"/>
                        <a:ea typeface="宋体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44610" y="4842441"/>
            <a:ext cx="11023203" cy="3693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marL="228600" marR="0" lvl="0" indent="-228600" defTabSz="914400" fontAlgn="auto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sz="1800" b="1" i="0" u="none" strike="noStrike" cap="none" spc="0" normalizeH="0" baseline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  <a:lvl2pPr marL="457200" marR="0" lvl="1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微软雅黑" panose="020B0503020204020204" pitchFamily="34" charset="-122"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2pPr>
            <a:lvl3pPr marL="1143000" indent="-228600" defTabSz="914400">
              <a:lnSpc>
                <a:spcPct val="9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4pPr>
            <a:lvl5pPr marL="18288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9pPr>
          </a:lstStyle>
          <a:p>
            <a:pPr marL="0" indent="0">
              <a:buNone/>
            </a:pPr>
            <a:r>
              <a:rPr lang="en-US" altLang="zh-CN" sz="1400" b="0" dirty="0" smtClean="0"/>
              <a:t>*Note: CSI compression additionally brings new challenges to RAN4 due to two-sided mode testing.</a:t>
            </a:r>
            <a:endParaRPr lang="zh-CN" altLang="en-US" sz="1400" b="0" dirty="0"/>
          </a:p>
        </p:txBody>
      </p:sp>
    </p:spTree>
    <p:extLst>
      <p:ext uri="{BB962C8B-B14F-4D97-AF65-F5344CB8AC3E}">
        <p14:creationId xmlns:p14="http://schemas.microsoft.com/office/powerpoint/2010/main" val="34379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700" dirty="0" smtClean="0">
                <a:cs typeface="Arial" pitchFamily="34" charset="0"/>
              </a:rPr>
              <a:t>Rel-19 WI – life cycle management</a:t>
            </a:r>
            <a:endParaRPr lang="en-US" sz="4700" dirty="0"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14" name="内容占位符 5"/>
          <p:cNvSpPr txBox="1">
            <a:spLocks/>
          </p:cNvSpPr>
          <p:nvPr/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微软雅黑" panose="020B0503020204020204" pitchFamily="34" charset="-122"/>
              <a:buChar char="-"/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lang="zh-CN" altLang="en-US" sz="16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Functionality-based LCM</a:t>
            </a:r>
          </a:p>
          <a:p>
            <a:pPr lvl="1">
              <a:lnSpc>
                <a:spcPct val="150000"/>
              </a:lnSpc>
              <a:defRPr/>
            </a:pPr>
            <a:r>
              <a:rPr lang="en-US" altLang="zh-CN" sz="1600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Relatively simple - largely follows legacy UE capability/feature framework</a:t>
            </a:r>
          </a:p>
          <a:p>
            <a:pPr lvl="1">
              <a:lnSpc>
                <a:spcPct val="150000"/>
              </a:lnSpc>
              <a:defRPr/>
            </a:pPr>
            <a:r>
              <a:rPr lang="en-US" altLang="zh-CN" sz="1600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Good balance between complexity and flexibility</a:t>
            </a:r>
          </a:p>
          <a:p>
            <a:pPr lvl="2">
              <a:lnSpc>
                <a:spcPct val="150000"/>
              </a:lnSpc>
              <a:defRPr/>
            </a:pPr>
            <a:r>
              <a:rPr lang="en-US" altLang="zh-CN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NW controls the LCM in functionality level</a:t>
            </a:r>
          </a:p>
          <a:p>
            <a:pPr lvl="2">
              <a:lnSpc>
                <a:spcPct val="150000"/>
              </a:lnSpc>
              <a:defRPr/>
            </a:pPr>
            <a:r>
              <a:rPr lang="en-US" altLang="zh-CN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UE controls the LCM of AI/ML model(s) within a functionality transparently</a:t>
            </a:r>
          </a:p>
          <a:p>
            <a:pPr lvl="2">
              <a:lnSpc>
                <a:spcPct val="150000"/>
              </a:lnSpc>
              <a:defRPr/>
            </a:pPr>
            <a:endParaRPr lang="en-US" altLang="zh-CN" sz="1400" dirty="0">
              <a:solidFill>
                <a:sysClr val="windowText" lastClr="000000">
                  <a:lumMod val="95000"/>
                  <a:lumOff val="5000"/>
                </a:sys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Model-ID-based LCM</a:t>
            </a:r>
            <a:endParaRPr kumimoji="0" lang="en-US" altLang="zh-CN" sz="1800" b="1" i="0" u="none" strike="noStrike" kern="1200" cap="none" spc="0" normalizeH="0" noProof="0" dirty="0" smtClean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50000"/>
              </a:lnSpc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Aggressive</a:t>
            </a:r>
            <a:r>
              <a:rPr kumimoji="0" lang="en-US" altLang="zh-CN" sz="16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change on top of legacy UE capability/feature framework</a:t>
            </a:r>
          </a:p>
          <a:p>
            <a:pPr lvl="2">
              <a:lnSpc>
                <a:spcPct val="150000"/>
              </a:lnSpc>
              <a:defRPr/>
            </a:pPr>
            <a:r>
              <a:rPr lang="en-US" altLang="zh-CN" baseline="0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E.g. </a:t>
            </a:r>
            <a:r>
              <a:rPr lang="en-US" altLang="zh-CN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altLang="zh-CN" baseline="0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odel identification, global model ID, model transfer (z1 ~ z5) …</a:t>
            </a:r>
          </a:p>
          <a:p>
            <a:pPr lvl="1">
              <a:lnSpc>
                <a:spcPct val="150000"/>
              </a:lnSpc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Unclear</a:t>
            </a:r>
            <a:r>
              <a:rPr kumimoji="0" lang="en-US" altLang="zh-CN" sz="16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whether it is really better for NW to make LCM decision for UE-sided model rather than UE makes decision</a:t>
            </a:r>
          </a:p>
          <a:p>
            <a:pPr lvl="1">
              <a:lnSpc>
                <a:spcPct val="150000"/>
              </a:lnSpc>
              <a:defRPr/>
            </a:pPr>
            <a:r>
              <a:rPr lang="en-US" altLang="zh-CN" sz="1600" baseline="0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Non-negligible offline engineering is required, e.g. model identification Type A, model storage, etc.</a:t>
            </a:r>
          </a:p>
          <a:p>
            <a:pPr lvl="1">
              <a:lnSpc>
                <a:spcPct val="150000"/>
              </a:lnSpc>
              <a:defRPr/>
            </a:pPr>
            <a:endParaRPr kumimoji="0" lang="en-US" altLang="zh-CN" sz="1600" b="0" i="0" u="none" strike="noStrike" kern="1200" cap="none" spc="0" normalizeH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800" b="1" baseline="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Proposal 3</a:t>
            </a:r>
            <a:r>
              <a:rPr lang="en-US" altLang="zh-CN" sz="1800" b="1" baseline="0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For LCM</a:t>
            </a:r>
            <a:r>
              <a:rPr lang="en-US" altLang="zh-CN" sz="1800" b="1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Rel-19 WI of AI/ML for air interface, </a:t>
            </a:r>
            <a:r>
              <a:rPr lang="en-US" altLang="zh-CN" sz="1800" b="1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 least functionality-based LCM is supported.</a:t>
            </a:r>
          </a:p>
          <a:p>
            <a:pPr lvl="1">
              <a:lnSpc>
                <a:spcPct val="150000"/>
              </a:lnSpc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Model-ID-based</a:t>
            </a:r>
            <a:r>
              <a:rPr kumimoji="0" lang="en-US" altLang="zh-CN" sz="1600" b="1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LCM can be further studied (e.g. model identification, model transfer).</a:t>
            </a:r>
            <a:endParaRPr kumimoji="0" lang="en-US" altLang="zh-CN" sz="1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en-US" altLang="zh-CN" dirty="0">
              <a:solidFill>
                <a:sysClr val="windowText" lastClr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43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700" dirty="0" smtClean="0">
                <a:cs typeface="Arial" pitchFamily="34" charset="0"/>
              </a:rPr>
              <a:t>Rel-19 SI</a:t>
            </a:r>
            <a:endParaRPr lang="en-US" sz="4700" dirty="0"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14" name="内容占位符 5"/>
          <p:cNvSpPr txBox="1">
            <a:spLocks/>
          </p:cNvSpPr>
          <p:nvPr/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微软雅黑" panose="020B0503020204020204" pitchFamily="34" charset="-122"/>
              <a:buChar char="-"/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lang="zh-CN" altLang="en-US" sz="16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Rel-18 RAN1/RAN2/RAN4 leftover</a:t>
            </a:r>
            <a:r>
              <a:rPr kumimoji="0" lang="en-US" altLang="zh-CN" sz="1800" b="1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(if any)</a:t>
            </a:r>
          </a:p>
          <a:p>
            <a:pPr lvl="1">
              <a:lnSpc>
                <a:spcPct val="150000"/>
              </a:lnSpc>
              <a:defRPr/>
            </a:pPr>
            <a:r>
              <a:rPr lang="en-US" altLang="zh-CN" sz="1600" baseline="0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E.g. CSI compression, Model-ID-based LCM aspects, RAN4</a:t>
            </a:r>
            <a:r>
              <a:rPr lang="en-US" altLang="zh-CN" sz="1600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test of two-sided model. Depending </a:t>
            </a:r>
            <a:r>
              <a:rPr lang="en-US" altLang="zh-CN" sz="16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the </a:t>
            </a:r>
            <a:r>
              <a:rPr lang="en-US" altLang="zh-CN" sz="1600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outcome in 2023Q4</a:t>
            </a:r>
            <a:r>
              <a:rPr lang="en-US" altLang="zh-CN" sz="16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zh-CN" sz="1600" baseline="0" dirty="0" smtClean="0">
              <a:solidFill>
                <a:sysClr val="windowText" lastClr="000000">
                  <a:lumMod val="95000"/>
                  <a:lumOff val="5000"/>
                </a:sys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1800" b="1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RAN2 </a:t>
            </a:r>
            <a:r>
              <a:rPr lang="en-US" altLang="zh-CN" sz="18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 use </a:t>
            </a:r>
            <a:r>
              <a:rPr lang="en-US" altLang="zh-CN" sz="1800" b="1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case: UE mobility management</a:t>
            </a:r>
          </a:p>
          <a:p>
            <a:pPr lvl="0">
              <a:lnSpc>
                <a:spcPct val="150000"/>
              </a:lnSpc>
              <a:defRPr/>
            </a:pPr>
            <a:endParaRPr lang="en-US" altLang="zh-CN" sz="1800" b="1" dirty="0">
              <a:solidFill>
                <a:sysClr val="windowText" lastClr="000000">
                  <a:lumMod val="95000"/>
                  <a:lumOff val="5000"/>
                </a:sys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50000"/>
              </a:lnSpc>
              <a:defRPr/>
            </a:pPr>
            <a:endParaRPr lang="en-US" altLang="zh-CN" sz="1800" b="1" dirty="0" smtClean="0">
              <a:solidFill>
                <a:sysClr val="windowText" lastClr="000000">
                  <a:lumMod val="95000"/>
                  <a:lumOff val="5000"/>
                </a:sys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50000"/>
              </a:lnSpc>
              <a:defRPr/>
            </a:pPr>
            <a:endParaRPr lang="en-US" altLang="zh-CN" sz="1800" b="1" dirty="0">
              <a:solidFill>
                <a:sysClr val="windowText" lastClr="000000">
                  <a:lumMod val="95000"/>
                  <a:lumOff val="5000"/>
                </a:sys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50000"/>
              </a:lnSpc>
              <a:defRPr/>
            </a:pPr>
            <a:endParaRPr lang="en-US" altLang="zh-CN" sz="1800" b="1" dirty="0" smtClean="0">
              <a:solidFill>
                <a:sysClr val="windowText" lastClr="000000">
                  <a:lumMod val="95000"/>
                  <a:lumOff val="5000"/>
                </a:sys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50000"/>
              </a:lnSpc>
              <a:defRPr/>
            </a:pPr>
            <a:endParaRPr lang="en-US" altLang="zh-CN" sz="1600" b="1" dirty="0">
              <a:solidFill>
                <a:sysClr val="windowText" lastClr="000000">
                  <a:lumMod val="95000"/>
                  <a:lumOff val="5000"/>
                </a:sys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50000"/>
              </a:lnSpc>
              <a:defRPr/>
            </a:pPr>
            <a:endParaRPr lang="en-US" altLang="zh-CN" sz="1600" b="1" dirty="0" smtClean="0">
              <a:solidFill>
                <a:sysClr val="windowText" lastClr="000000">
                  <a:lumMod val="95000"/>
                  <a:lumOff val="5000"/>
                </a:sys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800" b="1" baseline="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Proposal 4</a:t>
            </a:r>
            <a:r>
              <a:rPr lang="en-US" altLang="zh-CN" sz="1800" b="1" baseline="0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zh-CN" sz="18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Additionally support SI of AI/ML for </a:t>
            </a:r>
            <a:r>
              <a:rPr lang="en-US" altLang="zh-CN" sz="1800" b="1" dirty="0">
                <a:solidFill>
                  <a:prstClr val="black"/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air interface in Rel-19 RAN, including </a:t>
            </a:r>
            <a:r>
              <a:rPr lang="en-US" altLang="zh-CN" sz="1800" b="1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lvl="1"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Rel-18 RAN1/RAN2/RAN4 </a:t>
            </a:r>
            <a:r>
              <a:rPr lang="en-US" altLang="zh-CN" sz="1600" b="1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leftover, if any.</a:t>
            </a:r>
          </a:p>
          <a:p>
            <a:pPr lvl="1">
              <a:lnSpc>
                <a:spcPct val="150000"/>
              </a:lnSpc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RAN2-led</a:t>
            </a:r>
            <a:r>
              <a:rPr kumimoji="0" lang="en-US" altLang="zh-CN" sz="1600" b="1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altLang="zh-CN" sz="1600" b="1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new use case: UE mobility management.</a:t>
            </a:r>
          </a:p>
          <a:p>
            <a:pPr lvl="2">
              <a:lnSpc>
                <a:spcPct val="150000"/>
              </a:lnSpc>
              <a:defRPr/>
            </a:pPr>
            <a:r>
              <a:rPr lang="en-US" altLang="zh-CN" b="1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 use cases may include: Handover decision optimization, RLF prediction/avoidance, dynamic parameter tuning.</a:t>
            </a:r>
            <a:endParaRPr kumimoji="0" lang="en-US" altLang="zh-CN" b="1" i="0" u="none" strike="noStrike" kern="1200" cap="none" spc="0" normalizeH="0" noProof="0" dirty="0" smtClean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50000"/>
              </a:lnSpc>
              <a:defRPr/>
            </a:pPr>
            <a:endParaRPr kumimoji="0" lang="en-US" altLang="zh-CN" sz="1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en-US" altLang="zh-CN" dirty="0">
              <a:solidFill>
                <a:sysClr val="windowText" lastClr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7" name="组合 16"/>
          <p:cNvGrpSpPr>
            <a:grpSpLocks noChangeAspect="1"/>
          </p:cNvGrpSpPr>
          <p:nvPr/>
        </p:nvGrpSpPr>
        <p:grpSpPr>
          <a:xfrm>
            <a:off x="7518058" y="2621138"/>
            <a:ext cx="4052003" cy="1638121"/>
            <a:chOff x="848300" y="1378098"/>
            <a:chExt cx="6753339" cy="273020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duotone>
                <a:srgbClr val="E72418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5123" y="1378098"/>
              <a:ext cx="2219938" cy="221993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9963" y="1882072"/>
              <a:ext cx="2219938" cy="2219938"/>
            </a:xfrm>
            <a:prstGeom prst="rect">
              <a:avLst/>
            </a:prstGeom>
          </p:spPr>
        </p:pic>
        <p:sp>
          <p:nvSpPr>
            <p:cNvPr id="20" name="椭圆 19"/>
            <p:cNvSpPr/>
            <p:nvPr/>
          </p:nvSpPr>
          <p:spPr>
            <a:xfrm>
              <a:off x="848300" y="2703991"/>
              <a:ext cx="4362680" cy="980149"/>
            </a:xfrm>
            <a:prstGeom prst="ellipse">
              <a:avLst/>
            </a:prstGeom>
            <a:solidFill>
              <a:srgbClr val="FAD3D1">
                <a:alpha val="30196"/>
              </a:srgbClr>
            </a:solidFill>
            <a:ln w="12700" cap="flat" cmpd="sng" algn="ctr">
              <a:solidFill>
                <a:srgbClr val="E72418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668618" y="3259980"/>
              <a:ext cx="3933021" cy="848319"/>
            </a:xfrm>
            <a:prstGeom prst="ellipse">
              <a:avLst/>
            </a:prstGeom>
            <a:solidFill>
              <a:srgbClr val="00B0F0">
                <a:lumMod val="20000"/>
                <a:lumOff val="80000"/>
                <a:alpha val="30196"/>
              </a:srgbClr>
            </a:solidFill>
            <a:ln w="12700" cap="flat" cmpd="sng" algn="ctr">
              <a:solidFill>
                <a:srgbClr val="0068B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22" name="直接箭头连接符 21"/>
            <p:cNvCxnSpPr/>
            <p:nvPr/>
          </p:nvCxnSpPr>
          <p:spPr>
            <a:xfrm flipH="1">
              <a:off x="4362889" y="2670940"/>
              <a:ext cx="892159" cy="275278"/>
            </a:xfrm>
            <a:prstGeom prst="straightConnector1">
              <a:avLst/>
            </a:prstGeom>
            <a:noFill/>
            <a:ln w="6350" cap="flat" cmpd="sng" algn="ctr">
              <a:solidFill>
                <a:srgbClr val="0068B7"/>
              </a:solidFill>
              <a:prstDash val="solid"/>
              <a:miter lim="800000"/>
              <a:headEnd type="arrow" w="med" len="med"/>
              <a:tailEnd type="arrow" w="med" len="med"/>
            </a:ln>
            <a:effectLst/>
          </p:spPr>
        </p:cxnSp>
        <p:cxnSp>
          <p:nvCxnSpPr>
            <p:cNvPr id="23" name="直接箭头连接符 22"/>
            <p:cNvCxnSpPr/>
            <p:nvPr/>
          </p:nvCxnSpPr>
          <p:spPr>
            <a:xfrm flipH="1" flipV="1">
              <a:off x="3338112" y="2262965"/>
              <a:ext cx="947658" cy="683253"/>
            </a:xfrm>
            <a:prstGeom prst="straightConnector1">
              <a:avLst/>
            </a:prstGeom>
            <a:noFill/>
            <a:ln w="6350" cap="flat" cmpd="sng" algn="ctr">
              <a:solidFill>
                <a:srgbClr val="E72418"/>
              </a:solidFill>
              <a:prstDash val="solid"/>
              <a:miter lim="800000"/>
              <a:headEnd type="arrow" w="med" len="med"/>
              <a:tailEnd type="arrow" w="med" len="med"/>
            </a:ln>
            <a:effectLst/>
          </p:spPr>
        </p:cxnSp>
        <p:pic>
          <p:nvPicPr>
            <p:cNvPr id="24" name="Picture 3" descr="G:\H 模板\icon\人工智能 2(1)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123" y="1791904"/>
              <a:ext cx="769627" cy="7696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4" descr="G:\H 模板\icon\人工智能-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2845" y="2411599"/>
              <a:ext cx="767056" cy="7670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3" descr="C:\Users\feiyongqiang\Downloads\手机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913" y="2979269"/>
              <a:ext cx="807816" cy="8078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5" descr="C:\Users\feiyongqiang\Downloads\人工智能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8964" y="3146818"/>
              <a:ext cx="429184" cy="4291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矩形 31"/>
          <p:cNvSpPr/>
          <p:nvPr/>
        </p:nvSpPr>
        <p:spPr>
          <a:xfrm>
            <a:off x="550591" y="2548426"/>
            <a:ext cx="6721176" cy="595278"/>
          </a:xfrm>
          <a:prstGeom prst="rect">
            <a:avLst/>
          </a:prstGeom>
          <a:ln>
            <a:solidFill>
              <a:srgbClr val="0068B7"/>
            </a:solidFill>
          </a:ln>
        </p:spPr>
        <p:txBody>
          <a:bodyPr wrap="square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  <a:cs typeface="Calibri" panose="020F0502020204030204" pitchFamily="34" charset="0"/>
              </a:rPr>
              <a:t>AI/ML based mobility should also be 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微软雅黑"/>
                <a:cs typeface="Calibri" panose="020F0502020204030204" pitchFamily="34" charset="0"/>
              </a:rPr>
              <a:t>under network control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  <a:cs typeface="Calibri" panose="020F0502020204030204" pitchFamily="34" charset="0"/>
              </a:rPr>
              <a:t>, but UE is allowed to send adjustment suggestions (e.g. obtained from AI/ML) to network</a:t>
            </a: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50590" y="2277666"/>
            <a:ext cx="6731890" cy="28151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Guidance and principle</a:t>
            </a:r>
          </a:p>
        </p:txBody>
      </p:sp>
      <p:sp>
        <p:nvSpPr>
          <p:cNvPr id="34" name="矩形 33"/>
          <p:cNvSpPr/>
          <p:nvPr/>
        </p:nvSpPr>
        <p:spPr>
          <a:xfrm>
            <a:off x="558979" y="3514716"/>
            <a:ext cx="3825235" cy="116955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pPr marL="176400" lvl="0" indent="-176400" defTabSz="4572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prstClr val="black"/>
                </a:solidFill>
                <a:ea typeface="微软雅黑"/>
                <a:cs typeface="Calibri" panose="020F0502020204030204" pitchFamily="34" charset="0"/>
              </a:rPr>
              <a:t>Handover decision optimization</a:t>
            </a:r>
          </a:p>
          <a:p>
            <a:pPr marL="288000" lvl="1" indent="-144000" defTabSz="457200">
              <a:spcAft>
                <a:spcPts val="300"/>
              </a:spcAft>
              <a:buFont typeface="微软雅黑" panose="020B0503020204020204" pitchFamily="34" charset="-122"/>
              <a:buChar char="-"/>
            </a:pPr>
            <a:r>
              <a:rPr lang="en-US" altLang="zh-CN" sz="1400" kern="0" dirty="0">
                <a:solidFill>
                  <a:prstClr val="black"/>
                </a:solidFill>
                <a:ea typeface="微软雅黑"/>
                <a:cs typeface="Calibri" panose="020F0502020204030204" pitchFamily="34" charset="0"/>
              </a:rPr>
              <a:t>RRM </a:t>
            </a:r>
            <a:r>
              <a:rPr lang="en-US" altLang="zh-CN" sz="1400" kern="0" dirty="0" smtClean="0">
                <a:solidFill>
                  <a:prstClr val="black"/>
                </a:solidFill>
                <a:ea typeface="微软雅黑"/>
                <a:cs typeface="Calibri" panose="020F0502020204030204" pitchFamily="34" charset="0"/>
              </a:rPr>
              <a:t>(e.g. RSRP</a:t>
            </a:r>
            <a:r>
              <a:rPr lang="en-US" altLang="zh-CN" sz="1400" kern="0" dirty="0">
                <a:solidFill>
                  <a:prstClr val="black"/>
                </a:solidFill>
                <a:ea typeface="微软雅黑"/>
                <a:cs typeface="Calibri" panose="020F0502020204030204" pitchFamily="34" charset="0"/>
              </a:rPr>
              <a:t>) prediction</a:t>
            </a:r>
          </a:p>
          <a:p>
            <a:pPr marL="288000" lvl="1" indent="-144000" defTabSz="457200">
              <a:spcAft>
                <a:spcPts val="300"/>
              </a:spcAft>
              <a:buFont typeface="微软雅黑" panose="020B0503020204020204" pitchFamily="34" charset="-122"/>
              <a:buChar char="-"/>
            </a:pPr>
            <a:r>
              <a:rPr lang="en-US" altLang="zh-CN" sz="1400" kern="0" dirty="0" smtClean="0">
                <a:solidFill>
                  <a:prstClr val="black"/>
                </a:solidFill>
                <a:ea typeface="微软雅黑"/>
                <a:cs typeface="Calibri" panose="020F0502020204030204" pitchFamily="34" charset="0"/>
              </a:rPr>
              <a:t>CHO/HO/target </a:t>
            </a:r>
            <a:r>
              <a:rPr lang="en-US" altLang="zh-CN" sz="1400" kern="0" dirty="0">
                <a:solidFill>
                  <a:prstClr val="black"/>
                </a:solidFill>
                <a:ea typeface="微软雅黑"/>
                <a:cs typeface="Calibri" panose="020F0502020204030204" pitchFamily="34" charset="0"/>
              </a:rPr>
              <a:t>cell prediction</a:t>
            </a:r>
          </a:p>
          <a:p>
            <a:pPr marL="288000" lvl="1" indent="-144000" defTabSz="457200">
              <a:spcAft>
                <a:spcPts val="300"/>
              </a:spcAft>
              <a:buFont typeface="微软雅黑" panose="020B0503020204020204" pitchFamily="34" charset="-122"/>
              <a:buChar char="-"/>
            </a:pPr>
            <a:r>
              <a:rPr lang="en-US" altLang="zh-CN" sz="1400" kern="0" dirty="0">
                <a:solidFill>
                  <a:prstClr val="black"/>
                </a:solidFill>
                <a:ea typeface="微软雅黑"/>
                <a:cs typeface="Calibri" panose="020F0502020204030204" pitchFamily="34" charset="0"/>
              </a:rPr>
              <a:t>Time prediction (TTT, </a:t>
            </a:r>
            <a:r>
              <a:rPr lang="en-US" altLang="zh-CN" sz="1400" kern="0" dirty="0" smtClean="0">
                <a:solidFill>
                  <a:prstClr val="black"/>
                </a:solidFill>
                <a:ea typeface="微软雅黑"/>
                <a:cs typeface="Calibri" panose="020F0502020204030204" pitchFamily="34" charset="0"/>
              </a:rPr>
              <a:t>exact </a:t>
            </a:r>
            <a:r>
              <a:rPr lang="en-US" altLang="zh-CN" sz="1400" kern="0" dirty="0">
                <a:solidFill>
                  <a:prstClr val="black"/>
                </a:solidFill>
                <a:ea typeface="微软雅黑"/>
                <a:cs typeface="Calibri" panose="020F0502020204030204" pitchFamily="34" charset="0"/>
              </a:rPr>
              <a:t>HO time point)</a:t>
            </a:r>
          </a:p>
        </p:txBody>
      </p:sp>
      <p:sp>
        <p:nvSpPr>
          <p:cNvPr id="36" name="矩形 35"/>
          <p:cNvSpPr/>
          <p:nvPr/>
        </p:nvSpPr>
        <p:spPr>
          <a:xfrm>
            <a:off x="4384214" y="3524240"/>
            <a:ext cx="2898265" cy="1160027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pPr marL="176400" lvl="0" indent="-176400" defTabSz="4572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 smtClean="0">
                <a:solidFill>
                  <a:prstClr val="black"/>
                </a:solidFill>
                <a:ea typeface="微软雅黑"/>
                <a:cs typeface="Calibri" panose="020F0502020204030204" pitchFamily="34" charset="0"/>
              </a:rPr>
              <a:t>RLF prediction/avoidance</a:t>
            </a:r>
            <a:endParaRPr lang="en-US" altLang="zh-CN" sz="1600" kern="0" dirty="0">
              <a:solidFill>
                <a:prstClr val="black"/>
              </a:solidFill>
              <a:ea typeface="微软雅黑"/>
              <a:cs typeface="Calibri" panose="020F0502020204030204" pitchFamily="34" charset="0"/>
            </a:endParaRPr>
          </a:p>
          <a:p>
            <a:pPr marL="176400" lvl="0" indent="-176400" defTabSz="4572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prstClr val="black"/>
                </a:solidFill>
                <a:ea typeface="微软雅黑"/>
                <a:cs typeface="Calibri" panose="020F0502020204030204" pitchFamily="34" charset="0"/>
              </a:rPr>
              <a:t>Dynamic parameter </a:t>
            </a:r>
            <a:r>
              <a:rPr lang="en-US" altLang="zh-CN" sz="1600" kern="0" dirty="0" smtClean="0">
                <a:solidFill>
                  <a:prstClr val="black"/>
                </a:solidFill>
                <a:ea typeface="微软雅黑"/>
                <a:cs typeface="Calibri" panose="020F0502020204030204" pitchFamily="34" charset="0"/>
              </a:rPr>
              <a:t>tuning</a:t>
            </a:r>
            <a:endParaRPr lang="en-US" altLang="zh-CN" sz="1600" kern="0" dirty="0">
              <a:solidFill>
                <a:prstClr val="black"/>
              </a:solidFill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2643" y="3506512"/>
            <a:ext cx="6719124" cy="1177755"/>
          </a:xfrm>
          <a:prstGeom prst="rect">
            <a:avLst/>
          </a:prstGeom>
          <a:ln>
            <a:solidFill>
              <a:srgbClr val="0068B7"/>
            </a:solidFill>
          </a:ln>
        </p:spPr>
        <p:txBody>
          <a:bodyPr wrap="square">
            <a:noAutofit/>
          </a:bodyPr>
          <a:lstStyle/>
          <a:p>
            <a:pPr marL="285750" lvl="0" indent="-285750" defTabSz="457200">
              <a:buFont typeface="Arial" panose="020B0604020202020204" pitchFamily="34" charset="0"/>
              <a:buChar char="•"/>
            </a:pPr>
            <a:endParaRPr lang="en-US" altLang="zh-CN" sz="1400" kern="0" dirty="0">
              <a:solidFill>
                <a:prstClr val="black"/>
              </a:solidFill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50590" y="3245318"/>
            <a:ext cx="6731890" cy="28048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rtlCol="0" anchor="ctr"/>
          <a:lstStyle/>
          <a:p>
            <a:pPr algn="ctr" defTabSz="457200"/>
            <a:r>
              <a:rPr lang="en-US" altLang="zh-CN" sz="1600" b="1" kern="0" dirty="0">
                <a:solidFill>
                  <a:prstClr val="white"/>
                </a:solidFill>
                <a:latin typeface="+mj-lt"/>
                <a:ea typeface="微软雅黑"/>
                <a:cs typeface="Calibri" panose="020F0502020204030204" pitchFamily="34" charset="0"/>
              </a:rPr>
              <a:t>Potential sub use case/directions</a:t>
            </a:r>
          </a:p>
        </p:txBody>
      </p:sp>
      <p:sp>
        <p:nvSpPr>
          <p:cNvPr id="38" name="矩形 37"/>
          <p:cNvSpPr/>
          <p:nvPr/>
        </p:nvSpPr>
        <p:spPr>
          <a:xfrm>
            <a:off x="7419924" y="2286022"/>
            <a:ext cx="4322678" cy="2398246"/>
          </a:xfrm>
          <a:prstGeom prst="rect">
            <a:avLst/>
          </a:prstGeom>
          <a:ln>
            <a:solidFill>
              <a:srgbClr val="0068B7"/>
            </a:solidFill>
          </a:ln>
        </p:spPr>
        <p:txBody>
          <a:bodyPr wrap="square">
            <a:noAutofit/>
          </a:bodyPr>
          <a:lstStyle/>
          <a:p>
            <a:pPr marL="285750" lvl="0" indent="-285750" defTabSz="457200">
              <a:buFont typeface="Arial" panose="020B0604020202020204" pitchFamily="34" charset="0"/>
              <a:buChar char="•"/>
            </a:pPr>
            <a:endParaRPr lang="en-US" altLang="zh-CN" sz="1400" kern="0" dirty="0">
              <a:solidFill>
                <a:prstClr val="black"/>
              </a:solidFill>
              <a:ea typeface="微软雅黑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95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700" dirty="0" smtClean="0">
                <a:cs typeface="Arial" pitchFamily="34" charset="0"/>
              </a:rPr>
              <a:t>Conclusion</a:t>
            </a:r>
            <a:endParaRPr lang="en-US" sz="4700" dirty="0"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15" name="内容占位符 5"/>
          <p:cNvSpPr txBox="1">
            <a:spLocks/>
          </p:cNvSpPr>
          <p:nvPr/>
        </p:nvSpPr>
        <p:spPr>
          <a:xfrm>
            <a:off x="311229" y="1053529"/>
            <a:ext cx="11472609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微软雅黑" panose="020B0503020204020204" pitchFamily="34" charset="-122"/>
              <a:buChar char="-"/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lang="zh-CN" altLang="en-US" sz="16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1190366">
              <a:lnSpc>
                <a:spcPct val="140000"/>
              </a:lnSpc>
              <a:buNone/>
            </a:pPr>
            <a:r>
              <a:rPr lang="en-US" altLang="zh-CN" sz="1800" b="1" dirty="0">
                <a:solidFill>
                  <a:srgbClr val="0070C0"/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Proposal 1</a:t>
            </a:r>
            <a:r>
              <a:rPr lang="en-US" altLang="zh-CN" sz="1800" b="1" dirty="0">
                <a:solidFill>
                  <a:prstClr val="black"/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: Support WI of AI/ML for air interface in Rel-19 RAN</a:t>
            </a:r>
            <a:r>
              <a:rPr lang="en-US" altLang="zh-CN" sz="18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.</a:t>
            </a:r>
          </a:p>
          <a:p>
            <a:pPr marL="0" lvl="0" indent="0" defTabSz="1190366">
              <a:lnSpc>
                <a:spcPct val="100000"/>
              </a:lnSpc>
              <a:spcAft>
                <a:spcPts val="300"/>
              </a:spcAft>
              <a:buNone/>
            </a:pPr>
            <a:endParaRPr lang="en-US" altLang="zh-CN" sz="1800" b="1" dirty="0" smtClean="0">
              <a:solidFill>
                <a:srgbClr val="0070C0"/>
              </a:solidFill>
              <a:latin typeface="Calibri"/>
              <a:ea typeface="宋体"/>
              <a:cs typeface="Calibri" panose="020F0502020204030204" pitchFamily="34" charset="0"/>
            </a:endParaRPr>
          </a:p>
          <a:p>
            <a:pPr marL="0" lvl="0" indent="0" defTabSz="1190366">
              <a:lnSpc>
                <a:spcPct val="100000"/>
              </a:lnSpc>
              <a:spcAft>
                <a:spcPts val="300"/>
              </a:spcAft>
              <a:buNone/>
            </a:pPr>
            <a:r>
              <a:rPr lang="en-US" altLang="zh-CN" sz="1800" b="1" dirty="0" smtClean="0">
                <a:solidFill>
                  <a:srgbClr val="0070C0"/>
                </a:solidFill>
                <a:latin typeface="Calibri"/>
                <a:ea typeface="宋体"/>
                <a:cs typeface="Calibri" panose="020F0502020204030204" pitchFamily="34" charset="0"/>
              </a:rPr>
              <a:t>Proposal 2</a:t>
            </a:r>
            <a:r>
              <a:rPr lang="en-US" altLang="zh-CN" sz="1800" b="1" dirty="0" smtClean="0">
                <a:solidFill>
                  <a:sysClr val="windowText" lastClr="000000"/>
                </a:solidFill>
                <a:latin typeface="Calibri"/>
                <a:ea typeface="宋体"/>
                <a:cs typeface="Calibri" panose="020F0502020204030204" pitchFamily="34" charset="0"/>
              </a:rPr>
              <a:t>: </a:t>
            </a:r>
            <a:r>
              <a:rPr lang="en-US" altLang="zh-CN" sz="1800" b="1" dirty="0">
                <a:solidFill>
                  <a:sysClr val="windowText" lastClr="000000"/>
                </a:solidFill>
                <a:latin typeface="Calibri"/>
                <a:ea typeface="宋体"/>
                <a:cs typeface="Calibri" panose="020F0502020204030204" pitchFamily="34" charset="0"/>
              </a:rPr>
              <a:t>For sub use cases selection in </a:t>
            </a:r>
            <a:r>
              <a:rPr lang="en-US" altLang="zh-CN" sz="1800" b="1" dirty="0">
                <a:solidFill>
                  <a:prstClr val="black"/>
                </a:solidFill>
                <a:latin typeface="Calibri"/>
                <a:ea typeface="宋体"/>
              </a:rPr>
              <a:t>Rel-19 WI of AI/ML for air </a:t>
            </a:r>
            <a:r>
              <a:rPr lang="en-US" altLang="zh-CN" sz="1800" b="1" dirty="0" smtClean="0">
                <a:solidFill>
                  <a:prstClr val="black"/>
                </a:solidFill>
                <a:latin typeface="Calibri"/>
                <a:ea typeface="宋体"/>
              </a:rPr>
              <a:t>interface</a:t>
            </a:r>
            <a:r>
              <a:rPr lang="en-US" altLang="zh-CN" sz="1800" b="1" dirty="0">
                <a:solidFill>
                  <a:prstClr val="black"/>
                </a:solidFill>
                <a:latin typeface="Calibri"/>
                <a:ea typeface="宋体"/>
              </a:rPr>
              <a:t>:</a:t>
            </a:r>
          </a:p>
          <a:p>
            <a:pPr marL="880933" lvl="1" indent="-285750" defTabSz="1190366">
              <a:lnSpc>
                <a:spcPct val="100000"/>
              </a:lnSpc>
              <a:spcAft>
                <a:spcPts val="300"/>
              </a:spcAft>
            </a:pPr>
            <a:r>
              <a:rPr lang="en-US" altLang="zh-CN" sz="1600" b="1" dirty="0">
                <a:solidFill>
                  <a:prstClr val="black"/>
                </a:solidFill>
                <a:latin typeface="Calibri"/>
                <a:ea typeface="宋体"/>
              </a:rPr>
              <a:t>1</a:t>
            </a:r>
            <a:r>
              <a:rPr lang="en-US" altLang="zh-CN" sz="1600" b="1" baseline="30000" dirty="0">
                <a:solidFill>
                  <a:prstClr val="black"/>
                </a:solidFill>
                <a:latin typeface="Calibri"/>
                <a:ea typeface="宋体"/>
              </a:rPr>
              <a:t>st</a:t>
            </a:r>
            <a:r>
              <a:rPr lang="en-US" altLang="zh-CN" sz="1600" b="1" dirty="0">
                <a:solidFill>
                  <a:prstClr val="black"/>
                </a:solidFill>
                <a:latin typeface="Calibri"/>
                <a:ea typeface="宋体"/>
              </a:rPr>
              <a:t> priority: CSI prediction, spatial-domain beam prediction, direct AI/ML positioning, AI/ML assisted </a:t>
            </a:r>
            <a:r>
              <a:rPr lang="en-US" altLang="zh-CN" sz="1600" b="1" dirty="0" smtClean="0">
                <a:solidFill>
                  <a:prstClr val="black"/>
                </a:solidFill>
                <a:latin typeface="Calibri"/>
                <a:ea typeface="宋体"/>
              </a:rPr>
              <a:t>positioning.</a:t>
            </a:r>
            <a:endParaRPr lang="en-US" altLang="zh-CN" sz="1600" b="1" dirty="0">
              <a:solidFill>
                <a:prstClr val="black"/>
              </a:solidFill>
              <a:latin typeface="Calibri"/>
              <a:ea typeface="宋体"/>
            </a:endParaRPr>
          </a:p>
          <a:p>
            <a:pPr marL="880933" lvl="1" indent="-285750" defTabSz="1190366">
              <a:lnSpc>
                <a:spcPct val="100000"/>
              </a:lnSpc>
              <a:spcAft>
                <a:spcPts val="300"/>
              </a:spcAft>
            </a:pPr>
            <a:r>
              <a:rPr lang="en-US" altLang="zh-CN" sz="1600" b="1" dirty="0">
                <a:solidFill>
                  <a:prstClr val="black"/>
                </a:solidFill>
                <a:latin typeface="Calibri"/>
                <a:ea typeface="宋体"/>
              </a:rPr>
              <a:t>2</a:t>
            </a:r>
            <a:r>
              <a:rPr lang="en-US" altLang="zh-CN" sz="1600" b="1" baseline="30000" dirty="0">
                <a:solidFill>
                  <a:prstClr val="black"/>
                </a:solidFill>
                <a:latin typeface="Calibri"/>
                <a:ea typeface="宋体"/>
              </a:rPr>
              <a:t>nd</a:t>
            </a:r>
            <a:r>
              <a:rPr lang="en-US" altLang="zh-CN" sz="1600" b="1" dirty="0">
                <a:solidFill>
                  <a:prstClr val="black"/>
                </a:solidFill>
                <a:latin typeface="Calibri"/>
                <a:ea typeface="宋体"/>
              </a:rPr>
              <a:t> priority: Time-domain beam </a:t>
            </a:r>
            <a:r>
              <a:rPr lang="en-US" altLang="zh-CN" sz="1600" b="1" dirty="0" smtClean="0">
                <a:solidFill>
                  <a:prstClr val="black"/>
                </a:solidFill>
                <a:latin typeface="Calibri"/>
                <a:ea typeface="宋体"/>
              </a:rPr>
              <a:t>prediction.</a:t>
            </a:r>
            <a:endParaRPr lang="en-US" altLang="zh-CN" sz="1600" b="1" dirty="0">
              <a:solidFill>
                <a:prstClr val="black"/>
              </a:solidFill>
              <a:latin typeface="Calibri"/>
              <a:ea typeface="宋体"/>
            </a:endParaRPr>
          </a:p>
          <a:p>
            <a:pPr marL="880933" lvl="1" indent="-285750" defTabSz="1190366">
              <a:lnSpc>
                <a:spcPct val="100000"/>
              </a:lnSpc>
              <a:spcAft>
                <a:spcPts val="300"/>
              </a:spcAft>
            </a:pPr>
            <a:r>
              <a:rPr lang="en-US" altLang="zh-CN" sz="1600" b="1" dirty="0">
                <a:solidFill>
                  <a:prstClr val="black"/>
                </a:solidFill>
                <a:latin typeface="Calibri"/>
                <a:ea typeface="宋体"/>
              </a:rPr>
              <a:t>Premature: CSI compression (need further </a:t>
            </a:r>
            <a:r>
              <a:rPr lang="en-US" altLang="zh-CN" sz="1600" b="1" dirty="0" smtClean="0">
                <a:solidFill>
                  <a:prstClr val="black"/>
                </a:solidFill>
                <a:latin typeface="Calibri"/>
                <a:ea typeface="宋体"/>
              </a:rPr>
              <a:t>study at </a:t>
            </a:r>
            <a:r>
              <a:rPr lang="en-US" altLang="zh-CN" sz="1600" b="1" dirty="0">
                <a:solidFill>
                  <a:prstClr val="black"/>
                </a:solidFill>
                <a:latin typeface="Calibri"/>
                <a:ea typeface="宋体"/>
              </a:rPr>
              <a:t>least for RAN4).</a:t>
            </a:r>
          </a:p>
          <a:p>
            <a:pPr marL="0" lvl="0" indent="0" defTabSz="1190366">
              <a:lnSpc>
                <a:spcPct val="150000"/>
              </a:lnSpc>
              <a:buNone/>
              <a:defRPr/>
            </a:pPr>
            <a:endParaRPr lang="en-US" altLang="zh-CN" sz="1800" b="1" dirty="0" smtClean="0">
              <a:solidFill>
                <a:srgbClr val="0070C0"/>
              </a:solidFill>
              <a:latin typeface="Calibri" panose="020F0502020204030204" pitchFamily="34" charset="0"/>
              <a:ea typeface="宋体"/>
              <a:cs typeface="Calibri" panose="020F0502020204030204" pitchFamily="34" charset="0"/>
            </a:endParaRPr>
          </a:p>
          <a:p>
            <a:pPr marL="0" lvl="0" indent="0" defTabSz="1190366">
              <a:lnSpc>
                <a:spcPct val="150000"/>
              </a:lnSpc>
              <a:buNone/>
              <a:defRPr/>
            </a:pPr>
            <a:r>
              <a:rPr lang="en-US" altLang="zh-CN" sz="1800" b="1" dirty="0" smtClean="0">
                <a:solidFill>
                  <a:srgbClr val="0070C0"/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Proposal </a:t>
            </a:r>
            <a:r>
              <a:rPr lang="en-US" altLang="zh-CN" sz="1800" b="1" dirty="0">
                <a:solidFill>
                  <a:srgbClr val="0070C0"/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3</a:t>
            </a:r>
            <a:r>
              <a:rPr lang="en-US" altLang="zh-CN" sz="18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: For LCM in Rel-19 WI of AI/ML for air interface, at least functionality-based LCM is supported.</a:t>
            </a:r>
          </a:p>
          <a:p>
            <a:pPr marL="880933" lvl="1" indent="-285750" defTabSz="1190366"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Model-ID-based LCM can be further </a:t>
            </a:r>
            <a:r>
              <a:rPr lang="en-US" altLang="zh-CN" sz="1600" b="1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studied (e.g. model identification, model transfer).</a:t>
            </a:r>
            <a:endParaRPr lang="en-US" altLang="zh-CN" sz="1600" b="1" dirty="0">
              <a:solidFill>
                <a:sysClr val="windowText" lastClr="000000">
                  <a:lumMod val="95000"/>
                  <a:lumOff val="5000"/>
                </a:sysClr>
              </a:solidFill>
              <a:latin typeface="Calibri" panose="020F0502020204030204" pitchFamily="34" charset="0"/>
              <a:ea typeface="宋体"/>
              <a:cs typeface="Calibri" panose="020F0502020204030204" pitchFamily="34" charset="0"/>
            </a:endParaRPr>
          </a:p>
          <a:p>
            <a:pPr marL="0" lvl="0" indent="0" defTabSz="1190366">
              <a:lnSpc>
                <a:spcPct val="150000"/>
              </a:lnSpc>
              <a:buNone/>
              <a:defRPr/>
            </a:pPr>
            <a:endParaRPr lang="en-US" altLang="zh-CN" sz="1800" b="1" dirty="0" smtClean="0">
              <a:solidFill>
                <a:srgbClr val="0070C0"/>
              </a:solidFill>
              <a:latin typeface="Calibri" panose="020F0502020204030204" pitchFamily="34" charset="0"/>
              <a:ea typeface="宋体"/>
              <a:cs typeface="Calibri" panose="020F0502020204030204" pitchFamily="34" charset="0"/>
            </a:endParaRPr>
          </a:p>
          <a:p>
            <a:pPr marL="0" lvl="0" indent="0" defTabSz="1190366">
              <a:lnSpc>
                <a:spcPct val="150000"/>
              </a:lnSpc>
              <a:buNone/>
              <a:defRPr/>
            </a:pPr>
            <a:r>
              <a:rPr lang="en-US" altLang="zh-CN" sz="1800" b="1" dirty="0" smtClean="0">
                <a:solidFill>
                  <a:srgbClr val="0070C0"/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Proposal </a:t>
            </a:r>
            <a:r>
              <a:rPr lang="en-US" altLang="zh-CN" sz="1800" b="1" dirty="0">
                <a:solidFill>
                  <a:srgbClr val="0070C0"/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4</a:t>
            </a:r>
            <a:r>
              <a:rPr lang="en-US" altLang="zh-CN" sz="18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: </a:t>
            </a:r>
            <a:r>
              <a:rPr lang="en-US" altLang="zh-CN" sz="1800" b="1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Additionally support SI of AI/ML for </a:t>
            </a:r>
            <a:r>
              <a:rPr lang="en-US" altLang="zh-CN" sz="1800" b="1" dirty="0">
                <a:solidFill>
                  <a:prstClr val="black"/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air interface in Rel-19 </a:t>
            </a:r>
            <a:r>
              <a:rPr lang="en-US" altLang="zh-CN" sz="18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RAN, including</a:t>
            </a:r>
            <a:r>
              <a:rPr lang="en-US" altLang="zh-CN" sz="1800" b="1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:</a:t>
            </a:r>
            <a:endParaRPr lang="en-US" altLang="zh-CN" sz="1800" b="1" dirty="0">
              <a:solidFill>
                <a:sysClr val="windowText" lastClr="000000">
                  <a:lumMod val="95000"/>
                  <a:lumOff val="5000"/>
                </a:sysClr>
              </a:solidFill>
              <a:latin typeface="Calibri" panose="020F0502020204030204" pitchFamily="34" charset="0"/>
              <a:ea typeface="宋体"/>
              <a:cs typeface="Calibri" panose="020F0502020204030204" pitchFamily="34" charset="0"/>
            </a:endParaRPr>
          </a:p>
          <a:p>
            <a:pPr marL="880933" lvl="1" indent="-285750" defTabSz="1190366"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Rel-18 RAN1/RAN2/RAN4 leftover, if </a:t>
            </a:r>
            <a:r>
              <a:rPr lang="en-US" altLang="zh-CN" sz="1600" b="1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any.</a:t>
            </a:r>
            <a:endParaRPr lang="en-US" altLang="zh-CN" sz="1600" b="1" dirty="0">
              <a:solidFill>
                <a:sysClr val="windowText" lastClr="000000">
                  <a:lumMod val="95000"/>
                  <a:lumOff val="5000"/>
                </a:sysClr>
              </a:solidFill>
              <a:latin typeface="Calibri" panose="020F0502020204030204" pitchFamily="34" charset="0"/>
              <a:ea typeface="宋体"/>
              <a:cs typeface="Calibri" panose="020F0502020204030204" pitchFamily="34" charset="0"/>
            </a:endParaRPr>
          </a:p>
          <a:p>
            <a:pPr marL="880933" lvl="1" indent="-285750" defTabSz="1190366">
              <a:lnSpc>
                <a:spcPct val="150000"/>
              </a:lnSpc>
              <a:defRPr/>
            </a:pPr>
            <a:r>
              <a:rPr lang="en-US" altLang="zh-CN" sz="1600" b="1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RAN2-led </a:t>
            </a:r>
            <a:r>
              <a:rPr lang="en-US" altLang="zh-CN" sz="16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new use case: UE mobility management.</a:t>
            </a:r>
          </a:p>
          <a:p>
            <a:pPr marL="1476116" lvl="2" indent="-285750" defTabSz="1190366">
              <a:lnSpc>
                <a:spcPct val="150000"/>
              </a:lnSpc>
              <a:defRPr/>
            </a:pPr>
            <a:r>
              <a:rPr lang="en-US" altLang="zh-CN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Sub use cases may include: Handover decision optimization, RLF prediction/avoidance, dynamic parameter tuning.</a:t>
            </a:r>
          </a:p>
          <a:p>
            <a:pPr defTabSz="1190366">
              <a:lnSpc>
                <a:spcPct val="100000"/>
              </a:lnSpc>
              <a:spcAft>
                <a:spcPts val="300"/>
              </a:spcAft>
            </a:pPr>
            <a:endParaRPr lang="en-US" altLang="zh-CN" sz="1800" b="1" dirty="0" smtClean="0">
              <a:solidFill>
                <a:sysClr val="windowText" lastClr="000000"/>
              </a:solidFill>
              <a:latin typeface="Calibri" panose="020F0502020204030204" pitchFamily="34" charset="0"/>
              <a:ea typeface="宋体"/>
              <a:cs typeface="Calibri" panose="020F0502020204030204" pitchFamily="34" charset="0"/>
            </a:endParaRPr>
          </a:p>
          <a:p>
            <a:pPr marL="0" lvl="0" indent="0" defTabSz="1190366">
              <a:lnSpc>
                <a:spcPct val="140000"/>
              </a:lnSpc>
              <a:buNone/>
            </a:pPr>
            <a:endParaRPr lang="en-US" altLang="zh-CN" sz="1800" b="1" dirty="0">
              <a:solidFill>
                <a:prstClr val="black"/>
              </a:solidFill>
              <a:latin typeface="Calibri" panose="020F0502020204030204" pitchFamily="34" charset="0"/>
              <a:ea typeface="宋体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39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75107" y="6357824"/>
            <a:ext cx="575989" cy="365210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957</Words>
  <Application>Microsoft Office PowerPoint</Application>
  <PresentationFormat>自定义</PresentationFormat>
  <Paragraphs>170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1_Office 主题</vt:lpstr>
      <vt:lpstr>Office 主题</vt:lpstr>
      <vt:lpstr>Consideration on AI/ML for air interface</vt:lpstr>
      <vt:lpstr>General consideration</vt:lpstr>
      <vt:lpstr>Rel-18 progress</vt:lpstr>
      <vt:lpstr>Rel-19 WI – sub use case</vt:lpstr>
      <vt:lpstr>Rel-19 WI – life cycle management</vt:lpstr>
      <vt:lpstr>Rel-19 SI</vt:lpstr>
      <vt:lpstr>Conclusion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2023-09-04T08:27:14Z</dcterms:modified>
</cp:coreProperties>
</file>