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11"/>
  </p:notesMasterIdLst>
  <p:sldIdLst>
    <p:sldId id="276" r:id="rId5"/>
    <p:sldId id="699" r:id="rId6"/>
    <p:sldId id="700" r:id="rId7"/>
    <p:sldId id="708" r:id="rId8"/>
    <p:sldId id="701" r:id="rId9"/>
    <p:sldId id="710" r:id="rId10"/>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GE-Siyoung" initials="LGE-SY" lastIdx="1" clrIdx="0">
    <p:extLst>
      <p:ext uri="{19B8F6BF-5375-455C-9EA6-DF929625EA0E}">
        <p15:presenceInfo xmlns:p15="http://schemas.microsoft.com/office/powerpoint/2012/main" userId="LGE-Siyo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34"/>
    <a:srgbClr val="FFFFFF"/>
    <a:srgbClr val="0067A6"/>
    <a:srgbClr val="E46C0A"/>
    <a:srgbClr val="6B6B6B"/>
    <a:srgbClr val="000046"/>
    <a:srgbClr val="336699"/>
    <a:srgbClr val="D60093"/>
    <a:srgbClr val="D9CBB5"/>
    <a:srgbClr val="EEE8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4761" autoAdjust="0"/>
    <p:restoredTop sz="95320" autoAdjust="0"/>
  </p:normalViewPr>
  <p:slideViewPr>
    <p:cSldViewPr>
      <p:cViewPr varScale="1">
        <p:scale>
          <a:sx n="71" d="100"/>
          <a:sy n="71" d="100"/>
        </p:scale>
        <p:origin x="466" y="62"/>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9" d="100"/>
          <a:sy n="99" d="100"/>
        </p:scale>
        <p:origin x="3514" y="91"/>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2023-09-04</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1</a:t>
            </a:fld>
            <a:endParaRPr lang="ko-KR" altLang="en-US"/>
          </a:p>
        </p:txBody>
      </p:sp>
    </p:spTree>
    <p:extLst>
      <p:ext uri="{BB962C8B-B14F-4D97-AF65-F5344CB8AC3E}">
        <p14:creationId xmlns:p14="http://schemas.microsoft.com/office/powerpoint/2010/main" val="42323676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37"/>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2023-09-04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sp>
        <p:nvSpPr>
          <p:cNvPr id="9" name="직사각형 8"/>
          <p:cNvSpPr/>
          <p:nvPr userDrawn="1"/>
        </p:nvSpPr>
        <p:spPr>
          <a:xfrm>
            <a:off x="193053" y="181797"/>
            <a:ext cx="7618941" cy="923330"/>
          </a:xfrm>
          <a:prstGeom prst="rect">
            <a:avLst/>
          </a:prstGeom>
        </p:spPr>
        <p:txBody>
          <a:bodyPr>
            <a:spAutoFit/>
          </a:bodyPr>
          <a:lstStyle/>
          <a:p>
            <a:r>
              <a:rPr lang="en-US" altLang="ko-KR" b="1" i="1" dirty="0" smtClean="0">
                <a:solidFill>
                  <a:srgbClr val="6B6B6B"/>
                </a:solidFill>
                <a:latin typeface="Arial" panose="020B0604020202020204" pitchFamily="34" charset="0"/>
                <a:cs typeface="Arial" panose="020B0604020202020204" pitchFamily="34" charset="0"/>
              </a:rPr>
              <a:t>3GPP TSG RAN#101</a:t>
            </a:r>
          </a:p>
          <a:p>
            <a:r>
              <a:rPr kumimoji="1" lang="en-US"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Bangalore, India, Sept 11-15, </a:t>
            </a:r>
            <a:r>
              <a:rPr kumimoji="1" lang="en-US"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2023</a:t>
            </a:r>
          </a:p>
          <a:p>
            <a:r>
              <a:rPr kumimoji="1" lang="en-US" altLang="ko-KR" b="1" i="1" kern="1200" smtClean="0">
                <a:solidFill>
                  <a:srgbClr val="6B6B6B"/>
                </a:solidFill>
                <a:latin typeface="Arial" panose="020B0604020202020204" pitchFamily="34" charset="0"/>
                <a:ea typeface="굴림" panose="020B0600000101010101" pitchFamily="50" charset="-127"/>
                <a:cs typeface="Arial" panose="020B0604020202020204" pitchFamily="34" charset="0"/>
              </a:rPr>
              <a:t>Agenda:</a:t>
            </a:r>
            <a:r>
              <a:rPr kumimoji="1" lang="en-US" altLang="ko-KR" b="1" i="1" kern="1200" baseline="0" smtClean="0">
                <a:solidFill>
                  <a:srgbClr val="6B6B6B"/>
                </a:solidFill>
                <a:latin typeface="Arial" panose="020B0604020202020204" pitchFamily="34" charset="0"/>
                <a:ea typeface="굴림" panose="020B0600000101010101" pitchFamily="50" charset="-127"/>
                <a:cs typeface="Arial" panose="020B0604020202020204" pitchFamily="34" charset="0"/>
              </a:rPr>
              <a:t> </a:t>
            </a:r>
            <a:r>
              <a:rPr kumimoji="1" lang="en-US" altLang="ko-KR" b="1" i="1" kern="1200" smtClean="0">
                <a:solidFill>
                  <a:srgbClr val="6B6B6B"/>
                </a:solidFill>
                <a:latin typeface="Arial" panose="020B0604020202020204" pitchFamily="34" charset="0"/>
                <a:ea typeface="굴림" panose="020B0600000101010101" pitchFamily="50" charset="-127"/>
                <a:cs typeface="Arial" panose="020B0604020202020204" pitchFamily="34" charset="0"/>
              </a:rPr>
              <a:t>8A.2.6</a:t>
            </a:r>
            <a:endPar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endParaRPr>
          </a:p>
        </p:txBody>
      </p:sp>
      <p:cxnSp>
        <p:nvCxnSpPr>
          <p:cNvPr id="10" name="직선 연결선 9"/>
          <p:cNvCxnSpPr/>
          <p:nvPr userDrawn="1"/>
        </p:nvCxnSpPr>
        <p:spPr>
          <a:xfrm flipV="1">
            <a:off x="923256" y="4422845"/>
            <a:ext cx="13681520" cy="4"/>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5"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783957" y="4862314"/>
            <a:ext cx="3672088" cy="508570"/>
          </a:xfrm>
          <a:prstGeom prst="rect">
            <a:avLst/>
          </a:prstGeom>
          <a:noFill/>
          <a:extLst>
            <a:ext uri="{909E8E84-426E-40DD-AFC4-6F175D3DCCD1}">
              <a14:hiddenFill xmlns:a14="http://schemas.microsoft.com/office/drawing/2010/main">
                <a:solidFill>
                  <a:srgbClr val="FFFFFF"/>
                </a:solidFill>
              </a14:hiddenFill>
            </a:ext>
          </a:extLst>
        </p:spPr>
      </p:pic>
      <p:sp>
        <p:nvSpPr>
          <p:cNvPr id="16" name="직사각형 15"/>
          <p:cNvSpPr/>
          <p:nvPr userDrawn="1"/>
        </p:nvSpPr>
        <p:spPr>
          <a:xfrm>
            <a:off x="11171901" y="236609"/>
            <a:ext cx="3875046" cy="461665"/>
          </a:xfrm>
          <a:prstGeom prst="rect">
            <a:avLst/>
          </a:prstGeom>
        </p:spPr>
        <p:txBody>
          <a:bodyPr wrap="square">
            <a:spAutoFit/>
          </a:bodyPr>
          <a:lstStyle/>
          <a:p>
            <a:pPr algn="r"/>
            <a:r>
              <a:rPr lang="en-US" altLang="ko-KR" sz="2400" b="1" i="1" dirty="0" smtClean="0">
                <a:solidFill>
                  <a:srgbClr val="6B6B6B"/>
                </a:solidFill>
                <a:latin typeface="Arial" panose="020B0604020202020204" pitchFamily="34" charset="0"/>
                <a:cs typeface="Arial" panose="020B0604020202020204" pitchFamily="34" charset="0"/>
              </a:rPr>
              <a:t>RP-232044</a:t>
            </a:r>
            <a:endParaRPr lang="en-US" altLang="ko-KR" sz="2400" b="1"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07013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4"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2023-09-04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4" y="7945438"/>
            <a:ext cx="3555506" cy="457200"/>
          </a:xfrm>
          <a:prstGeom prst="rect">
            <a:avLst/>
          </a:prstGeom>
        </p:spPr>
        <p:txBody>
          <a:bodyPr vert="horz" wrap="square" lIns="114248" tIns="57124" rIns="114248" bIns="57124" numCol="1" anchor="ctr" anchorCtr="0" compatLnSpc="1">
            <a:prstTxWarp prst="textNoShape">
              <a:avLst/>
            </a:prstTxWarp>
          </a:bodyPr>
          <a:lstStyle>
            <a:lvl1pPr defTabSz="1139580"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2023-09-04</a:t>
            </a:fld>
            <a:endParaRPr lang="ko-KR" altLang="en-US"/>
          </a:p>
        </p:txBody>
      </p:sp>
      <p:sp>
        <p:nvSpPr>
          <p:cNvPr id="5" name="바닥글 개체 틀 4"/>
          <p:cNvSpPr>
            <a:spLocks noGrp="1"/>
          </p:cNvSpPr>
          <p:nvPr>
            <p:ph type="ftr" sz="quarter" idx="3"/>
          </p:nvPr>
        </p:nvSpPr>
        <p:spPr>
          <a:xfrm>
            <a:off x="5206278"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580"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0" y="7945438"/>
            <a:ext cx="3555506"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1138190"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190"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190"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190"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190"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77" algn="ctr" defTabSz="1142051"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55" algn="ctr" defTabSz="1142051"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32" algn="ctr" defTabSz="1142051"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10" algn="ctr" defTabSz="1142051"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46" indent="-423846" algn="l" defTabSz="1138190"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886" indent="-352410" algn="l" defTabSz="1138190"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28" indent="-280976" algn="l" defTabSz="1138190"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05" indent="-280976" algn="l" defTabSz="1138190"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881" indent="-280976" algn="l" defTabSz="1138190"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688"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904"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121"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336"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32" rtl="0" eaLnBrk="1" latinLnBrk="1" hangingPunct="1">
        <a:defRPr sz="2300" kern="1200">
          <a:solidFill>
            <a:schemeClr val="tx1"/>
          </a:solidFill>
          <a:latin typeface="+mn-lt"/>
          <a:ea typeface="+mn-ea"/>
          <a:cs typeface="+mn-cs"/>
        </a:defRPr>
      </a:lvl1pPr>
      <a:lvl2pPr marL="571216" algn="l" defTabSz="1142432" rtl="0" eaLnBrk="1" latinLnBrk="1" hangingPunct="1">
        <a:defRPr sz="2300" kern="1200">
          <a:solidFill>
            <a:schemeClr val="tx1"/>
          </a:solidFill>
          <a:latin typeface="+mn-lt"/>
          <a:ea typeface="+mn-ea"/>
          <a:cs typeface="+mn-cs"/>
        </a:defRPr>
      </a:lvl2pPr>
      <a:lvl3pPr marL="1142432" algn="l" defTabSz="1142432" rtl="0" eaLnBrk="1" latinLnBrk="1" hangingPunct="1">
        <a:defRPr sz="2300" kern="1200">
          <a:solidFill>
            <a:schemeClr val="tx1"/>
          </a:solidFill>
          <a:latin typeface="+mn-lt"/>
          <a:ea typeface="+mn-ea"/>
          <a:cs typeface="+mn-cs"/>
        </a:defRPr>
      </a:lvl3pPr>
      <a:lvl4pPr marL="1713646" algn="l" defTabSz="1142432" rtl="0" eaLnBrk="1" latinLnBrk="1" hangingPunct="1">
        <a:defRPr sz="2300" kern="1200">
          <a:solidFill>
            <a:schemeClr val="tx1"/>
          </a:solidFill>
          <a:latin typeface="+mn-lt"/>
          <a:ea typeface="+mn-ea"/>
          <a:cs typeface="+mn-cs"/>
        </a:defRPr>
      </a:lvl4pPr>
      <a:lvl5pPr marL="2284864" algn="l" defTabSz="1142432" rtl="0" eaLnBrk="1" latinLnBrk="1" hangingPunct="1">
        <a:defRPr sz="2300" kern="1200">
          <a:solidFill>
            <a:schemeClr val="tx1"/>
          </a:solidFill>
          <a:latin typeface="+mn-lt"/>
          <a:ea typeface="+mn-ea"/>
          <a:cs typeface="+mn-cs"/>
        </a:defRPr>
      </a:lvl5pPr>
      <a:lvl6pPr marL="2856081" algn="l" defTabSz="1142432" rtl="0" eaLnBrk="1" latinLnBrk="1" hangingPunct="1">
        <a:defRPr sz="2300" kern="1200">
          <a:solidFill>
            <a:schemeClr val="tx1"/>
          </a:solidFill>
          <a:latin typeface="+mn-lt"/>
          <a:ea typeface="+mn-ea"/>
          <a:cs typeface="+mn-cs"/>
        </a:defRPr>
      </a:lvl6pPr>
      <a:lvl7pPr marL="3427297" algn="l" defTabSz="1142432" rtl="0" eaLnBrk="1" latinLnBrk="1" hangingPunct="1">
        <a:defRPr sz="2300" kern="1200">
          <a:solidFill>
            <a:schemeClr val="tx1"/>
          </a:solidFill>
          <a:latin typeface="+mn-lt"/>
          <a:ea typeface="+mn-ea"/>
          <a:cs typeface="+mn-cs"/>
        </a:defRPr>
      </a:lvl7pPr>
      <a:lvl8pPr marL="3998512" algn="l" defTabSz="1142432" rtl="0" eaLnBrk="1" latinLnBrk="1" hangingPunct="1">
        <a:defRPr sz="2300" kern="1200">
          <a:solidFill>
            <a:schemeClr val="tx1"/>
          </a:solidFill>
          <a:latin typeface="+mn-lt"/>
          <a:ea typeface="+mn-ea"/>
          <a:cs typeface="+mn-cs"/>
        </a:defRPr>
      </a:lvl8pPr>
      <a:lvl9pPr marL="4569729" algn="l" defTabSz="1142432"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dirty="0"/>
              <a:t>Proposal on LTM enhancement in Rel-19</a:t>
            </a:r>
            <a:endParaRPr lang="ko-KR" altLang="en-US" dirty="0"/>
          </a:p>
        </p:txBody>
      </p:sp>
    </p:spTree>
    <p:extLst>
      <p:ext uri="{BB962C8B-B14F-4D97-AF65-F5344CB8AC3E}">
        <p14:creationId xmlns:p14="http://schemas.microsoft.com/office/powerpoint/2010/main" val="32892686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Conditional LTM</a:t>
            </a:r>
            <a:endParaRPr lang="ko-KR" altLang="en-US" dirty="0"/>
          </a:p>
        </p:txBody>
      </p:sp>
      <p:sp>
        <p:nvSpPr>
          <p:cNvPr id="3" name="내용 개체 틀 2"/>
          <p:cNvSpPr>
            <a:spLocks noGrp="1"/>
          </p:cNvSpPr>
          <p:nvPr>
            <p:ph idx="1"/>
          </p:nvPr>
        </p:nvSpPr>
        <p:spPr>
          <a:xfrm>
            <a:off x="761894" y="1333922"/>
            <a:ext cx="13716212" cy="6984776"/>
          </a:xfrm>
        </p:spPr>
        <p:txBody>
          <a:bodyPr/>
          <a:lstStyle/>
          <a:p>
            <a:pPr algn="just"/>
            <a:r>
              <a:rPr lang="en-US" altLang="ko-KR" sz="2200" dirty="0" smtClean="0"/>
              <a:t>Limitation of network-triggered cell switch in R18 LTM</a:t>
            </a:r>
            <a:endParaRPr lang="en-US" altLang="ko-KR" sz="2200" dirty="0"/>
          </a:p>
          <a:p>
            <a:pPr lvl="1" algn="just"/>
            <a:r>
              <a:rPr lang="en-US" altLang="ko-KR" sz="1800" dirty="0" smtClean="0"/>
              <a:t>There is a time gap between when </a:t>
            </a:r>
            <a:r>
              <a:rPr lang="en-US" altLang="ko-KR" sz="1800" dirty="0"/>
              <a:t>receiving the </a:t>
            </a:r>
            <a:r>
              <a:rPr lang="en-US" altLang="ko-KR" sz="1800" dirty="0" smtClean="0"/>
              <a:t>LTM cell switch </a:t>
            </a:r>
            <a:r>
              <a:rPr lang="en-US" altLang="ko-KR" sz="1800" dirty="0"/>
              <a:t>command and </a:t>
            </a:r>
            <a:r>
              <a:rPr lang="en-US" altLang="ko-KR" sz="1800" dirty="0" smtClean="0"/>
              <a:t>when </a:t>
            </a:r>
            <a:r>
              <a:rPr lang="en-US" altLang="ko-KR" sz="1800" dirty="0"/>
              <a:t>reporting L1 </a:t>
            </a:r>
            <a:r>
              <a:rPr lang="en-US" altLang="ko-KR" sz="1800" dirty="0" smtClean="0"/>
              <a:t>measurement. </a:t>
            </a:r>
            <a:r>
              <a:rPr lang="en-US" altLang="ko-KR" sz="1800" dirty="0"/>
              <a:t>Since </a:t>
            </a:r>
            <a:r>
              <a:rPr lang="en-US" altLang="ko-KR" sz="1800" dirty="0" smtClean="0"/>
              <a:t>the network decides to execute an LTM based on L1 measurements of serving and candidate cells, the time gap would degrade mobility robustness in particular when channel is very dynamic (e.g., in FR2 bands). </a:t>
            </a:r>
          </a:p>
          <a:p>
            <a:pPr lvl="1" algn="just"/>
            <a:r>
              <a:rPr lang="en-US" altLang="ko-KR" sz="1800" dirty="0" smtClean="0">
                <a:solidFill>
                  <a:srgbClr val="FF0000"/>
                </a:solidFill>
              </a:rPr>
              <a:t>Conditional LTM can minimize the time gap, thereby increasing LTM robustness. </a:t>
            </a:r>
          </a:p>
          <a:p>
            <a:pPr lvl="1" algn="just"/>
            <a:endParaRPr lang="en-US" altLang="ko-KR" sz="1800" dirty="0" smtClean="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lvl="1" algn="just"/>
            <a:endParaRPr lang="en-US" altLang="ko-KR" sz="1800" dirty="0"/>
          </a:p>
          <a:p>
            <a:pPr algn="just"/>
            <a:r>
              <a:rPr lang="en-US" altLang="ko-KR" sz="2000" dirty="0" smtClean="0"/>
              <a:t>Proposed enhancement</a:t>
            </a:r>
            <a:endParaRPr lang="en-US" altLang="ko-KR" sz="2000" dirty="0"/>
          </a:p>
          <a:p>
            <a:pPr lvl="1" algn="just"/>
            <a:r>
              <a:rPr lang="en-US" altLang="ko-KR" sz="1800" dirty="0" smtClean="0"/>
              <a:t>Support for conditional LTM (CLTM) to minimize gap between L1 measurement and LTM execution </a:t>
            </a:r>
          </a:p>
          <a:p>
            <a:pPr lvl="2" algn="just"/>
            <a:r>
              <a:rPr lang="en-US" altLang="ko-KR" sz="1600" dirty="0" smtClean="0"/>
              <a:t>LTM execution conditions based on UE measurements (L1 measurement and/or RRM measurements)</a:t>
            </a:r>
          </a:p>
          <a:p>
            <a:pPr lvl="2"/>
            <a:r>
              <a:rPr lang="en-US" altLang="ko-KR" i="1" dirty="0">
                <a:solidFill>
                  <a:schemeClr val="accent6">
                    <a:lumMod val="75000"/>
                  </a:schemeClr>
                </a:solidFill>
              </a:rPr>
              <a:t>NOTE: Avoidance of </a:t>
            </a:r>
            <a:r>
              <a:rPr lang="en-US" altLang="ko-KR" i="1" dirty="0" smtClean="0">
                <a:solidFill>
                  <a:schemeClr val="accent6">
                    <a:lumMod val="75000"/>
                  </a:schemeClr>
                </a:solidFill>
              </a:rPr>
              <a:t>excessive </a:t>
            </a:r>
            <a:r>
              <a:rPr lang="en-US" altLang="ko-KR" i="1" dirty="0">
                <a:solidFill>
                  <a:schemeClr val="accent6">
                    <a:lumMod val="75000"/>
                  </a:schemeClr>
                </a:solidFill>
              </a:rPr>
              <a:t>ping-pong needs to be considered.</a:t>
            </a:r>
          </a:p>
          <a:p>
            <a:endParaRPr lang="ko-KR" altLang="en-US" dirty="0"/>
          </a:p>
        </p:txBody>
      </p:sp>
      <p:sp>
        <p:nvSpPr>
          <p:cNvPr id="4" name="TextBox 3"/>
          <p:cNvSpPr txBox="1"/>
          <p:nvPr/>
        </p:nvSpPr>
        <p:spPr>
          <a:xfrm>
            <a:off x="2507431" y="6221732"/>
            <a:ext cx="4464496" cy="461665"/>
          </a:xfrm>
          <a:prstGeom prst="rect">
            <a:avLst/>
          </a:prstGeom>
          <a:noFill/>
        </p:spPr>
        <p:txBody>
          <a:bodyPr wrap="square" rtlCol="0">
            <a:spAutoFit/>
          </a:bodyPr>
          <a:lstStyle/>
          <a:p>
            <a:r>
              <a:rPr lang="en-US" altLang="ko-KR" sz="1200" b="1" dirty="0">
                <a:latin typeface="Arial" panose="020B0604020202020204" pitchFamily="34" charset="0"/>
                <a:cs typeface="Arial" panose="020B0604020202020204" pitchFamily="34" charset="0"/>
              </a:rPr>
              <a:t>Case 1:  During the time gap, the superiority of channel quality between serving and candidate cells is reversed.</a:t>
            </a:r>
            <a:endParaRPr lang="ko-KR" altLang="en-US" sz="1200" b="1">
              <a:latin typeface="Arial" panose="020B0604020202020204" pitchFamily="34" charset="0"/>
              <a:cs typeface="Arial" panose="020B0604020202020204" pitchFamily="34" charset="0"/>
            </a:endParaRPr>
          </a:p>
        </p:txBody>
      </p:sp>
      <p:pic>
        <p:nvPicPr>
          <p:cNvPr id="5" name="그림 4"/>
          <p:cNvPicPr>
            <a:picLocks noChangeAspect="1"/>
          </p:cNvPicPr>
          <p:nvPr/>
        </p:nvPicPr>
        <p:blipFill>
          <a:blip r:embed="rId2"/>
          <a:stretch>
            <a:fillRect/>
          </a:stretch>
        </p:blipFill>
        <p:spPr>
          <a:xfrm>
            <a:off x="2729004" y="3541765"/>
            <a:ext cx="4021355" cy="2730000"/>
          </a:xfrm>
          <a:prstGeom prst="rect">
            <a:avLst/>
          </a:prstGeom>
        </p:spPr>
      </p:pic>
      <p:sp>
        <p:nvSpPr>
          <p:cNvPr id="6" name="TextBox 5"/>
          <p:cNvSpPr txBox="1"/>
          <p:nvPr/>
        </p:nvSpPr>
        <p:spPr>
          <a:xfrm>
            <a:off x="7908031" y="6221732"/>
            <a:ext cx="4752528" cy="461665"/>
          </a:xfrm>
          <a:prstGeom prst="rect">
            <a:avLst/>
          </a:prstGeom>
          <a:noFill/>
        </p:spPr>
        <p:txBody>
          <a:bodyPr wrap="square" rtlCol="0">
            <a:spAutoFit/>
          </a:bodyPr>
          <a:lstStyle/>
          <a:p>
            <a:r>
              <a:rPr lang="en-US" altLang="ko-KR" sz="1200" b="1" dirty="0">
                <a:latin typeface="Arial" panose="020B0604020202020204" pitchFamily="34" charset="0"/>
                <a:cs typeface="Arial" panose="020B0604020202020204" pitchFamily="34" charset="0"/>
              </a:rPr>
              <a:t>Case 2: During the time gap, the channel quality of serving cell becomes too poor to transmit the LTM command successfully.</a:t>
            </a:r>
            <a:endParaRPr lang="ko-KR" altLang="en-US" sz="1200" b="1">
              <a:latin typeface="Arial" panose="020B0604020202020204" pitchFamily="34" charset="0"/>
              <a:cs typeface="Arial" panose="020B0604020202020204" pitchFamily="34" charset="0"/>
            </a:endParaRPr>
          </a:p>
        </p:txBody>
      </p:sp>
      <p:pic>
        <p:nvPicPr>
          <p:cNvPr id="7" name="그림 6"/>
          <p:cNvPicPr>
            <a:picLocks noChangeAspect="1"/>
          </p:cNvPicPr>
          <p:nvPr/>
        </p:nvPicPr>
        <p:blipFill>
          <a:blip r:embed="rId3"/>
          <a:stretch>
            <a:fillRect/>
          </a:stretch>
        </p:blipFill>
        <p:spPr>
          <a:xfrm>
            <a:off x="7908032" y="3566170"/>
            <a:ext cx="4021355" cy="2730000"/>
          </a:xfrm>
          <a:prstGeom prst="rect">
            <a:avLst/>
          </a:prstGeom>
        </p:spPr>
      </p:pic>
    </p:spTree>
    <p:extLst>
      <p:ext uri="{BB962C8B-B14F-4D97-AF65-F5344CB8AC3E}">
        <p14:creationId xmlns:p14="http://schemas.microsoft.com/office/powerpoint/2010/main" val="29430318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Selective Candidate </a:t>
            </a:r>
            <a:r>
              <a:rPr lang="en-US" altLang="ko-KR" dirty="0"/>
              <a:t>C</a:t>
            </a:r>
            <a:r>
              <a:rPr lang="en-US" altLang="ko-KR" dirty="0" smtClean="0"/>
              <a:t>ell </a:t>
            </a:r>
            <a:r>
              <a:rPr lang="en-US" altLang="ko-KR" dirty="0"/>
              <a:t>M</a:t>
            </a:r>
            <a:r>
              <a:rPr lang="en-US" altLang="ko-KR" dirty="0" smtClean="0"/>
              <a:t>anagement</a:t>
            </a:r>
            <a:endParaRPr lang="ko-KR" altLang="en-US" dirty="0"/>
          </a:p>
        </p:txBody>
      </p:sp>
      <p:sp>
        <p:nvSpPr>
          <p:cNvPr id="3" name="내용 개체 틀 2"/>
          <p:cNvSpPr>
            <a:spLocks noGrp="1"/>
          </p:cNvSpPr>
          <p:nvPr>
            <p:ph idx="1"/>
          </p:nvPr>
        </p:nvSpPr>
        <p:spPr/>
        <p:txBody>
          <a:bodyPr/>
          <a:lstStyle/>
          <a:p>
            <a:pPr algn="just"/>
            <a:r>
              <a:rPr lang="en-US" altLang="ko-KR" sz="2200" dirty="0" smtClean="0"/>
              <a:t>Motivation</a:t>
            </a:r>
            <a:endParaRPr lang="en-US" altLang="ko-KR" sz="2200" dirty="0"/>
          </a:p>
          <a:p>
            <a:pPr lvl="1" algn="just"/>
            <a:r>
              <a:rPr lang="en-US" altLang="ko-KR" sz="1800" dirty="0" smtClean="0"/>
              <a:t>Performing candidate cell management operation, such as CSI measurements, TA management, </a:t>
            </a:r>
            <a:r>
              <a:rPr lang="en-US" altLang="ko-KR" sz="1800" dirty="0" err="1" smtClean="0"/>
              <a:t>etc</a:t>
            </a:r>
            <a:r>
              <a:rPr lang="en-US" altLang="ko-KR" sz="1800" dirty="0" smtClean="0"/>
              <a:t>, for all candidate cells are burdensome to UE. Frequent L1 measurement reporting incurs high signaling overhead. Furthermore, the configurable number of candidate cells are restricted by UE capabilities of simultaneous L1 measurement cells. </a:t>
            </a:r>
          </a:p>
          <a:p>
            <a:pPr lvl="1" algn="just"/>
            <a:r>
              <a:rPr lang="en-US" altLang="ko-KR" sz="1800" dirty="0" smtClean="0">
                <a:solidFill>
                  <a:srgbClr val="FF0000"/>
                </a:solidFill>
              </a:rPr>
              <a:t>Selective candidate cell management operations allows UE to reduce measurement and other processing burden. Signaling overhead due to L1 measurement reporting can be also reduced.</a:t>
            </a:r>
            <a:endParaRPr lang="en-US" altLang="ko-KR" sz="1800" dirty="0">
              <a:solidFill>
                <a:srgbClr val="FF0000"/>
              </a:solidFill>
            </a:endParaRPr>
          </a:p>
          <a:p>
            <a:pPr algn="just"/>
            <a:endParaRPr lang="en-US" altLang="ko-KR" sz="2600" dirty="0"/>
          </a:p>
          <a:p>
            <a:pPr algn="just"/>
            <a:endParaRPr lang="en-US" altLang="ko-KR" sz="2600" dirty="0"/>
          </a:p>
          <a:p>
            <a:pPr algn="just"/>
            <a:endParaRPr lang="en-US" altLang="ko-KR" sz="2600" dirty="0"/>
          </a:p>
          <a:p>
            <a:pPr algn="just"/>
            <a:endParaRPr lang="en-US" altLang="ko-KR" sz="2600" dirty="0"/>
          </a:p>
          <a:p>
            <a:pPr algn="just"/>
            <a:endParaRPr lang="en-US" altLang="ko-KR" sz="2600" dirty="0"/>
          </a:p>
          <a:p>
            <a:pPr algn="just"/>
            <a:endParaRPr lang="en-US" altLang="ko-KR" sz="2600" dirty="0"/>
          </a:p>
          <a:p>
            <a:pPr algn="just"/>
            <a:endParaRPr lang="en-US" altLang="ko-KR" sz="2600" dirty="0"/>
          </a:p>
          <a:p>
            <a:pPr algn="just"/>
            <a:r>
              <a:rPr lang="en-US" altLang="ko-KR" sz="2200" dirty="0" smtClean="0"/>
              <a:t>Proposed enhancement</a:t>
            </a:r>
            <a:endParaRPr lang="en-US" altLang="ko-KR" sz="2200" dirty="0"/>
          </a:p>
          <a:p>
            <a:pPr lvl="1" algn="just"/>
            <a:r>
              <a:rPr lang="en-US" altLang="ko-KR" sz="1800" dirty="0" smtClean="0"/>
              <a:t>Selective candidate </a:t>
            </a:r>
            <a:r>
              <a:rPr lang="en-US" altLang="ko-KR" sz="1800" dirty="0"/>
              <a:t>cell </a:t>
            </a:r>
            <a:r>
              <a:rPr lang="en-US" altLang="ko-KR" sz="1800" dirty="0" smtClean="0"/>
              <a:t>management operation in </a:t>
            </a:r>
            <a:r>
              <a:rPr lang="en-US" altLang="ko-KR" sz="1800" dirty="0"/>
              <a:t>order to reduce UE burden and signaling overhead</a:t>
            </a:r>
          </a:p>
          <a:p>
            <a:pPr lvl="2" algn="just"/>
            <a:r>
              <a:rPr lang="en-US" altLang="ko-KR" sz="1600" dirty="0" smtClean="0"/>
              <a:t>CSI </a:t>
            </a:r>
            <a:r>
              <a:rPr lang="en-US" altLang="ko-KR" sz="1600" dirty="0"/>
              <a:t>measurement &amp; </a:t>
            </a:r>
            <a:r>
              <a:rPr lang="en-US" altLang="ko-KR" sz="1600" dirty="0" smtClean="0"/>
              <a:t>reporting, TA managements for a subset of candidate cells</a:t>
            </a:r>
          </a:p>
          <a:p>
            <a:pPr lvl="2" algn="just"/>
            <a:r>
              <a:rPr lang="en-US" altLang="ko-KR" sz="1600" i="1" dirty="0">
                <a:solidFill>
                  <a:schemeClr val="accent6">
                    <a:lumMod val="75000"/>
                  </a:schemeClr>
                </a:solidFill>
              </a:rPr>
              <a:t>NOTE: Criteria to (re)select an available list of candidate cells cell can be considered.</a:t>
            </a:r>
          </a:p>
          <a:p>
            <a:pPr lvl="2" algn="just"/>
            <a:endParaRPr lang="en-US" altLang="ko-KR" sz="1600" dirty="0" smtClean="0"/>
          </a:p>
        </p:txBody>
      </p:sp>
      <p:pic>
        <p:nvPicPr>
          <p:cNvPr id="4" name="그림 3"/>
          <p:cNvPicPr>
            <a:picLocks noChangeAspect="1"/>
          </p:cNvPicPr>
          <p:nvPr/>
        </p:nvPicPr>
        <p:blipFill>
          <a:blip r:embed="rId2"/>
          <a:stretch>
            <a:fillRect/>
          </a:stretch>
        </p:blipFill>
        <p:spPr>
          <a:xfrm>
            <a:off x="4883696" y="3350146"/>
            <a:ext cx="5238993" cy="2841104"/>
          </a:xfrm>
          <a:prstGeom prst="rect">
            <a:avLst/>
          </a:prstGeom>
        </p:spPr>
      </p:pic>
      <p:sp>
        <p:nvSpPr>
          <p:cNvPr id="5" name="TextBox 4"/>
          <p:cNvSpPr txBox="1"/>
          <p:nvPr/>
        </p:nvSpPr>
        <p:spPr>
          <a:xfrm>
            <a:off x="4379640" y="6123344"/>
            <a:ext cx="6048672" cy="307777"/>
          </a:xfrm>
          <a:prstGeom prst="rect">
            <a:avLst/>
          </a:prstGeom>
          <a:noFill/>
        </p:spPr>
        <p:txBody>
          <a:bodyPr wrap="square" rtlCol="0">
            <a:spAutoFit/>
          </a:bodyPr>
          <a:lstStyle/>
          <a:p>
            <a:r>
              <a:rPr lang="en-US" altLang="ko-KR" sz="1400" b="1" dirty="0" smtClean="0">
                <a:solidFill>
                  <a:schemeClr val="tx1">
                    <a:lumMod val="50000"/>
                    <a:lumOff val="50000"/>
                  </a:schemeClr>
                </a:solidFill>
                <a:latin typeface="Arial" panose="020B0604020202020204" pitchFamily="34" charset="0"/>
                <a:cs typeface="Arial" panose="020B0604020202020204" pitchFamily="34" charset="0"/>
              </a:rPr>
              <a:t>L1 measurements and reporting for multiple candidate cells</a:t>
            </a:r>
            <a:endParaRPr lang="ko-KR" altLang="en-US" sz="1400" dirty="0">
              <a:solidFill>
                <a:schemeClr val="tx1">
                  <a:lumMod val="50000"/>
                  <a:lumOff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3856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mtClean="0"/>
              <a:t>Inter-CU LTM</a:t>
            </a:r>
            <a:endParaRPr lang="ko-KR" altLang="en-US"/>
          </a:p>
        </p:txBody>
      </p:sp>
      <p:sp>
        <p:nvSpPr>
          <p:cNvPr id="3" name="내용 개체 틀 2"/>
          <p:cNvSpPr>
            <a:spLocks noGrp="1"/>
          </p:cNvSpPr>
          <p:nvPr>
            <p:ph idx="1"/>
          </p:nvPr>
        </p:nvSpPr>
        <p:spPr/>
        <p:txBody>
          <a:bodyPr>
            <a:normAutofit fontScale="92500" lnSpcReduction="10000"/>
          </a:bodyPr>
          <a:lstStyle/>
          <a:p>
            <a:r>
              <a:rPr lang="en-US" altLang="ko-KR" dirty="0" smtClean="0"/>
              <a:t>Motivation</a:t>
            </a:r>
          </a:p>
          <a:p>
            <a:pPr lvl="1"/>
            <a:r>
              <a:rPr lang="en-US" altLang="ko-KR" dirty="0" smtClean="0"/>
              <a:t>Restriction to intra-CU LTM </a:t>
            </a:r>
          </a:p>
          <a:p>
            <a:pPr lvl="2"/>
            <a:r>
              <a:rPr lang="en-US" altLang="ko-KR" dirty="0" smtClean="0"/>
              <a:t>Rel-18 LTM is supported only for intra-CU mobility, but not for inter-CU mobility. So, legacy handover is used for inter-CU mobility. Furthermore, upon </a:t>
            </a:r>
            <a:r>
              <a:rPr lang="en-US" altLang="ko-KR" dirty="0"/>
              <a:t>handover to a inter-CU </a:t>
            </a:r>
            <a:r>
              <a:rPr lang="en-US" altLang="ko-KR" dirty="0" smtClean="0"/>
              <a:t>cell, </a:t>
            </a:r>
            <a:r>
              <a:rPr lang="en-US" altLang="ko-KR" dirty="0"/>
              <a:t>previous LTM configuration is released. </a:t>
            </a:r>
          </a:p>
          <a:p>
            <a:pPr lvl="2"/>
            <a:r>
              <a:rPr lang="en-US" altLang="ko-KR" dirty="0" smtClean="0">
                <a:solidFill>
                  <a:srgbClr val="FF0000"/>
                </a:solidFill>
              </a:rPr>
              <a:t>If LTM is supported for inter-CU mobility, mobility performance is even further enhanced on top of intra-CU LTM. </a:t>
            </a:r>
          </a:p>
          <a:p>
            <a:pPr lvl="2"/>
            <a:r>
              <a:rPr lang="en-US" altLang="ko-KR" dirty="0" smtClean="0">
                <a:solidFill>
                  <a:srgbClr val="FF0000"/>
                </a:solidFill>
              </a:rPr>
              <a:t>Support for subsequent LTM between candidate cells belonging to different CUs can maximally exploit LTM-enabled enhanced mobility performance and minimize signaling overhead. </a:t>
            </a:r>
          </a:p>
          <a:p>
            <a:endParaRPr lang="en-US" altLang="ko-KR" dirty="0" smtClean="0"/>
          </a:p>
          <a:p>
            <a:endParaRPr lang="en-US" altLang="ko-KR" dirty="0"/>
          </a:p>
          <a:p>
            <a:endParaRPr lang="en-US" altLang="ko-KR" dirty="0" smtClean="0"/>
          </a:p>
          <a:p>
            <a:endParaRPr lang="en-US" altLang="ko-KR" dirty="0"/>
          </a:p>
          <a:p>
            <a:endParaRPr lang="en-US" altLang="ko-KR" dirty="0"/>
          </a:p>
          <a:p>
            <a:r>
              <a:rPr lang="en-US" altLang="ko-KR" dirty="0" smtClean="0"/>
              <a:t>Proposed enhancement</a:t>
            </a:r>
          </a:p>
          <a:p>
            <a:pPr lvl="1"/>
            <a:r>
              <a:rPr lang="en-US" altLang="ko-KR" dirty="0" smtClean="0"/>
              <a:t>Support for LTM in inter-CU mobility</a:t>
            </a:r>
          </a:p>
          <a:p>
            <a:pPr lvl="2"/>
            <a:r>
              <a:rPr lang="en-US" altLang="ko-KR" dirty="0" smtClean="0"/>
              <a:t>Subsequent mobility between cells of different CU  </a:t>
            </a:r>
          </a:p>
          <a:p>
            <a:pPr lvl="2"/>
            <a:r>
              <a:rPr lang="en-US" altLang="ko-KR" dirty="0" smtClean="0"/>
              <a:t>Reference configuration enhancement for inter-CU LTM (e.g., reference configuration per CU)</a:t>
            </a:r>
          </a:p>
          <a:p>
            <a:pPr lvl="1"/>
            <a:r>
              <a:rPr lang="en-US" altLang="ko-KR" i="1" dirty="0">
                <a:solidFill>
                  <a:schemeClr val="accent6">
                    <a:lumMod val="75000"/>
                  </a:schemeClr>
                </a:solidFill>
              </a:rPr>
              <a:t>NOTE: </a:t>
            </a:r>
            <a:endParaRPr lang="en-US" altLang="ko-KR" i="1" dirty="0" smtClean="0">
              <a:solidFill>
                <a:schemeClr val="accent6">
                  <a:lumMod val="75000"/>
                </a:schemeClr>
              </a:solidFill>
            </a:endParaRPr>
          </a:p>
          <a:p>
            <a:pPr lvl="2"/>
            <a:r>
              <a:rPr lang="en-US" altLang="ko-KR" i="1" dirty="0" smtClean="0">
                <a:solidFill>
                  <a:schemeClr val="accent6">
                    <a:lumMod val="75000"/>
                  </a:schemeClr>
                </a:solidFill>
              </a:rPr>
              <a:t>Security </a:t>
            </a:r>
            <a:r>
              <a:rPr lang="en-US" altLang="ko-KR" i="1" dirty="0">
                <a:solidFill>
                  <a:schemeClr val="accent6">
                    <a:lumMod val="75000"/>
                  </a:schemeClr>
                </a:solidFill>
              </a:rPr>
              <a:t>handling upon inter-CU LTM  should be considered.</a:t>
            </a:r>
          </a:p>
          <a:p>
            <a:pPr lvl="2"/>
            <a:endParaRPr lang="en-US" altLang="ko-KR" dirty="0" smtClean="0"/>
          </a:p>
        </p:txBody>
      </p:sp>
      <p:sp>
        <p:nvSpPr>
          <p:cNvPr id="10" name="타원 9"/>
          <p:cNvSpPr/>
          <p:nvPr/>
        </p:nvSpPr>
        <p:spPr>
          <a:xfrm>
            <a:off x="3425461" y="3854202"/>
            <a:ext cx="1348698" cy="11516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smtClean="0">
                <a:latin typeface="Calibri" panose="020F0502020204030204" pitchFamily="34" charset="0"/>
                <a:cs typeface="Calibri" panose="020F0502020204030204" pitchFamily="34" charset="0"/>
              </a:rPr>
              <a:t>CU1:</a:t>
            </a:r>
          </a:p>
          <a:p>
            <a:pPr algn="ctr"/>
            <a:r>
              <a:rPr lang="en-US" altLang="ko-KR" sz="1200" b="1" smtClean="0">
                <a:latin typeface="Calibri" panose="020F0502020204030204" pitchFamily="34" charset="0"/>
                <a:cs typeface="Calibri" panose="020F0502020204030204" pitchFamily="34" charset="0"/>
              </a:rPr>
              <a:t>Intra-CU subsequent LTM</a:t>
            </a:r>
            <a:endParaRPr lang="ko-KR" altLang="en-US" sz="1200" dirty="0">
              <a:latin typeface="Calibri" panose="020F0502020204030204" pitchFamily="34" charset="0"/>
              <a:cs typeface="Calibri" panose="020F0502020204030204" pitchFamily="34" charset="0"/>
            </a:endParaRPr>
          </a:p>
        </p:txBody>
      </p:sp>
      <p:sp>
        <p:nvSpPr>
          <p:cNvPr id="11" name="타원 10"/>
          <p:cNvSpPr/>
          <p:nvPr/>
        </p:nvSpPr>
        <p:spPr>
          <a:xfrm>
            <a:off x="4811688" y="3854202"/>
            <a:ext cx="1348698" cy="115165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smtClean="0">
                <a:latin typeface="Calibri" panose="020F0502020204030204" pitchFamily="34" charset="0"/>
                <a:cs typeface="Calibri" panose="020F0502020204030204" pitchFamily="34" charset="0"/>
              </a:rPr>
              <a:t>CU2: </a:t>
            </a:r>
          </a:p>
          <a:p>
            <a:pPr algn="ctr"/>
            <a:r>
              <a:rPr lang="en-US" altLang="ko-KR" sz="1200" b="1" smtClean="0">
                <a:latin typeface="Calibri" panose="020F0502020204030204" pitchFamily="34" charset="0"/>
                <a:cs typeface="Calibri" panose="020F0502020204030204" pitchFamily="34" charset="0"/>
              </a:rPr>
              <a:t>Intra-CU subsequent LTM</a:t>
            </a:r>
            <a:endParaRPr lang="ko-KR" altLang="en-US" sz="1200" dirty="0">
              <a:latin typeface="Calibri" panose="020F0502020204030204" pitchFamily="34" charset="0"/>
              <a:cs typeface="Calibri" panose="020F0502020204030204" pitchFamily="34" charset="0"/>
            </a:endParaRPr>
          </a:p>
        </p:txBody>
      </p:sp>
      <p:sp>
        <p:nvSpPr>
          <p:cNvPr id="12" name="왼쪽/오른쪽 화살표 11"/>
          <p:cNvSpPr/>
          <p:nvPr/>
        </p:nvSpPr>
        <p:spPr>
          <a:xfrm>
            <a:off x="4562165" y="4240803"/>
            <a:ext cx="447472" cy="233464"/>
          </a:xfrm>
          <a:prstGeom prst="leftRightArrow">
            <a:avLst>
              <a:gd name="adj1" fmla="val 41666"/>
              <a:gd name="adj2" fmla="val 500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latin typeface="Calibri" panose="020F0502020204030204" pitchFamily="34" charset="0"/>
              <a:cs typeface="Calibri" panose="020F0502020204030204" pitchFamily="34" charset="0"/>
            </a:endParaRPr>
          </a:p>
        </p:txBody>
      </p:sp>
      <p:sp>
        <p:nvSpPr>
          <p:cNvPr id="13" name="직사각형 12"/>
          <p:cNvSpPr/>
          <p:nvPr/>
        </p:nvSpPr>
        <p:spPr>
          <a:xfrm>
            <a:off x="4495391" y="5005858"/>
            <a:ext cx="598241" cy="246221"/>
          </a:xfrm>
          <a:prstGeom prst="rect">
            <a:avLst/>
          </a:prstGeom>
        </p:spPr>
        <p:txBody>
          <a:bodyPr wrap="none">
            <a:spAutoFit/>
          </a:bodyPr>
          <a:lstStyle/>
          <a:p>
            <a:pPr algn="ctr"/>
            <a:r>
              <a:rPr lang="en-US" altLang="ko-KR" sz="1000" b="1" smtClean="0">
                <a:solidFill>
                  <a:schemeClr val="tx1">
                    <a:lumMod val="50000"/>
                    <a:lumOff val="50000"/>
                  </a:schemeClr>
                </a:solidFill>
                <a:latin typeface="Calibri" panose="020F0502020204030204" pitchFamily="34" charset="0"/>
                <a:cs typeface="Calibri" panose="020F0502020204030204" pitchFamily="34" charset="0"/>
              </a:rPr>
              <a:t>No LTM</a:t>
            </a:r>
            <a:endParaRPr lang="ko-KR" altLang="en-US" sz="10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14" name="직선 연결선 13"/>
          <p:cNvCxnSpPr/>
          <p:nvPr/>
        </p:nvCxnSpPr>
        <p:spPr>
          <a:xfrm>
            <a:off x="4793613" y="4358258"/>
            <a:ext cx="898" cy="601155"/>
          </a:xfrm>
          <a:prstGeom prst="line">
            <a:avLst/>
          </a:prstGeom>
          <a:ln>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5" name="타원 14"/>
          <p:cNvSpPr/>
          <p:nvPr/>
        </p:nvSpPr>
        <p:spPr>
          <a:xfrm>
            <a:off x="8861209" y="3854202"/>
            <a:ext cx="1348698" cy="11516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smtClean="0">
                <a:latin typeface="Calibri" panose="020F0502020204030204" pitchFamily="34" charset="0"/>
                <a:cs typeface="Calibri" panose="020F0502020204030204" pitchFamily="34" charset="0"/>
              </a:rPr>
              <a:t>CU1: </a:t>
            </a:r>
            <a:endParaRPr lang="en-US" altLang="ko-KR" sz="1200" b="1">
              <a:latin typeface="Calibri" panose="020F0502020204030204" pitchFamily="34" charset="0"/>
              <a:cs typeface="Calibri" panose="020F0502020204030204" pitchFamily="34" charset="0"/>
            </a:endParaRPr>
          </a:p>
          <a:p>
            <a:pPr algn="ctr"/>
            <a:r>
              <a:rPr lang="en-US" altLang="ko-KR" sz="1200" b="1">
                <a:latin typeface="Calibri" panose="020F0502020204030204" pitchFamily="34" charset="0"/>
                <a:cs typeface="Calibri" panose="020F0502020204030204" pitchFamily="34" charset="0"/>
              </a:rPr>
              <a:t>Intra-CU subsequent LTM</a:t>
            </a:r>
            <a:endParaRPr lang="ko-KR" altLang="en-US" sz="1200" dirty="0">
              <a:latin typeface="Calibri" panose="020F0502020204030204" pitchFamily="34" charset="0"/>
              <a:cs typeface="Calibri" panose="020F0502020204030204" pitchFamily="34" charset="0"/>
            </a:endParaRPr>
          </a:p>
        </p:txBody>
      </p:sp>
      <p:sp>
        <p:nvSpPr>
          <p:cNvPr id="16" name="타원 15"/>
          <p:cNvSpPr/>
          <p:nvPr/>
        </p:nvSpPr>
        <p:spPr>
          <a:xfrm>
            <a:off x="10247436" y="3854202"/>
            <a:ext cx="1348698" cy="115165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a:latin typeface="Calibri" panose="020F0502020204030204" pitchFamily="34" charset="0"/>
                <a:cs typeface="Calibri" panose="020F0502020204030204" pitchFamily="34" charset="0"/>
              </a:rPr>
              <a:t>CU2: </a:t>
            </a:r>
          </a:p>
          <a:p>
            <a:pPr algn="ctr"/>
            <a:r>
              <a:rPr lang="en-US" altLang="ko-KR" sz="1200" b="1">
                <a:latin typeface="Calibri" panose="020F0502020204030204" pitchFamily="34" charset="0"/>
                <a:cs typeface="Calibri" panose="020F0502020204030204" pitchFamily="34" charset="0"/>
              </a:rPr>
              <a:t>Intra-CU subsequent LTM</a:t>
            </a:r>
            <a:endParaRPr lang="ko-KR" altLang="en-US" sz="1200" dirty="0">
              <a:latin typeface="Calibri" panose="020F0502020204030204" pitchFamily="34" charset="0"/>
              <a:cs typeface="Calibri" panose="020F0502020204030204" pitchFamily="34" charset="0"/>
            </a:endParaRPr>
          </a:p>
        </p:txBody>
      </p:sp>
      <p:sp>
        <p:nvSpPr>
          <p:cNvPr id="17" name="왼쪽/오른쪽 화살표 16"/>
          <p:cNvSpPr/>
          <p:nvPr/>
        </p:nvSpPr>
        <p:spPr>
          <a:xfrm>
            <a:off x="9997913" y="4240803"/>
            <a:ext cx="447472" cy="233464"/>
          </a:xfrm>
          <a:prstGeom prst="leftRightArrow">
            <a:avLst>
              <a:gd name="adj1" fmla="val 41666"/>
              <a:gd name="adj2" fmla="val 500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latin typeface="Calibri" panose="020F0502020204030204" pitchFamily="34" charset="0"/>
              <a:cs typeface="Calibri" panose="020F0502020204030204" pitchFamily="34" charset="0"/>
            </a:endParaRPr>
          </a:p>
        </p:txBody>
      </p:sp>
      <p:sp>
        <p:nvSpPr>
          <p:cNvPr id="18" name="직사각형 17"/>
          <p:cNvSpPr/>
          <p:nvPr/>
        </p:nvSpPr>
        <p:spPr>
          <a:xfrm>
            <a:off x="9785267" y="5005858"/>
            <a:ext cx="889987" cy="246221"/>
          </a:xfrm>
          <a:prstGeom prst="rect">
            <a:avLst/>
          </a:prstGeom>
        </p:spPr>
        <p:txBody>
          <a:bodyPr wrap="none">
            <a:spAutoFit/>
          </a:bodyPr>
          <a:lstStyle/>
          <a:p>
            <a:pPr algn="ctr"/>
            <a:r>
              <a:rPr lang="en-US" altLang="ko-KR" sz="1000" b="1" smtClean="0">
                <a:solidFill>
                  <a:schemeClr val="tx1">
                    <a:lumMod val="50000"/>
                    <a:lumOff val="50000"/>
                  </a:schemeClr>
                </a:solidFill>
                <a:latin typeface="Calibri" panose="020F0502020204030204" pitchFamily="34" charset="0"/>
                <a:cs typeface="Calibri" panose="020F0502020204030204" pitchFamily="34" charset="0"/>
              </a:rPr>
              <a:t>Inter-CU LTM</a:t>
            </a:r>
            <a:endParaRPr lang="ko-KR" altLang="en-US" sz="1000" dirty="0">
              <a:solidFill>
                <a:schemeClr val="tx1">
                  <a:lumMod val="50000"/>
                  <a:lumOff val="50000"/>
                </a:schemeClr>
              </a:solidFill>
              <a:latin typeface="Calibri" panose="020F0502020204030204" pitchFamily="34" charset="0"/>
              <a:cs typeface="Calibri" panose="020F0502020204030204" pitchFamily="34" charset="0"/>
            </a:endParaRPr>
          </a:p>
        </p:txBody>
      </p:sp>
      <p:cxnSp>
        <p:nvCxnSpPr>
          <p:cNvPr id="19" name="직선 연결선 18"/>
          <p:cNvCxnSpPr/>
          <p:nvPr/>
        </p:nvCxnSpPr>
        <p:spPr>
          <a:xfrm>
            <a:off x="10229361" y="4358258"/>
            <a:ext cx="898" cy="601155"/>
          </a:xfrm>
          <a:prstGeom prst="line">
            <a:avLst/>
          </a:prstGeom>
          <a:ln>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0" name="오른쪽 화살표 19"/>
          <p:cNvSpPr/>
          <p:nvPr/>
        </p:nvSpPr>
        <p:spPr>
          <a:xfrm>
            <a:off x="6872264" y="4240803"/>
            <a:ext cx="1080120" cy="233464"/>
          </a:xfrm>
          <a:prstGeom prst="rightArrow">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1" name="TextBox 20"/>
          <p:cNvSpPr txBox="1"/>
          <p:nvPr/>
        </p:nvSpPr>
        <p:spPr>
          <a:xfrm>
            <a:off x="4423992" y="5366370"/>
            <a:ext cx="1002454" cy="307777"/>
          </a:xfrm>
          <a:prstGeom prst="rect">
            <a:avLst/>
          </a:prstGeom>
          <a:noFill/>
        </p:spPr>
        <p:txBody>
          <a:bodyPr wrap="none" rtlCol="0">
            <a:spAutoFit/>
          </a:bodyPr>
          <a:lstStyle/>
          <a:p>
            <a:r>
              <a:rPr lang="en-US" altLang="ko-KR" sz="1400" b="1" smtClean="0">
                <a:solidFill>
                  <a:schemeClr val="bg2">
                    <a:lumMod val="25000"/>
                  </a:schemeClr>
                </a:solidFill>
                <a:latin typeface="Calibri" panose="020F0502020204030204" pitchFamily="34" charset="0"/>
                <a:cs typeface="Calibri" panose="020F0502020204030204" pitchFamily="34" charset="0"/>
              </a:rPr>
              <a:t>Rel-18 LTM</a:t>
            </a:r>
            <a:endParaRPr lang="ko-KR" altLang="en-US" sz="1400" b="1">
              <a:solidFill>
                <a:schemeClr val="bg2">
                  <a:lumMod val="25000"/>
                </a:schemeClr>
              </a:solidFill>
              <a:latin typeface="Calibri" panose="020F0502020204030204" pitchFamily="34" charset="0"/>
              <a:cs typeface="Calibri" panose="020F0502020204030204" pitchFamily="34" charset="0"/>
            </a:endParaRPr>
          </a:p>
        </p:txBody>
      </p:sp>
      <p:sp>
        <p:nvSpPr>
          <p:cNvPr id="22" name="TextBox 21"/>
          <p:cNvSpPr txBox="1"/>
          <p:nvPr/>
        </p:nvSpPr>
        <p:spPr>
          <a:xfrm>
            <a:off x="9879339" y="5366370"/>
            <a:ext cx="1002454" cy="307777"/>
          </a:xfrm>
          <a:prstGeom prst="rect">
            <a:avLst/>
          </a:prstGeom>
          <a:noFill/>
        </p:spPr>
        <p:txBody>
          <a:bodyPr wrap="none" rtlCol="0">
            <a:spAutoFit/>
          </a:bodyPr>
          <a:lstStyle/>
          <a:p>
            <a:r>
              <a:rPr lang="en-US" altLang="ko-KR" sz="1400" b="1" dirty="0" smtClean="0">
                <a:solidFill>
                  <a:schemeClr val="bg2">
                    <a:lumMod val="25000"/>
                  </a:schemeClr>
                </a:solidFill>
                <a:latin typeface="Calibri" panose="020F0502020204030204" pitchFamily="34" charset="0"/>
                <a:cs typeface="Calibri" panose="020F0502020204030204" pitchFamily="34" charset="0"/>
              </a:rPr>
              <a:t>Rel-19 LTM</a:t>
            </a:r>
            <a:endParaRPr lang="ko-KR" altLang="en-US" sz="1400" b="1" dirty="0">
              <a:solidFill>
                <a:schemeClr val="bg2">
                  <a:lumMod val="2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53075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Deactivation of LTM Candidates</a:t>
            </a:r>
            <a:endParaRPr lang="ko-KR" altLang="en-US" dirty="0"/>
          </a:p>
        </p:txBody>
      </p:sp>
      <p:sp>
        <p:nvSpPr>
          <p:cNvPr id="3" name="내용 개체 틀 2"/>
          <p:cNvSpPr>
            <a:spLocks noGrp="1"/>
          </p:cNvSpPr>
          <p:nvPr>
            <p:ph idx="1"/>
          </p:nvPr>
        </p:nvSpPr>
        <p:spPr>
          <a:xfrm>
            <a:off x="761894" y="1333922"/>
            <a:ext cx="9450394" cy="6768752"/>
          </a:xfrm>
        </p:spPr>
        <p:txBody>
          <a:bodyPr/>
          <a:lstStyle/>
          <a:p>
            <a:r>
              <a:rPr lang="en-US" altLang="ko-KR" sz="2200" dirty="0" smtClean="0"/>
              <a:t>Motivation</a:t>
            </a:r>
            <a:endParaRPr lang="en-US" altLang="ko-KR" sz="2200" dirty="0"/>
          </a:p>
          <a:p>
            <a:pPr lvl="1"/>
            <a:r>
              <a:rPr lang="en-US" altLang="ko-KR" sz="1800" b="1" dirty="0" smtClean="0"/>
              <a:t>Unnecessary LTM release and setup </a:t>
            </a:r>
            <a:r>
              <a:rPr lang="en-US" altLang="ko-KR" sz="1800" dirty="0" smtClean="0"/>
              <a:t>	</a:t>
            </a:r>
          </a:p>
          <a:p>
            <a:pPr lvl="2"/>
            <a:r>
              <a:rPr lang="en-US" altLang="ko-KR" sz="1600" dirty="0" smtClean="0"/>
              <a:t>When UE moves out of LTM cell cluster, LTM configuration of the UE is released.  When the UE moves into the same LTM cell cluster again, LTM configuration has to be setup again, incurring significant signaling overhead and UE processing burden.  </a:t>
            </a:r>
          </a:p>
          <a:p>
            <a:pPr lvl="3"/>
            <a:r>
              <a:rPr lang="en-US" altLang="ko-KR" sz="1400" dirty="0" smtClean="0">
                <a:solidFill>
                  <a:srgbClr val="FF0000"/>
                </a:solidFill>
              </a:rPr>
              <a:t>Deactivation of LTM is beneficial to avoid unnecessary LTM release and setup </a:t>
            </a:r>
          </a:p>
          <a:p>
            <a:pPr lvl="2"/>
            <a:r>
              <a:rPr lang="en-US" altLang="ko-KR" sz="1600" dirty="0"/>
              <a:t>Releasing LTM configuration upon entering RRC_INACTIVE requires another LTM setup upon RRC resumption</a:t>
            </a:r>
          </a:p>
          <a:p>
            <a:pPr lvl="3"/>
            <a:r>
              <a:rPr lang="en-US" altLang="ko-KR" sz="1400" dirty="0" smtClean="0">
                <a:solidFill>
                  <a:srgbClr val="FF0000"/>
                </a:solidFill>
              </a:rPr>
              <a:t>Maintaining </a:t>
            </a:r>
            <a:r>
              <a:rPr lang="en-US" altLang="ko-KR" sz="1400" dirty="0">
                <a:solidFill>
                  <a:srgbClr val="FF0000"/>
                </a:solidFill>
              </a:rPr>
              <a:t>LTM context in RRC_INACTIVE can allow UE to restore LTM configuration upon resumption </a:t>
            </a:r>
          </a:p>
          <a:p>
            <a:pPr lvl="1"/>
            <a:r>
              <a:rPr lang="en-US" altLang="ko-KR" sz="1800" b="1" dirty="0" smtClean="0"/>
              <a:t>Unnecessary candidate cell release and addition</a:t>
            </a:r>
            <a:r>
              <a:rPr lang="en-US" altLang="ko-KR" sz="1800" dirty="0" smtClean="0"/>
              <a:t>	</a:t>
            </a:r>
          </a:p>
          <a:p>
            <a:pPr lvl="2"/>
            <a:r>
              <a:rPr lang="en-US" altLang="ko-KR" sz="1600" dirty="0" smtClean="0"/>
              <a:t>For conditional LTM, network may want UE to consider only a subset of the candidates  among configured candidates. If the rest candidates are released, these candidates cannot be considered for subsequent mobility unless they are added again as candidates.</a:t>
            </a:r>
          </a:p>
          <a:p>
            <a:pPr lvl="3"/>
            <a:r>
              <a:rPr lang="en-US" altLang="ko-KR" sz="1400" dirty="0" smtClean="0">
                <a:solidFill>
                  <a:srgbClr val="FF0000"/>
                </a:solidFill>
              </a:rPr>
              <a:t>Deactivation of some LTM candidate is beneficial to avoid unnecessary LTM candidate release and addition   </a:t>
            </a:r>
          </a:p>
        </p:txBody>
      </p:sp>
      <p:pic>
        <p:nvPicPr>
          <p:cNvPr id="4" name="그림 3"/>
          <p:cNvPicPr>
            <a:picLocks noChangeAspect="1"/>
          </p:cNvPicPr>
          <p:nvPr/>
        </p:nvPicPr>
        <p:blipFill>
          <a:blip r:embed="rId2"/>
          <a:stretch>
            <a:fillRect/>
          </a:stretch>
        </p:blipFill>
        <p:spPr>
          <a:xfrm>
            <a:off x="11181487" y="2010417"/>
            <a:ext cx="3331869" cy="2707881"/>
          </a:xfrm>
          <a:prstGeom prst="rect">
            <a:avLst/>
          </a:prstGeom>
        </p:spPr>
      </p:pic>
      <p:sp>
        <p:nvSpPr>
          <p:cNvPr id="5" name="내용 개체 틀 2"/>
          <p:cNvSpPr txBox="1">
            <a:spLocks/>
          </p:cNvSpPr>
          <p:nvPr/>
        </p:nvSpPr>
        <p:spPr bwMode="auto">
          <a:xfrm>
            <a:off x="761894" y="5942434"/>
            <a:ext cx="13716212"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lvl1pPr marL="423846" indent="-423846" algn="l" defTabSz="1138190" rtl="0" eaLnBrk="0" fontAlgn="base" latinLnBrk="1" hangingPunct="0">
              <a:spcBef>
                <a:spcPct val="20000"/>
              </a:spcBef>
              <a:spcAft>
                <a:spcPct val="0"/>
              </a:spcAft>
              <a:buFont typeface="Arial" panose="020B0604020202020204" pitchFamily="34" charset="0"/>
              <a:buChar char="•"/>
              <a:defRPr sz="2800" b="1"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1pPr>
            <a:lvl2pPr marL="923886" indent="-352410" algn="l" defTabSz="1138190" rtl="0" eaLnBrk="0" fontAlgn="base" latinLnBrk="1" hangingPunct="0">
              <a:spcBef>
                <a:spcPct val="20000"/>
              </a:spcBef>
              <a:spcAft>
                <a:spcPct val="0"/>
              </a:spcAft>
              <a:buFont typeface="Arial" panose="020B0604020202020204" pitchFamily="34" charset="0"/>
              <a:buChar char="–"/>
              <a:defRPr sz="20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2pPr>
            <a:lvl3pPr marL="1423928" indent="-280976" algn="l" defTabSz="1138190" rtl="0" eaLnBrk="0" fontAlgn="base" latinLnBrk="1" hangingPunct="0">
              <a:spcBef>
                <a:spcPct val="20000"/>
              </a:spcBef>
              <a:spcAft>
                <a:spcPct val="0"/>
              </a:spcAft>
              <a:buFont typeface="Arial" panose="020B0604020202020204" pitchFamily="34" charset="0"/>
              <a:buChar char="•"/>
              <a:defRPr sz="18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3pPr>
            <a:lvl4pPr marL="1995405" indent="-280976" algn="l" defTabSz="1138190"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4pPr>
            <a:lvl5pPr marL="2566881" indent="-280976" algn="l" defTabSz="1138190"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5pPr>
            <a:lvl6pPr marL="3141688"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904"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121"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336" indent="-285609" algn="l" defTabSz="1142432" rtl="0" eaLnBrk="1" latinLnBrk="1" hangingPunct="1">
              <a:spcBef>
                <a:spcPct val="20000"/>
              </a:spcBef>
              <a:buFont typeface="Arial" pitchFamily="34" charset="0"/>
              <a:buChar char="•"/>
              <a:defRPr sz="2500" kern="1200">
                <a:solidFill>
                  <a:schemeClr val="tx1"/>
                </a:solidFill>
                <a:latin typeface="+mn-lt"/>
                <a:ea typeface="+mn-ea"/>
                <a:cs typeface="+mn-cs"/>
              </a:defRPr>
            </a:lvl9pPr>
          </a:lstStyle>
          <a:p>
            <a:r>
              <a:rPr kumimoji="0" lang="en-US" altLang="ko-KR" sz="2400" dirty="0"/>
              <a:t>Proposed enhancement</a:t>
            </a:r>
          </a:p>
          <a:p>
            <a:pPr lvl="1"/>
            <a:r>
              <a:rPr kumimoji="0" lang="en-US" altLang="ko-KR" sz="1800" dirty="0" smtClean="0"/>
              <a:t>Support for deactivation of LTM</a:t>
            </a:r>
          </a:p>
          <a:p>
            <a:pPr lvl="2"/>
            <a:r>
              <a:rPr kumimoji="0" lang="en-US" altLang="ko-KR" sz="1600" dirty="0" smtClean="0"/>
              <a:t>Deactivation of some LTM candidates</a:t>
            </a:r>
          </a:p>
          <a:p>
            <a:pPr lvl="1"/>
            <a:r>
              <a:rPr kumimoji="0" lang="en-US" altLang="ko-KR" sz="1800" dirty="0" smtClean="0"/>
              <a:t>Restoration of LTM configuration upon RRC resumption</a:t>
            </a:r>
          </a:p>
          <a:p>
            <a:pPr lvl="2"/>
            <a:r>
              <a:rPr kumimoji="0" lang="en-US" altLang="ko-KR" sz="1600" dirty="0"/>
              <a:t>Maintaining LTM context in </a:t>
            </a:r>
            <a:r>
              <a:rPr kumimoji="0" lang="en-US" altLang="ko-KR" sz="1600" dirty="0" smtClean="0"/>
              <a:t>RRC_INACTIVE and LTM configuration resumption </a:t>
            </a:r>
          </a:p>
          <a:p>
            <a:pPr lvl="1"/>
            <a:r>
              <a:rPr lang="en-US" altLang="ko-KR" sz="1800" i="1" dirty="0">
                <a:solidFill>
                  <a:schemeClr val="accent6">
                    <a:lumMod val="75000"/>
                  </a:schemeClr>
                </a:solidFill>
              </a:rPr>
              <a:t>NOTE: Network-triggered LTM and conditional LTM are both considered.</a:t>
            </a:r>
            <a:endParaRPr lang="ko-KR" altLang="en-US" sz="1800" i="1" dirty="0">
              <a:solidFill>
                <a:schemeClr val="accent6">
                  <a:lumMod val="75000"/>
                </a:schemeClr>
              </a:solidFill>
            </a:endParaRPr>
          </a:p>
          <a:p>
            <a:pPr lvl="1"/>
            <a:endParaRPr kumimoji="0" lang="en-US" altLang="ko-KR" sz="1800" dirty="0" smtClean="0"/>
          </a:p>
          <a:p>
            <a:pPr lvl="2"/>
            <a:endParaRPr kumimoji="0" lang="en-US" altLang="ko-KR" sz="1600" dirty="0" smtClean="0"/>
          </a:p>
        </p:txBody>
      </p:sp>
    </p:spTree>
    <p:extLst>
      <p:ext uri="{BB962C8B-B14F-4D97-AF65-F5344CB8AC3E}">
        <p14:creationId xmlns:p14="http://schemas.microsoft.com/office/powerpoint/2010/main" val="3468561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Objectives for R19 LTM Enhancement</a:t>
            </a:r>
            <a:endParaRPr lang="ko-KR" altLang="en-US" dirty="0"/>
          </a:p>
        </p:txBody>
      </p:sp>
      <p:sp>
        <p:nvSpPr>
          <p:cNvPr id="3" name="내용 개체 틀 2"/>
          <p:cNvSpPr>
            <a:spLocks noGrp="1"/>
          </p:cNvSpPr>
          <p:nvPr>
            <p:ph idx="1"/>
          </p:nvPr>
        </p:nvSpPr>
        <p:spPr/>
        <p:txBody>
          <a:bodyPr>
            <a:normAutofit fontScale="92500" lnSpcReduction="20000"/>
          </a:bodyPr>
          <a:lstStyle/>
          <a:p>
            <a:r>
              <a:rPr lang="en-US" altLang="ko-KR" dirty="0"/>
              <a:t>Support for conditional LTM (CLTM)</a:t>
            </a:r>
          </a:p>
          <a:p>
            <a:pPr lvl="1"/>
            <a:r>
              <a:rPr lang="en-US" altLang="ko-KR" dirty="0"/>
              <a:t>LTM execution condition </a:t>
            </a:r>
          </a:p>
          <a:p>
            <a:pPr lvl="1"/>
            <a:r>
              <a:rPr lang="en-US" altLang="ko-KR" sz="1700" i="1" dirty="0" smtClean="0">
                <a:solidFill>
                  <a:schemeClr val="accent6">
                    <a:lumMod val="75000"/>
                  </a:schemeClr>
                </a:solidFill>
              </a:rPr>
              <a:t>NOTE: Avoidance </a:t>
            </a:r>
            <a:r>
              <a:rPr lang="en-US" altLang="ko-KR" sz="1700" i="1" dirty="0">
                <a:solidFill>
                  <a:schemeClr val="accent6">
                    <a:lumMod val="75000"/>
                  </a:schemeClr>
                </a:solidFill>
              </a:rPr>
              <a:t>of </a:t>
            </a:r>
            <a:r>
              <a:rPr lang="en-US" altLang="ko-KR" sz="1700" i="1" dirty="0" smtClean="0">
                <a:solidFill>
                  <a:schemeClr val="accent6">
                    <a:lumMod val="75000"/>
                  </a:schemeClr>
                </a:solidFill>
              </a:rPr>
              <a:t>excessive </a:t>
            </a:r>
            <a:r>
              <a:rPr lang="en-US" altLang="ko-KR" sz="1700" i="1" dirty="0">
                <a:solidFill>
                  <a:schemeClr val="accent6">
                    <a:lumMod val="75000"/>
                  </a:schemeClr>
                </a:solidFill>
              </a:rPr>
              <a:t>ping-pong needs to be </a:t>
            </a:r>
            <a:r>
              <a:rPr lang="en-US" altLang="ko-KR" sz="1700" i="1" dirty="0" smtClean="0">
                <a:solidFill>
                  <a:schemeClr val="accent6">
                    <a:lumMod val="75000"/>
                  </a:schemeClr>
                </a:solidFill>
              </a:rPr>
              <a:t>considered.</a:t>
            </a:r>
            <a:endParaRPr lang="en-US" altLang="ko-KR" sz="1700" i="1" dirty="0">
              <a:solidFill>
                <a:schemeClr val="accent6">
                  <a:lumMod val="75000"/>
                </a:schemeClr>
              </a:solidFill>
            </a:endParaRPr>
          </a:p>
          <a:p>
            <a:endParaRPr lang="en-US" altLang="ko-KR" dirty="0"/>
          </a:p>
          <a:p>
            <a:r>
              <a:rPr lang="en-US" altLang="ko-KR" smtClean="0"/>
              <a:t>Reduction </a:t>
            </a:r>
            <a:r>
              <a:rPr lang="en-US" altLang="ko-KR" dirty="0"/>
              <a:t>of candidate cell management task in order to reduce UE burden and signaling overhead</a:t>
            </a:r>
          </a:p>
          <a:p>
            <a:pPr lvl="1"/>
            <a:r>
              <a:rPr lang="en-US" altLang="ko-KR" dirty="0"/>
              <a:t>Selective link management (e.g. CSI measurement &amp; reporting, TA </a:t>
            </a:r>
            <a:r>
              <a:rPr lang="en-US" altLang="ko-KR" dirty="0" smtClean="0"/>
              <a:t>maintenance)  </a:t>
            </a:r>
            <a:r>
              <a:rPr lang="en-US" altLang="ko-KR" dirty="0"/>
              <a:t>for a subset of candidate cells</a:t>
            </a:r>
          </a:p>
          <a:p>
            <a:pPr lvl="1"/>
            <a:r>
              <a:rPr lang="en-US" altLang="ko-KR" sz="1800" i="1" dirty="0">
                <a:solidFill>
                  <a:schemeClr val="accent6">
                    <a:lumMod val="75000"/>
                  </a:schemeClr>
                </a:solidFill>
              </a:rPr>
              <a:t>NOTE: </a:t>
            </a:r>
            <a:r>
              <a:rPr lang="en-US" altLang="ko-KR" sz="1800" i="1" dirty="0" smtClean="0">
                <a:solidFill>
                  <a:schemeClr val="accent6">
                    <a:lumMod val="75000"/>
                  </a:schemeClr>
                </a:solidFill>
              </a:rPr>
              <a:t>Criteria </a:t>
            </a:r>
            <a:r>
              <a:rPr lang="en-US" altLang="ko-KR" sz="1800" i="1" dirty="0">
                <a:solidFill>
                  <a:schemeClr val="accent6">
                    <a:lumMod val="75000"/>
                  </a:schemeClr>
                </a:solidFill>
              </a:rPr>
              <a:t>to </a:t>
            </a:r>
            <a:r>
              <a:rPr lang="en-US" altLang="ko-KR" sz="1800" i="1" dirty="0" smtClean="0">
                <a:solidFill>
                  <a:schemeClr val="accent6">
                    <a:lumMod val="75000"/>
                  </a:schemeClr>
                </a:solidFill>
              </a:rPr>
              <a:t>(re)select an </a:t>
            </a:r>
            <a:r>
              <a:rPr lang="en-US" altLang="ko-KR" sz="1800" i="1" dirty="0">
                <a:solidFill>
                  <a:schemeClr val="accent6">
                    <a:lumMod val="75000"/>
                  </a:schemeClr>
                </a:solidFill>
              </a:rPr>
              <a:t>available list of candidate </a:t>
            </a:r>
            <a:r>
              <a:rPr lang="en-US" altLang="ko-KR" sz="1800" i="1" dirty="0" smtClean="0">
                <a:solidFill>
                  <a:schemeClr val="accent6">
                    <a:lumMod val="75000"/>
                  </a:schemeClr>
                </a:solidFill>
              </a:rPr>
              <a:t>cells cell </a:t>
            </a:r>
            <a:r>
              <a:rPr lang="en-US" altLang="ko-KR" sz="1800" i="1" dirty="0">
                <a:solidFill>
                  <a:schemeClr val="accent6">
                    <a:lumMod val="75000"/>
                  </a:schemeClr>
                </a:solidFill>
              </a:rPr>
              <a:t>can be </a:t>
            </a:r>
            <a:r>
              <a:rPr lang="en-US" altLang="ko-KR" sz="1800" i="1" dirty="0" smtClean="0">
                <a:solidFill>
                  <a:schemeClr val="accent6">
                    <a:lumMod val="75000"/>
                  </a:schemeClr>
                </a:solidFill>
              </a:rPr>
              <a:t>considered.</a:t>
            </a:r>
            <a:endParaRPr lang="en-US" altLang="ko-KR" sz="1800" i="1" dirty="0">
              <a:solidFill>
                <a:schemeClr val="accent6">
                  <a:lumMod val="75000"/>
                </a:schemeClr>
              </a:solidFill>
            </a:endParaRPr>
          </a:p>
          <a:p>
            <a:endParaRPr lang="en-US" altLang="ko-KR" dirty="0"/>
          </a:p>
          <a:p>
            <a:r>
              <a:rPr lang="en-US" altLang="ko-KR" dirty="0"/>
              <a:t>Support for inter-CU LTM </a:t>
            </a:r>
          </a:p>
          <a:p>
            <a:pPr lvl="1"/>
            <a:r>
              <a:rPr lang="en-US" altLang="ko-KR" dirty="0"/>
              <a:t>Subsequent mobility between cells </a:t>
            </a:r>
            <a:r>
              <a:rPr lang="en-US" altLang="ko-KR" dirty="0" smtClean="0"/>
              <a:t>belonging </a:t>
            </a:r>
            <a:r>
              <a:rPr lang="en-US" altLang="ko-KR" dirty="0"/>
              <a:t>to different CUs  </a:t>
            </a:r>
          </a:p>
          <a:p>
            <a:pPr lvl="1"/>
            <a:r>
              <a:rPr lang="en-US" altLang="ko-KR" dirty="0" smtClean="0"/>
              <a:t>Reference </a:t>
            </a:r>
            <a:r>
              <a:rPr lang="en-US" altLang="ko-KR" dirty="0"/>
              <a:t>configuration enhancement (e.g., reference configuration per </a:t>
            </a:r>
            <a:r>
              <a:rPr lang="en-US" altLang="ko-KR" dirty="0" smtClean="0"/>
              <a:t>CU)</a:t>
            </a:r>
          </a:p>
          <a:p>
            <a:pPr lvl="1"/>
            <a:r>
              <a:rPr lang="en-US" altLang="ko-KR" sz="1800" i="1" dirty="0">
                <a:solidFill>
                  <a:schemeClr val="accent6">
                    <a:lumMod val="75000"/>
                  </a:schemeClr>
                </a:solidFill>
              </a:rPr>
              <a:t>NOTE: Security handling upon inter-CU LTM  should be considered.</a:t>
            </a:r>
          </a:p>
          <a:p>
            <a:pPr lvl="1"/>
            <a:endParaRPr lang="en-US" altLang="ko-KR" dirty="0" smtClean="0"/>
          </a:p>
          <a:p>
            <a:pPr marL="571476" lvl="1" indent="0">
              <a:buNone/>
            </a:pPr>
            <a:endParaRPr lang="en-US" altLang="ko-KR" dirty="0"/>
          </a:p>
          <a:p>
            <a:r>
              <a:rPr lang="en-US" altLang="ko-KR" dirty="0"/>
              <a:t>Support for activation/deactivation of LTM candidates</a:t>
            </a:r>
          </a:p>
          <a:p>
            <a:pPr lvl="1"/>
            <a:r>
              <a:rPr lang="en-US" altLang="ko-KR" sz="1800" dirty="0"/>
              <a:t>Support for deactivation of LTM</a:t>
            </a:r>
          </a:p>
          <a:p>
            <a:pPr lvl="1"/>
            <a:r>
              <a:rPr lang="en-US" altLang="ko-KR" sz="1800" dirty="0" smtClean="0"/>
              <a:t>Restoration </a:t>
            </a:r>
            <a:r>
              <a:rPr lang="en-US" altLang="ko-KR" sz="1800" dirty="0"/>
              <a:t>of LTM configuration upon RRC resumption</a:t>
            </a:r>
          </a:p>
          <a:p>
            <a:pPr lvl="1"/>
            <a:r>
              <a:rPr lang="en-US" altLang="ko-KR" sz="1800" i="1" dirty="0">
                <a:solidFill>
                  <a:schemeClr val="accent6">
                    <a:lumMod val="75000"/>
                  </a:schemeClr>
                </a:solidFill>
              </a:rPr>
              <a:t>NOTE: Network-triggered LTM and conditional LTM are both considered.</a:t>
            </a:r>
            <a:endParaRPr lang="ko-KR" altLang="en-US" sz="1800" i="1" dirty="0">
              <a:solidFill>
                <a:schemeClr val="accent6">
                  <a:lumMod val="75000"/>
                </a:schemeClr>
              </a:solidFill>
            </a:endParaRPr>
          </a:p>
        </p:txBody>
      </p:sp>
    </p:spTree>
    <p:extLst>
      <p:ext uri="{BB962C8B-B14F-4D97-AF65-F5344CB8AC3E}">
        <p14:creationId xmlns:p14="http://schemas.microsoft.com/office/powerpoint/2010/main" val="259905136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86BC00-770C-4045-90F9-3CE1630A9BFF}">
  <ds:schemaRefs>
    <ds:schemaRef ds:uri="http://schemas.microsoft.com/sharepoint/v3"/>
    <ds:schemaRef ds:uri="http://schemas.openxmlformats.org/package/2006/metadata/core-properties"/>
    <ds:schemaRef ds:uri="http://www.w3.org/XML/1998/namespace"/>
    <ds:schemaRef ds:uri="http://schemas.microsoft.com/office/infopath/2007/PartnerControls"/>
    <ds:schemaRef ds:uri="http://purl.org/dc/elements/1.1/"/>
    <ds:schemaRef ds:uri="http://purl.org/dc/terms/"/>
    <ds:schemaRef ds:uri="http://schemas.microsoft.com/office/2006/metadata/properties"/>
    <ds:schemaRef ds:uri="http://schemas.microsoft.com/office/2006/documentManagement/types"/>
    <ds:schemaRef ds:uri="http://purl.org/dc/dcmitype/"/>
  </ds:schemaRefs>
</ds:datastoreItem>
</file>

<file path=customXml/itemProps2.xml><?xml version="1.0" encoding="utf-8"?>
<ds:datastoreItem xmlns:ds="http://schemas.openxmlformats.org/officeDocument/2006/customXml" ds:itemID="{D9C18DAE-0FDB-40A4-9464-BE243321CF09}">
  <ds:schemaRefs>
    <ds:schemaRef ds:uri="http://schemas.microsoft.com/sharepoint/v3/contenttype/forms"/>
  </ds:schemaRefs>
</ds:datastoreItem>
</file>

<file path=customXml/itemProps3.xml><?xml version="1.0" encoding="utf-8"?>
<ds:datastoreItem xmlns:ds="http://schemas.openxmlformats.org/officeDocument/2006/customXml" ds:itemID="{E04E8AC3-09B8-4B76-8A31-150D3EDC94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80173</TotalTime>
  <Words>663</Words>
  <Application>Microsoft Office PowerPoint</Application>
  <PresentationFormat>사용자 지정</PresentationFormat>
  <Paragraphs>104</Paragraphs>
  <Slides>6</Slides>
  <Notes>1</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6</vt:i4>
      </vt:variant>
    </vt:vector>
  </HeadingPairs>
  <TitlesOfParts>
    <vt:vector size="13" baseType="lpstr">
      <vt:lpstr>LG스마트체 Bold</vt:lpstr>
      <vt:lpstr>LG스마트체 Regular</vt:lpstr>
      <vt:lpstr>굴림</vt:lpstr>
      <vt:lpstr>맑은 고딕</vt:lpstr>
      <vt:lpstr>Arial</vt:lpstr>
      <vt:lpstr>Calibri</vt:lpstr>
      <vt:lpstr>Office 테마</vt:lpstr>
      <vt:lpstr>Proposal on LTM enhancement in Rel-19</vt:lpstr>
      <vt:lpstr>Conditional LTM</vt:lpstr>
      <vt:lpstr>Selective Candidate Cell Management</vt:lpstr>
      <vt:lpstr>Inter-CU LTM</vt:lpstr>
      <vt:lpstr>Deactivation of LTM Candidates</vt:lpstr>
      <vt:lpstr>Objectives for R19 LTM Enhancement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LGE - SungHoon</cp:lastModifiedBy>
  <cp:revision>3187</cp:revision>
  <dcterms:created xsi:type="dcterms:W3CDTF">2016-10-11T04:12:52Z</dcterms:created>
  <dcterms:modified xsi:type="dcterms:W3CDTF">2023-09-04T03:04:28Z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