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4"/>
  </p:notesMasterIdLst>
  <p:sldIdLst>
    <p:sldId id="434" r:id="rId3"/>
    <p:sldId id="1110" r:id="rId4"/>
    <p:sldId id="1094" r:id="rId5"/>
    <p:sldId id="1099" r:id="rId6"/>
    <p:sldId id="1111" r:id="rId7"/>
    <p:sldId id="1100" r:id="rId8"/>
    <p:sldId id="1112" r:id="rId9"/>
    <p:sldId id="1113" r:id="rId10"/>
    <p:sldId id="1126" r:id="rId11"/>
    <p:sldId id="1128" r:id="rId12"/>
    <p:sldId id="1127" r:id="rId13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7100"/>
    <a:srgbClr val="0066FF"/>
    <a:srgbClr val="C5C5C5"/>
    <a:srgbClr val="C800BE"/>
    <a:srgbClr val="FFA7A7"/>
    <a:srgbClr val="53FFA1"/>
    <a:srgbClr val="92D050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71" autoAdjust="0"/>
    <p:restoredTop sz="92127" autoAdjust="0"/>
  </p:normalViewPr>
  <p:slideViewPr>
    <p:cSldViewPr snapToGrid="0">
      <p:cViewPr varScale="1">
        <p:scale>
          <a:sx n="115" d="100"/>
          <a:sy n="115" d="100"/>
        </p:scale>
        <p:origin x="72" y="2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 dirty="0"/>
              <a:t>Nokia – Customer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Nokia – Customer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6247" y="2352354"/>
            <a:ext cx="12746197" cy="1470025"/>
          </a:xfrm>
        </p:spPr>
        <p:txBody>
          <a:bodyPr/>
          <a:lstStyle/>
          <a:p>
            <a:r>
              <a:rPr lang="en-US" sz="4800" dirty="0"/>
              <a:t>V</a:t>
            </a:r>
            <a:r>
              <a:rPr lang="en-US" sz="4800" dirty="0">
                <a:solidFill>
                  <a:schemeClr val="tx1"/>
                </a:solidFill>
              </a:rPr>
              <a:t>iews on Rel-19 RAN scope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dirty="0"/>
              <a:t>Source: Panasonic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2111991" y="535927"/>
            <a:ext cx="1935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RP-232042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426" y="0"/>
            <a:ext cx="13729252" cy="1143000"/>
          </a:xfrm>
        </p:spPr>
        <p:txBody>
          <a:bodyPr/>
          <a:lstStyle/>
          <a:p>
            <a:r>
              <a:rPr lang="en-US" altLang="ja-JP" sz="4400" dirty="0"/>
              <a:t>Coverage Enhancements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459394"/>
            <a:ext cx="13269323" cy="5038524"/>
          </a:xfrm>
        </p:spPr>
        <p:txBody>
          <a:bodyPr/>
          <a:lstStyle/>
          <a:p>
            <a:r>
              <a:rPr lang="en-US" altLang="ja-JP" sz="3600" dirty="0"/>
              <a:t>Work item of the limited scope like a few small objectives.</a:t>
            </a:r>
          </a:p>
          <a:p>
            <a:pPr lvl="1"/>
            <a:r>
              <a:rPr lang="en-US" altLang="ja-JP" sz="2800" dirty="0"/>
              <a:t>multiple PRACH transmissions with different beams</a:t>
            </a:r>
          </a:p>
          <a:p>
            <a:pPr lvl="1"/>
            <a:r>
              <a:rPr lang="en-US" altLang="ja-JP" sz="2800" dirty="0"/>
              <a:t>Enable joint channel estimation for multiple TBs scheduled by a single DCI</a:t>
            </a:r>
          </a:p>
          <a:p>
            <a:pPr lvl="1"/>
            <a:r>
              <a:rPr lang="en-US" altLang="ja-JP" sz="2800" dirty="0"/>
              <a:t>DMRS-less PUCCH</a:t>
            </a:r>
          </a:p>
          <a:p>
            <a:pPr lvl="1"/>
            <a:r>
              <a:rPr lang="en-US" altLang="ja-JP" sz="2800" dirty="0"/>
              <a:t>Waveform switching for Msg3</a:t>
            </a:r>
          </a:p>
        </p:txBody>
      </p:sp>
    </p:spTree>
    <p:extLst>
      <p:ext uri="{BB962C8B-B14F-4D97-AF65-F5344CB8AC3E}">
        <p14:creationId xmlns:p14="http://schemas.microsoft.com/office/powerpoint/2010/main" val="130353695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426" y="0"/>
            <a:ext cx="13729252" cy="1143000"/>
          </a:xfrm>
        </p:spPr>
        <p:txBody>
          <a:bodyPr/>
          <a:lstStyle/>
          <a:p>
            <a:r>
              <a:rPr lang="en-US" altLang="ja-JP" sz="4400" dirty="0"/>
              <a:t>SL evolution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459394"/>
            <a:ext cx="13269323" cy="5038524"/>
          </a:xfrm>
        </p:spPr>
        <p:txBody>
          <a:bodyPr/>
          <a:lstStyle/>
          <a:p>
            <a:r>
              <a:rPr lang="en-US" altLang="ja-JP" sz="3600" dirty="0"/>
              <a:t>Work item of the limited scope:</a:t>
            </a:r>
          </a:p>
          <a:p>
            <a:pPr lvl="1"/>
            <a:r>
              <a:rPr lang="en-US" altLang="ja-JP" sz="2800" dirty="0"/>
              <a:t>URLLC/Industrial IoT</a:t>
            </a:r>
          </a:p>
          <a:p>
            <a:pPr lvl="1"/>
            <a:r>
              <a:rPr lang="en-US" altLang="ja-JP" sz="2800" dirty="0"/>
              <a:t>RedCap</a:t>
            </a:r>
          </a:p>
          <a:p>
            <a:pPr lvl="1"/>
            <a:endParaRPr lang="en-US" altLang="ja-JP" sz="2800" dirty="0"/>
          </a:p>
          <a:p>
            <a:pPr lvl="1"/>
            <a:endParaRPr lang="en-US" altLang="ja-JP" sz="2800" dirty="0"/>
          </a:p>
        </p:txBody>
      </p:sp>
    </p:spTree>
    <p:extLst>
      <p:ext uri="{BB962C8B-B14F-4D97-AF65-F5344CB8AC3E}">
        <p14:creationId xmlns:p14="http://schemas.microsoft.com/office/powerpoint/2010/main" val="59534352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3778" y="251547"/>
            <a:ext cx="8887968" cy="1143000"/>
          </a:xfrm>
        </p:spPr>
        <p:txBody>
          <a:bodyPr/>
          <a:lstStyle/>
          <a:p>
            <a:r>
              <a:rPr lang="en-US" dirty="0"/>
              <a:t>Rel-19 timeline and Load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223" y="1856233"/>
            <a:ext cx="7674650" cy="3731768"/>
          </a:xfrm>
        </p:spPr>
        <p:txBody>
          <a:bodyPr/>
          <a:lstStyle/>
          <a:p>
            <a:r>
              <a:rPr lang="en-US" altLang="ja-JP" sz="2400" dirty="0"/>
              <a:t>One dedicated quarter for maintenance is useful for the timely agreement at the end of release according to the experience of 2023.</a:t>
            </a:r>
          </a:p>
          <a:p>
            <a:r>
              <a:rPr lang="en-US" altLang="ja-JP" sz="2400" dirty="0"/>
              <a:t>Proposal: One dedicated quarter for maintenance should be allocated before or after 18 month. 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42F11205-3643-B40D-3F5D-D2A97BEF907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086725" y="1855788"/>
            <a:ext cx="6399213" cy="2297112"/>
            <a:chOff x="5094" y="1169"/>
            <a:chExt cx="4031" cy="1447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648DF32B-27E2-BC48-6C55-3067F129846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094" y="1169"/>
              <a:ext cx="4031" cy="1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B4EADD-310F-B5EC-AA33-F7B76AF19C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16" y="1420"/>
              <a:ext cx="26" cy="592"/>
            </a:xfrm>
            <a:custGeom>
              <a:avLst/>
              <a:gdLst>
                <a:gd name="T0" fmla="*/ 16 w 26"/>
                <a:gd name="T1" fmla="*/ 22 h 592"/>
                <a:gd name="T2" fmla="*/ 19 w 26"/>
                <a:gd name="T3" fmla="*/ 592 h 592"/>
                <a:gd name="T4" fmla="*/ 13 w 26"/>
                <a:gd name="T5" fmla="*/ 592 h 592"/>
                <a:gd name="T6" fmla="*/ 10 w 26"/>
                <a:gd name="T7" fmla="*/ 22 h 592"/>
                <a:gd name="T8" fmla="*/ 16 w 26"/>
                <a:gd name="T9" fmla="*/ 22 h 592"/>
                <a:gd name="T10" fmla="*/ 0 w 26"/>
                <a:gd name="T11" fmla="*/ 27 h 592"/>
                <a:gd name="T12" fmla="*/ 13 w 26"/>
                <a:gd name="T13" fmla="*/ 0 h 592"/>
                <a:gd name="T14" fmla="*/ 26 w 26"/>
                <a:gd name="T15" fmla="*/ 27 h 592"/>
                <a:gd name="T16" fmla="*/ 0 w 26"/>
                <a:gd name="T17" fmla="*/ 2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92">
                  <a:moveTo>
                    <a:pt x="16" y="22"/>
                  </a:moveTo>
                  <a:lnTo>
                    <a:pt x="19" y="592"/>
                  </a:lnTo>
                  <a:lnTo>
                    <a:pt x="13" y="592"/>
                  </a:lnTo>
                  <a:lnTo>
                    <a:pt x="10" y="22"/>
                  </a:lnTo>
                  <a:lnTo>
                    <a:pt x="16" y="22"/>
                  </a:lnTo>
                  <a:close/>
                  <a:moveTo>
                    <a:pt x="0" y="27"/>
                  </a:moveTo>
                  <a:lnTo>
                    <a:pt x="13" y="0"/>
                  </a:lnTo>
                  <a:lnTo>
                    <a:pt x="26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000000"/>
            </a:solidFill>
            <a:ln w="1588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9BC7308F-546B-9548-5619-277ED43EBC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3" y="1407"/>
              <a:ext cx="27" cy="698"/>
            </a:xfrm>
            <a:custGeom>
              <a:avLst/>
              <a:gdLst>
                <a:gd name="T0" fmla="*/ 16 w 27"/>
                <a:gd name="T1" fmla="*/ 22 h 698"/>
                <a:gd name="T2" fmla="*/ 22 w 27"/>
                <a:gd name="T3" fmla="*/ 698 h 698"/>
                <a:gd name="T4" fmla="*/ 16 w 27"/>
                <a:gd name="T5" fmla="*/ 698 h 698"/>
                <a:gd name="T6" fmla="*/ 10 w 27"/>
                <a:gd name="T7" fmla="*/ 22 h 698"/>
                <a:gd name="T8" fmla="*/ 16 w 27"/>
                <a:gd name="T9" fmla="*/ 22 h 698"/>
                <a:gd name="T10" fmla="*/ 0 w 27"/>
                <a:gd name="T11" fmla="*/ 27 h 698"/>
                <a:gd name="T12" fmla="*/ 13 w 27"/>
                <a:gd name="T13" fmla="*/ 0 h 698"/>
                <a:gd name="T14" fmla="*/ 27 w 27"/>
                <a:gd name="T15" fmla="*/ 27 h 698"/>
                <a:gd name="T16" fmla="*/ 0 w 27"/>
                <a:gd name="T17" fmla="*/ 27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698">
                  <a:moveTo>
                    <a:pt x="16" y="22"/>
                  </a:moveTo>
                  <a:lnTo>
                    <a:pt x="22" y="698"/>
                  </a:lnTo>
                  <a:lnTo>
                    <a:pt x="16" y="698"/>
                  </a:lnTo>
                  <a:lnTo>
                    <a:pt x="10" y="22"/>
                  </a:lnTo>
                  <a:lnTo>
                    <a:pt x="16" y="22"/>
                  </a:lnTo>
                  <a:close/>
                  <a:moveTo>
                    <a:pt x="0" y="27"/>
                  </a:moveTo>
                  <a:lnTo>
                    <a:pt x="13" y="0"/>
                  </a:lnTo>
                  <a:lnTo>
                    <a:pt x="27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E78A78A7-27C2-3A6E-BEF9-59DE0CE419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36" y="1447"/>
              <a:ext cx="4" cy="709"/>
            </a:xfrm>
            <a:custGeom>
              <a:avLst/>
              <a:gdLst>
                <a:gd name="T0" fmla="*/ 0 w 4"/>
                <a:gd name="T1" fmla="*/ 14 h 709"/>
                <a:gd name="T2" fmla="*/ 4 w 4"/>
                <a:gd name="T3" fmla="*/ 24 h 709"/>
                <a:gd name="T4" fmla="*/ 0 w 4"/>
                <a:gd name="T5" fmla="*/ 24 h 709"/>
                <a:gd name="T6" fmla="*/ 4 w 4"/>
                <a:gd name="T7" fmla="*/ 60 h 709"/>
                <a:gd name="T8" fmla="*/ 4 w 4"/>
                <a:gd name="T9" fmla="*/ 47 h 709"/>
                <a:gd name="T10" fmla="*/ 0 w 4"/>
                <a:gd name="T11" fmla="*/ 84 h 709"/>
                <a:gd name="T12" fmla="*/ 4 w 4"/>
                <a:gd name="T13" fmla="*/ 94 h 709"/>
                <a:gd name="T14" fmla="*/ 0 w 4"/>
                <a:gd name="T15" fmla="*/ 94 h 709"/>
                <a:gd name="T16" fmla="*/ 4 w 4"/>
                <a:gd name="T17" fmla="*/ 130 h 709"/>
                <a:gd name="T18" fmla="*/ 4 w 4"/>
                <a:gd name="T19" fmla="*/ 117 h 709"/>
                <a:gd name="T20" fmla="*/ 0 w 4"/>
                <a:gd name="T21" fmla="*/ 154 h 709"/>
                <a:gd name="T22" fmla="*/ 4 w 4"/>
                <a:gd name="T23" fmla="*/ 164 h 709"/>
                <a:gd name="T24" fmla="*/ 0 w 4"/>
                <a:gd name="T25" fmla="*/ 164 h 709"/>
                <a:gd name="T26" fmla="*/ 4 w 4"/>
                <a:gd name="T27" fmla="*/ 200 h 709"/>
                <a:gd name="T28" fmla="*/ 4 w 4"/>
                <a:gd name="T29" fmla="*/ 187 h 709"/>
                <a:gd name="T30" fmla="*/ 0 w 4"/>
                <a:gd name="T31" fmla="*/ 224 h 709"/>
                <a:gd name="T32" fmla="*/ 4 w 4"/>
                <a:gd name="T33" fmla="*/ 234 h 709"/>
                <a:gd name="T34" fmla="*/ 0 w 4"/>
                <a:gd name="T35" fmla="*/ 234 h 709"/>
                <a:gd name="T36" fmla="*/ 4 w 4"/>
                <a:gd name="T37" fmla="*/ 270 h 709"/>
                <a:gd name="T38" fmla="*/ 4 w 4"/>
                <a:gd name="T39" fmla="*/ 257 h 709"/>
                <a:gd name="T40" fmla="*/ 0 w 4"/>
                <a:gd name="T41" fmla="*/ 294 h 709"/>
                <a:gd name="T42" fmla="*/ 4 w 4"/>
                <a:gd name="T43" fmla="*/ 304 h 709"/>
                <a:gd name="T44" fmla="*/ 0 w 4"/>
                <a:gd name="T45" fmla="*/ 304 h 709"/>
                <a:gd name="T46" fmla="*/ 4 w 4"/>
                <a:gd name="T47" fmla="*/ 340 h 709"/>
                <a:gd name="T48" fmla="*/ 4 w 4"/>
                <a:gd name="T49" fmla="*/ 327 h 709"/>
                <a:gd name="T50" fmla="*/ 0 w 4"/>
                <a:gd name="T51" fmla="*/ 364 h 709"/>
                <a:gd name="T52" fmla="*/ 4 w 4"/>
                <a:gd name="T53" fmla="*/ 374 h 709"/>
                <a:gd name="T54" fmla="*/ 0 w 4"/>
                <a:gd name="T55" fmla="*/ 374 h 709"/>
                <a:gd name="T56" fmla="*/ 4 w 4"/>
                <a:gd name="T57" fmla="*/ 410 h 709"/>
                <a:gd name="T58" fmla="*/ 4 w 4"/>
                <a:gd name="T59" fmla="*/ 397 h 709"/>
                <a:gd name="T60" fmla="*/ 0 w 4"/>
                <a:gd name="T61" fmla="*/ 434 h 709"/>
                <a:gd name="T62" fmla="*/ 4 w 4"/>
                <a:gd name="T63" fmla="*/ 444 h 709"/>
                <a:gd name="T64" fmla="*/ 0 w 4"/>
                <a:gd name="T65" fmla="*/ 444 h 709"/>
                <a:gd name="T66" fmla="*/ 4 w 4"/>
                <a:gd name="T67" fmla="*/ 480 h 709"/>
                <a:gd name="T68" fmla="*/ 4 w 4"/>
                <a:gd name="T69" fmla="*/ 467 h 709"/>
                <a:gd name="T70" fmla="*/ 0 w 4"/>
                <a:gd name="T71" fmla="*/ 504 h 709"/>
                <a:gd name="T72" fmla="*/ 4 w 4"/>
                <a:gd name="T73" fmla="*/ 514 h 709"/>
                <a:gd name="T74" fmla="*/ 0 w 4"/>
                <a:gd name="T75" fmla="*/ 514 h 709"/>
                <a:gd name="T76" fmla="*/ 4 w 4"/>
                <a:gd name="T77" fmla="*/ 550 h 709"/>
                <a:gd name="T78" fmla="*/ 4 w 4"/>
                <a:gd name="T79" fmla="*/ 537 h 709"/>
                <a:gd name="T80" fmla="*/ 0 w 4"/>
                <a:gd name="T81" fmla="*/ 574 h 709"/>
                <a:gd name="T82" fmla="*/ 4 w 4"/>
                <a:gd name="T83" fmla="*/ 584 h 709"/>
                <a:gd name="T84" fmla="*/ 0 w 4"/>
                <a:gd name="T85" fmla="*/ 584 h 709"/>
                <a:gd name="T86" fmla="*/ 4 w 4"/>
                <a:gd name="T87" fmla="*/ 620 h 709"/>
                <a:gd name="T88" fmla="*/ 4 w 4"/>
                <a:gd name="T89" fmla="*/ 607 h 709"/>
                <a:gd name="T90" fmla="*/ 0 w 4"/>
                <a:gd name="T91" fmla="*/ 644 h 709"/>
                <a:gd name="T92" fmla="*/ 4 w 4"/>
                <a:gd name="T93" fmla="*/ 654 h 709"/>
                <a:gd name="T94" fmla="*/ 0 w 4"/>
                <a:gd name="T95" fmla="*/ 654 h 709"/>
                <a:gd name="T96" fmla="*/ 4 w 4"/>
                <a:gd name="T97" fmla="*/ 690 h 709"/>
                <a:gd name="T98" fmla="*/ 4 w 4"/>
                <a:gd name="T99" fmla="*/ 677 h 709"/>
                <a:gd name="T100" fmla="*/ 0 w 4"/>
                <a:gd name="T101" fmla="*/ 70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" h="709">
                  <a:moveTo>
                    <a:pt x="4" y="0"/>
                  </a:moveTo>
                  <a:lnTo>
                    <a:pt x="4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close/>
                  <a:moveTo>
                    <a:pt x="4" y="24"/>
                  </a:moveTo>
                  <a:lnTo>
                    <a:pt x="4" y="37"/>
                  </a:lnTo>
                  <a:lnTo>
                    <a:pt x="0" y="37"/>
                  </a:lnTo>
                  <a:lnTo>
                    <a:pt x="0" y="24"/>
                  </a:lnTo>
                  <a:lnTo>
                    <a:pt x="4" y="24"/>
                  </a:lnTo>
                  <a:close/>
                  <a:moveTo>
                    <a:pt x="4" y="47"/>
                  </a:moveTo>
                  <a:lnTo>
                    <a:pt x="4" y="60"/>
                  </a:lnTo>
                  <a:lnTo>
                    <a:pt x="0" y="60"/>
                  </a:lnTo>
                  <a:lnTo>
                    <a:pt x="0" y="47"/>
                  </a:lnTo>
                  <a:lnTo>
                    <a:pt x="4" y="47"/>
                  </a:lnTo>
                  <a:close/>
                  <a:moveTo>
                    <a:pt x="4" y="70"/>
                  </a:moveTo>
                  <a:lnTo>
                    <a:pt x="4" y="84"/>
                  </a:lnTo>
                  <a:lnTo>
                    <a:pt x="0" y="84"/>
                  </a:lnTo>
                  <a:lnTo>
                    <a:pt x="0" y="70"/>
                  </a:lnTo>
                  <a:lnTo>
                    <a:pt x="4" y="70"/>
                  </a:lnTo>
                  <a:close/>
                  <a:moveTo>
                    <a:pt x="4" y="94"/>
                  </a:moveTo>
                  <a:lnTo>
                    <a:pt x="4" y="107"/>
                  </a:lnTo>
                  <a:lnTo>
                    <a:pt x="0" y="107"/>
                  </a:lnTo>
                  <a:lnTo>
                    <a:pt x="0" y="94"/>
                  </a:lnTo>
                  <a:lnTo>
                    <a:pt x="4" y="94"/>
                  </a:lnTo>
                  <a:close/>
                  <a:moveTo>
                    <a:pt x="4" y="117"/>
                  </a:moveTo>
                  <a:lnTo>
                    <a:pt x="4" y="130"/>
                  </a:lnTo>
                  <a:lnTo>
                    <a:pt x="0" y="130"/>
                  </a:lnTo>
                  <a:lnTo>
                    <a:pt x="0" y="117"/>
                  </a:lnTo>
                  <a:lnTo>
                    <a:pt x="4" y="117"/>
                  </a:lnTo>
                  <a:close/>
                  <a:moveTo>
                    <a:pt x="4" y="140"/>
                  </a:moveTo>
                  <a:lnTo>
                    <a:pt x="4" y="154"/>
                  </a:lnTo>
                  <a:lnTo>
                    <a:pt x="0" y="154"/>
                  </a:lnTo>
                  <a:lnTo>
                    <a:pt x="0" y="140"/>
                  </a:lnTo>
                  <a:lnTo>
                    <a:pt x="4" y="140"/>
                  </a:lnTo>
                  <a:close/>
                  <a:moveTo>
                    <a:pt x="4" y="164"/>
                  </a:moveTo>
                  <a:lnTo>
                    <a:pt x="4" y="177"/>
                  </a:lnTo>
                  <a:lnTo>
                    <a:pt x="0" y="177"/>
                  </a:lnTo>
                  <a:lnTo>
                    <a:pt x="0" y="164"/>
                  </a:lnTo>
                  <a:lnTo>
                    <a:pt x="4" y="164"/>
                  </a:lnTo>
                  <a:close/>
                  <a:moveTo>
                    <a:pt x="4" y="187"/>
                  </a:moveTo>
                  <a:lnTo>
                    <a:pt x="4" y="200"/>
                  </a:lnTo>
                  <a:lnTo>
                    <a:pt x="0" y="200"/>
                  </a:lnTo>
                  <a:lnTo>
                    <a:pt x="0" y="187"/>
                  </a:lnTo>
                  <a:lnTo>
                    <a:pt x="4" y="187"/>
                  </a:lnTo>
                  <a:close/>
                  <a:moveTo>
                    <a:pt x="4" y="210"/>
                  </a:moveTo>
                  <a:lnTo>
                    <a:pt x="4" y="224"/>
                  </a:lnTo>
                  <a:lnTo>
                    <a:pt x="0" y="224"/>
                  </a:lnTo>
                  <a:lnTo>
                    <a:pt x="0" y="210"/>
                  </a:lnTo>
                  <a:lnTo>
                    <a:pt x="4" y="210"/>
                  </a:lnTo>
                  <a:close/>
                  <a:moveTo>
                    <a:pt x="4" y="234"/>
                  </a:moveTo>
                  <a:lnTo>
                    <a:pt x="4" y="247"/>
                  </a:lnTo>
                  <a:lnTo>
                    <a:pt x="0" y="247"/>
                  </a:lnTo>
                  <a:lnTo>
                    <a:pt x="0" y="234"/>
                  </a:lnTo>
                  <a:lnTo>
                    <a:pt x="4" y="234"/>
                  </a:lnTo>
                  <a:close/>
                  <a:moveTo>
                    <a:pt x="4" y="257"/>
                  </a:moveTo>
                  <a:lnTo>
                    <a:pt x="4" y="270"/>
                  </a:lnTo>
                  <a:lnTo>
                    <a:pt x="0" y="270"/>
                  </a:lnTo>
                  <a:lnTo>
                    <a:pt x="0" y="257"/>
                  </a:lnTo>
                  <a:lnTo>
                    <a:pt x="4" y="257"/>
                  </a:lnTo>
                  <a:close/>
                  <a:moveTo>
                    <a:pt x="4" y="280"/>
                  </a:moveTo>
                  <a:lnTo>
                    <a:pt x="4" y="294"/>
                  </a:lnTo>
                  <a:lnTo>
                    <a:pt x="0" y="294"/>
                  </a:lnTo>
                  <a:lnTo>
                    <a:pt x="0" y="280"/>
                  </a:lnTo>
                  <a:lnTo>
                    <a:pt x="4" y="280"/>
                  </a:lnTo>
                  <a:close/>
                  <a:moveTo>
                    <a:pt x="4" y="304"/>
                  </a:moveTo>
                  <a:lnTo>
                    <a:pt x="4" y="317"/>
                  </a:lnTo>
                  <a:lnTo>
                    <a:pt x="0" y="317"/>
                  </a:lnTo>
                  <a:lnTo>
                    <a:pt x="0" y="304"/>
                  </a:lnTo>
                  <a:lnTo>
                    <a:pt x="4" y="304"/>
                  </a:lnTo>
                  <a:close/>
                  <a:moveTo>
                    <a:pt x="4" y="327"/>
                  </a:moveTo>
                  <a:lnTo>
                    <a:pt x="4" y="340"/>
                  </a:lnTo>
                  <a:lnTo>
                    <a:pt x="0" y="340"/>
                  </a:lnTo>
                  <a:lnTo>
                    <a:pt x="0" y="327"/>
                  </a:lnTo>
                  <a:lnTo>
                    <a:pt x="4" y="327"/>
                  </a:lnTo>
                  <a:close/>
                  <a:moveTo>
                    <a:pt x="4" y="350"/>
                  </a:moveTo>
                  <a:lnTo>
                    <a:pt x="4" y="364"/>
                  </a:lnTo>
                  <a:lnTo>
                    <a:pt x="0" y="364"/>
                  </a:lnTo>
                  <a:lnTo>
                    <a:pt x="0" y="350"/>
                  </a:lnTo>
                  <a:lnTo>
                    <a:pt x="4" y="350"/>
                  </a:lnTo>
                  <a:close/>
                  <a:moveTo>
                    <a:pt x="4" y="374"/>
                  </a:moveTo>
                  <a:lnTo>
                    <a:pt x="4" y="387"/>
                  </a:lnTo>
                  <a:lnTo>
                    <a:pt x="0" y="387"/>
                  </a:lnTo>
                  <a:lnTo>
                    <a:pt x="0" y="374"/>
                  </a:lnTo>
                  <a:lnTo>
                    <a:pt x="4" y="374"/>
                  </a:lnTo>
                  <a:close/>
                  <a:moveTo>
                    <a:pt x="4" y="397"/>
                  </a:moveTo>
                  <a:lnTo>
                    <a:pt x="4" y="410"/>
                  </a:lnTo>
                  <a:lnTo>
                    <a:pt x="0" y="410"/>
                  </a:lnTo>
                  <a:lnTo>
                    <a:pt x="0" y="397"/>
                  </a:lnTo>
                  <a:lnTo>
                    <a:pt x="4" y="397"/>
                  </a:lnTo>
                  <a:close/>
                  <a:moveTo>
                    <a:pt x="4" y="420"/>
                  </a:moveTo>
                  <a:lnTo>
                    <a:pt x="4" y="434"/>
                  </a:lnTo>
                  <a:lnTo>
                    <a:pt x="0" y="434"/>
                  </a:lnTo>
                  <a:lnTo>
                    <a:pt x="0" y="420"/>
                  </a:lnTo>
                  <a:lnTo>
                    <a:pt x="4" y="420"/>
                  </a:lnTo>
                  <a:close/>
                  <a:moveTo>
                    <a:pt x="4" y="444"/>
                  </a:moveTo>
                  <a:lnTo>
                    <a:pt x="4" y="457"/>
                  </a:lnTo>
                  <a:lnTo>
                    <a:pt x="0" y="457"/>
                  </a:lnTo>
                  <a:lnTo>
                    <a:pt x="0" y="444"/>
                  </a:lnTo>
                  <a:lnTo>
                    <a:pt x="4" y="444"/>
                  </a:lnTo>
                  <a:close/>
                  <a:moveTo>
                    <a:pt x="4" y="467"/>
                  </a:moveTo>
                  <a:lnTo>
                    <a:pt x="4" y="480"/>
                  </a:lnTo>
                  <a:lnTo>
                    <a:pt x="0" y="480"/>
                  </a:lnTo>
                  <a:lnTo>
                    <a:pt x="0" y="467"/>
                  </a:lnTo>
                  <a:lnTo>
                    <a:pt x="4" y="467"/>
                  </a:lnTo>
                  <a:close/>
                  <a:moveTo>
                    <a:pt x="4" y="490"/>
                  </a:moveTo>
                  <a:lnTo>
                    <a:pt x="4" y="504"/>
                  </a:lnTo>
                  <a:lnTo>
                    <a:pt x="0" y="504"/>
                  </a:lnTo>
                  <a:lnTo>
                    <a:pt x="0" y="490"/>
                  </a:lnTo>
                  <a:lnTo>
                    <a:pt x="4" y="490"/>
                  </a:lnTo>
                  <a:close/>
                  <a:moveTo>
                    <a:pt x="4" y="514"/>
                  </a:moveTo>
                  <a:lnTo>
                    <a:pt x="4" y="527"/>
                  </a:lnTo>
                  <a:lnTo>
                    <a:pt x="0" y="527"/>
                  </a:lnTo>
                  <a:lnTo>
                    <a:pt x="0" y="514"/>
                  </a:lnTo>
                  <a:lnTo>
                    <a:pt x="4" y="514"/>
                  </a:lnTo>
                  <a:close/>
                  <a:moveTo>
                    <a:pt x="4" y="537"/>
                  </a:moveTo>
                  <a:lnTo>
                    <a:pt x="4" y="550"/>
                  </a:lnTo>
                  <a:lnTo>
                    <a:pt x="0" y="550"/>
                  </a:lnTo>
                  <a:lnTo>
                    <a:pt x="0" y="537"/>
                  </a:lnTo>
                  <a:lnTo>
                    <a:pt x="4" y="537"/>
                  </a:lnTo>
                  <a:close/>
                  <a:moveTo>
                    <a:pt x="4" y="560"/>
                  </a:moveTo>
                  <a:lnTo>
                    <a:pt x="4" y="574"/>
                  </a:lnTo>
                  <a:lnTo>
                    <a:pt x="0" y="574"/>
                  </a:lnTo>
                  <a:lnTo>
                    <a:pt x="0" y="560"/>
                  </a:lnTo>
                  <a:lnTo>
                    <a:pt x="4" y="560"/>
                  </a:lnTo>
                  <a:close/>
                  <a:moveTo>
                    <a:pt x="4" y="584"/>
                  </a:moveTo>
                  <a:lnTo>
                    <a:pt x="4" y="597"/>
                  </a:lnTo>
                  <a:lnTo>
                    <a:pt x="0" y="597"/>
                  </a:lnTo>
                  <a:lnTo>
                    <a:pt x="0" y="584"/>
                  </a:lnTo>
                  <a:lnTo>
                    <a:pt x="4" y="584"/>
                  </a:lnTo>
                  <a:close/>
                  <a:moveTo>
                    <a:pt x="4" y="607"/>
                  </a:moveTo>
                  <a:lnTo>
                    <a:pt x="4" y="620"/>
                  </a:lnTo>
                  <a:lnTo>
                    <a:pt x="0" y="620"/>
                  </a:lnTo>
                  <a:lnTo>
                    <a:pt x="0" y="607"/>
                  </a:lnTo>
                  <a:lnTo>
                    <a:pt x="4" y="607"/>
                  </a:lnTo>
                  <a:close/>
                  <a:moveTo>
                    <a:pt x="4" y="630"/>
                  </a:moveTo>
                  <a:lnTo>
                    <a:pt x="4" y="644"/>
                  </a:lnTo>
                  <a:lnTo>
                    <a:pt x="0" y="644"/>
                  </a:lnTo>
                  <a:lnTo>
                    <a:pt x="0" y="630"/>
                  </a:lnTo>
                  <a:lnTo>
                    <a:pt x="4" y="630"/>
                  </a:lnTo>
                  <a:close/>
                  <a:moveTo>
                    <a:pt x="4" y="654"/>
                  </a:moveTo>
                  <a:lnTo>
                    <a:pt x="4" y="667"/>
                  </a:lnTo>
                  <a:lnTo>
                    <a:pt x="0" y="667"/>
                  </a:lnTo>
                  <a:lnTo>
                    <a:pt x="0" y="654"/>
                  </a:lnTo>
                  <a:lnTo>
                    <a:pt x="4" y="654"/>
                  </a:lnTo>
                  <a:close/>
                  <a:moveTo>
                    <a:pt x="4" y="677"/>
                  </a:moveTo>
                  <a:lnTo>
                    <a:pt x="4" y="690"/>
                  </a:lnTo>
                  <a:lnTo>
                    <a:pt x="0" y="690"/>
                  </a:lnTo>
                  <a:lnTo>
                    <a:pt x="0" y="677"/>
                  </a:lnTo>
                  <a:lnTo>
                    <a:pt x="4" y="677"/>
                  </a:lnTo>
                  <a:close/>
                  <a:moveTo>
                    <a:pt x="4" y="700"/>
                  </a:moveTo>
                  <a:lnTo>
                    <a:pt x="4" y="709"/>
                  </a:lnTo>
                  <a:lnTo>
                    <a:pt x="0" y="709"/>
                  </a:lnTo>
                  <a:lnTo>
                    <a:pt x="0" y="700"/>
                  </a:lnTo>
                  <a:lnTo>
                    <a:pt x="4" y="70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D1CB92E6-6BB3-4CFB-F7FF-6AAB104EA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6" y="1514"/>
              <a:ext cx="963" cy="129"/>
            </a:xfrm>
            <a:prstGeom prst="rect">
              <a:avLst/>
            </a:prstGeom>
            <a:solidFill>
              <a:srgbClr val="EBF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" name="Rectangle 13">
              <a:extLst>
                <a:ext uri="{FF2B5EF4-FFF2-40B4-BE49-F238E27FC236}">
                  <a16:creationId xmlns:a16="http://schemas.microsoft.com/office/drawing/2014/main" id="{735F4895-9AA5-FB48-6752-97CB6C9CF9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6" y="1514"/>
              <a:ext cx="963" cy="129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7E2D83F7-5B53-5017-22F2-0D21F7B6E8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7" y="1534"/>
              <a:ext cx="379" cy="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R18 RAN1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5">
              <a:extLst>
                <a:ext uri="{FF2B5EF4-FFF2-40B4-BE49-F238E27FC236}">
                  <a16:creationId xmlns:a16="http://schemas.microsoft.com/office/drawing/2014/main" id="{43345880-F34C-44D9-65EA-8CE0B9519C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6" y="1860"/>
              <a:ext cx="1295" cy="123"/>
            </a:xfrm>
            <a:prstGeom prst="rect">
              <a:avLst/>
            </a:prstGeom>
            <a:solidFill>
              <a:srgbClr val="DCE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" name="Rectangle 16">
              <a:extLst>
                <a:ext uri="{FF2B5EF4-FFF2-40B4-BE49-F238E27FC236}">
                  <a16:creationId xmlns:a16="http://schemas.microsoft.com/office/drawing/2014/main" id="{6C9D3D3E-6836-654E-E851-55175BA7E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6" y="1860"/>
              <a:ext cx="1295" cy="123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" name="Rectangle 17">
              <a:extLst>
                <a:ext uri="{FF2B5EF4-FFF2-40B4-BE49-F238E27FC236}">
                  <a16:creationId xmlns:a16="http://schemas.microsoft.com/office/drawing/2014/main" id="{A76305DE-9C66-FFCC-E699-701FAA597B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4" y="1880"/>
              <a:ext cx="499" cy="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R18 RAN2/3/4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6D1AC6A4-940C-CFB8-6487-3D680C29CB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7" y="1415"/>
              <a:ext cx="27" cy="810"/>
            </a:xfrm>
            <a:custGeom>
              <a:avLst/>
              <a:gdLst>
                <a:gd name="T0" fmla="*/ 17 w 27"/>
                <a:gd name="T1" fmla="*/ 22 h 810"/>
                <a:gd name="T2" fmla="*/ 25 w 27"/>
                <a:gd name="T3" fmla="*/ 810 h 810"/>
                <a:gd name="T4" fmla="*/ 19 w 27"/>
                <a:gd name="T5" fmla="*/ 810 h 810"/>
                <a:gd name="T6" fmla="*/ 10 w 27"/>
                <a:gd name="T7" fmla="*/ 22 h 810"/>
                <a:gd name="T8" fmla="*/ 17 w 27"/>
                <a:gd name="T9" fmla="*/ 22 h 810"/>
                <a:gd name="T10" fmla="*/ 0 w 27"/>
                <a:gd name="T11" fmla="*/ 27 h 810"/>
                <a:gd name="T12" fmla="*/ 13 w 27"/>
                <a:gd name="T13" fmla="*/ 0 h 810"/>
                <a:gd name="T14" fmla="*/ 27 w 27"/>
                <a:gd name="T15" fmla="*/ 26 h 810"/>
                <a:gd name="T16" fmla="*/ 0 w 27"/>
                <a:gd name="T17" fmla="*/ 27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810">
                  <a:moveTo>
                    <a:pt x="17" y="22"/>
                  </a:moveTo>
                  <a:lnTo>
                    <a:pt x="25" y="810"/>
                  </a:lnTo>
                  <a:lnTo>
                    <a:pt x="19" y="810"/>
                  </a:lnTo>
                  <a:lnTo>
                    <a:pt x="10" y="22"/>
                  </a:lnTo>
                  <a:lnTo>
                    <a:pt x="17" y="22"/>
                  </a:lnTo>
                  <a:close/>
                  <a:moveTo>
                    <a:pt x="0" y="27"/>
                  </a:moveTo>
                  <a:lnTo>
                    <a:pt x="13" y="0"/>
                  </a:lnTo>
                  <a:lnTo>
                    <a:pt x="27" y="26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C3AB671B-6AC3-DDFA-12FB-8D0037B5C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" y="1658"/>
              <a:ext cx="568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" name="Rectangle 20">
              <a:extLst>
                <a:ext uri="{FF2B5EF4-FFF2-40B4-BE49-F238E27FC236}">
                  <a16:creationId xmlns:a16="http://schemas.microsoft.com/office/drawing/2014/main" id="{B1644586-3A52-8816-1410-36F526F41B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1" y="1673"/>
              <a:ext cx="275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6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R18 RAN1 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21">
              <a:extLst>
                <a:ext uri="{FF2B5EF4-FFF2-40B4-BE49-F238E27FC236}">
                  <a16:creationId xmlns:a16="http://schemas.microsoft.com/office/drawing/2014/main" id="{884555E0-96D8-E2AF-288F-74AADE0C5D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5" y="1673"/>
              <a:ext cx="139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6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Func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2">
              <a:extLst>
                <a:ext uri="{FF2B5EF4-FFF2-40B4-BE49-F238E27FC236}">
                  <a16:creationId xmlns:a16="http://schemas.microsoft.com/office/drawing/2014/main" id="{20A2A4BC-67A9-246B-EE12-CBB966F3D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0" y="1673"/>
              <a:ext cx="210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6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. Freeze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E8ECE6BF-4BA5-F16D-571F-C41E4D726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6" y="2009"/>
              <a:ext cx="674" cy="9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id="{9A61E044-015B-CE03-B2A3-6973132F4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6" y="2024"/>
              <a:ext cx="379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6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R18 RAN2/3/4 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BC326D71-A076-2552-3674-6BE8C18EC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2" y="2024"/>
              <a:ext cx="139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6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Func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26">
              <a:extLst>
                <a:ext uri="{FF2B5EF4-FFF2-40B4-BE49-F238E27FC236}">
                  <a16:creationId xmlns:a16="http://schemas.microsoft.com/office/drawing/2014/main" id="{087E74A2-4580-44B3-F92E-C8B7EC2D45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7" y="2024"/>
              <a:ext cx="210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6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. Freeze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6D9DB373-E744-6EF1-B2EC-5185552C34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6" y="1412"/>
              <a:ext cx="27" cy="697"/>
            </a:xfrm>
            <a:custGeom>
              <a:avLst/>
              <a:gdLst>
                <a:gd name="T0" fmla="*/ 17 w 27"/>
                <a:gd name="T1" fmla="*/ 22 h 697"/>
                <a:gd name="T2" fmla="*/ 22 w 27"/>
                <a:gd name="T3" fmla="*/ 697 h 697"/>
                <a:gd name="T4" fmla="*/ 16 w 27"/>
                <a:gd name="T5" fmla="*/ 697 h 697"/>
                <a:gd name="T6" fmla="*/ 10 w 27"/>
                <a:gd name="T7" fmla="*/ 22 h 697"/>
                <a:gd name="T8" fmla="*/ 17 w 27"/>
                <a:gd name="T9" fmla="*/ 22 h 697"/>
                <a:gd name="T10" fmla="*/ 0 w 27"/>
                <a:gd name="T11" fmla="*/ 27 h 697"/>
                <a:gd name="T12" fmla="*/ 13 w 27"/>
                <a:gd name="T13" fmla="*/ 0 h 697"/>
                <a:gd name="T14" fmla="*/ 27 w 27"/>
                <a:gd name="T15" fmla="*/ 27 h 697"/>
                <a:gd name="T16" fmla="*/ 0 w 27"/>
                <a:gd name="T17" fmla="*/ 2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697">
                  <a:moveTo>
                    <a:pt x="17" y="22"/>
                  </a:moveTo>
                  <a:lnTo>
                    <a:pt x="22" y="697"/>
                  </a:lnTo>
                  <a:lnTo>
                    <a:pt x="16" y="697"/>
                  </a:lnTo>
                  <a:lnTo>
                    <a:pt x="10" y="22"/>
                  </a:lnTo>
                  <a:lnTo>
                    <a:pt x="17" y="22"/>
                  </a:lnTo>
                  <a:close/>
                  <a:moveTo>
                    <a:pt x="0" y="27"/>
                  </a:moveTo>
                  <a:lnTo>
                    <a:pt x="13" y="0"/>
                  </a:lnTo>
                  <a:lnTo>
                    <a:pt x="27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DB525515-0988-5070-01CE-0855BB48A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9" y="2092"/>
              <a:ext cx="277" cy="21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30ECE574-0392-9023-8293-AE6864641C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9" y="2107"/>
              <a:ext cx="245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6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First R18 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3E49C9EB-8020-D3B1-DE6F-7A82DC795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" y="2159"/>
              <a:ext cx="177" cy="3"/>
            </a:xfrm>
            <a:custGeom>
              <a:avLst/>
              <a:gdLst>
                <a:gd name="T0" fmla="*/ 0 w 177"/>
                <a:gd name="T1" fmla="*/ 0 h 3"/>
                <a:gd name="T2" fmla="*/ 44 w 177"/>
                <a:gd name="T3" fmla="*/ 0 h 3"/>
                <a:gd name="T4" fmla="*/ 88 w 177"/>
                <a:gd name="T5" fmla="*/ 0 h 3"/>
                <a:gd name="T6" fmla="*/ 133 w 177"/>
                <a:gd name="T7" fmla="*/ 0 h 3"/>
                <a:gd name="T8" fmla="*/ 177 w 177"/>
                <a:gd name="T9" fmla="*/ 0 h 3"/>
                <a:gd name="T10" fmla="*/ 177 w 177"/>
                <a:gd name="T11" fmla="*/ 3 h 3"/>
                <a:gd name="T12" fmla="*/ 133 w 177"/>
                <a:gd name="T13" fmla="*/ 3 h 3"/>
                <a:gd name="T14" fmla="*/ 88 w 177"/>
                <a:gd name="T15" fmla="*/ 3 h 3"/>
                <a:gd name="T16" fmla="*/ 44 w 177"/>
                <a:gd name="T17" fmla="*/ 3 h 3"/>
                <a:gd name="T18" fmla="*/ 0 w 177"/>
                <a:gd name="T19" fmla="*/ 3 h 3"/>
                <a:gd name="T20" fmla="*/ 0 w 177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7" h="3">
                  <a:moveTo>
                    <a:pt x="0" y="0"/>
                  </a:moveTo>
                  <a:lnTo>
                    <a:pt x="44" y="0"/>
                  </a:lnTo>
                  <a:lnTo>
                    <a:pt x="88" y="0"/>
                  </a:lnTo>
                  <a:lnTo>
                    <a:pt x="133" y="0"/>
                  </a:lnTo>
                  <a:lnTo>
                    <a:pt x="177" y="0"/>
                  </a:lnTo>
                  <a:lnTo>
                    <a:pt x="177" y="3"/>
                  </a:lnTo>
                  <a:lnTo>
                    <a:pt x="133" y="3"/>
                  </a:lnTo>
                  <a:lnTo>
                    <a:pt x="88" y="3"/>
                  </a:lnTo>
                  <a:lnTo>
                    <a:pt x="44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" name="Rectangle 31">
              <a:extLst>
                <a:ext uri="{FF2B5EF4-FFF2-40B4-BE49-F238E27FC236}">
                  <a16:creationId xmlns:a16="http://schemas.microsoft.com/office/drawing/2014/main" id="{A09024E2-D341-F629-45C4-F08A0382B6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6" y="2166"/>
              <a:ext cx="183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6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ASN.1 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D0A9AE8D-4829-9E89-EBBD-8B3422B88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6" y="2218"/>
              <a:ext cx="123" cy="3"/>
            </a:xfrm>
            <a:custGeom>
              <a:avLst/>
              <a:gdLst>
                <a:gd name="T0" fmla="*/ 0 w 123"/>
                <a:gd name="T1" fmla="*/ 0 h 3"/>
                <a:gd name="T2" fmla="*/ 41 w 123"/>
                <a:gd name="T3" fmla="*/ 0 h 3"/>
                <a:gd name="T4" fmla="*/ 82 w 123"/>
                <a:gd name="T5" fmla="*/ 0 h 3"/>
                <a:gd name="T6" fmla="*/ 123 w 123"/>
                <a:gd name="T7" fmla="*/ 0 h 3"/>
                <a:gd name="T8" fmla="*/ 123 w 123"/>
                <a:gd name="T9" fmla="*/ 3 h 3"/>
                <a:gd name="T10" fmla="*/ 82 w 123"/>
                <a:gd name="T11" fmla="*/ 3 h 3"/>
                <a:gd name="T12" fmla="*/ 41 w 123"/>
                <a:gd name="T13" fmla="*/ 3 h 3"/>
                <a:gd name="T14" fmla="*/ 0 w 123"/>
                <a:gd name="T15" fmla="*/ 3 h 3"/>
                <a:gd name="T16" fmla="*/ 0 w 123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3">
                  <a:moveTo>
                    <a:pt x="0" y="0"/>
                  </a:moveTo>
                  <a:lnTo>
                    <a:pt x="41" y="0"/>
                  </a:lnTo>
                  <a:lnTo>
                    <a:pt x="82" y="0"/>
                  </a:lnTo>
                  <a:lnTo>
                    <a:pt x="123" y="0"/>
                  </a:lnTo>
                  <a:lnTo>
                    <a:pt x="123" y="3"/>
                  </a:lnTo>
                  <a:lnTo>
                    <a:pt x="82" y="3"/>
                  </a:lnTo>
                  <a:lnTo>
                    <a:pt x="4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" name="Rectangle 33">
              <a:extLst>
                <a:ext uri="{FF2B5EF4-FFF2-40B4-BE49-F238E27FC236}">
                  <a16:creationId xmlns:a16="http://schemas.microsoft.com/office/drawing/2014/main" id="{48FFF719-8259-1F9F-34AD-F78E0F472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" y="2224"/>
              <a:ext cx="189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6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review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D23F7A3B-C618-0CF4-FC9C-1D184D493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8" y="2276"/>
              <a:ext cx="139" cy="4"/>
            </a:xfrm>
            <a:custGeom>
              <a:avLst/>
              <a:gdLst>
                <a:gd name="T0" fmla="*/ 0 w 139"/>
                <a:gd name="T1" fmla="*/ 0 h 4"/>
                <a:gd name="T2" fmla="*/ 47 w 139"/>
                <a:gd name="T3" fmla="*/ 0 h 4"/>
                <a:gd name="T4" fmla="*/ 93 w 139"/>
                <a:gd name="T5" fmla="*/ 0 h 4"/>
                <a:gd name="T6" fmla="*/ 139 w 139"/>
                <a:gd name="T7" fmla="*/ 0 h 4"/>
                <a:gd name="T8" fmla="*/ 139 w 139"/>
                <a:gd name="T9" fmla="*/ 4 h 4"/>
                <a:gd name="T10" fmla="*/ 93 w 139"/>
                <a:gd name="T11" fmla="*/ 4 h 4"/>
                <a:gd name="T12" fmla="*/ 47 w 139"/>
                <a:gd name="T13" fmla="*/ 4 h 4"/>
                <a:gd name="T14" fmla="*/ 0 w 139"/>
                <a:gd name="T15" fmla="*/ 4 h 4"/>
                <a:gd name="T16" fmla="*/ 0 w 13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4">
                  <a:moveTo>
                    <a:pt x="0" y="0"/>
                  </a:moveTo>
                  <a:lnTo>
                    <a:pt x="47" y="0"/>
                  </a:lnTo>
                  <a:lnTo>
                    <a:pt x="93" y="0"/>
                  </a:lnTo>
                  <a:lnTo>
                    <a:pt x="139" y="0"/>
                  </a:lnTo>
                  <a:lnTo>
                    <a:pt x="139" y="4"/>
                  </a:lnTo>
                  <a:lnTo>
                    <a:pt x="93" y="4"/>
                  </a:lnTo>
                  <a:lnTo>
                    <a:pt x="47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7" name="Rectangle 35">
              <a:extLst>
                <a:ext uri="{FF2B5EF4-FFF2-40B4-BE49-F238E27FC236}">
                  <a16:creationId xmlns:a16="http://schemas.microsoft.com/office/drawing/2014/main" id="{D111CE69-5CC5-85E8-ACFB-F4765C22A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8" y="1514"/>
              <a:ext cx="310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8" name="Rectangle 36">
              <a:extLst>
                <a:ext uri="{FF2B5EF4-FFF2-40B4-BE49-F238E27FC236}">
                  <a16:creationId xmlns:a16="http://schemas.microsoft.com/office/drawing/2014/main" id="{E0B43BAB-444B-62EB-6489-154718293E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8" y="1514"/>
              <a:ext cx="310" cy="129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9" name="Rectangle 37">
              <a:extLst>
                <a:ext uri="{FF2B5EF4-FFF2-40B4-BE49-F238E27FC236}">
                  <a16:creationId xmlns:a16="http://schemas.microsoft.com/office/drawing/2014/main" id="{38D1CD88-64E4-DDAE-3A46-194A90CBC7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0" y="1533"/>
              <a:ext cx="221" cy="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500" b="1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panose="020B0604020202020204" pitchFamily="34" charset="0"/>
                </a:rPr>
                <a:t>R18 RAN1 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38">
              <a:extLst>
                <a:ext uri="{FF2B5EF4-FFF2-40B4-BE49-F238E27FC236}">
                  <a16:creationId xmlns:a16="http://schemas.microsoft.com/office/drawing/2014/main" id="{861E112E-4B82-0F4A-C663-F7F5860A3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0" y="1581"/>
              <a:ext cx="121" cy="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500" b="1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panose="020B0604020202020204" pitchFamily="34" charset="0"/>
                </a:rPr>
                <a:t>Maint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39">
              <a:extLst>
                <a:ext uri="{FF2B5EF4-FFF2-40B4-BE49-F238E27FC236}">
                  <a16:creationId xmlns:a16="http://schemas.microsoft.com/office/drawing/2014/main" id="{B7BEC68F-9980-C6A2-B8CB-AABE48072C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2" y="1861"/>
              <a:ext cx="321" cy="12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" name="Rectangle 40">
              <a:extLst>
                <a:ext uri="{FF2B5EF4-FFF2-40B4-BE49-F238E27FC236}">
                  <a16:creationId xmlns:a16="http://schemas.microsoft.com/office/drawing/2014/main" id="{89436120-FBCB-D434-95AB-E5B027C07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2" y="1861"/>
              <a:ext cx="321" cy="123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" name="Rectangle 41">
              <a:extLst>
                <a:ext uri="{FF2B5EF4-FFF2-40B4-BE49-F238E27FC236}">
                  <a16:creationId xmlns:a16="http://schemas.microsoft.com/office/drawing/2014/main" id="{70C70407-E6F8-BBA7-8E5B-8F8AED8ACC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4" y="1876"/>
              <a:ext cx="288" cy="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500" b="1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panose="020B0604020202020204" pitchFamily="34" charset="0"/>
                </a:rPr>
                <a:t>R18 RAN2/3/4 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42">
              <a:extLst>
                <a:ext uri="{FF2B5EF4-FFF2-40B4-BE49-F238E27FC236}">
                  <a16:creationId xmlns:a16="http://schemas.microsoft.com/office/drawing/2014/main" id="{28C869C0-4B49-BCCB-B2CB-0BD7620CD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4" y="1920"/>
              <a:ext cx="121" cy="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500" b="1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panose="020B0604020202020204" pitchFamily="34" charset="0"/>
                </a:rPr>
                <a:t>Maint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Rectangle 43">
              <a:extLst>
                <a:ext uri="{FF2B5EF4-FFF2-40B4-BE49-F238E27FC236}">
                  <a16:creationId xmlns:a16="http://schemas.microsoft.com/office/drawing/2014/main" id="{ECD05DEB-F108-6715-0F14-7C7EFDAB0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6" y="2027"/>
              <a:ext cx="375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000" b="1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R19 RAN1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Rectangle 44">
              <a:extLst>
                <a:ext uri="{FF2B5EF4-FFF2-40B4-BE49-F238E27FC236}">
                  <a16:creationId xmlns:a16="http://schemas.microsoft.com/office/drawing/2014/main" id="{1F4A0824-37B0-93AD-7793-064D24B310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7" y="2123"/>
              <a:ext cx="199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000" b="1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Func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Rectangle 45">
              <a:extLst>
                <a:ext uri="{FF2B5EF4-FFF2-40B4-BE49-F238E27FC236}">
                  <a16:creationId xmlns:a16="http://schemas.microsoft.com/office/drawing/2014/main" id="{02ADC4D4-72CC-1028-4EEC-9C77C3E40B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" y="2123"/>
              <a:ext cx="299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000" b="1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. Freeze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Rectangle 46">
              <a:extLst>
                <a:ext uri="{FF2B5EF4-FFF2-40B4-BE49-F238E27FC236}">
                  <a16:creationId xmlns:a16="http://schemas.microsoft.com/office/drawing/2014/main" id="{562743AE-81A8-6145-4BF5-CA2777BEA0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2" y="2314"/>
              <a:ext cx="208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700" b="0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R19 Pkg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Rectangle 47">
              <a:extLst>
                <a:ext uri="{FF2B5EF4-FFF2-40B4-BE49-F238E27FC236}">
                  <a16:creationId xmlns:a16="http://schemas.microsoft.com/office/drawing/2014/main" id="{A33145BA-19FE-FD34-21C8-F40964A2D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7" y="2378"/>
              <a:ext cx="189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700" b="0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(RAN4)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Rectangle 48">
              <a:extLst>
                <a:ext uri="{FF2B5EF4-FFF2-40B4-BE49-F238E27FC236}">
                  <a16:creationId xmlns:a16="http://schemas.microsoft.com/office/drawing/2014/main" id="{BAAF999F-3D58-7015-5DD8-D954A05C6D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6" y="1180"/>
              <a:ext cx="1293" cy="122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1" name="Rectangle 49">
              <a:extLst>
                <a:ext uri="{FF2B5EF4-FFF2-40B4-BE49-F238E27FC236}">
                  <a16:creationId xmlns:a16="http://schemas.microsoft.com/office/drawing/2014/main" id="{5230756E-68B3-4923-B129-B3EFF0C9A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6" y="1180"/>
              <a:ext cx="1293" cy="122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2" name="Rectangle 50">
              <a:extLst>
                <a:ext uri="{FF2B5EF4-FFF2-40B4-BE49-F238E27FC236}">
                  <a16:creationId xmlns:a16="http://schemas.microsoft.com/office/drawing/2014/main" id="{6254CBFE-19A3-3A65-7C33-465E2B6628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3" y="1200"/>
              <a:ext cx="258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1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2023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Rectangle 51">
              <a:extLst>
                <a:ext uri="{FF2B5EF4-FFF2-40B4-BE49-F238E27FC236}">
                  <a16:creationId xmlns:a16="http://schemas.microsoft.com/office/drawing/2014/main" id="{2A03CA81-F95B-C8FB-1CB6-FAC7A09751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6" y="1299"/>
              <a:ext cx="340" cy="113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4" name="Rectangle 52">
              <a:extLst>
                <a:ext uri="{FF2B5EF4-FFF2-40B4-BE49-F238E27FC236}">
                  <a16:creationId xmlns:a16="http://schemas.microsoft.com/office/drawing/2014/main" id="{73DB3EAB-A6F5-55BA-2525-5E4803F4E6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6" y="1299"/>
              <a:ext cx="340" cy="113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5" name="Rectangle 53">
              <a:extLst>
                <a:ext uri="{FF2B5EF4-FFF2-40B4-BE49-F238E27FC236}">
                  <a16:creationId xmlns:a16="http://schemas.microsoft.com/office/drawing/2014/main" id="{4C28A623-81D6-CEAA-9B74-0E350B1AB3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9" y="1321"/>
              <a:ext cx="12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Q1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54">
              <a:extLst>
                <a:ext uri="{FF2B5EF4-FFF2-40B4-BE49-F238E27FC236}">
                  <a16:creationId xmlns:a16="http://schemas.microsoft.com/office/drawing/2014/main" id="{BFA3463A-C907-85B8-601B-73908A0FFA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36" y="1298"/>
              <a:ext cx="303" cy="113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7" name="Rectangle 55">
              <a:extLst>
                <a:ext uri="{FF2B5EF4-FFF2-40B4-BE49-F238E27FC236}">
                  <a16:creationId xmlns:a16="http://schemas.microsoft.com/office/drawing/2014/main" id="{D88608A6-E0AE-0C14-9BF1-DB4284CD82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36" y="1298"/>
              <a:ext cx="303" cy="113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8" name="Rectangle 56">
              <a:extLst>
                <a:ext uri="{FF2B5EF4-FFF2-40B4-BE49-F238E27FC236}">
                  <a16:creationId xmlns:a16="http://schemas.microsoft.com/office/drawing/2014/main" id="{8BBAC7FC-8C9D-D08A-4B15-62C589FBF0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1" y="1320"/>
              <a:ext cx="12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Q2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57">
              <a:extLst>
                <a:ext uri="{FF2B5EF4-FFF2-40B4-BE49-F238E27FC236}">
                  <a16:creationId xmlns:a16="http://schemas.microsoft.com/office/drawing/2014/main" id="{F3DF2CEE-AC6D-946B-DDCD-49A9307BF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" y="1299"/>
              <a:ext cx="316" cy="113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0" name="Rectangle 58">
              <a:extLst>
                <a:ext uri="{FF2B5EF4-FFF2-40B4-BE49-F238E27FC236}">
                  <a16:creationId xmlns:a16="http://schemas.microsoft.com/office/drawing/2014/main" id="{804F5C48-0258-267D-A40B-C506923E7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8" y="1299"/>
              <a:ext cx="316" cy="113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1" name="Rectangle 59">
              <a:extLst>
                <a:ext uri="{FF2B5EF4-FFF2-40B4-BE49-F238E27FC236}">
                  <a16:creationId xmlns:a16="http://schemas.microsoft.com/office/drawing/2014/main" id="{AF40E4E9-A547-CE22-19D4-3005B51419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9" y="1321"/>
              <a:ext cx="12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Q3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60">
              <a:extLst>
                <a:ext uri="{FF2B5EF4-FFF2-40B4-BE49-F238E27FC236}">
                  <a16:creationId xmlns:a16="http://schemas.microsoft.com/office/drawing/2014/main" id="{834652B5-DAD9-E9AE-AFDD-1DAEE211E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6" y="1299"/>
              <a:ext cx="333" cy="113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3" name="Rectangle 61">
              <a:extLst>
                <a:ext uri="{FF2B5EF4-FFF2-40B4-BE49-F238E27FC236}">
                  <a16:creationId xmlns:a16="http://schemas.microsoft.com/office/drawing/2014/main" id="{24F3DD70-08C9-CFF6-264D-11C9299E80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6" y="1299"/>
              <a:ext cx="333" cy="113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4" name="Rectangle 62">
              <a:extLst>
                <a:ext uri="{FF2B5EF4-FFF2-40B4-BE49-F238E27FC236}">
                  <a16:creationId xmlns:a16="http://schemas.microsoft.com/office/drawing/2014/main" id="{A2FED295-E4D1-C2CB-5860-D6CC50003E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6" y="1321"/>
              <a:ext cx="12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Q4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63">
              <a:extLst>
                <a:ext uri="{FF2B5EF4-FFF2-40B4-BE49-F238E27FC236}">
                  <a16:creationId xmlns:a16="http://schemas.microsoft.com/office/drawing/2014/main" id="{17FAF9AD-0304-FB01-7487-E2A5930038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9" y="1181"/>
              <a:ext cx="1293" cy="122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6" name="Rectangle 64">
              <a:extLst>
                <a:ext uri="{FF2B5EF4-FFF2-40B4-BE49-F238E27FC236}">
                  <a16:creationId xmlns:a16="http://schemas.microsoft.com/office/drawing/2014/main" id="{353D75BA-7432-A90A-C4B4-6BB85C25CB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9" y="1181"/>
              <a:ext cx="1293" cy="122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7" name="Rectangle 65">
              <a:extLst>
                <a:ext uri="{FF2B5EF4-FFF2-40B4-BE49-F238E27FC236}">
                  <a16:creationId xmlns:a16="http://schemas.microsoft.com/office/drawing/2014/main" id="{A2F8A28F-1EEF-F886-2A02-E9F3B94802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7" y="1199"/>
              <a:ext cx="258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1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2024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66">
              <a:extLst>
                <a:ext uri="{FF2B5EF4-FFF2-40B4-BE49-F238E27FC236}">
                  <a16:creationId xmlns:a16="http://schemas.microsoft.com/office/drawing/2014/main" id="{7678BDA0-2370-8436-53CD-F5D57B5F87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9" y="1299"/>
              <a:ext cx="341" cy="114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9" name="Rectangle 67">
              <a:extLst>
                <a:ext uri="{FF2B5EF4-FFF2-40B4-BE49-F238E27FC236}">
                  <a16:creationId xmlns:a16="http://schemas.microsoft.com/office/drawing/2014/main" id="{41C30896-8B8B-5CDB-A9BA-73224D15B8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9" y="1299"/>
              <a:ext cx="341" cy="114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0" name="Rectangle 68">
              <a:extLst>
                <a:ext uri="{FF2B5EF4-FFF2-40B4-BE49-F238E27FC236}">
                  <a16:creationId xmlns:a16="http://schemas.microsoft.com/office/drawing/2014/main" id="{6E6FABCA-1ACD-372B-A9CA-CDC14DC280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" y="1321"/>
              <a:ext cx="12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Q1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Rectangle 69">
              <a:extLst>
                <a:ext uri="{FF2B5EF4-FFF2-40B4-BE49-F238E27FC236}">
                  <a16:creationId xmlns:a16="http://schemas.microsoft.com/office/drawing/2014/main" id="{9712C866-460F-C536-7C34-D1542DBB2B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0" y="1298"/>
              <a:ext cx="303" cy="114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2" name="Rectangle 70">
              <a:extLst>
                <a:ext uri="{FF2B5EF4-FFF2-40B4-BE49-F238E27FC236}">
                  <a16:creationId xmlns:a16="http://schemas.microsoft.com/office/drawing/2014/main" id="{31FA516F-B017-2CDF-77B8-F81E8AE2EB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0" y="1298"/>
              <a:ext cx="303" cy="114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3" name="Rectangle 71">
              <a:extLst>
                <a:ext uri="{FF2B5EF4-FFF2-40B4-BE49-F238E27FC236}">
                  <a16:creationId xmlns:a16="http://schemas.microsoft.com/office/drawing/2014/main" id="{1F60D6A9-E162-C38C-1C6D-C55C02B988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4" y="1320"/>
              <a:ext cx="12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Q2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72">
              <a:extLst>
                <a:ext uri="{FF2B5EF4-FFF2-40B4-BE49-F238E27FC236}">
                  <a16:creationId xmlns:a16="http://schemas.microsoft.com/office/drawing/2014/main" id="{94835E83-7ECD-A5A1-55DD-673566381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2" y="1299"/>
              <a:ext cx="316" cy="114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5" name="Rectangle 73">
              <a:extLst>
                <a:ext uri="{FF2B5EF4-FFF2-40B4-BE49-F238E27FC236}">
                  <a16:creationId xmlns:a16="http://schemas.microsoft.com/office/drawing/2014/main" id="{7B3EA8F7-5B93-9BC8-2458-A51F0C20E9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2" y="1299"/>
              <a:ext cx="316" cy="114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6" name="Rectangle 74">
              <a:extLst>
                <a:ext uri="{FF2B5EF4-FFF2-40B4-BE49-F238E27FC236}">
                  <a16:creationId xmlns:a16="http://schemas.microsoft.com/office/drawing/2014/main" id="{1BEEE54F-7657-B5AA-7893-267F866CB4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3" y="1321"/>
              <a:ext cx="12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Q3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75">
              <a:extLst>
                <a:ext uri="{FF2B5EF4-FFF2-40B4-BE49-F238E27FC236}">
                  <a16:creationId xmlns:a16="http://schemas.microsoft.com/office/drawing/2014/main" id="{B5B1D5B1-3511-E619-0768-62BBB426F6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50" y="1299"/>
              <a:ext cx="332" cy="114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8" name="Rectangle 76">
              <a:extLst>
                <a:ext uri="{FF2B5EF4-FFF2-40B4-BE49-F238E27FC236}">
                  <a16:creationId xmlns:a16="http://schemas.microsoft.com/office/drawing/2014/main" id="{D32EE745-F3C6-0757-47F7-A91A89380E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50" y="1299"/>
              <a:ext cx="332" cy="114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9" name="Rectangle 77">
              <a:extLst>
                <a:ext uri="{FF2B5EF4-FFF2-40B4-BE49-F238E27FC236}">
                  <a16:creationId xmlns:a16="http://schemas.microsoft.com/office/drawing/2014/main" id="{2920E95E-F666-958E-036C-877F319142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9" y="1321"/>
              <a:ext cx="12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Q4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78">
              <a:extLst>
                <a:ext uri="{FF2B5EF4-FFF2-40B4-BE49-F238E27FC236}">
                  <a16:creationId xmlns:a16="http://schemas.microsoft.com/office/drawing/2014/main" id="{8602DE15-D12A-64C1-8C34-6A35561539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1" y="2262"/>
              <a:ext cx="208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600" b="0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R19 Pkg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79">
              <a:extLst>
                <a:ext uri="{FF2B5EF4-FFF2-40B4-BE49-F238E27FC236}">
                  <a16:creationId xmlns:a16="http://schemas.microsoft.com/office/drawing/2014/main" id="{4A7D9843-5E86-B95F-4BF3-50D55CA8F3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5" y="2320"/>
              <a:ext cx="289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600" b="0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(RAN1/2/3)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80">
              <a:extLst>
                <a:ext uri="{FF2B5EF4-FFF2-40B4-BE49-F238E27FC236}">
                  <a16:creationId xmlns:a16="http://schemas.microsoft.com/office/drawing/2014/main" id="{BFD6D427-BBC3-BC3A-125F-BDCDEBD89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0" y="2087"/>
              <a:ext cx="277" cy="151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3" name="Rectangle 81">
              <a:extLst>
                <a:ext uri="{FF2B5EF4-FFF2-40B4-BE49-F238E27FC236}">
                  <a16:creationId xmlns:a16="http://schemas.microsoft.com/office/drawing/2014/main" id="{A35E01DC-18FE-3936-2352-0A0E526A40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7" y="2102"/>
              <a:ext cx="244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6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R18 ASN.1 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Freeform 82">
              <a:extLst>
                <a:ext uri="{FF2B5EF4-FFF2-40B4-BE49-F238E27FC236}">
                  <a16:creationId xmlns:a16="http://schemas.microsoft.com/office/drawing/2014/main" id="{266B6B5A-D01F-EC6A-AC48-1E4EA483F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7" y="2152"/>
              <a:ext cx="202" cy="3"/>
            </a:xfrm>
            <a:custGeom>
              <a:avLst/>
              <a:gdLst>
                <a:gd name="T0" fmla="*/ 0 w 202"/>
                <a:gd name="T1" fmla="*/ 0 h 3"/>
                <a:gd name="T2" fmla="*/ 50 w 202"/>
                <a:gd name="T3" fmla="*/ 0 h 3"/>
                <a:gd name="T4" fmla="*/ 101 w 202"/>
                <a:gd name="T5" fmla="*/ 0 h 3"/>
                <a:gd name="T6" fmla="*/ 152 w 202"/>
                <a:gd name="T7" fmla="*/ 0 h 3"/>
                <a:gd name="T8" fmla="*/ 202 w 202"/>
                <a:gd name="T9" fmla="*/ 0 h 3"/>
                <a:gd name="T10" fmla="*/ 202 w 202"/>
                <a:gd name="T11" fmla="*/ 3 h 3"/>
                <a:gd name="T12" fmla="*/ 152 w 202"/>
                <a:gd name="T13" fmla="*/ 3 h 3"/>
                <a:gd name="T14" fmla="*/ 101 w 202"/>
                <a:gd name="T15" fmla="*/ 3 h 3"/>
                <a:gd name="T16" fmla="*/ 50 w 202"/>
                <a:gd name="T17" fmla="*/ 3 h 3"/>
                <a:gd name="T18" fmla="*/ 0 w 202"/>
                <a:gd name="T19" fmla="*/ 3 h 3"/>
                <a:gd name="T20" fmla="*/ 0 w 202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2" h="3">
                  <a:moveTo>
                    <a:pt x="0" y="0"/>
                  </a:moveTo>
                  <a:lnTo>
                    <a:pt x="50" y="0"/>
                  </a:lnTo>
                  <a:lnTo>
                    <a:pt x="101" y="0"/>
                  </a:lnTo>
                  <a:lnTo>
                    <a:pt x="152" y="0"/>
                  </a:lnTo>
                  <a:lnTo>
                    <a:pt x="202" y="0"/>
                  </a:lnTo>
                  <a:lnTo>
                    <a:pt x="202" y="3"/>
                  </a:lnTo>
                  <a:lnTo>
                    <a:pt x="152" y="3"/>
                  </a:lnTo>
                  <a:lnTo>
                    <a:pt x="101" y="3"/>
                  </a:lnTo>
                  <a:lnTo>
                    <a:pt x="50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5" name="Rectangle 83">
              <a:extLst>
                <a:ext uri="{FF2B5EF4-FFF2-40B4-BE49-F238E27FC236}">
                  <a16:creationId xmlns:a16="http://schemas.microsoft.com/office/drawing/2014/main" id="{9C26293F-1ABF-44D5-110D-10A2FF884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" y="2158"/>
              <a:ext cx="155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6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Freeze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Freeform 84">
              <a:extLst>
                <a:ext uri="{FF2B5EF4-FFF2-40B4-BE49-F238E27FC236}">
                  <a16:creationId xmlns:a16="http://schemas.microsoft.com/office/drawing/2014/main" id="{472B3952-3175-9EFD-B546-EB9659D60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5" y="2208"/>
              <a:ext cx="126" cy="3"/>
            </a:xfrm>
            <a:custGeom>
              <a:avLst/>
              <a:gdLst>
                <a:gd name="T0" fmla="*/ 0 w 126"/>
                <a:gd name="T1" fmla="*/ 0 h 3"/>
                <a:gd name="T2" fmla="*/ 42 w 126"/>
                <a:gd name="T3" fmla="*/ 0 h 3"/>
                <a:gd name="T4" fmla="*/ 84 w 126"/>
                <a:gd name="T5" fmla="*/ 0 h 3"/>
                <a:gd name="T6" fmla="*/ 126 w 126"/>
                <a:gd name="T7" fmla="*/ 0 h 3"/>
                <a:gd name="T8" fmla="*/ 126 w 126"/>
                <a:gd name="T9" fmla="*/ 3 h 3"/>
                <a:gd name="T10" fmla="*/ 84 w 126"/>
                <a:gd name="T11" fmla="*/ 3 h 3"/>
                <a:gd name="T12" fmla="*/ 42 w 126"/>
                <a:gd name="T13" fmla="*/ 3 h 3"/>
                <a:gd name="T14" fmla="*/ 0 w 126"/>
                <a:gd name="T15" fmla="*/ 3 h 3"/>
                <a:gd name="T16" fmla="*/ 0 w 126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3">
                  <a:moveTo>
                    <a:pt x="0" y="0"/>
                  </a:moveTo>
                  <a:lnTo>
                    <a:pt x="42" y="0"/>
                  </a:lnTo>
                  <a:lnTo>
                    <a:pt x="84" y="0"/>
                  </a:lnTo>
                  <a:lnTo>
                    <a:pt x="126" y="0"/>
                  </a:lnTo>
                  <a:lnTo>
                    <a:pt x="126" y="3"/>
                  </a:lnTo>
                  <a:lnTo>
                    <a:pt x="84" y="3"/>
                  </a:lnTo>
                  <a:lnTo>
                    <a:pt x="4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Rectangle 85">
              <a:extLst>
                <a:ext uri="{FF2B5EF4-FFF2-40B4-BE49-F238E27FC236}">
                  <a16:creationId xmlns:a16="http://schemas.microsoft.com/office/drawing/2014/main" id="{F660C346-769E-A1E9-4165-48F85B3D1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3" y="1180"/>
              <a:ext cx="1293" cy="122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Rectangle 86">
              <a:extLst>
                <a:ext uri="{FF2B5EF4-FFF2-40B4-BE49-F238E27FC236}">
                  <a16:creationId xmlns:a16="http://schemas.microsoft.com/office/drawing/2014/main" id="{3C016B64-FE36-A87C-DBA1-AA5AF70366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3" y="1180"/>
              <a:ext cx="1293" cy="122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9" name="Rectangle 87">
              <a:extLst>
                <a:ext uri="{FF2B5EF4-FFF2-40B4-BE49-F238E27FC236}">
                  <a16:creationId xmlns:a16="http://schemas.microsoft.com/office/drawing/2014/main" id="{E4DBB4C2-A3AB-62B7-75E3-E05C91AD7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1" y="1200"/>
              <a:ext cx="258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1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2025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Rectangle 88">
              <a:extLst>
                <a:ext uri="{FF2B5EF4-FFF2-40B4-BE49-F238E27FC236}">
                  <a16:creationId xmlns:a16="http://schemas.microsoft.com/office/drawing/2014/main" id="{C143CBA2-4F3F-1375-FE70-84865F4A9A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3" y="1299"/>
              <a:ext cx="341" cy="113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1" name="Rectangle 89">
              <a:extLst>
                <a:ext uri="{FF2B5EF4-FFF2-40B4-BE49-F238E27FC236}">
                  <a16:creationId xmlns:a16="http://schemas.microsoft.com/office/drawing/2014/main" id="{96829A80-8967-FE63-9364-56D4FA0FE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3" y="1299"/>
              <a:ext cx="341" cy="113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2" name="Rectangle 90">
              <a:extLst>
                <a:ext uri="{FF2B5EF4-FFF2-40B4-BE49-F238E27FC236}">
                  <a16:creationId xmlns:a16="http://schemas.microsoft.com/office/drawing/2014/main" id="{2A06BCBA-7FF1-4E44-2540-C6A0430854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7" y="1320"/>
              <a:ext cx="12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Q1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3" name="Rectangle 91">
              <a:extLst>
                <a:ext uri="{FF2B5EF4-FFF2-40B4-BE49-F238E27FC236}">
                  <a16:creationId xmlns:a16="http://schemas.microsoft.com/office/drawing/2014/main" id="{10BF34A7-3402-1928-5B64-18086F5B5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4" y="1298"/>
              <a:ext cx="303" cy="113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4" name="Rectangle 92">
              <a:extLst>
                <a:ext uri="{FF2B5EF4-FFF2-40B4-BE49-F238E27FC236}">
                  <a16:creationId xmlns:a16="http://schemas.microsoft.com/office/drawing/2014/main" id="{D567002F-02DF-7381-46BE-92214A507C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4" y="1298"/>
              <a:ext cx="303" cy="113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5" name="Rectangle 93">
              <a:extLst>
                <a:ext uri="{FF2B5EF4-FFF2-40B4-BE49-F238E27FC236}">
                  <a16:creationId xmlns:a16="http://schemas.microsoft.com/office/drawing/2014/main" id="{C01C5D59-A67A-874E-4EB8-53B2CCEEC8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8" y="1319"/>
              <a:ext cx="12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Q2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Rectangle 94">
              <a:extLst>
                <a:ext uri="{FF2B5EF4-FFF2-40B4-BE49-F238E27FC236}">
                  <a16:creationId xmlns:a16="http://schemas.microsoft.com/office/drawing/2014/main" id="{6FABC33F-680F-F177-465B-E3667FC9ED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25" y="1299"/>
              <a:ext cx="317" cy="113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7" name="Rectangle 95">
              <a:extLst>
                <a:ext uri="{FF2B5EF4-FFF2-40B4-BE49-F238E27FC236}">
                  <a16:creationId xmlns:a16="http://schemas.microsoft.com/office/drawing/2014/main" id="{A488CE06-F4FD-E00E-0009-8640DA56E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25" y="1299"/>
              <a:ext cx="317" cy="113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8" name="Rectangle 96">
              <a:extLst>
                <a:ext uri="{FF2B5EF4-FFF2-40B4-BE49-F238E27FC236}">
                  <a16:creationId xmlns:a16="http://schemas.microsoft.com/office/drawing/2014/main" id="{0B1038FB-6D61-C1FB-9702-BD92C5B2B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7" y="1320"/>
              <a:ext cx="12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Q3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9" name="Rectangle 97">
              <a:extLst>
                <a:ext uri="{FF2B5EF4-FFF2-40B4-BE49-F238E27FC236}">
                  <a16:creationId xmlns:a16="http://schemas.microsoft.com/office/drawing/2014/main" id="{CFD52C2F-0AE1-118D-A028-7B16D7545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4" y="1299"/>
              <a:ext cx="332" cy="113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0" name="Rectangle 98">
              <a:extLst>
                <a:ext uri="{FF2B5EF4-FFF2-40B4-BE49-F238E27FC236}">
                  <a16:creationId xmlns:a16="http://schemas.microsoft.com/office/drawing/2014/main" id="{F83574E3-8C4C-0E2C-2EDB-605E674990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4" y="1299"/>
              <a:ext cx="332" cy="113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1" name="Rectangle 99">
              <a:extLst>
                <a:ext uri="{FF2B5EF4-FFF2-40B4-BE49-F238E27FC236}">
                  <a16:creationId xmlns:a16="http://schemas.microsoft.com/office/drawing/2014/main" id="{F387866C-6E02-F312-456C-58D5AB86E4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63" y="1320"/>
              <a:ext cx="12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Q4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Rectangle 100">
              <a:extLst>
                <a:ext uri="{FF2B5EF4-FFF2-40B4-BE49-F238E27FC236}">
                  <a16:creationId xmlns:a16="http://schemas.microsoft.com/office/drawing/2014/main" id="{6C588E21-38C4-C7D4-A1FD-C905AB782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9" y="1860"/>
              <a:ext cx="1903" cy="124"/>
            </a:xfrm>
            <a:prstGeom prst="rect">
              <a:avLst/>
            </a:prstGeom>
            <a:solidFill>
              <a:srgbClr val="95B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3" name="Rectangle 101">
              <a:extLst>
                <a:ext uri="{FF2B5EF4-FFF2-40B4-BE49-F238E27FC236}">
                  <a16:creationId xmlns:a16="http://schemas.microsoft.com/office/drawing/2014/main" id="{8DBBDEFF-1790-BA78-1AAC-78C6454F1A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9" y="1860"/>
              <a:ext cx="1903" cy="124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4" name="Rectangle 102">
              <a:extLst>
                <a:ext uri="{FF2B5EF4-FFF2-40B4-BE49-F238E27FC236}">
                  <a16:creationId xmlns:a16="http://schemas.microsoft.com/office/drawing/2014/main" id="{A022ABBA-A8DB-1D95-AFC9-8D86898B0D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1" y="1881"/>
              <a:ext cx="500" cy="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R19 RAN2/3/4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" name="Rectangle 103">
              <a:extLst>
                <a:ext uri="{FF2B5EF4-FFF2-40B4-BE49-F238E27FC236}">
                  <a16:creationId xmlns:a16="http://schemas.microsoft.com/office/drawing/2014/main" id="{B473F3DC-1F0F-7403-A992-2E6AA0438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5" y="1520"/>
              <a:ext cx="1930" cy="12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6" name="Rectangle 104">
              <a:extLst>
                <a:ext uri="{FF2B5EF4-FFF2-40B4-BE49-F238E27FC236}">
                  <a16:creationId xmlns:a16="http://schemas.microsoft.com/office/drawing/2014/main" id="{8B659514-109E-B80C-6414-C5DBEBDBFE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5" y="1520"/>
              <a:ext cx="1930" cy="124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7" name="Rectangle 105">
              <a:extLst>
                <a:ext uri="{FF2B5EF4-FFF2-40B4-BE49-F238E27FC236}">
                  <a16:creationId xmlns:a16="http://schemas.microsoft.com/office/drawing/2014/main" id="{E549BE0C-3355-1B52-87E4-D32458E26F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0" y="1541"/>
              <a:ext cx="379" cy="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R19 RAN1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8" name="Freeform 106">
              <a:extLst>
                <a:ext uri="{FF2B5EF4-FFF2-40B4-BE49-F238E27FC236}">
                  <a16:creationId xmlns:a16="http://schemas.microsoft.com/office/drawing/2014/main" id="{429A977D-D33F-5297-9EFB-9DEC40D8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36" y="1420"/>
              <a:ext cx="27" cy="839"/>
            </a:xfrm>
            <a:custGeom>
              <a:avLst/>
              <a:gdLst>
                <a:gd name="T0" fmla="*/ 17 w 27"/>
                <a:gd name="T1" fmla="*/ 22 h 839"/>
                <a:gd name="T2" fmla="*/ 23 w 27"/>
                <a:gd name="T3" fmla="*/ 839 h 839"/>
                <a:gd name="T4" fmla="*/ 17 w 27"/>
                <a:gd name="T5" fmla="*/ 839 h 839"/>
                <a:gd name="T6" fmla="*/ 10 w 27"/>
                <a:gd name="T7" fmla="*/ 22 h 839"/>
                <a:gd name="T8" fmla="*/ 17 w 27"/>
                <a:gd name="T9" fmla="*/ 22 h 839"/>
                <a:gd name="T10" fmla="*/ 0 w 27"/>
                <a:gd name="T11" fmla="*/ 27 h 839"/>
                <a:gd name="T12" fmla="*/ 13 w 27"/>
                <a:gd name="T13" fmla="*/ 0 h 839"/>
                <a:gd name="T14" fmla="*/ 27 w 27"/>
                <a:gd name="T15" fmla="*/ 27 h 839"/>
                <a:gd name="T16" fmla="*/ 0 w 27"/>
                <a:gd name="T17" fmla="*/ 27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839">
                  <a:moveTo>
                    <a:pt x="17" y="22"/>
                  </a:moveTo>
                  <a:lnTo>
                    <a:pt x="23" y="839"/>
                  </a:lnTo>
                  <a:lnTo>
                    <a:pt x="17" y="839"/>
                  </a:lnTo>
                  <a:lnTo>
                    <a:pt x="10" y="22"/>
                  </a:lnTo>
                  <a:lnTo>
                    <a:pt x="17" y="22"/>
                  </a:lnTo>
                  <a:close/>
                  <a:moveTo>
                    <a:pt x="0" y="27"/>
                  </a:moveTo>
                  <a:lnTo>
                    <a:pt x="13" y="0"/>
                  </a:lnTo>
                  <a:lnTo>
                    <a:pt x="27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000000"/>
            </a:solidFill>
            <a:ln w="1588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9" name="Rectangle 107">
              <a:extLst>
                <a:ext uri="{FF2B5EF4-FFF2-40B4-BE49-F238E27FC236}">
                  <a16:creationId xmlns:a16="http://schemas.microsoft.com/office/drawing/2014/main" id="{0D6F6706-803A-F58B-4678-254608C0C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3" y="2322"/>
              <a:ext cx="525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000" b="1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R19 RAN2/3/4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108">
              <a:extLst>
                <a:ext uri="{FF2B5EF4-FFF2-40B4-BE49-F238E27FC236}">
                  <a16:creationId xmlns:a16="http://schemas.microsoft.com/office/drawing/2014/main" id="{3A52EB7D-2E2A-02FB-B704-C0B326F012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8" y="2418"/>
              <a:ext cx="199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000" b="1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Func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1" name="Rectangle 109">
              <a:extLst>
                <a:ext uri="{FF2B5EF4-FFF2-40B4-BE49-F238E27FC236}">
                  <a16:creationId xmlns:a16="http://schemas.microsoft.com/office/drawing/2014/main" id="{B2B55289-892D-105D-4C82-5E46555120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5" y="2418"/>
              <a:ext cx="299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000" b="1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. Freeze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Freeform 110">
              <a:extLst>
                <a:ext uri="{FF2B5EF4-FFF2-40B4-BE49-F238E27FC236}">
                  <a16:creationId xmlns:a16="http://schemas.microsoft.com/office/drawing/2014/main" id="{3309909D-DE19-AD2F-05C2-282D162CA3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69" y="1422"/>
              <a:ext cx="27" cy="590"/>
            </a:xfrm>
            <a:custGeom>
              <a:avLst/>
              <a:gdLst>
                <a:gd name="T0" fmla="*/ 17 w 27"/>
                <a:gd name="T1" fmla="*/ 22 h 590"/>
                <a:gd name="T2" fmla="*/ 17 w 27"/>
                <a:gd name="T3" fmla="*/ 590 h 590"/>
                <a:gd name="T4" fmla="*/ 10 w 27"/>
                <a:gd name="T5" fmla="*/ 590 h 590"/>
                <a:gd name="T6" fmla="*/ 10 w 27"/>
                <a:gd name="T7" fmla="*/ 22 h 590"/>
                <a:gd name="T8" fmla="*/ 17 w 27"/>
                <a:gd name="T9" fmla="*/ 22 h 590"/>
                <a:gd name="T10" fmla="*/ 0 w 27"/>
                <a:gd name="T11" fmla="*/ 26 h 590"/>
                <a:gd name="T12" fmla="*/ 14 w 27"/>
                <a:gd name="T13" fmla="*/ 0 h 590"/>
                <a:gd name="T14" fmla="*/ 27 w 27"/>
                <a:gd name="T15" fmla="*/ 26 h 590"/>
                <a:gd name="T16" fmla="*/ 0 w 27"/>
                <a:gd name="T17" fmla="*/ 26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90">
                  <a:moveTo>
                    <a:pt x="17" y="22"/>
                  </a:moveTo>
                  <a:lnTo>
                    <a:pt x="17" y="590"/>
                  </a:lnTo>
                  <a:lnTo>
                    <a:pt x="10" y="590"/>
                  </a:lnTo>
                  <a:lnTo>
                    <a:pt x="10" y="22"/>
                  </a:lnTo>
                  <a:lnTo>
                    <a:pt x="17" y="22"/>
                  </a:lnTo>
                  <a:close/>
                  <a:moveTo>
                    <a:pt x="0" y="26"/>
                  </a:moveTo>
                  <a:lnTo>
                    <a:pt x="14" y="0"/>
                  </a:lnTo>
                  <a:lnTo>
                    <a:pt x="27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1588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3" name="Rectangle 111">
              <a:extLst>
                <a:ext uri="{FF2B5EF4-FFF2-40B4-BE49-F238E27FC236}">
                  <a16:creationId xmlns:a16="http://schemas.microsoft.com/office/drawing/2014/main" id="{0E16D30A-36EC-B375-6CA6-EC050658C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3" y="1856"/>
              <a:ext cx="310" cy="129"/>
            </a:xfrm>
            <a:prstGeom prst="rect">
              <a:avLst/>
            </a:prstGeom>
            <a:solidFill>
              <a:srgbClr val="376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4" name="Rectangle 112">
              <a:extLst>
                <a:ext uri="{FF2B5EF4-FFF2-40B4-BE49-F238E27FC236}">
                  <a16:creationId xmlns:a16="http://schemas.microsoft.com/office/drawing/2014/main" id="{7C6878E8-7F1A-0B9C-EB81-66E0CD18FD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3" y="1856"/>
              <a:ext cx="310" cy="129"/>
            </a:xfrm>
            <a:prstGeom prst="rect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5" name="Rectangle 113">
              <a:extLst>
                <a:ext uri="{FF2B5EF4-FFF2-40B4-BE49-F238E27FC236}">
                  <a16:creationId xmlns:a16="http://schemas.microsoft.com/office/drawing/2014/main" id="{B8390D64-36B6-82B2-D976-673C47CCB2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8" y="2016"/>
              <a:ext cx="277" cy="291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6" name="Rectangle 114">
              <a:extLst>
                <a:ext uri="{FF2B5EF4-FFF2-40B4-BE49-F238E27FC236}">
                  <a16:creationId xmlns:a16="http://schemas.microsoft.com/office/drawing/2014/main" id="{5B16D1E9-99B3-3865-8373-1AAAED6EC6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1" y="2031"/>
              <a:ext cx="170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R19 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7" name="Freeform 115">
              <a:extLst>
                <a:ext uri="{FF2B5EF4-FFF2-40B4-BE49-F238E27FC236}">
                  <a16:creationId xmlns:a16="http://schemas.microsoft.com/office/drawing/2014/main" id="{7FDE68F7-0CE7-FC7F-CB6D-588F4690B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" y="2107"/>
              <a:ext cx="111" cy="5"/>
            </a:xfrm>
            <a:custGeom>
              <a:avLst/>
              <a:gdLst>
                <a:gd name="T0" fmla="*/ 0 w 111"/>
                <a:gd name="T1" fmla="*/ 0 h 5"/>
                <a:gd name="T2" fmla="*/ 37 w 111"/>
                <a:gd name="T3" fmla="*/ 0 h 5"/>
                <a:gd name="T4" fmla="*/ 74 w 111"/>
                <a:gd name="T5" fmla="*/ 0 h 5"/>
                <a:gd name="T6" fmla="*/ 111 w 111"/>
                <a:gd name="T7" fmla="*/ 0 h 5"/>
                <a:gd name="T8" fmla="*/ 111 w 111"/>
                <a:gd name="T9" fmla="*/ 5 h 5"/>
                <a:gd name="T10" fmla="*/ 74 w 111"/>
                <a:gd name="T11" fmla="*/ 5 h 5"/>
                <a:gd name="T12" fmla="*/ 37 w 111"/>
                <a:gd name="T13" fmla="*/ 5 h 5"/>
                <a:gd name="T14" fmla="*/ 0 w 111"/>
                <a:gd name="T15" fmla="*/ 5 h 5"/>
                <a:gd name="T16" fmla="*/ 0 w 11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5">
                  <a:moveTo>
                    <a:pt x="0" y="0"/>
                  </a:moveTo>
                  <a:lnTo>
                    <a:pt x="37" y="0"/>
                  </a:lnTo>
                  <a:lnTo>
                    <a:pt x="74" y="0"/>
                  </a:lnTo>
                  <a:lnTo>
                    <a:pt x="111" y="0"/>
                  </a:lnTo>
                  <a:lnTo>
                    <a:pt x="111" y="5"/>
                  </a:lnTo>
                  <a:lnTo>
                    <a:pt x="74" y="5"/>
                  </a:lnTo>
                  <a:lnTo>
                    <a:pt x="37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8" name="Rectangle 116">
              <a:extLst>
                <a:ext uri="{FF2B5EF4-FFF2-40B4-BE49-F238E27FC236}">
                  <a16:creationId xmlns:a16="http://schemas.microsoft.com/office/drawing/2014/main" id="{5AFACFE9-7FBA-648B-454D-35CE0CE145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87" y="2115"/>
              <a:ext cx="236" cy="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ASN.1 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" name="Freeform 117">
              <a:extLst>
                <a:ext uri="{FF2B5EF4-FFF2-40B4-BE49-F238E27FC236}">
                  <a16:creationId xmlns:a16="http://schemas.microsoft.com/office/drawing/2014/main" id="{61BD41E9-4448-D09A-8085-264DFAB5A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7" y="2192"/>
              <a:ext cx="179" cy="5"/>
            </a:xfrm>
            <a:custGeom>
              <a:avLst/>
              <a:gdLst>
                <a:gd name="T0" fmla="*/ 0 w 179"/>
                <a:gd name="T1" fmla="*/ 0 h 5"/>
                <a:gd name="T2" fmla="*/ 45 w 179"/>
                <a:gd name="T3" fmla="*/ 0 h 5"/>
                <a:gd name="T4" fmla="*/ 90 w 179"/>
                <a:gd name="T5" fmla="*/ 0 h 5"/>
                <a:gd name="T6" fmla="*/ 134 w 179"/>
                <a:gd name="T7" fmla="*/ 0 h 5"/>
                <a:gd name="T8" fmla="*/ 179 w 179"/>
                <a:gd name="T9" fmla="*/ 0 h 5"/>
                <a:gd name="T10" fmla="*/ 179 w 179"/>
                <a:gd name="T11" fmla="*/ 5 h 5"/>
                <a:gd name="T12" fmla="*/ 134 w 179"/>
                <a:gd name="T13" fmla="*/ 5 h 5"/>
                <a:gd name="T14" fmla="*/ 90 w 179"/>
                <a:gd name="T15" fmla="*/ 5 h 5"/>
                <a:gd name="T16" fmla="*/ 45 w 179"/>
                <a:gd name="T17" fmla="*/ 5 h 5"/>
                <a:gd name="T18" fmla="*/ 0 w 179"/>
                <a:gd name="T19" fmla="*/ 5 h 5"/>
                <a:gd name="T20" fmla="*/ 0 w 179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" h="5">
                  <a:moveTo>
                    <a:pt x="0" y="0"/>
                  </a:moveTo>
                  <a:lnTo>
                    <a:pt x="45" y="0"/>
                  </a:lnTo>
                  <a:lnTo>
                    <a:pt x="90" y="0"/>
                  </a:lnTo>
                  <a:lnTo>
                    <a:pt x="134" y="0"/>
                  </a:lnTo>
                  <a:lnTo>
                    <a:pt x="179" y="0"/>
                  </a:lnTo>
                  <a:lnTo>
                    <a:pt x="179" y="5"/>
                  </a:lnTo>
                  <a:lnTo>
                    <a:pt x="134" y="5"/>
                  </a:lnTo>
                  <a:lnTo>
                    <a:pt x="90" y="5"/>
                  </a:lnTo>
                  <a:lnTo>
                    <a:pt x="45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0" name="Rectangle 118">
              <a:extLst>
                <a:ext uri="{FF2B5EF4-FFF2-40B4-BE49-F238E27FC236}">
                  <a16:creationId xmlns:a16="http://schemas.microsoft.com/office/drawing/2014/main" id="{CC193C56-B0BD-F863-D74F-CA07A23C26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81" y="2202"/>
              <a:ext cx="23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9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Freeze</a:t>
              </a:r>
              <a:endPara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1" name="Freeform 119">
              <a:extLst>
                <a:ext uri="{FF2B5EF4-FFF2-40B4-BE49-F238E27FC236}">
                  <a16:creationId xmlns:a16="http://schemas.microsoft.com/office/drawing/2014/main" id="{C7C9047E-17A0-1E81-6721-B6B840FA0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1" y="2277"/>
              <a:ext cx="191" cy="5"/>
            </a:xfrm>
            <a:custGeom>
              <a:avLst/>
              <a:gdLst>
                <a:gd name="T0" fmla="*/ 0 w 191"/>
                <a:gd name="T1" fmla="*/ 0 h 5"/>
                <a:gd name="T2" fmla="*/ 48 w 191"/>
                <a:gd name="T3" fmla="*/ 0 h 5"/>
                <a:gd name="T4" fmla="*/ 95 w 191"/>
                <a:gd name="T5" fmla="*/ 0 h 5"/>
                <a:gd name="T6" fmla="*/ 143 w 191"/>
                <a:gd name="T7" fmla="*/ 0 h 5"/>
                <a:gd name="T8" fmla="*/ 191 w 191"/>
                <a:gd name="T9" fmla="*/ 0 h 5"/>
                <a:gd name="T10" fmla="*/ 191 w 191"/>
                <a:gd name="T11" fmla="*/ 5 h 5"/>
                <a:gd name="T12" fmla="*/ 143 w 191"/>
                <a:gd name="T13" fmla="*/ 5 h 5"/>
                <a:gd name="T14" fmla="*/ 95 w 191"/>
                <a:gd name="T15" fmla="*/ 5 h 5"/>
                <a:gd name="T16" fmla="*/ 48 w 191"/>
                <a:gd name="T17" fmla="*/ 5 h 5"/>
                <a:gd name="T18" fmla="*/ 0 w 191"/>
                <a:gd name="T19" fmla="*/ 5 h 5"/>
                <a:gd name="T20" fmla="*/ 0 w 191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5">
                  <a:moveTo>
                    <a:pt x="0" y="0"/>
                  </a:moveTo>
                  <a:lnTo>
                    <a:pt x="48" y="0"/>
                  </a:lnTo>
                  <a:lnTo>
                    <a:pt x="95" y="0"/>
                  </a:lnTo>
                  <a:lnTo>
                    <a:pt x="143" y="0"/>
                  </a:lnTo>
                  <a:lnTo>
                    <a:pt x="191" y="0"/>
                  </a:lnTo>
                  <a:lnTo>
                    <a:pt x="191" y="5"/>
                  </a:lnTo>
                  <a:lnTo>
                    <a:pt x="143" y="5"/>
                  </a:lnTo>
                  <a:lnTo>
                    <a:pt x="95" y="5"/>
                  </a:lnTo>
                  <a:lnTo>
                    <a:pt x="48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2" name="Freeform 120">
              <a:extLst>
                <a:ext uri="{FF2B5EF4-FFF2-40B4-BE49-F238E27FC236}">
                  <a16:creationId xmlns:a16="http://schemas.microsoft.com/office/drawing/2014/main" id="{0DB9024B-1762-A4D9-0ED1-0C50E9EC2A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1" y="1405"/>
              <a:ext cx="27" cy="253"/>
            </a:xfrm>
            <a:custGeom>
              <a:avLst/>
              <a:gdLst>
                <a:gd name="T0" fmla="*/ 17 w 27"/>
                <a:gd name="T1" fmla="*/ 22 h 253"/>
                <a:gd name="T2" fmla="*/ 19 w 27"/>
                <a:gd name="T3" fmla="*/ 253 h 253"/>
                <a:gd name="T4" fmla="*/ 13 w 27"/>
                <a:gd name="T5" fmla="*/ 253 h 253"/>
                <a:gd name="T6" fmla="*/ 10 w 27"/>
                <a:gd name="T7" fmla="*/ 22 h 253"/>
                <a:gd name="T8" fmla="*/ 17 w 27"/>
                <a:gd name="T9" fmla="*/ 22 h 253"/>
                <a:gd name="T10" fmla="*/ 0 w 27"/>
                <a:gd name="T11" fmla="*/ 26 h 253"/>
                <a:gd name="T12" fmla="*/ 13 w 27"/>
                <a:gd name="T13" fmla="*/ 0 h 253"/>
                <a:gd name="T14" fmla="*/ 27 w 27"/>
                <a:gd name="T15" fmla="*/ 26 h 253"/>
                <a:gd name="T16" fmla="*/ 0 w 27"/>
                <a:gd name="T17" fmla="*/ 2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53">
                  <a:moveTo>
                    <a:pt x="17" y="22"/>
                  </a:moveTo>
                  <a:lnTo>
                    <a:pt x="19" y="253"/>
                  </a:lnTo>
                  <a:lnTo>
                    <a:pt x="13" y="253"/>
                  </a:lnTo>
                  <a:lnTo>
                    <a:pt x="10" y="22"/>
                  </a:lnTo>
                  <a:lnTo>
                    <a:pt x="17" y="22"/>
                  </a:lnTo>
                  <a:close/>
                  <a:moveTo>
                    <a:pt x="0" y="26"/>
                  </a:moveTo>
                  <a:lnTo>
                    <a:pt x="13" y="0"/>
                  </a:lnTo>
                  <a:lnTo>
                    <a:pt x="27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5501050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AI/ML Air Interface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dirty="0"/>
              <a:t>Functionality-based LCM and model-ID-based LCM were discussed.</a:t>
            </a:r>
          </a:p>
          <a:p>
            <a:r>
              <a:rPr lang="en-US" altLang="ja-JP" sz="2400" dirty="0"/>
              <a:t>Functionality-based LCM reuses existing functionalities and relatively more feasible.</a:t>
            </a:r>
          </a:p>
          <a:p>
            <a:pPr lvl="1"/>
            <a:r>
              <a:rPr lang="en-US" sz="2000" dirty="0"/>
              <a:t>Assistance information handling is to be discussed in coming quarter further.</a:t>
            </a:r>
          </a:p>
          <a:p>
            <a:r>
              <a:rPr lang="en-US" altLang="ja-JP" sz="2400" dirty="0"/>
              <a:t>Model-ID-based LCM has a lot of potential to improve the overall system performance, but it requires more study on the feasibility. Two-sided model would require model-ID-based LCM.</a:t>
            </a:r>
          </a:p>
          <a:p>
            <a:r>
              <a:rPr lang="en-US" altLang="ja-JP" sz="2400" dirty="0"/>
              <a:t>Model deliver/transfer also has a lot of potential to improve the overall system performance, but it requires more study on the feasibility.</a:t>
            </a:r>
          </a:p>
          <a:p>
            <a:endParaRPr lang="en-US" altLang="ja-JP" sz="2400" dirty="0"/>
          </a:p>
          <a:p>
            <a:r>
              <a:rPr lang="en-US" altLang="ja-JP" sz="2400" dirty="0"/>
              <a:t>Proposal</a:t>
            </a:r>
          </a:p>
          <a:p>
            <a:pPr lvl="1"/>
            <a:r>
              <a:rPr lang="en-US" altLang="ja-JP" sz="2000" dirty="0"/>
              <a:t>One work item for Functionality-based LCM without model delivery/transfer.</a:t>
            </a:r>
          </a:p>
          <a:p>
            <a:pPr lvl="2"/>
            <a:r>
              <a:rPr lang="en-US" altLang="ja-JP" sz="1800" dirty="0"/>
              <a:t>One use case of UE one-side model should be selected e.g. CSI prediction.</a:t>
            </a:r>
          </a:p>
          <a:p>
            <a:pPr lvl="1"/>
            <a:r>
              <a:rPr lang="en-US" altLang="ja-JP" sz="2000" dirty="0"/>
              <a:t>One study item for Model-ID-based LCM with the capability of model delivery/transfer.</a:t>
            </a:r>
          </a:p>
          <a:p>
            <a:pPr lvl="1"/>
            <a:endParaRPr lang="en-US" altLang="ja-JP" sz="1869" dirty="0"/>
          </a:p>
        </p:txBody>
      </p:sp>
    </p:spTree>
    <p:extLst>
      <p:ext uri="{BB962C8B-B14F-4D97-AF65-F5344CB8AC3E}">
        <p14:creationId xmlns:p14="http://schemas.microsoft.com/office/powerpoint/2010/main" val="198599314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Duplex 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084" y="1057058"/>
            <a:ext cx="13269323" cy="5038524"/>
          </a:xfrm>
        </p:spPr>
        <p:txBody>
          <a:bodyPr/>
          <a:lstStyle/>
          <a:p>
            <a:r>
              <a:rPr lang="en-US" sz="3200" dirty="0"/>
              <a:t>Normative work on SBFD should be supported. </a:t>
            </a:r>
          </a:p>
          <a:p>
            <a:pPr lvl="1"/>
            <a:r>
              <a:rPr lang="en-US" sz="2400" dirty="0"/>
              <a:t>In addition to semi-static SBFD, dynamic SBFD with time domain information should be supported for the adaptation of the traffic load.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3207486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Ambient IoT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084" y="1057058"/>
            <a:ext cx="13269323" cy="5038524"/>
          </a:xfrm>
        </p:spPr>
        <p:txBody>
          <a:bodyPr/>
          <a:lstStyle/>
          <a:p>
            <a:r>
              <a:rPr lang="en-US" sz="2800" dirty="0"/>
              <a:t>A WG-level study item should be supported. </a:t>
            </a:r>
            <a:endParaRPr lang="en-US" sz="2269" dirty="0">
              <a:highlight>
                <a:srgbClr val="FFFF00"/>
              </a:highlight>
            </a:endParaRPr>
          </a:p>
          <a:p>
            <a:pPr lvl="1"/>
            <a:r>
              <a:rPr lang="en-US" sz="2269" dirty="0"/>
              <a:t>Evaluation methodology including traffic models, power models, and device types.</a:t>
            </a:r>
          </a:p>
          <a:p>
            <a:pPr lvl="1"/>
            <a:r>
              <a:rPr lang="en-US" sz="2269" dirty="0"/>
              <a:t>Waveform for ambient IoT and its coexistence with NR waveform</a:t>
            </a:r>
          </a:p>
          <a:p>
            <a:pPr lvl="1"/>
            <a:r>
              <a:rPr lang="en-US" sz="2269" dirty="0"/>
              <a:t>Time and frequency domain resource management and multiplexing for different behavior/function.</a:t>
            </a:r>
          </a:p>
        </p:txBody>
      </p:sp>
    </p:spTree>
    <p:extLst>
      <p:ext uri="{BB962C8B-B14F-4D97-AF65-F5344CB8AC3E}">
        <p14:creationId xmlns:p14="http://schemas.microsoft.com/office/powerpoint/2010/main" val="310086794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Network Energy Saving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11338"/>
            <a:ext cx="13269323" cy="5038524"/>
          </a:xfrm>
        </p:spPr>
        <p:txBody>
          <a:bodyPr/>
          <a:lstStyle/>
          <a:p>
            <a:r>
              <a:rPr lang="en-US" altLang="ja-JP" sz="2800" dirty="0"/>
              <a:t>Cell DRX/DTX is informed from adjustment cells. These cells can be another frequency or neighbor cells</a:t>
            </a:r>
          </a:p>
          <a:p>
            <a:pPr lvl="1"/>
            <a:r>
              <a:rPr lang="en-US" altLang="ja-JP" sz="2269" dirty="0"/>
              <a:t>On demand SSB, CSI-RS and/or SIBs while considering backward compatibility</a:t>
            </a:r>
            <a:endParaRPr lang="en-US" altLang="ja-JP" sz="2800" dirty="0"/>
          </a:p>
          <a:p>
            <a:pPr lvl="1"/>
            <a:r>
              <a:rPr lang="en-US" altLang="ja-JP" sz="2269" dirty="0"/>
              <a:t>Interaction with LTM (L1L2-triggered mobility) enhancement</a:t>
            </a:r>
          </a:p>
        </p:txBody>
      </p:sp>
    </p:spTree>
    <p:extLst>
      <p:ext uri="{BB962C8B-B14F-4D97-AF65-F5344CB8AC3E}">
        <p14:creationId xmlns:p14="http://schemas.microsoft.com/office/powerpoint/2010/main" val="140374762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Mobility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11338"/>
            <a:ext cx="13269323" cy="5038524"/>
          </a:xfrm>
        </p:spPr>
        <p:txBody>
          <a:bodyPr/>
          <a:lstStyle/>
          <a:p>
            <a:r>
              <a:rPr lang="en-US" sz="2800" dirty="0"/>
              <a:t>Further enhance mobility management in Rel-19, </a:t>
            </a:r>
            <a:r>
              <a:rPr lang="en-US" altLang="ja-JP" sz="2800" dirty="0"/>
              <a:t>inter-CU (central unit) LTM.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2734372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NTN 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11338"/>
            <a:ext cx="13269323" cy="5038524"/>
          </a:xfrm>
        </p:spPr>
        <p:txBody>
          <a:bodyPr/>
          <a:lstStyle/>
          <a:p>
            <a:r>
              <a:rPr lang="en-US" sz="2800" dirty="0"/>
              <a:t>RAN3 leaded work item on Regenerative satellite including inter-satellite link.</a:t>
            </a:r>
          </a:p>
          <a:p>
            <a:endParaRPr lang="en-US" sz="2800" dirty="0"/>
          </a:p>
          <a:p>
            <a:r>
              <a:rPr lang="en-US" sz="2800" dirty="0"/>
              <a:t>Enhanced usage of circular polarization</a:t>
            </a:r>
          </a:p>
          <a:p>
            <a:pPr lvl="1"/>
            <a:r>
              <a:rPr lang="en-US" sz="2000" dirty="0"/>
              <a:t>More flexible polarization indication (e.g. per beam, per UE, per layer) for interference mitigation and/or MIMO.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2270243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426" y="0"/>
            <a:ext cx="13729252" cy="1143000"/>
          </a:xfrm>
        </p:spPr>
        <p:txBody>
          <a:bodyPr/>
          <a:lstStyle/>
          <a:p>
            <a:r>
              <a:rPr lang="en-US" dirty="0"/>
              <a:t>Low-power Wake-Up Signal (LP-WUS)/Wake-Up Radio (WUR)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459394"/>
            <a:ext cx="13269323" cy="5038524"/>
          </a:xfrm>
        </p:spPr>
        <p:txBody>
          <a:bodyPr/>
          <a:lstStyle/>
          <a:p>
            <a:r>
              <a:rPr lang="en-US" altLang="ja-JP" sz="2800" dirty="0"/>
              <a:t>Prefer to have work item.</a:t>
            </a:r>
          </a:p>
          <a:p>
            <a:endParaRPr lang="en-US" altLang="ja-JP" sz="2800" dirty="0"/>
          </a:p>
          <a:p>
            <a:r>
              <a:rPr lang="en-US" altLang="ja-JP" sz="2800" dirty="0"/>
              <a:t>Some more evaluation/discussion is required to determine OFDMA waveform and OOK waveform before the specification.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r>
              <a:rPr lang="en-US" altLang="ja-JP" sz="2800" dirty="0"/>
              <a:t>If LP-WUR that cannot receive existing PSS/SSS, periodic LP-SS signal should be supported.</a:t>
            </a:r>
          </a:p>
        </p:txBody>
      </p:sp>
    </p:spTree>
    <p:extLst>
      <p:ext uri="{BB962C8B-B14F-4D97-AF65-F5344CB8AC3E}">
        <p14:creationId xmlns:p14="http://schemas.microsoft.com/office/powerpoint/2010/main" val="103586995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56012</TotalTime>
  <Words>577</Words>
  <Application>Microsoft Office PowerPoint</Application>
  <PresentationFormat>ユーザー設定</PresentationFormat>
  <Paragraphs>100</Paragraphs>
  <Slides>11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11</vt:i4>
      </vt:variant>
    </vt:vector>
  </HeadingPairs>
  <TitlesOfParts>
    <vt:vector size="19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Views on Rel-19 RAN scope</vt:lpstr>
      <vt:lpstr>Rel-19 timeline and Load Management</vt:lpstr>
      <vt:lpstr>AI/ML Air Interface</vt:lpstr>
      <vt:lpstr>Duplex Evolution</vt:lpstr>
      <vt:lpstr>Ambient IoT</vt:lpstr>
      <vt:lpstr>Network Energy Saving Enhancements</vt:lpstr>
      <vt:lpstr>Mobility Enhancements</vt:lpstr>
      <vt:lpstr>NTN Evolution</vt:lpstr>
      <vt:lpstr>Low-power Wake-Up Signal (LP-WUS)/Wake-Up Radio (WUR)</vt:lpstr>
      <vt:lpstr>Coverage Enhancements</vt:lpstr>
      <vt:lpstr>SL evolution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Hidetoshi Suzuki 03</cp:lastModifiedBy>
  <cp:revision>706</cp:revision>
  <dcterms:created xsi:type="dcterms:W3CDTF">2018-05-24T11:49:12Z</dcterms:created>
  <dcterms:modified xsi:type="dcterms:W3CDTF">2023-09-04T08:10:19Z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