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9" r:id="rId4"/>
    <p:sldMasterId id="2147484449" r:id="rId5"/>
  </p:sldMasterIdLst>
  <p:notesMasterIdLst>
    <p:notesMasterId r:id="rId12"/>
  </p:notesMasterIdLst>
  <p:handoutMasterIdLst>
    <p:handoutMasterId r:id="rId13"/>
  </p:handoutMasterIdLst>
  <p:sldIdLst>
    <p:sldId id="3844" r:id="rId6"/>
    <p:sldId id="3848" r:id="rId7"/>
    <p:sldId id="3849" r:id="rId8"/>
    <p:sldId id="3850" r:id="rId9"/>
    <p:sldId id="3847" r:id="rId10"/>
    <p:sldId id="3839" r:id="rId11"/>
  </p:sldIdLst>
  <p:sldSz cx="12993688" cy="7308850"/>
  <p:notesSz cx="6805613" cy="9939338"/>
  <p:kinsoku lang="ko-KR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1pPr>
    <a:lvl2pPr marL="522808"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2pPr>
    <a:lvl3pPr marL="1045616"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3pPr>
    <a:lvl4pPr marL="1568425"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4pPr>
    <a:lvl5pPr marL="2091235"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5pPr>
    <a:lvl6pPr marL="2614040" algn="l" defTabSz="1045616" rtl="0" eaLnBrk="1" latinLnBrk="1" hangingPunct="1"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6pPr>
    <a:lvl7pPr marL="3136852" algn="l" defTabSz="1045616" rtl="0" eaLnBrk="1" latinLnBrk="1" hangingPunct="1"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7pPr>
    <a:lvl8pPr marL="3659660" algn="l" defTabSz="1045616" rtl="0" eaLnBrk="1" latinLnBrk="1" hangingPunct="1"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8pPr>
    <a:lvl9pPr marL="4182467" algn="l" defTabSz="1045616" rtl="0" eaLnBrk="1" latinLnBrk="1" hangingPunct="1">
      <a:defRPr kumimoji="1" sz="1300" kern="1200">
        <a:solidFill>
          <a:schemeClr val="tx1"/>
        </a:solidFill>
        <a:latin typeface="Arial" pitchFamily="34" charset="0"/>
        <a:ea typeface="HY태고딕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9">
          <p15:clr>
            <a:srgbClr val="A4A3A4"/>
          </p15:clr>
        </p15:guide>
        <p15:guide id="2" orient="horz" pos="3664">
          <p15:clr>
            <a:srgbClr val="A4A3A4"/>
          </p15:clr>
        </p15:guide>
        <p15:guide id="3" orient="horz" pos="784">
          <p15:clr>
            <a:srgbClr val="A4A3A4"/>
          </p15:clr>
        </p15:guide>
        <p15:guide id="4" pos="409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6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최창순님(CHOI, Changsoon)/Tech. Discovery팀" initials="최CD" lastIdx="1" clrIdx="0">
    <p:extLst>
      <p:ext uri="{19B8F6BF-5375-455C-9EA6-DF929625EA0E}">
        <p15:presenceInfo xmlns:p15="http://schemas.microsoft.com/office/powerpoint/2012/main" userId="S::1109558@sktelecom.com::0f3ea1db-7301-411d-85ba-891415a207bd" providerId="AD"/>
      </p:ext>
    </p:extLst>
  </p:cmAuthor>
  <p:cmAuthor id="2" name="나민수님(NA, MINSOO)/Access개발팀" initials="나M" lastIdx="1" clrIdx="1">
    <p:extLst>
      <p:ext uri="{19B8F6BF-5375-455C-9EA6-DF929625EA0E}">
        <p15:presenceInfo xmlns:p15="http://schemas.microsoft.com/office/powerpoint/2012/main" userId="S::1108706@sktelecom.com::30495ead-7af9-41d6-89c7-e120b6054ee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7A5FDB"/>
    <a:srgbClr val="2F40C1"/>
    <a:srgbClr val="2D3B9F"/>
    <a:srgbClr val="2F32AB"/>
    <a:srgbClr val="FFFFCC"/>
    <a:srgbClr val="E41C21"/>
    <a:srgbClr val="4D438E"/>
    <a:srgbClr val="5048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929F9F4-4A8F-4326-A1B4-22849713DDAB}" styleName="어두운 스타일 1 - 강조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7CE84F3-28C3-443E-9E96-99CF82512B78}" styleName="어두운 스타일 1 - 강조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05" autoAdjust="0"/>
    <p:restoredTop sz="96010" autoAdjust="0"/>
  </p:normalViewPr>
  <p:slideViewPr>
    <p:cSldViewPr>
      <p:cViewPr varScale="1">
        <p:scale>
          <a:sx n="74" d="100"/>
          <a:sy n="74" d="100"/>
        </p:scale>
        <p:origin x="84" y="1728"/>
      </p:cViewPr>
      <p:guideLst>
        <p:guide orient="horz" pos="1689"/>
        <p:guide orient="horz" pos="3664"/>
        <p:guide orient="horz" pos="784"/>
        <p:guide pos="40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4002" y="-84"/>
      </p:cViewPr>
      <p:guideLst>
        <p:guide orient="horz" pos="3132"/>
        <p:guide pos="2146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오태석님/New Connectivity팀" userId="4c047d1c-f0b5-468e-a491-173a1c6bfed2" providerId="ADAL" clId="{AE7EA57E-9425-4029-9A09-72C4BD5D5290}"/>
    <pc:docChg chg="modSld">
      <pc:chgData name="오태석님/New Connectivity팀" userId="4c047d1c-f0b5-468e-a491-173a1c6bfed2" providerId="ADAL" clId="{AE7EA57E-9425-4029-9A09-72C4BD5D5290}" dt="2023-09-01T01:54:13.220" v="18" actId="20577"/>
      <pc:docMkLst>
        <pc:docMk/>
      </pc:docMkLst>
      <pc:sldChg chg="modSp mod">
        <pc:chgData name="오태석님/New Connectivity팀" userId="4c047d1c-f0b5-468e-a491-173a1c6bfed2" providerId="ADAL" clId="{AE7EA57E-9425-4029-9A09-72C4BD5D5290}" dt="2023-09-01T01:54:13.220" v="18" actId="20577"/>
        <pc:sldMkLst>
          <pc:docMk/>
          <pc:sldMk cId="862976762" sldId="3844"/>
        </pc:sldMkLst>
        <pc:spChg chg="mod">
          <ac:chgData name="오태석님/New Connectivity팀" userId="4c047d1c-f0b5-468e-a491-173a1c6bfed2" providerId="ADAL" clId="{AE7EA57E-9425-4029-9A09-72C4BD5D5290}" dt="2023-08-28T08:38:05.295" v="9" actId="20577"/>
          <ac:spMkLst>
            <pc:docMk/>
            <pc:sldMk cId="862976762" sldId="3844"/>
            <ac:spMk id="2" creationId="{CCB5ABEB-74E8-DBC8-1E8D-939980EDB3EA}"/>
          </ac:spMkLst>
        </pc:spChg>
        <pc:spChg chg="mod">
          <ac:chgData name="오태석님/New Connectivity팀" userId="4c047d1c-f0b5-468e-a491-173a1c6bfed2" providerId="ADAL" clId="{AE7EA57E-9425-4029-9A09-72C4BD5D5290}" dt="2023-09-01T01:54:13.220" v="18" actId="20577"/>
          <ac:spMkLst>
            <pc:docMk/>
            <pc:sldMk cId="862976762" sldId="3844"/>
            <ac:spMk id="12" creationId="{23C7AA30-63BC-4025-B55F-CD373766CC45}"/>
          </ac:spMkLst>
        </pc:spChg>
      </pc:sldChg>
      <pc:sldChg chg="modSp mod">
        <pc:chgData name="오태석님/New Connectivity팀" userId="4c047d1c-f0b5-468e-a491-173a1c6bfed2" providerId="ADAL" clId="{AE7EA57E-9425-4029-9A09-72C4BD5D5290}" dt="2023-08-28T09:43:28.474" v="10" actId="6549"/>
        <pc:sldMkLst>
          <pc:docMk/>
          <pc:sldMk cId="36493781" sldId="3847"/>
        </pc:sldMkLst>
        <pc:spChg chg="mod">
          <ac:chgData name="오태석님/New Connectivity팀" userId="4c047d1c-f0b5-468e-a491-173a1c6bfed2" providerId="ADAL" clId="{AE7EA57E-9425-4029-9A09-72C4BD5D5290}" dt="2023-08-28T09:43:28.474" v="10" actId="6549"/>
          <ac:spMkLst>
            <pc:docMk/>
            <pc:sldMk cId="36493781" sldId="3847"/>
            <ac:spMk id="15" creationId="{AB444A16-D8A8-4DAA-83C1-BC61598158C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058976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413" y="641350"/>
            <a:ext cx="6589712" cy="3706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451095244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latinLnBrk="1" hangingPunct="0">
      <a:lnSpc>
        <a:spcPct val="90000"/>
      </a:lnSpc>
      <a:spcBef>
        <a:spcPct val="40000"/>
      </a:spcBef>
      <a:spcAft>
        <a:spcPct val="0"/>
      </a:spcAft>
      <a:defRPr kumimoji="1" sz="1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522808" algn="l" rtl="0" eaLnBrk="0" fontAlgn="base" latinLnBrk="1" hangingPunct="0">
      <a:lnSpc>
        <a:spcPct val="90000"/>
      </a:lnSpc>
      <a:spcBef>
        <a:spcPct val="40000"/>
      </a:spcBef>
      <a:spcAft>
        <a:spcPct val="0"/>
      </a:spcAft>
      <a:defRPr kumimoji="1" sz="1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1045616" algn="l" rtl="0" eaLnBrk="0" fontAlgn="base" latinLnBrk="1" hangingPunct="0">
      <a:lnSpc>
        <a:spcPct val="90000"/>
      </a:lnSpc>
      <a:spcBef>
        <a:spcPct val="40000"/>
      </a:spcBef>
      <a:spcAft>
        <a:spcPct val="0"/>
      </a:spcAft>
      <a:defRPr kumimoji="1" sz="1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568425" algn="l" rtl="0" eaLnBrk="0" fontAlgn="base" latinLnBrk="1" hangingPunct="0">
      <a:lnSpc>
        <a:spcPct val="90000"/>
      </a:lnSpc>
      <a:spcBef>
        <a:spcPct val="40000"/>
      </a:spcBef>
      <a:spcAft>
        <a:spcPct val="0"/>
      </a:spcAft>
      <a:defRPr kumimoji="1" sz="1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2091235" algn="l" rtl="0" eaLnBrk="0" fontAlgn="base" latinLnBrk="1" hangingPunct="0">
      <a:lnSpc>
        <a:spcPct val="90000"/>
      </a:lnSpc>
      <a:spcBef>
        <a:spcPct val="40000"/>
      </a:spcBef>
      <a:spcAft>
        <a:spcPct val="0"/>
      </a:spcAft>
      <a:defRPr kumimoji="1" sz="14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614040" algn="l" defTabSz="1045616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36852" algn="l" defTabSz="1045616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9660" algn="l" defTabSz="1045616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82467" algn="l" defTabSz="1045616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135248" y="6960583"/>
            <a:ext cx="954228" cy="280530"/>
          </a:xfrm>
          <a:prstGeom prst="rect">
            <a:avLst/>
          </a:prstGeom>
          <a:noFill/>
        </p:spPr>
        <p:txBody>
          <a:bodyPr lIns="104563" tIns="52281" rIns="104563" bIns="52281">
            <a:spAutoFit/>
          </a:bodyPr>
          <a:lstStyle/>
          <a:p>
            <a:pPr algn="l"/>
            <a:fld id="{31778E54-A458-4B48-B212-016364E104E8}" type="slidenum">
              <a:rPr lang="ko-KR" altLang="en-US" sz="1100" b="1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l"/>
              <a:t>‹#›</a:t>
            </a:fld>
            <a:endParaRPr lang="en-US" altLang="ko-KR" sz="1100" b="1" dirty="0">
              <a:solidFill>
                <a:schemeClr val="bg1">
                  <a:lumMod val="7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30508" y="6960583"/>
            <a:ext cx="2118742" cy="274860"/>
          </a:xfrm>
          <a:prstGeom prst="rect">
            <a:avLst/>
          </a:prstGeom>
          <a:noFill/>
        </p:spPr>
        <p:txBody>
          <a:bodyPr wrap="none" lIns="104563" tIns="52281" rIns="104563" bIns="52281" rtlCol="0">
            <a:spAutoFit/>
          </a:bodyPr>
          <a:lstStyle/>
          <a:p>
            <a:pPr algn="l"/>
            <a:r>
              <a:rPr lang="en-US" altLang="ko-KR" sz="1100" dirty="0">
                <a:solidFill>
                  <a:schemeClr val="bg1">
                    <a:lumMod val="75000"/>
                  </a:schemeClr>
                </a:solidFill>
              </a:rPr>
              <a:t>2021 SK Telecom Confidential</a:t>
            </a:r>
            <a:endParaRPr lang="ko-KR" alt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A244F95-10EC-4AEB-92A5-E0D99422A5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93511" cy="7308850"/>
          </a:xfrm>
          <a:prstGeom prst="rect">
            <a:avLst/>
          </a:prstGeom>
          <a:solidFill>
            <a:srgbClr val="50489C">
              <a:alpha val="40000"/>
            </a:srgbClr>
          </a:solidFill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47" r:id="rId1"/>
  </p:sldLayoutIdLst>
  <p:hf hdr="0" ftr="0"/>
  <p:txStyles>
    <p:titleStyle>
      <a:lvl1pPr algn="l" defTabSz="1089185" rtl="0" eaLnBrk="0" fontAlgn="base" latinLnBrk="1" hangingPunct="0">
        <a:spcBef>
          <a:spcPct val="0"/>
        </a:spcBef>
        <a:spcAft>
          <a:spcPct val="0"/>
        </a:spcAft>
        <a:defRPr kumimoji="1" lang="en-US" altLang="ko-KR" sz="3700" b="0" dirty="0" smtClean="0">
          <a:solidFill>
            <a:schemeClr val="bg1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2pPr>
      <a:lvl3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3pPr>
      <a:lvl4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4pPr>
      <a:lvl5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5pPr>
      <a:lvl6pPr marL="522808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6pPr>
      <a:lvl7pPr marL="1045616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7pPr>
      <a:lvl8pPr marL="1568425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8pPr>
      <a:lvl9pPr marL="2091235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9pPr>
    </p:titleStyle>
    <p:bodyStyle>
      <a:lvl1pPr marL="214206" indent="-214206" algn="l" defTabSz="1089185" rtl="0" eaLnBrk="0" fontAlgn="base" latinLnBrk="1" hangingPunct="0">
        <a:spcBef>
          <a:spcPct val="20000"/>
        </a:spcBef>
        <a:spcAft>
          <a:spcPct val="0"/>
        </a:spcAft>
        <a:buSzPct val="70000"/>
        <a:buFont typeface="Wingdings" pitchFamily="2" charset="2"/>
        <a:buNone/>
        <a:defRPr kumimoji="1" sz="2700" b="1">
          <a:solidFill>
            <a:srgbClr val="CC3300"/>
          </a:solidFill>
          <a:latin typeface="+mn-ea"/>
          <a:ea typeface="+mn-ea"/>
          <a:cs typeface="+mn-cs"/>
        </a:defRPr>
      </a:lvl1pPr>
      <a:lvl2pPr marL="528254" indent="-101658" algn="l" defTabSz="1089185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2pPr>
      <a:lvl3pPr marL="965744" indent="-112549" algn="l" defTabSz="1089185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493998" indent="-214206" algn="l" defTabSz="1089185" rtl="0" eaLnBrk="0" fontAlgn="base" latinLnBrk="1" hangingPunct="0">
        <a:spcBef>
          <a:spcPct val="20000"/>
        </a:spcBef>
        <a:spcAft>
          <a:spcPct val="0"/>
        </a:spcAft>
        <a:buFont typeface="Optima" pitchFamily="2" charset="2"/>
        <a:buChar char=""/>
        <a:defRPr kumimoji="1" sz="1400">
          <a:solidFill>
            <a:schemeClr val="tx1"/>
          </a:solidFill>
          <a:latin typeface="+mn-lt"/>
          <a:ea typeface="+mn-ea"/>
        </a:defRPr>
      </a:lvl4pPr>
      <a:lvl5pPr marL="2450664" indent="-272296" algn="l" defTabSz="1089185" rtl="0" eaLnBrk="0" fontAlgn="base" latinLnBrk="1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875446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3398255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921063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4443870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2808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5616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8425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91235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14040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36852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59660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82467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135248" y="6960583"/>
            <a:ext cx="954228" cy="280530"/>
          </a:xfrm>
          <a:prstGeom prst="rect">
            <a:avLst/>
          </a:prstGeom>
          <a:noFill/>
        </p:spPr>
        <p:txBody>
          <a:bodyPr lIns="104563" tIns="52281" rIns="104563" bIns="52281">
            <a:spAutoFit/>
          </a:bodyPr>
          <a:lstStyle/>
          <a:p>
            <a:pPr algn="l"/>
            <a:fld id="{31778E54-A458-4B48-B212-016364E104E8}" type="slidenum">
              <a:rPr lang="ko-KR" altLang="en-US" sz="1100" b="1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pPr algn="l"/>
              <a:t>‹#›</a:t>
            </a:fld>
            <a:endParaRPr lang="en-US" altLang="ko-KR" sz="1100" b="1" dirty="0">
              <a:solidFill>
                <a:schemeClr val="bg1">
                  <a:lumMod val="7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30508" y="6960583"/>
            <a:ext cx="2118742" cy="274860"/>
          </a:xfrm>
          <a:prstGeom prst="rect">
            <a:avLst/>
          </a:prstGeom>
          <a:noFill/>
        </p:spPr>
        <p:txBody>
          <a:bodyPr wrap="none" lIns="104563" tIns="52281" rIns="104563" bIns="52281" rtlCol="0">
            <a:spAutoFit/>
          </a:bodyPr>
          <a:lstStyle/>
          <a:p>
            <a:pPr algn="l"/>
            <a:r>
              <a:rPr lang="en-US" altLang="ko-KR" sz="1100" dirty="0">
                <a:solidFill>
                  <a:schemeClr val="bg1">
                    <a:lumMod val="75000"/>
                  </a:schemeClr>
                </a:solidFill>
              </a:rPr>
              <a:t>2021 SK Telecom Confidential</a:t>
            </a:r>
            <a:endParaRPr lang="ko-KR" alt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477884"/>
      </p:ext>
    </p:extLst>
  </p:cSld>
  <p:clrMap bg1="lt1" tx1="dk1" bg2="lt2" tx2="dk2" accent1="accent1" accent2="accent2" accent3="accent3" accent4="accent4" accent5="accent5" accent6="accent6" hlink="hlink" folHlink="folHlink"/>
  <p:hf hdr="0" ftr="0"/>
  <p:txStyles>
    <p:titleStyle>
      <a:lvl1pPr algn="l" defTabSz="1089185" rtl="0" eaLnBrk="0" fontAlgn="base" latinLnBrk="1" hangingPunct="0">
        <a:spcBef>
          <a:spcPct val="0"/>
        </a:spcBef>
        <a:spcAft>
          <a:spcPct val="0"/>
        </a:spcAft>
        <a:defRPr kumimoji="1" lang="en-US" altLang="ko-KR" sz="3700" b="0" dirty="0" smtClean="0">
          <a:solidFill>
            <a:schemeClr val="bg1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2pPr>
      <a:lvl3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3pPr>
      <a:lvl4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4pPr>
      <a:lvl5pPr algn="l" defTabSz="1089185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rgbClr val="EA002C"/>
          </a:solidFill>
          <a:latin typeface="Arial" charset="0"/>
          <a:ea typeface="맑은 고딕" pitchFamily="50" charset="-127"/>
        </a:defRPr>
      </a:lvl5pPr>
      <a:lvl6pPr marL="522808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6pPr>
      <a:lvl7pPr marL="1045616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7pPr>
      <a:lvl8pPr marL="1568425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8pPr>
      <a:lvl9pPr marL="2091235" algn="l" rtl="0" fontAlgn="base" latinLnBrk="1">
        <a:spcBef>
          <a:spcPct val="0"/>
        </a:spcBef>
        <a:spcAft>
          <a:spcPct val="0"/>
        </a:spcAft>
        <a:defRPr kumimoji="1" sz="1800" b="1">
          <a:solidFill>
            <a:srgbClr val="000000"/>
          </a:solidFill>
          <a:latin typeface="굴림" pitchFamily="50" charset="-127"/>
          <a:ea typeface="굴림" pitchFamily="50" charset="-127"/>
        </a:defRPr>
      </a:lvl9pPr>
    </p:titleStyle>
    <p:bodyStyle>
      <a:lvl1pPr marL="214206" indent="-214206" algn="l" defTabSz="1089185" rtl="0" eaLnBrk="0" fontAlgn="base" latinLnBrk="1" hangingPunct="0">
        <a:spcBef>
          <a:spcPct val="20000"/>
        </a:spcBef>
        <a:spcAft>
          <a:spcPct val="0"/>
        </a:spcAft>
        <a:buSzPct val="70000"/>
        <a:buFont typeface="Wingdings" pitchFamily="2" charset="2"/>
        <a:buNone/>
        <a:defRPr kumimoji="1" sz="2700" b="1">
          <a:solidFill>
            <a:srgbClr val="CC3300"/>
          </a:solidFill>
          <a:latin typeface="+mn-ea"/>
          <a:ea typeface="+mn-ea"/>
          <a:cs typeface="+mn-cs"/>
        </a:defRPr>
      </a:lvl1pPr>
      <a:lvl2pPr marL="528254" indent="-101658" algn="l" defTabSz="1089185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2pPr>
      <a:lvl3pPr marL="965744" indent="-112549" algn="l" defTabSz="1089185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493998" indent="-214206" algn="l" defTabSz="1089185" rtl="0" eaLnBrk="0" fontAlgn="base" latinLnBrk="1" hangingPunct="0">
        <a:spcBef>
          <a:spcPct val="20000"/>
        </a:spcBef>
        <a:spcAft>
          <a:spcPct val="0"/>
        </a:spcAft>
        <a:buFont typeface="Optima" pitchFamily="2" charset="2"/>
        <a:buChar char=""/>
        <a:defRPr kumimoji="1" sz="1400">
          <a:solidFill>
            <a:schemeClr val="tx1"/>
          </a:solidFill>
          <a:latin typeface="+mn-lt"/>
          <a:ea typeface="+mn-ea"/>
        </a:defRPr>
      </a:lvl4pPr>
      <a:lvl5pPr marL="2450664" indent="-272296" algn="l" defTabSz="1089185" rtl="0" eaLnBrk="0" fontAlgn="base" latinLnBrk="1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875446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3398255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921063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4443870" indent="-261404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2808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5616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8425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91235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14040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36852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59660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82467" algn="l" defTabSz="1045616" rtl="0" eaLnBrk="1" latinLnBrk="1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28C5A67-A762-490A-A163-AD225042CC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" y="0"/>
            <a:ext cx="12993511" cy="7308850"/>
          </a:xfrm>
          <a:prstGeom prst="rect">
            <a:avLst/>
          </a:prstGeom>
        </p:spPr>
      </p:pic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81C2DEAA-918D-43CB-939E-CF1485D6B66C}"/>
              </a:ext>
            </a:extLst>
          </p:cNvPr>
          <p:cNvSpPr txBox="1">
            <a:spLocks/>
          </p:cNvSpPr>
          <p:nvPr/>
        </p:nvSpPr>
        <p:spPr>
          <a:xfrm>
            <a:off x="970458" y="1936840"/>
            <a:ext cx="11052770" cy="1868032"/>
          </a:xfrm>
          <a:prstGeom prst="rect">
            <a:avLst/>
          </a:prstGeom>
        </p:spPr>
        <p:txBody>
          <a:bodyPr vert="horz" wrap="square" lIns="72983" tIns="36491" rIns="72983" bIns="36491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53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9000">
                      <a:srgbClr val="7A5FDB"/>
                    </a:gs>
                    <a:gs pos="41000">
                      <a:srgbClr val="00B0F0"/>
                    </a:gs>
                  </a:gsLst>
                  <a:lin ang="0" scaled="1"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High-Power UE (HPUE) </a:t>
            </a:r>
          </a:p>
          <a:p>
            <a:pPr marL="0" indent="0" algn="ctr">
              <a:buNone/>
            </a:pPr>
            <a:r>
              <a:rPr lang="en-US" altLang="ko-KR" sz="53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9000">
                      <a:srgbClr val="7A5FDB"/>
                    </a:gs>
                    <a:gs pos="41000">
                      <a:srgbClr val="00B0F0"/>
                    </a:gs>
                  </a:gsLst>
                  <a:lin ang="0" scaled="1"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for Rel-19 NR NTN</a:t>
            </a:r>
          </a:p>
        </p:txBody>
      </p:sp>
      <p:pic>
        <p:nvPicPr>
          <p:cNvPr id="5" name="그래픽 4">
            <a:extLst>
              <a:ext uri="{FF2B5EF4-FFF2-40B4-BE49-F238E27FC236}">
                <a16:creationId xmlns:a16="http://schemas.microsoft.com/office/drawing/2014/main" id="{0286C0FE-6F3A-4B8B-8D88-E09106330C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03764" y="4374505"/>
            <a:ext cx="1186161" cy="468052"/>
          </a:xfrm>
          <a:prstGeom prst="rect">
            <a:avLst/>
          </a:prstGeom>
        </p:spPr>
      </p:pic>
      <p:sp>
        <p:nvSpPr>
          <p:cNvPr id="12" name="내용 개체 틀 2">
            <a:extLst>
              <a:ext uri="{FF2B5EF4-FFF2-40B4-BE49-F238E27FC236}">
                <a16:creationId xmlns:a16="http://schemas.microsoft.com/office/drawing/2014/main" id="{23C7AA30-63BC-4025-B55F-CD373766CC45}"/>
              </a:ext>
            </a:extLst>
          </p:cNvPr>
          <p:cNvSpPr txBox="1">
            <a:spLocks/>
          </p:cNvSpPr>
          <p:nvPr/>
        </p:nvSpPr>
        <p:spPr>
          <a:xfrm>
            <a:off x="10349272" y="162036"/>
            <a:ext cx="2376264" cy="338548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ko-KR" sz="1600" b="1" spc="-10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RP-232017</a:t>
            </a:r>
          </a:p>
        </p:txBody>
      </p:sp>
      <p:sp>
        <p:nvSpPr>
          <p:cNvPr id="2" name="내용 개체 틀 2">
            <a:extLst>
              <a:ext uri="{FF2B5EF4-FFF2-40B4-BE49-F238E27FC236}">
                <a16:creationId xmlns:a16="http://schemas.microsoft.com/office/drawing/2014/main" id="{CCB5ABEB-74E8-DBC8-1E8D-939980EDB3EA}"/>
              </a:ext>
            </a:extLst>
          </p:cNvPr>
          <p:cNvSpPr txBox="1">
            <a:spLocks/>
          </p:cNvSpPr>
          <p:nvPr/>
        </p:nvSpPr>
        <p:spPr>
          <a:xfrm>
            <a:off x="124136" y="162036"/>
            <a:ext cx="5184576" cy="1224945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b="1" spc="-100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3GPP TSG RAN#101</a:t>
            </a:r>
          </a:p>
          <a:p>
            <a:pPr marL="0" indent="0">
              <a:buNone/>
            </a:pPr>
            <a:r>
              <a:rPr lang="en-US" altLang="ko-KR" sz="1600" spc="-100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Bangalore, 11th - 15th, Sep 2023</a:t>
            </a:r>
          </a:p>
          <a:p>
            <a:pPr marL="0" indent="0">
              <a:buNone/>
            </a:pPr>
            <a:r>
              <a:rPr lang="en-US" altLang="ko-KR" sz="1600" spc="-100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Source: SK telecom</a:t>
            </a:r>
          </a:p>
          <a:p>
            <a:pPr marL="0" indent="0">
              <a:buNone/>
            </a:pPr>
            <a:r>
              <a:rPr lang="en-US" altLang="ko-KR" sz="1600" spc="-100" dirty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Agenda item: 8A.3</a:t>
            </a:r>
          </a:p>
        </p:txBody>
      </p:sp>
    </p:spTree>
    <p:extLst>
      <p:ext uri="{BB962C8B-B14F-4D97-AF65-F5344CB8AC3E}">
        <p14:creationId xmlns:p14="http://schemas.microsoft.com/office/powerpoint/2010/main" val="8629767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Tm="1000">
        <p159:morph option="byObject"/>
      </p:transition>
    </mc:Choice>
    <mc:Fallback xmlns="">
      <p:transition spd="slow" advTm="1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래픽 10">
            <a:extLst>
              <a:ext uri="{FF2B5EF4-FFF2-40B4-BE49-F238E27FC236}">
                <a16:creationId xmlns:a16="http://schemas.microsoft.com/office/drawing/2014/main" id="{C3F82563-9B00-426E-A5A2-03B6548BD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789432" y="210497"/>
            <a:ext cx="972108" cy="383588"/>
          </a:xfrm>
          <a:prstGeom prst="rect">
            <a:avLst/>
          </a:prstGeom>
        </p:spPr>
      </p:pic>
      <p:sp>
        <p:nvSpPr>
          <p:cNvPr id="13" name="내용 개체 틀 2">
            <a:extLst>
              <a:ext uri="{FF2B5EF4-FFF2-40B4-BE49-F238E27FC236}">
                <a16:creationId xmlns:a16="http://schemas.microsoft.com/office/drawing/2014/main" id="{E563EF21-F94C-4F1A-8659-D6A19244C48B}"/>
              </a:ext>
            </a:extLst>
          </p:cNvPr>
          <p:cNvSpPr txBox="1">
            <a:spLocks/>
          </p:cNvSpPr>
          <p:nvPr/>
        </p:nvSpPr>
        <p:spPr>
          <a:xfrm>
            <a:off x="804965" y="501257"/>
            <a:ext cx="8676964" cy="627693"/>
          </a:xfrm>
          <a:prstGeom prst="rect">
            <a:avLst/>
          </a:prstGeom>
        </p:spPr>
        <p:txBody>
          <a:bodyPr vert="horz" wrap="square" lIns="72983" tIns="36491" rIns="72983" bIns="36491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b="1" dirty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00B0F0"/>
                    </a:gs>
                  </a:gsLst>
                  <a:lin ang="0" scaled="1"/>
                  <a:tileRect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Introduction</a:t>
            </a:r>
            <a:endParaRPr lang="ko-KR" altLang="en-US" sz="36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00B0F0"/>
                  </a:gs>
                </a:gsLst>
                <a:lin ang="0" scaled="1"/>
                <a:tileRect/>
              </a:gradFill>
              <a:latin typeface="T고딕 Black" panose="020B0A03000000000000" pitchFamily="34" charset="-127"/>
              <a:ea typeface="T고딕 Black" panose="020B0A03000000000000" pitchFamily="34" charset="-127"/>
              <a:cs typeface="Arial" pitchFamily="34" charset="0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47564DAF-62B2-4A0D-A66B-DD3171BEEF11}"/>
              </a:ext>
            </a:extLst>
          </p:cNvPr>
          <p:cNvSpPr/>
          <p:nvPr/>
        </p:nvSpPr>
        <p:spPr>
          <a:xfrm>
            <a:off x="646194" y="2106253"/>
            <a:ext cx="11863318" cy="3555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b="1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In Rel-18, antenna gain of handheld UE was changed from 0 </a:t>
            </a:r>
            <a:r>
              <a:rPr lang="en-US" altLang="ko-KR" sz="1600" b="1" kern="0" dirty="0" err="1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dBi</a:t>
            </a:r>
            <a:r>
              <a:rPr lang="en-US" altLang="ko-KR" sz="1600" b="1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 to -5.5 </a:t>
            </a:r>
            <a:r>
              <a:rPr lang="en-US" altLang="ko-KR" sz="1600" b="1" kern="0" dirty="0" err="1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dBi</a:t>
            </a:r>
            <a:r>
              <a:rPr lang="en-US" altLang="ko-KR" sz="1600" b="1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 by assuming more realistic UE devices.</a:t>
            </a:r>
          </a:p>
          <a:p>
            <a:pPr marL="808558" lvl="1" indent="-285750" algn="l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ko-KR" sz="1400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Handheld UE with -5.5 </a:t>
            </a:r>
            <a:r>
              <a:rPr lang="en-US" altLang="ko-KR" sz="1400" kern="0" dirty="0" err="1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dBi</a:t>
            </a:r>
            <a:r>
              <a:rPr lang="en-US" altLang="ko-KR" sz="1400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 antenna gain may experience UL link budget deficiency issue especially for bad weather.</a:t>
            </a:r>
          </a:p>
          <a:p>
            <a:pPr marL="808558" lvl="1" indent="-285750" algn="l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ko-KR" sz="1400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At least in emergency scenarios, it is needed to consider increasing power of the handheld devices for successful communication with satellites in Rel-19.</a:t>
            </a:r>
          </a:p>
          <a:p>
            <a:pPr marL="2857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600" b="1" kern="0" dirty="0">
              <a:solidFill>
                <a:schemeClr val="bg1"/>
              </a:solidFill>
              <a:ea typeface="맑은 고딕" pitchFamily="50" charset="-127"/>
              <a:cs typeface="Arial" panose="020B0604020202020204" pitchFamily="34" charset="0"/>
            </a:endParaRPr>
          </a:p>
          <a:p>
            <a:pPr marL="2857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b="1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The coexistence analysis with terrestrial network in TR 38.863 considered PC3 (23 dBm) UE device.</a:t>
            </a:r>
          </a:p>
          <a:p>
            <a:pPr marL="808558" lvl="1" indent="-285750" algn="l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ko-KR" sz="1400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If HPUE is discussed in Rel-19, further coexistence studies should be performed accordingly.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600" b="1" kern="0" dirty="0">
              <a:solidFill>
                <a:schemeClr val="bg1"/>
              </a:solidFill>
              <a:ea typeface="맑은 고딕" pitchFamily="50" charset="-127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600" b="1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Therefore, discussions on the handheld device power increase and corresponding coexistence studies are necessary in Rel-19.</a:t>
            </a:r>
            <a:endParaRPr kumimoji="1" lang="en-US" altLang="ko-KR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389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내용 개체 틀 2">
            <a:extLst>
              <a:ext uri="{FF2B5EF4-FFF2-40B4-BE49-F238E27FC236}">
                <a16:creationId xmlns:a16="http://schemas.microsoft.com/office/drawing/2014/main" id="{F9811AD9-4CA4-4353-9191-5449FFA7E6AC}"/>
              </a:ext>
            </a:extLst>
          </p:cNvPr>
          <p:cNvSpPr txBox="1">
            <a:spLocks/>
          </p:cNvSpPr>
          <p:nvPr/>
        </p:nvSpPr>
        <p:spPr>
          <a:xfrm>
            <a:off x="804964" y="501257"/>
            <a:ext cx="10444407" cy="627693"/>
          </a:xfrm>
          <a:prstGeom prst="rect">
            <a:avLst/>
          </a:prstGeom>
        </p:spPr>
        <p:txBody>
          <a:bodyPr vert="horz" wrap="square" lIns="72983" tIns="36491" rIns="72983" bIns="36491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b="1" dirty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00B0F0"/>
                    </a:gs>
                  </a:gsLst>
                  <a:lin ang="0" scaled="1"/>
                  <a:tileRect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Discussion</a:t>
            </a:r>
            <a:endParaRPr lang="ko-KR" altLang="en-US" sz="36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00B0F0"/>
                  </a:gs>
                </a:gsLst>
                <a:lin ang="0" scaled="1"/>
                <a:tileRect/>
              </a:gradFill>
              <a:latin typeface="T고딕 Black" panose="020B0A03000000000000" pitchFamily="34" charset="-127"/>
              <a:ea typeface="T고딕 Black" panose="020B0A03000000000000" pitchFamily="34" charset="-127"/>
              <a:cs typeface="Arial" pitchFamily="34" charset="0"/>
            </a:endParaRPr>
          </a:p>
        </p:txBody>
      </p:sp>
      <p:pic>
        <p:nvPicPr>
          <p:cNvPr id="107" name="그래픽 106">
            <a:extLst>
              <a:ext uri="{FF2B5EF4-FFF2-40B4-BE49-F238E27FC236}">
                <a16:creationId xmlns:a16="http://schemas.microsoft.com/office/drawing/2014/main" id="{FA7147EE-B4F3-4268-BB82-C5B499B2E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789432" y="210497"/>
            <a:ext cx="972108" cy="383588"/>
          </a:xfrm>
          <a:prstGeom prst="rect">
            <a:avLst/>
          </a:prstGeom>
        </p:spPr>
      </p:pic>
      <p:sp>
        <p:nvSpPr>
          <p:cNvPr id="108" name="직사각형 107">
            <a:extLst>
              <a:ext uri="{FF2B5EF4-FFF2-40B4-BE49-F238E27FC236}">
                <a16:creationId xmlns:a16="http://schemas.microsoft.com/office/drawing/2014/main" id="{01F3FFE9-D27B-4772-BAF3-8B3E3D9DCC42}"/>
              </a:ext>
            </a:extLst>
          </p:cNvPr>
          <p:cNvSpPr/>
          <p:nvPr/>
        </p:nvSpPr>
        <p:spPr>
          <a:xfrm>
            <a:off x="646194" y="1206153"/>
            <a:ext cx="11701300" cy="1068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b="1" kern="0" dirty="0">
                <a:solidFill>
                  <a:schemeClr val="accent6">
                    <a:lumMod val="60000"/>
                    <a:lumOff val="40000"/>
                  </a:schemeClr>
                </a:solidFill>
                <a:ea typeface="맑은 고딕" pitchFamily="50" charset="-127"/>
                <a:cs typeface="Arial" panose="020B0604020202020204" pitchFamily="34" charset="0"/>
              </a:rPr>
              <a:t>Observation 1: </a:t>
            </a:r>
            <a:r>
              <a:rPr lang="en-US" altLang="ko-KR" sz="1600" b="1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With modified antenna gain of -5.5 </a:t>
            </a:r>
            <a:r>
              <a:rPr lang="en-US" altLang="ko-KR" sz="1600" b="1" kern="0" dirty="0" err="1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dBi</a:t>
            </a:r>
            <a:r>
              <a:rPr lang="en-US" altLang="ko-KR" sz="1600" b="1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, handheld UE device may suffer from link budget deficiency. </a:t>
            </a:r>
          </a:p>
          <a:p>
            <a:pPr marL="808558" marR="0" lvl="1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lang="en-US" altLang="ko-KR" sz="1400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Link budgets calculated below are under clear sky assumption. If we assume bad weather, this issue could become more severe.</a:t>
            </a:r>
          </a:p>
          <a:p>
            <a:pPr marL="808558" marR="0" lvl="1" indent="-28575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-"/>
              <a:tabLst/>
              <a:defRPr/>
            </a:pPr>
            <a:r>
              <a:rPr lang="en-US" altLang="ko-KR" sz="1400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Increasing PUSCH repetition level to greater than 20 could solve this issue, however this will cause an increase in latency.</a:t>
            </a:r>
          </a:p>
        </p:txBody>
      </p:sp>
      <p:sp>
        <p:nvSpPr>
          <p:cNvPr id="370" name="Rectangle 1">
            <a:extLst>
              <a:ext uri="{FF2B5EF4-FFF2-40B4-BE49-F238E27FC236}">
                <a16:creationId xmlns:a16="http://schemas.microsoft.com/office/drawing/2014/main" id="{A05D0835-DC3A-4608-B093-1BDD92D67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026555" y="7931903"/>
            <a:ext cx="65" cy="25776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FCD6593-792E-4091-BA5D-8ED9EE9F8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6216" y="2423658"/>
            <a:ext cx="574125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바탕체" panose="02030609000101010101" pitchFamily="17" charset="-127"/>
                <a:cs typeface="Arial" panose="020B0604020202020204" pitchFamily="34" charset="0"/>
              </a:rPr>
              <a:t>Table 1: Link budget calculation with -5.5 </a:t>
            </a:r>
            <a:r>
              <a:rPr kumimoji="0" lang="en-US" altLang="ko-KR" sz="12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바탕체" panose="02030609000101010101" pitchFamily="17" charset="-127"/>
                <a:cs typeface="Arial" panose="020B0604020202020204" pitchFamily="34" charset="0"/>
              </a:rPr>
              <a:t>dBi</a:t>
            </a:r>
            <a:r>
              <a:rPr kumimoji="0" lang="en-US" altLang="ko-KR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바탕체" panose="02030609000101010101" pitchFamily="17" charset="-127"/>
                <a:cs typeface="Arial" panose="020B0604020202020204" pitchFamily="34" charset="0"/>
              </a:rPr>
              <a:t> antenna gain based </a:t>
            </a:r>
            <a:r>
              <a:rPr kumimoji="0" lang="en-US" altLang="ko-KR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바탕체" panose="02030609000101010101" pitchFamily="17" charset="-127"/>
                <a:cs typeface="Arial" panose="020B0604020202020204" pitchFamily="34" charset="0"/>
              </a:rPr>
              <a:t>on [R1-2205826]</a:t>
            </a:r>
            <a:endParaRPr kumimoji="0" lang="en-US" altLang="ko-KR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291BD353-6C79-EDF9-BD78-06518E546866}"/>
              </a:ext>
            </a:extLst>
          </p:cNvPr>
          <p:cNvSpPr/>
          <p:nvPr/>
        </p:nvSpPr>
        <p:spPr bwMode="auto">
          <a:xfrm>
            <a:off x="873018" y="2713421"/>
            <a:ext cx="11060430" cy="409417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1800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HY태고딕" pitchFamily="18" charset="-127"/>
              <a:cs typeface="Arial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2714F25-B902-B4A3-37A1-EB5C9AC1E8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447" y="2788083"/>
            <a:ext cx="10928033" cy="397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886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내용 개체 틀 2">
            <a:extLst>
              <a:ext uri="{FF2B5EF4-FFF2-40B4-BE49-F238E27FC236}">
                <a16:creationId xmlns:a16="http://schemas.microsoft.com/office/drawing/2014/main" id="{F9811AD9-4CA4-4353-9191-5449FFA7E6AC}"/>
              </a:ext>
            </a:extLst>
          </p:cNvPr>
          <p:cNvSpPr txBox="1">
            <a:spLocks/>
          </p:cNvSpPr>
          <p:nvPr/>
        </p:nvSpPr>
        <p:spPr>
          <a:xfrm>
            <a:off x="804964" y="501257"/>
            <a:ext cx="10444407" cy="627693"/>
          </a:xfrm>
          <a:prstGeom prst="rect">
            <a:avLst/>
          </a:prstGeom>
        </p:spPr>
        <p:txBody>
          <a:bodyPr vert="horz" wrap="square" lIns="72983" tIns="36491" rIns="72983" bIns="36491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b="1" dirty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00B0F0"/>
                    </a:gs>
                  </a:gsLst>
                  <a:lin ang="0" scaled="1"/>
                  <a:tileRect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Discussion</a:t>
            </a:r>
            <a:endParaRPr lang="ko-KR" altLang="en-US" sz="36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00B0F0"/>
                  </a:gs>
                </a:gsLst>
                <a:lin ang="0" scaled="1"/>
                <a:tileRect/>
              </a:gradFill>
              <a:latin typeface="T고딕 Black" panose="020B0A03000000000000" pitchFamily="34" charset="-127"/>
              <a:ea typeface="T고딕 Black" panose="020B0A03000000000000" pitchFamily="34" charset="-127"/>
              <a:cs typeface="Arial" pitchFamily="34" charset="0"/>
            </a:endParaRPr>
          </a:p>
        </p:txBody>
      </p:sp>
      <p:pic>
        <p:nvPicPr>
          <p:cNvPr id="107" name="그래픽 106">
            <a:extLst>
              <a:ext uri="{FF2B5EF4-FFF2-40B4-BE49-F238E27FC236}">
                <a16:creationId xmlns:a16="http://schemas.microsoft.com/office/drawing/2014/main" id="{FA7147EE-B4F3-4268-BB82-C5B499B2E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789432" y="210497"/>
            <a:ext cx="972108" cy="3835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직사각형 107">
                <a:extLst>
                  <a:ext uri="{FF2B5EF4-FFF2-40B4-BE49-F238E27FC236}">
                    <a16:creationId xmlns:a16="http://schemas.microsoft.com/office/drawing/2014/main" id="{01F3FFE9-D27B-4772-BAF3-8B3E3D9DCC42}"/>
                  </a:ext>
                </a:extLst>
              </p:cNvPr>
              <p:cNvSpPr/>
              <p:nvPr/>
            </p:nvSpPr>
            <p:spPr>
              <a:xfrm>
                <a:off x="646194" y="1206153"/>
                <a:ext cx="11701300" cy="60776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l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600" b="1" kern="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ea typeface="맑은 고딕" pitchFamily="50" charset="-127"/>
                    <a:cs typeface="Arial" panose="020B0604020202020204" pitchFamily="34" charset="0"/>
                  </a:rPr>
                  <a:t>Observation 2: </a:t>
                </a:r>
                <a:r>
                  <a:rPr lang="en-US" altLang="ko-KR" sz="1600" b="1" kern="0" dirty="0">
                    <a:solidFill>
                      <a:schemeClr val="bg1"/>
                    </a:solidFill>
                    <a:ea typeface="맑은 고딕" pitchFamily="50" charset="-127"/>
                    <a:cs typeface="Arial" panose="020B0604020202020204" pitchFamily="34" charset="0"/>
                  </a:rPr>
                  <a:t>The default power class for handheld UE in Rel-18 NR NTN is Power Class 3, which has a maximum output power of 23 dBm.</a:t>
                </a:r>
                <a:endParaRPr lang="en-US" altLang="ko-KR" sz="1600" b="1" kern="0" dirty="0">
                  <a:solidFill>
                    <a:schemeClr val="accent6">
                      <a:lumMod val="60000"/>
                      <a:lumOff val="40000"/>
                    </a:schemeClr>
                  </a:solidFill>
                  <a:ea typeface="맑은 고딕" pitchFamily="50" charset="-127"/>
                  <a:cs typeface="Arial" panose="020B0604020202020204" pitchFamily="34" charset="0"/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1600" b="1" kern="0" dirty="0">
                  <a:solidFill>
                    <a:schemeClr val="accent6">
                      <a:lumMod val="60000"/>
                      <a:lumOff val="40000"/>
                    </a:schemeClr>
                  </a:solidFill>
                  <a:ea typeface="맑은 고딕" pitchFamily="50" charset="-127"/>
                  <a:cs typeface="Arial" panose="020B0604020202020204" pitchFamily="34" charset="0"/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1600" b="1" kern="0" dirty="0">
                  <a:solidFill>
                    <a:schemeClr val="accent6">
                      <a:lumMod val="60000"/>
                      <a:lumOff val="40000"/>
                    </a:schemeClr>
                  </a:solidFill>
                  <a:ea typeface="맑은 고딕" pitchFamily="50" charset="-127"/>
                  <a:cs typeface="Arial" panose="020B0604020202020204" pitchFamily="34" charset="0"/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1600" b="1" kern="0" dirty="0">
                  <a:solidFill>
                    <a:schemeClr val="accent6">
                      <a:lumMod val="60000"/>
                      <a:lumOff val="40000"/>
                    </a:schemeClr>
                  </a:solidFill>
                  <a:ea typeface="맑은 고딕" pitchFamily="50" charset="-127"/>
                  <a:cs typeface="Arial" panose="020B0604020202020204" pitchFamily="34" charset="0"/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900" b="1" kern="0" dirty="0">
                  <a:solidFill>
                    <a:schemeClr val="accent6">
                      <a:lumMod val="60000"/>
                      <a:lumOff val="40000"/>
                    </a:schemeClr>
                  </a:solidFill>
                  <a:ea typeface="맑은 고딕" pitchFamily="50" charset="-127"/>
                  <a:cs typeface="Arial" panose="020B0604020202020204" pitchFamily="34" charset="0"/>
                </a:endParaRPr>
              </a:p>
              <a:p>
                <a:pPr marL="285750" indent="-285750" algn="l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600" b="1" kern="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ea typeface="맑은 고딕" pitchFamily="50" charset="-127"/>
                    <a:cs typeface="Arial" panose="020B0604020202020204" pitchFamily="34" charset="0"/>
                  </a:rPr>
                  <a:t>Observation 3:</a:t>
                </a:r>
                <a:r>
                  <a:rPr lang="en-US" altLang="ko-KR" sz="1600" b="1" kern="0" dirty="0">
                    <a:solidFill>
                      <a:schemeClr val="bg1"/>
                    </a:solidFill>
                    <a:ea typeface="맑은 고딕" pitchFamily="50" charset="-127"/>
                    <a:cs typeface="Arial" panose="020B0604020202020204" pitchFamily="34" charset="0"/>
                  </a:rPr>
                  <a:t> For certain NR bands, NR UE devices are permitted to transmit with power levels exceeding +26dBm.</a:t>
                </a:r>
              </a:p>
              <a:p>
                <a:pPr marL="808558" lvl="1" indent="-285750" algn="l">
                  <a:lnSpc>
                    <a:spcPct val="150000"/>
                  </a:lnSpc>
                  <a:buFont typeface="Arial" panose="020B0604020202020204" pitchFamily="34" charset="0"/>
                  <a:buChar char="-"/>
                </a:pPr>
                <a:r>
                  <a:rPr lang="en-US" altLang="ko-KR" sz="1400" kern="0" dirty="0">
                    <a:solidFill>
                      <a:schemeClr val="bg1"/>
                    </a:solidFill>
                    <a:ea typeface="맑은 고딕" pitchFamily="50" charset="-127"/>
                    <a:cs typeface="Arial" panose="020B0604020202020204" pitchFamily="34" charset="0"/>
                  </a:rPr>
                  <a:t>The NTN system can adopt power classes already defined in the NR core specifications, such as PC1.5 (+29dBm) and PC1 (+31dBm).</a:t>
                </a:r>
              </a:p>
              <a:p>
                <a:pPr marL="808558" lvl="1" indent="-285750" algn="l">
                  <a:lnSpc>
                    <a:spcPct val="150000"/>
                  </a:lnSpc>
                  <a:buFont typeface="Arial" panose="020B0604020202020204" pitchFamily="34" charset="0"/>
                  <a:buChar char="-"/>
                </a:pPr>
                <a:endParaRPr lang="en-US" altLang="ko-KR" sz="900" kern="0" dirty="0">
                  <a:solidFill>
                    <a:schemeClr val="bg1"/>
                  </a:solidFill>
                  <a:ea typeface="맑은 고딕" pitchFamily="50" charset="-127"/>
                  <a:cs typeface="Arial" panose="020B0604020202020204" pitchFamily="34" charset="0"/>
                </a:endParaRPr>
              </a:p>
              <a:p>
                <a:pPr marL="285750" indent="-285750" algn="l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600" b="1" kern="0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  <a:ea typeface="맑은 고딕" pitchFamily="50" charset="-127"/>
                    <a:cs typeface="Arial" panose="020B0604020202020204" pitchFamily="34" charset="0"/>
                  </a:rPr>
                  <a:t>Observation 4:</a:t>
                </a:r>
                <a:r>
                  <a:rPr lang="en-US" altLang="ko-KR" sz="1600" b="1" kern="0" dirty="0">
                    <a:solidFill>
                      <a:schemeClr val="bg1"/>
                    </a:solidFill>
                    <a:ea typeface="맑은 고딕" pitchFamily="50" charset="-127"/>
                    <a:cs typeface="Arial" panose="020B0604020202020204" pitchFamily="34" charset="0"/>
                  </a:rPr>
                  <a:t> In TR 38.863, Power Class 3 UE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ko-KR" sz="16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a:rPr lang="en-US" altLang="ko-KR" sz="16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  <m:t>𝑚𝑎𝑥</m:t>
                        </m:r>
                      </m:sub>
                    </m:sSub>
                    <m:r>
                      <a:rPr lang="en-US" altLang="ko-KR" sz="1600" b="0" i="1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=23 </m:t>
                    </m:r>
                    <m:r>
                      <m:rPr>
                        <m:sty m:val="p"/>
                      </m:rPr>
                      <a:rPr lang="en-US" altLang="ko-KR" sz="1600" b="0" i="0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dBm</m:t>
                    </m:r>
                  </m:oMath>
                </a14:m>
                <a:r>
                  <a:rPr lang="en-US" altLang="ko-KR" sz="1600" b="1" kern="0" dirty="0">
                    <a:solidFill>
                      <a:schemeClr val="bg1"/>
                    </a:solidFill>
                    <a:ea typeface="맑은 고딕" pitchFamily="50" charset="-127"/>
                    <a:cs typeface="Arial" panose="020B0604020202020204" pitchFamily="34" charset="0"/>
                  </a:rPr>
                  <a:t>) is assumed in NTN UL TPC model. </a:t>
                </a:r>
                <a:endParaRPr lang="en-US" altLang="ko-KR" sz="1400" kern="0" dirty="0">
                  <a:solidFill>
                    <a:schemeClr val="bg1"/>
                  </a:solidFill>
                  <a:ea typeface="맑은 고딕" pitchFamily="50" charset="-127"/>
                  <a:cs typeface="Arial" panose="020B0604020202020204" pitchFamily="34" charset="0"/>
                </a:endParaRPr>
              </a:p>
              <a:p>
                <a:pPr lvl="1" algn="l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400" b="1" i="1" kern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altLang="ko-KR" sz="1400" b="1" i="1" kern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en-US" altLang="ko-KR" sz="1400" b="1" i="1" kern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m:t>𝒕</m:t>
                          </m:r>
                        </m:sub>
                      </m:sSub>
                      <m:r>
                        <a:rPr lang="en-US" altLang="ko-KR" sz="1400" b="1" i="1" kern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맑은 고딕" pitchFamily="50" charset="-127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n-US" altLang="ko-KR" sz="1400" b="1" i="1" kern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altLang="ko-KR" sz="1400" b="1" i="1" kern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m:t>𝑷</m:t>
                          </m:r>
                        </m:e>
                        <m:sub>
                          <m:r>
                            <a:rPr lang="en-US" altLang="ko-KR" sz="1400" b="1" i="0" kern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m:t>𝐦𝐚𝐱</m:t>
                          </m:r>
                        </m:sub>
                      </m:sSub>
                      <m:r>
                        <a:rPr lang="en-US" altLang="ko-KR" sz="1400" b="1" i="1" kern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맑은 고딕" pitchFamily="50" charset="-127"/>
                          <a:cs typeface="Arial" panose="020B0604020202020204" pitchFamily="34" charset="0"/>
                        </a:rPr>
                        <m:t>×</m:t>
                      </m:r>
                      <m:func>
                        <m:funcPr>
                          <m:ctrlPr>
                            <a:rPr lang="en-US" altLang="ko-KR" sz="1400" b="1" i="1" kern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a:rPr lang="en-US" altLang="ko-KR" sz="1400" b="1" i="0" kern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m:t>𝐦𝐢𝐧</m:t>
                          </m:r>
                        </m:fName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altLang="ko-KR" sz="1400" b="1" i="1" kern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맑은 고딕" pitchFamily="50" charset="-127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altLang="ko-KR" sz="1400" b="1" i="1" kern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맑은 고딕" pitchFamily="50" charset="-127"/>
                                  <a:cs typeface="Arial" panose="020B0604020202020204" pitchFamily="34" charset="0"/>
                                </a:rPr>
                                <m:t> </m:t>
                              </m:r>
                              <m:r>
                                <a:rPr lang="en-US" altLang="ko-KR" sz="1400" b="1" i="1" kern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맑은 고딕" pitchFamily="50" charset="-127"/>
                                  <a:cs typeface="Arial" panose="020B0604020202020204" pitchFamily="34" charset="0"/>
                                </a:rPr>
                                <m:t>𝟏</m:t>
                              </m:r>
                              <m:r>
                                <a:rPr lang="en-US" altLang="ko-KR" sz="1400" b="1" i="1" kern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맑은 고딕" pitchFamily="50" charset="-127"/>
                                  <a:cs typeface="Arial" panose="020B0604020202020204" pitchFamily="34" charset="0"/>
                                </a:rPr>
                                <m:t>,</m:t>
                              </m:r>
                              <m:func>
                                <m:funcPr>
                                  <m:ctrlPr>
                                    <a:rPr lang="en-US" altLang="ko-KR" sz="1400" b="1" i="1" kern="0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맑은 고딕" pitchFamily="50" charset="-127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US" altLang="ko-KR" sz="1400" b="1" i="0" kern="0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맑은 고딕" pitchFamily="50" charset="-127"/>
                                      <a:cs typeface="Arial" panose="020B0604020202020204" pitchFamily="34" charset="0"/>
                                    </a:rPr>
                                    <m:t>𝐦𝐚𝐱</m:t>
                                  </m:r>
                                </m:fName>
                                <m:e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altLang="ko-KR" sz="1400" b="1" i="1" kern="0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맑은 고딕" pitchFamily="50" charset="-127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altLang="ko-KR" sz="1400" b="1" i="1" kern="0" smtClean="0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맑은 고딕" pitchFamily="50" charset="-127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ko-KR" sz="1400" b="1" i="1" kern="0" smtClean="0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맑은 고딕" pitchFamily="50" charset="-127"/>
                                              <a:cs typeface="Arial" panose="020B0604020202020204" pitchFamily="34" charset="0"/>
                                            </a:rPr>
                                            <m:t>𝑹</m:t>
                                          </m:r>
                                        </m:e>
                                        <m:sub>
                                          <m:r>
                                            <a:rPr lang="en-US" altLang="ko-KR" sz="1400" b="1" i="0" kern="0" smtClean="0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맑은 고딕" pitchFamily="50" charset="-127"/>
                                              <a:cs typeface="Arial" panose="020B0604020202020204" pitchFamily="34" charset="0"/>
                                            </a:rPr>
                                            <m:t>𝐦𝐢𝐧</m:t>
                                          </m:r>
                                        </m:sub>
                                      </m:sSub>
                                      <m:r>
                                        <a:rPr lang="en-US" altLang="ko-KR" sz="1400" b="1" i="1" kern="0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맑은 고딕" pitchFamily="50" charset="-127"/>
                                          <a:cs typeface="Arial" panose="020B0604020202020204" pitchFamily="34" charset="0"/>
                                        </a:rPr>
                                        <m:t>, </m:t>
                                      </m:r>
                                      <m:sSup>
                                        <m:sSupPr>
                                          <m:ctrlPr>
                                            <a:rPr lang="en-US" altLang="ko-KR" sz="1400" b="1" i="1" kern="0" smtClean="0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맑은 고딕" pitchFamily="50" charset="-127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altLang="ko-KR" sz="1400" b="1" i="1" kern="0" smtClean="0">
                                                  <a:solidFill>
                                                    <a:schemeClr val="bg1"/>
                                                  </a:solidFill>
                                                  <a:latin typeface="Cambria Math" panose="02040503050406030204" pitchFamily="18" charset="0"/>
                                                  <a:ea typeface="맑은 고딕" pitchFamily="50" charset="-127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f>
                                                <m:fPr>
                                                  <m:ctrlPr>
                                                    <a:rPr lang="en-US" altLang="ko-KR" sz="1400" b="1" i="1" kern="0">
                                                      <a:solidFill>
                                                        <a:schemeClr val="bg1"/>
                                                      </a:solidFill>
                                                      <a:latin typeface="Cambria Math" panose="02040503050406030204" pitchFamily="18" charset="0"/>
                                                      <a:ea typeface="맑은 고딕" pitchFamily="50" charset="-127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r>
                                                    <a:rPr lang="en-US" altLang="ko-KR" sz="1400" b="1" i="1" kern="0">
                                                      <a:solidFill>
                                                        <a:schemeClr val="bg1"/>
                                                      </a:solidFill>
                                                      <a:latin typeface="Cambria Math" panose="02040503050406030204" pitchFamily="18" charset="0"/>
                                                      <a:ea typeface="맑은 고딕" pitchFamily="50" charset="-127"/>
                                                      <a:cs typeface="Arial" panose="020B0604020202020204" pitchFamily="34" charset="0"/>
                                                    </a:rPr>
                                                    <m:t>𝑪𝑳</m:t>
                                                  </m:r>
                                                </m:num>
                                                <m:den>
                                                  <m:r>
                                                    <a:rPr lang="en-US" altLang="ko-KR" sz="1400" b="1" i="1" kern="0">
                                                      <a:solidFill>
                                                        <a:schemeClr val="bg1"/>
                                                      </a:solidFill>
                                                      <a:latin typeface="Cambria Math" panose="02040503050406030204" pitchFamily="18" charset="0"/>
                                                      <a:ea typeface="맑은 고딕" pitchFamily="50" charset="-127"/>
                                                      <a:cs typeface="Arial" panose="020B0604020202020204" pitchFamily="34" charset="0"/>
                                                    </a:rPr>
                                                    <m:t>𝑪</m:t>
                                                  </m:r>
                                                  <m:sSub>
                                                    <m:sSubPr>
                                                      <m:ctrlPr>
                                                        <a:rPr lang="en-US" altLang="ko-KR" sz="1400" b="1" i="1" kern="0">
                                                          <a:solidFill>
                                                            <a:schemeClr val="bg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  <a:ea typeface="맑은 고딕" pitchFamily="50" charset="-127"/>
                                                          <a:cs typeface="Arial" panose="020B0604020202020204" pitchFamily="34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en-US" altLang="ko-KR" sz="1400" b="1" i="1" kern="0">
                                                          <a:solidFill>
                                                            <a:schemeClr val="bg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  <a:ea typeface="맑은 고딕" pitchFamily="50" charset="-127"/>
                                                          <a:cs typeface="Arial" panose="020B0604020202020204" pitchFamily="34" charset="0"/>
                                                        </a:rPr>
                                                        <m:t>𝑳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en-US" altLang="ko-KR" sz="1400" b="1" i="1" kern="0">
                                                          <a:solidFill>
                                                            <a:schemeClr val="bg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  <a:ea typeface="맑은 고딕" pitchFamily="50" charset="-127"/>
                                                          <a:cs typeface="Arial" panose="020B0604020202020204" pitchFamily="34" charset="0"/>
                                                        </a:rPr>
                                                        <m:t>𝒙</m:t>
                                                      </m:r>
                                                      <m:r>
                                                        <a:rPr lang="en-US" altLang="ko-KR" sz="1400" b="1" i="0" kern="0">
                                                          <a:solidFill>
                                                            <a:schemeClr val="bg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  <a:ea typeface="맑은 고딕" pitchFamily="50" charset="-127"/>
                                                          <a:cs typeface="Arial" panose="020B0604020202020204" pitchFamily="34" charset="0"/>
                                                        </a:rPr>
                                                        <m:t>−</m:t>
                                                      </m:r>
                                                      <m:r>
                                                        <a:rPr lang="en-US" altLang="ko-KR" sz="1400" b="1" i="0" kern="0">
                                                          <a:solidFill>
                                                            <a:schemeClr val="bg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  <a:ea typeface="맑은 고딕" pitchFamily="50" charset="-127"/>
                                                          <a:cs typeface="Arial" panose="020B0604020202020204" pitchFamily="34" charset="0"/>
                                                        </a:rPr>
                                                        <m:t>𝐢𝐥𝐞</m:t>
                                                      </m:r>
                                                      <m:r>
                                                        <a:rPr lang="en-US" altLang="ko-KR" sz="1400" b="1" i="0" kern="0">
                                                          <a:solidFill>
                                                            <a:schemeClr val="bg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  <a:ea typeface="맑은 고딕" pitchFamily="50" charset="-127"/>
                                                          <a:cs typeface="Arial" panose="020B0604020202020204" pitchFamily="34" charset="0"/>
                                                        </a:rPr>
                                                        <m:t> </m:t>
                                                      </m:r>
                                                    </m:sub>
                                                  </m:sSub>
                                                </m:den>
                                              </m:f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altLang="ko-KR" sz="1400" b="1" i="1" kern="0" smtClean="0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맑은 고딕" pitchFamily="50" charset="-127"/>
                                              <a:cs typeface="Arial" panose="020B0604020202020204" pitchFamily="34" charset="0"/>
                                            </a:rPr>
                                            <m:t>𝜸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</m:func>
                            </m:e>
                          </m:d>
                        </m:e>
                      </m:func>
                    </m:oMath>
                  </m:oMathPara>
                </a14:m>
                <a:endParaRPr lang="en-US" altLang="ko-KR" sz="1400" kern="0" dirty="0">
                  <a:solidFill>
                    <a:schemeClr val="bg1"/>
                  </a:solidFill>
                  <a:ea typeface="맑은 고딕" pitchFamily="50" charset="-127"/>
                  <a:cs typeface="Arial" panose="020B0604020202020204" pitchFamily="34" charset="0"/>
                </a:endParaRPr>
              </a:p>
              <a:p>
                <a:pPr marL="1331366" lvl="2" indent="-285750" algn="l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ko-KR" sz="14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a:rPr lang="en-US" altLang="ko-KR" sz="14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  <m:t>𝑚𝑎𝑥</m:t>
                        </m:r>
                      </m:sub>
                    </m:sSub>
                    <m:r>
                      <a:rPr lang="en-US" altLang="ko-KR" sz="1400" b="0" i="1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=23 </m:t>
                    </m:r>
                    <m:r>
                      <m:rPr>
                        <m:sty m:val="p"/>
                      </m:rPr>
                      <a:rPr lang="en-US" altLang="ko-KR" sz="1400" b="0" i="0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dBm</m:t>
                    </m:r>
                  </m:oMath>
                </a14:m>
                <a:r>
                  <a:rPr lang="en-US" altLang="ko-KR" sz="1400" kern="0" dirty="0">
                    <a:solidFill>
                      <a:schemeClr val="bg1"/>
                    </a:solidFill>
                    <a:ea typeface="맑은 고딕" pitchFamily="50" charset="-127"/>
                    <a:cs typeface="Arial" panose="020B0604020202020204" pitchFamily="34" charset="0"/>
                  </a:rPr>
                  <a:t> </a:t>
                </a:r>
              </a:p>
              <a:p>
                <a:pPr marL="1331366" lvl="2" indent="-285750" algn="l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ko-KR" sz="14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  <m:t>𝑅</m:t>
                        </m:r>
                      </m:e>
                      <m:sub>
                        <m:r>
                          <a:rPr lang="en-US" altLang="ko-KR" sz="14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  <m:t>𝑚𝑖𝑛</m:t>
                        </m:r>
                      </m:sub>
                    </m:sSub>
                    <m:r>
                      <a:rPr lang="en-US" altLang="ko-KR" sz="1400" b="0" i="0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ko-KR" sz="1400" b="0" i="0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TBD</m:t>
                    </m:r>
                    <m:r>
                      <a:rPr lang="en-US" altLang="ko-KR" sz="1400" b="0" i="0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ko-KR" sz="1400" b="0" i="0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dB</m:t>
                    </m:r>
                  </m:oMath>
                </a14:m>
                <a:endParaRPr lang="en-US" altLang="ko-KR" sz="1400" kern="0" dirty="0">
                  <a:solidFill>
                    <a:schemeClr val="bg1"/>
                  </a:solidFill>
                  <a:ea typeface="맑은 고딕" pitchFamily="50" charset="-127"/>
                  <a:cs typeface="Arial" panose="020B0604020202020204" pitchFamily="34" charset="0"/>
                </a:endParaRPr>
              </a:p>
              <a:p>
                <a:pPr marL="1331366" lvl="2" indent="-285750" algn="l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ko-KR" sz="1400" b="0" i="1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𝐶</m:t>
                    </m:r>
                    <m:sSub>
                      <m:sSubPr>
                        <m:ctrlPr>
                          <a:rPr lang="en-US" altLang="ko-KR" sz="14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ko-KR" sz="14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  <m:t>𝐿</m:t>
                        </m:r>
                      </m:e>
                      <m:sub>
                        <m:r>
                          <a:rPr lang="en-US" altLang="ko-KR" sz="1400" b="0" i="1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  <m:t>𝑥</m:t>
                        </m:r>
                        <m:r>
                          <a:rPr lang="en-US" altLang="ko-KR" sz="1400" b="0" i="0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ko-KR" sz="1400" b="0" i="0" kern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  <m:t>ile</m:t>
                        </m:r>
                      </m:sub>
                    </m:sSub>
                    <m:r>
                      <a:rPr lang="en-US" altLang="ko-KR" sz="1400" b="0" i="1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altLang="ko-KR" sz="1400" kern="0" dirty="0">
                    <a:solidFill>
                      <a:schemeClr val="bg1"/>
                    </a:solidFill>
                    <a:ea typeface="맑은 고딕" pitchFamily="50" charset="-127"/>
                    <a:cs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altLang="ko-KR" sz="1400" i="1" kern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88+10</m:t>
                    </m:r>
                    <m:func>
                      <m:funcPr>
                        <m:ctrlPr>
                          <a:rPr lang="en-US" altLang="ko-KR" sz="1400" i="1" kern="0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altLang="ko-KR" sz="1400" i="1" kern="0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맑은 고딕" pitchFamily="50" charset="-127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ko-KR" sz="1400" i="0" kern="0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맑은 고딕" pitchFamily="50" charset="-127"/>
                                <a:cs typeface="Arial" panose="020B0604020202020204" pitchFamily="34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ko-KR" sz="1400" b="0" i="1" kern="0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맑은 고딕" pitchFamily="50" charset="-127"/>
                                <a:cs typeface="Arial" panose="020B0604020202020204" pitchFamily="34" charset="0"/>
                              </a:rPr>
                              <m:t>10</m:t>
                            </m:r>
                          </m:sub>
                        </m:sSub>
                      </m:fName>
                      <m:e>
                        <m:r>
                          <a:rPr lang="en-US" altLang="ko-KR" sz="1400" b="0" i="1" kern="0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  <m:t>(200/</m:t>
                        </m:r>
                        <m:r>
                          <a:rPr lang="en-US" altLang="ko-KR" sz="1400" b="0" i="1" kern="0" dirty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맑은 고딕" pitchFamily="50" charset="-127"/>
                            <a:cs typeface="Arial" panose="020B0604020202020204" pitchFamily="34" charset="0"/>
                          </a:rPr>
                          <m:t>𝑋</m:t>
                        </m:r>
                      </m:e>
                    </m:func>
                  </m:oMath>
                </a14:m>
                <a:r>
                  <a:rPr lang="en-US" altLang="ko-KR" sz="1400" kern="0" dirty="0">
                    <a:solidFill>
                      <a:schemeClr val="bg1"/>
                    </a:solidFill>
                    <a:ea typeface="맑은 고딕" pitchFamily="50" charset="-127"/>
                    <a:cs typeface="Arial" panose="020B060402020202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altLang="ko-KR" sz="1400" b="0" i="1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+1−</m:t>
                    </m:r>
                    <m:r>
                      <a:rPr lang="en-US" altLang="ko-KR" sz="1400" b="0" i="1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𝑌</m:t>
                    </m:r>
                  </m:oMath>
                </a14:m>
                <a:r>
                  <a:rPr lang="en-US" altLang="ko-KR" sz="1400" kern="0" dirty="0">
                    <a:solidFill>
                      <a:schemeClr val="bg1"/>
                    </a:solidFill>
                    <a:ea typeface="맑은 고딕" pitchFamily="50" charset="-127"/>
                    <a:cs typeface="Arial" panose="020B0604020202020204" pitchFamily="34" charset="0"/>
                  </a:rPr>
                  <a:t> where </a:t>
                </a:r>
                <a14:m>
                  <m:oMath xmlns:m="http://schemas.openxmlformats.org/officeDocument/2006/math">
                    <m:r>
                      <a:rPr lang="en-US" altLang="ko-KR" sz="1400" b="0" i="1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𝑋</m:t>
                    </m:r>
                  </m:oMath>
                </a14:m>
                <a:r>
                  <a:rPr lang="en-US" altLang="ko-KR" sz="1400" kern="0" dirty="0">
                    <a:solidFill>
                      <a:schemeClr val="bg1"/>
                    </a:solidFill>
                    <a:ea typeface="맑은 고딕" pitchFamily="50" charset="-127"/>
                    <a:cs typeface="Arial" panose="020B0604020202020204" pitchFamily="34" charset="0"/>
                  </a:rPr>
                  <a:t> is UL transmission BW (MHz) and </a:t>
                </a:r>
                <a14:m>
                  <m:oMath xmlns:m="http://schemas.openxmlformats.org/officeDocument/2006/math">
                    <m:r>
                      <a:rPr lang="en-US" altLang="ko-KR" sz="1400" b="0" i="1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𝑌</m:t>
                    </m:r>
                  </m:oMath>
                </a14:m>
                <a:r>
                  <a:rPr lang="en-US" altLang="ko-KR" sz="1400" kern="0" dirty="0">
                    <a:solidFill>
                      <a:schemeClr val="bg1"/>
                    </a:solidFill>
                    <a:ea typeface="맑은 고딕" pitchFamily="50" charset="-127"/>
                    <a:cs typeface="Arial" panose="020B0604020202020204" pitchFamily="34" charset="0"/>
                  </a:rPr>
                  <a:t> is the BS noise figure.</a:t>
                </a:r>
              </a:p>
              <a:p>
                <a:pPr marL="1331366" lvl="2" indent="-285750" algn="l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ko-KR" sz="1400" b="0" i="1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𝛾</m:t>
                    </m:r>
                    <m:r>
                      <a:rPr lang="en-US" altLang="ko-KR" sz="1400" b="0" i="0" kern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맑은 고딕" pitchFamily="50" charset="-127"/>
                        <a:cs typeface="Arial" panose="020B0604020202020204" pitchFamily="34" charset="0"/>
                      </a:rPr>
                      <m:t>=1 </m:t>
                    </m:r>
                  </m:oMath>
                </a14:m>
                <a:r>
                  <a:rPr lang="en-US" altLang="ko-KR" sz="1400" kern="0" dirty="0">
                    <a:solidFill>
                      <a:schemeClr val="bg1"/>
                    </a:solidFill>
                    <a:ea typeface="맑은 고딕" pitchFamily="50" charset="-127"/>
                    <a:cs typeface="Arial" panose="020B0604020202020204" pitchFamily="34" charset="0"/>
                  </a:rPr>
                  <a:t>for UL scenario</a:t>
                </a:r>
              </a:p>
              <a:p>
                <a:pPr marL="808558" marR="0" lvl="1" indent="-285750" algn="l" defTabSz="914400" rtl="0" eaLnBrk="1" fontAlgn="base" latinLnBrk="1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-"/>
                  <a:tabLst/>
                  <a:defRPr/>
                </a:pPr>
                <a:r>
                  <a:rPr lang="en-US" altLang="ko-KR" sz="1400" kern="0" dirty="0">
                    <a:solidFill>
                      <a:schemeClr val="bg1"/>
                    </a:solidFill>
                    <a:ea typeface="맑은 고딕" pitchFamily="50" charset="-127"/>
                    <a:cs typeface="Arial" panose="020B0604020202020204" pitchFamily="34" charset="0"/>
                  </a:rPr>
                  <a:t>Designing a TPC model for NTN HPUE can be discussed to secure UL link budget while preventing harmful interference with the terrestrial network.</a:t>
                </a:r>
                <a:endParaRPr kumimoji="1" lang="en-US" altLang="ko-KR" sz="14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맑은 고딕" pitchFamily="50" charset="-127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8" name="직사각형 107">
                <a:extLst>
                  <a:ext uri="{FF2B5EF4-FFF2-40B4-BE49-F238E27FC236}">
                    <a16:creationId xmlns:a16="http://schemas.microsoft.com/office/drawing/2014/main" id="{01F3FFE9-D27B-4772-BAF3-8B3E3D9DCC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194" y="1206153"/>
                <a:ext cx="11701300" cy="6077689"/>
              </a:xfrm>
              <a:prstGeom prst="rect">
                <a:avLst/>
              </a:prstGeom>
              <a:blipFill>
                <a:blip r:embed="rId4"/>
                <a:stretch>
                  <a:fillRect l="-208" r="-365" b="-1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0" name="Rectangle 1">
            <a:extLst>
              <a:ext uri="{FF2B5EF4-FFF2-40B4-BE49-F238E27FC236}">
                <a16:creationId xmlns:a16="http://schemas.microsoft.com/office/drawing/2014/main" id="{A05D0835-DC3A-4608-B093-1BDD92D67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026555" y="7931903"/>
            <a:ext cx="65" cy="25776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9522" rIns="0" bIns="-952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표 2">
                <a:extLst>
                  <a:ext uri="{FF2B5EF4-FFF2-40B4-BE49-F238E27FC236}">
                    <a16:creationId xmlns:a16="http://schemas.microsoft.com/office/drawing/2014/main" id="{7FD79B1D-8F1E-25F8-79F6-619DAD986C0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8343224"/>
                  </p:ext>
                </p:extLst>
              </p:nvPr>
            </p:nvGraphicFramePr>
            <p:xfrm>
              <a:off x="2165615" y="2252761"/>
              <a:ext cx="8662458" cy="861604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887486">
                      <a:extLst>
                        <a:ext uri="{9D8B030D-6E8A-4147-A177-3AD203B41FA5}">
                          <a16:colId xmlns:a16="http://schemas.microsoft.com/office/drawing/2014/main" val="4194062269"/>
                        </a:ext>
                      </a:extLst>
                    </a:gridCol>
                    <a:gridCol w="2887486">
                      <a:extLst>
                        <a:ext uri="{9D8B030D-6E8A-4147-A177-3AD203B41FA5}">
                          <a16:colId xmlns:a16="http://schemas.microsoft.com/office/drawing/2014/main" val="3396181750"/>
                        </a:ext>
                      </a:extLst>
                    </a:gridCol>
                    <a:gridCol w="2887486">
                      <a:extLst>
                        <a:ext uri="{9D8B030D-6E8A-4147-A177-3AD203B41FA5}">
                          <a16:colId xmlns:a16="http://schemas.microsoft.com/office/drawing/2014/main" val="444571585"/>
                        </a:ext>
                      </a:extLst>
                    </a:gridCol>
                  </a:tblGrid>
                  <a:tr h="217214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1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NR satellite band</a:t>
                          </a:r>
                          <a:endParaRPr kumimoji="1" lang="ko-KR" altLang="en-US" sz="1200" b="1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1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Class 3 (dBm)</a:t>
                          </a:r>
                          <a:endParaRPr kumimoji="1" lang="ko-KR" altLang="en-US" sz="1200" b="1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1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Tolerance (dB)</a:t>
                          </a:r>
                          <a:endParaRPr kumimoji="1" lang="ko-KR" altLang="en-US" sz="1200" b="1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84937890"/>
                      </a:ext>
                    </a:extLst>
                  </a:tr>
                  <a:tr h="293642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0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n256 </a:t>
                          </a:r>
                          <a:endParaRPr kumimoji="1" lang="ko-KR" altLang="en-US" sz="1200" b="0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0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23</a:t>
                          </a:r>
                          <a:endParaRPr kumimoji="1" lang="ko-KR" altLang="en-US" sz="1200" b="0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14:m>
                            <m:oMath xmlns:m="http://schemas.openxmlformats.org/officeDocument/2006/math">
                              <m:r>
                                <a:rPr kumimoji="1" lang="en-US" altLang="ko-KR" sz="1200" b="0" i="1" kern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맑은 고딕" pitchFamily="50" charset="-127"/>
                                  <a:cs typeface="Arial" panose="020B0604020202020204" pitchFamily="34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kumimoji="1" lang="en-US" altLang="ko-KR" sz="1200" b="0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02157279"/>
                      </a:ext>
                    </a:extLst>
                  </a:tr>
                  <a:tr h="293642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0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n255</a:t>
                          </a:r>
                          <a:endParaRPr kumimoji="1" lang="ko-KR" altLang="en-US" sz="1200" b="0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0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23</a:t>
                          </a:r>
                          <a:endParaRPr kumimoji="1" lang="ko-KR" altLang="en-US" sz="1200" b="0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14:m>
                            <m:oMath xmlns:m="http://schemas.openxmlformats.org/officeDocument/2006/math">
                              <m:r>
                                <a:rPr kumimoji="1" lang="en-US" altLang="ko-KR" sz="1200" b="0" i="1" kern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맑은 고딕" pitchFamily="50" charset="-127"/>
                                  <a:cs typeface="Arial" panose="020B0604020202020204" pitchFamily="34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kumimoji="1" lang="en-US" altLang="ko-KR" sz="1200" b="0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2</a:t>
                          </a:r>
                          <a:endParaRPr kumimoji="1" lang="ko-KR" altLang="en-US" sz="1200" b="0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0259919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표 2">
                <a:extLst>
                  <a:ext uri="{FF2B5EF4-FFF2-40B4-BE49-F238E27FC236}">
                    <a16:creationId xmlns:a16="http://schemas.microsoft.com/office/drawing/2014/main" id="{7FD79B1D-8F1E-25F8-79F6-619DAD986C0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8343224"/>
                  </p:ext>
                </p:extLst>
              </p:nvPr>
            </p:nvGraphicFramePr>
            <p:xfrm>
              <a:off x="2165615" y="2252761"/>
              <a:ext cx="8662458" cy="861604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2887486">
                      <a:extLst>
                        <a:ext uri="{9D8B030D-6E8A-4147-A177-3AD203B41FA5}">
                          <a16:colId xmlns:a16="http://schemas.microsoft.com/office/drawing/2014/main" val="4194062269"/>
                        </a:ext>
                      </a:extLst>
                    </a:gridCol>
                    <a:gridCol w="2887486">
                      <a:extLst>
                        <a:ext uri="{9D8B030D-6E8A-4147-A177-3AD203B41FA5}">
                          <a16:colId xmlns:a16="http://schemas.microsoft.com/office/drawing/2014/main" val="3396181750"/>
                        </a:ext>
                      </a:extLst>
                    </a:gridCol>
                    <a:gridCol w="2887486">
                      <a:extLst>
                        <a:ext uri="{9D8B030D-6E8A-4147-A177-3AD203B41FA5}">
                          <a16:colId xmlns:a16="http://schemas.microsoft.com/office/drawing/2014/main" val="444571585"/>
                        </a:ext>
                      </a:extLst>
                    </a:gridCol>
                  </a:tblGrid>
                  <a:tr h="274320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1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NR satellite band</a:t>
                          </a:r>
                          <a:endParaRPr kumimoji="1" lang="ko-KR" altLang="en-US" sz="1200" b="1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1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Class 3 (dBm)</a:t>
                          </a:r>
                          <a:endParaRPr kumimoji="1" lang="ko-KR" altLang="en-US" sz="1200" b="1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1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Tolerance (dB)</a:t>
                          </a:r>
                          <a:endParaRPr kumimoji="1" lang="ko-KR" altLang="en-US" sz="1200" b="1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84937890"/>
                      </a:ext>
                    </a:extLst>
                  </a:tr>
                  <a:tr h="293642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0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n256 </a:t>
                          </a:r>
                          <a:endParaRPr kumimoji="1" lang="ko-KR" altLang="en-US" sz="1200" b="0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0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23</a:t>
                          </a:r>
                          <a:endParaRPr kumimoji="1" lang="ko-KR" altLang="en-US" sz="1200" b="0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00211" t="-93878" r="-422" b="-1061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02157279"/>
                      </a:ext>
                    </a:extLst>
                  </a:tr>
                  <a:tr h="293642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0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n255</a:t>
                          </a:r>
                          <a:endParaRPr kumimoji="1" lang="ko-KR" altLang="en-US" sz="1200" b="0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kumimoji="1" lang="en-US" altLang="ko-KR" sz="1200" b="0" kern="0" dirty="0">
                              <a:solidFill>
                                <a:schemeClr val="bg1"/>
                              </a:solidFill>
                              <a:latin typeface="Arial" pitchFamily="34" charset="0"/>
                              <a:ea typeface="맑은 고딕" pitchFamily="50" charset="-127"/>
                              <a:cs typeface="Arial" panose="020B0604020202020204" pitchFamily="34" charset="0"/>
                            </a:rPr>
                            <a:t>23</a:t>
                          </a:r>
                          <a:endParaRPr kumimoji="1" lang="ko-KR" altLang="en-US" sz="1200" b="0" kern="0" dirty="0">
                            <a:solidFill>
                              <a:schemeClr val="bg1"/>
                            </a:solidFill>
                            <a:latin typeface="Arial" pitchFamily="34" charset="0"/>
                            <a:ea typeface="맑은 고딕" pitchFamily="50" charset="-127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>
                        <a:lnL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00211" t="-197917" r="-422" b="-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025991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B0B56122-EBB4-199B-3A3F-8DDFFBABA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2628" y="1975762"/>
            <a:ext cx="366856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바탕체" panose="02030609000101010101" pitchFamily="17" charset="-127"/>
                <a:cs typeface="Arial" panose="020B0604020202020204" pitchFamily="34" charset="0"/>
              </a:rPr>
              <a:t>Table 2: UE Power Class for NR NTN [TR38.101-5]</a:t>
            </a:r>
            <a:endParaRPr kumimoji="0" lang="en-US" altLang="ko-KR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37ED70B-A658-9659-6018-E5C2B6D072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993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0065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래픽 10">
            <a:extLst>
              <a:ext uri="{FF2B5EF4-FFF2-40B4-BE49-F238E27FC236}">
                <a16:creationId xmlns:a16="http://schemas.microsoft.com/office/drawing/2014/main" id="{C3F82563-9B00-426E-A5A2-03B6548BD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789432" y="210497"/>
            <a:ext cx="972108" cy="383588"/>
          </a:xfrm>
          <a:prstGeom prst="rect">
            <a:avLst/>
          </a:prstGeom>
        </p:spPr>
      </p:pic>
      <p:sp>
        <p:nvSpPr>
          <p:cNvPr id="13" name="내용 개체 틀 2">
            <a:extLst>
              <a:ext uri="{FF2B5EF4-FFF2-40B4-BE49-F238E27FC236}">
                <a16:creationId xmlns:a16="http://schemas.microsoft.com/office/drawing/2014/main" id="{E563EF21-F94C-4F1A-8659-D6A19244C48B}"/>
              </a:ext>
            </a:extLst>
          </p:cNvPr>
          <p:cNvSpPr txBox="1">
            <a:spLocks/>
          </p:cNvSpPr>
          <p:nvPr/>
        </p:nvSpPr>
        <p:spPr>
          <a:xfrm>
            <a:off x="804965" y="501257"/>
            <a:ext cx="8676964" cy="627693"/>
          </a:xfrm>
          <a:prstGeom prst="rect">
            <a:avLst/>
          </a:prstGeom>
        </p:spPr>
        <p:txBody>
          <a:bodyPr vert="horz" wrap="square" lIns="72983" tIns="36491" rIns="72983" bIns="36491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b="1" dirty="0">
                <a:gradFill flip="none" rotWithShape="1"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rgbClr val="00B0F0"/>
                    </a:gs>
                  </a:gsLst>
                  <a:lin ang="0" scaled="1"/>
                  <a:tileRect/>
                </a:gradFill>
                <a:latin typeface="T고딕 Black" panose="020B0A03000000000000" pitchFamily="34" charset="-127"/>
                <a:ea typeface="T고딕 Black" panose="020B0A03000000000000" pitchFamily="34" charset="-127"/>
                <a:cs typeface="Arial" pitchFamily="34" charset="0"/>
              </a:rPr>
              <a:t>Conclusion</a:t>
            </a:r>
            <a:endParaRPr lang="ko-KR" altLang="en-US" sz="3600" b="1" dirty="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00B0F0"/>
                  </a:gs>
                </a:gsLst>
                <a:lin ang="0" scaled="1"/>
                <a:tileRect/>
              </a:gradFill>
              <a:latin typeface="T고딕 Black" panose="020B0A03000000000000" pitchFamily="34" charset="-127"/>
              <a:ea typeface="T고딕 Black" panose="020B0A03000000000000" pitchFamily="34" charset="-127"/>
              <a:cs typeface="Arial" pitchFamily="34" charset="0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B444A16-D8A8-4DAA-83C1-BC61598158C6}"/>
              </a:ext>
            </a:extLst>
          </p:cNvPr>
          <p:cNvSpPr/>
          <p:nvPr/>
        </p:nvSpPr>
        <p:spPr>
          <a:xfrm>
            <a:off x="646194" y="1761086"/>
            <a:ext cx="11701300" cy="2262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b="1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Based on the previous observations, we suggest </a:t>
            </a:r>
            <a:r>
              <a:rPr lang="en-US" altLang="ko-KR" sz="1600" b="1" kern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as follows</a:t>
            </a:r>
            <a:r>
              <a:rPr lang="en-US" altLang="ko-KR" sz="1600" b="1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;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600" b="1" kern="0" dirty="0">
              <a:solidFill>
                <a:schemeClr val="accent6">
                  <a:lumMod val="60000"/>
                  <a:lumOff val="40000"/>
                </a:schemeClr>
              </a:solidFill>
              <a:ea typeface="맑은 고딕" pitchFamily="50" charset="-127"/>
              <a:cs typeface="Arial" panose="020B0604020202020204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b="1" kern="0" dirty="0">
                <a:solidFill>
                  <a:schemeClr val="accent6">
                    <a:lumMod val="60000"/>
                    <a:lumOff val="40000"/>
                  </a:schemeClr>
                </a:solidFill>
                <a:ea typeface="맑은 고딕" pitchFamily="50" charset="-127"/>
                <a:cs typeface="Arial" panose="020B0604020202020204" pitchFamily="34" charset="0"/>
              </a:rPr>
              <a:t>Proposal 1: </a:t>
            </a:r>
            <a:r>
              <a:rPr lang="en-US" altLang="ko-KR" sz="1600" b="1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High-power UE should be discussed as a solution for NR NTN coverage enhancement at least in emergency scenarios.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b="1" kern="0" dirty="0">
                <a:solidFill>
                  <a:schemeClr val="accent6">
                    <a:lumMod val="60000"/>
                    <a:lumOff val="40000"/>
                  </a:schemeClr>
                </a:solidFill>
                <a:ea typeface="맑은 고딕" pitchFamily="50" charset="-127"/>
                <a:cs typeface="Arial" panose="020B0604020202020204" pitchFamily="34" charset="0"/>
              </a:rPr>
              <a:t>Proposal 2: </a:t>
            </a:r>
            <a:r>
              <a:rPr lang="en-US" altLang="ko-KR" sz="1600" b="1" kern="0" dirty="0">
                <a:solidFill>
                  <a:schemeClr val="bg1"/>
                </a:solidFill>
                <a:ea typeface="맑은 고딕" pitchFamily="50" charset="-127"/>
                <a:cs typeface="Arial" panose="020B0604020202020204" pitchFamily="34" charset="0"/>
              </a:rPr>
              <a:t>Further studies on NTN coexistence with terrestrial network are necessary in the presence of HPUE.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600" b="1" kern="0" dirty="0">
              <a:solidFill>
                <a:schemeClr val="bg1"/>
              </a:solidFill>
              <a:ea typeface="맑은 고딕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3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0CE428B-2DDF-4C24-A7EA-666A96C170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" y="0"/>
            <a:ext cx="12993511" cy="7308850"/>
          </a:xfrm>
          <a:prstGeom prst="rect">
            <a:avLst/>
          </a:prstGeom>
        </p:spPr>
      </p:pic>
      <p:sp>
        <p:nvSpPr>
          <p:cNvPr id="13" name="내용 개체 틀 2">
            <a:extLst>
              <a:ext uri="{FF2B5EF4-FFF2-40B4-BE49-F238E27FC236}">
                <a16:creationId xmlns:a16="http://schemas.microsoft.com/office/drawing/2014/main" id="{B66C1244-E86D-4B30-9625-39594D4F7870}"/>
              </a:ext>
            </a:extLst>
          </p:cNvPr>
          <p:cNvSpPr txBox="1">
            <a:spLocks/>
          </p:cNvSpPr>
          <p:nvPr/>
        </p:nvSpPr>
        <p:spPr>
          <a:xfrm>
            <a:off x="4732647" y="2892694"/>
            <a:ext cx="3528392" cy="750803"/>
          </a:xfrm>
          <a:prstGeom prst="rect">
            <a:avLst/>
          </a:prstGeom>
        </p:spPr>
        <p:txBody>
          <a:bodyPr vert="horz" wrap="square" lIns="72983" tIns="36491" rIns="72983" bIns="36491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ko-KR" sz="4400" b="1" dirty="0">
                <a:solidFill>
                  <a:schemeClr val="bg1"/>
                </a:solidFill>
                <a:latin typeface="T고딕 Medium" panose="020B0A03000000000000" pitchFamily="34" charset="-127"/>
                <a:ea typeface="T고딕 Medium" panose="020B0A03000000000000" pitchFamily="34" charset="-127"/>
                <a:cs typeface="Arial" pitchFamily="34" charset="0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2673988838"/>
      </p:ext>
    </p:extLst>
  </p:cSld>
  <p:clrMapOvr>
    <a:masterClrMapping/>
  </p:clrMapOvr>
</p:sld>
</file>

<file path=ppt/theme/theme1.xml><?xml version="1.0" encoding="utf-8"?>
<a:theme xmlns:a="http://schemas.openxmlformats.org/drawingml/2006/main" name="3_디자인 사용자 지정">
  <a:themeElements>
    <a:clrScheme name="1_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사용자 지정 1">
      <a:majorFont>
        <a:latin typeface="Moebius"/>
        <a:ea typeface="맑은 고딕"/>
        <a:cs typeface=""/>
      </a:majorFont>
      <a:minorFont>
        <a:latin typeface="Moebius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85000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0" rIns="18000" bIns="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0" rIns="1800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lnDef>
  </a:objectDefaults>
  <a:extraClrSchemeLst>
    <a:extraClrScheme>
      <a:clrScheme name="1_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디자인 사용자 지정">
  <a:themeElements>
    <a:clrScheme name="따뜻한 파란색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사용자 지정 1">
      <a:majorFont>
        <a:latin typeface="Moebius"/>
        <a:ea typeface="맑은 고딕"/>
        <a:cs typeface=""/>
      </a:majorFont>
      <a:minorFont>
        <a:latin typeface="Moebius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85000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0" rIns="18000" bIns="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0" rIns="1800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lnDef>
  </a:objectDefaults>
  <a:extraClrSchemeLst>
    <a:extraClrScheme>
      <a:clrScheme name="1_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FF00"/>
      </a:dk2>
      <a:lt2>
        <a:srgbClr val="FF0000"/>
      </a:lt2>
      <a:accent1>
        <a:srgbClr val="0000FF"/>
      </a:accent1>
      <a:accent2>
        <a:srgbClr val="00FFFF"/>
      </a:accent2>
      <a:accent3>
        <a:srgbClr val="FFFFFF"/>
      </a:accent3>
      <a:accent4>
        <a:srgbClr val="000000"/>
      </a:accent4>
      <a:accent5>
        <a:srgbClr val="AAAAFF"/>
      </a:accent5>
      <a:accent6>
        <a:srgbClr val="00E7E7"/>
      </a:accent6>
      <a:hlink>
        <a:srgbClr val="FF00FF"/>
      </a:hlink>
      <a:folHlink>
        <a:srgbClr val="FFFF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FF00"/>
      </a:dk2>
      <a:lt2>
        <a:srgbClr val="FF0000"/>
      </a:lt2>
      <a:accent1>
        <a:srgbClr val="0000FF"/>
      </a:accent1>
      <a:accent2>
        <a:srgbClr val="00FFFF"/>
      </a:accent2>
      <a:accent3>
        <a:srgbClr val="FFFFFF"/>
      </a:accent3>
      <a:accent4>
        <a:srgbClr val="000000"/>
      </a:accent4>
      <a:accent5>
        <a:srgbClr val="AAAAFF"/>
      </a:accent5>
      <a:accent6>
        <a:srgbClr val="00E7E7"/>
      </a:accent6>
      <a:hlink>
        <a:srgbClr val="FF00FF"/>
      </a:hlink>
      <a:folHlink>
        <a:srgbClr val="FFFF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D6FED939BFF9A4FB09AFCB61919D034" ma:contentTypeVersion="15" ma:contentTypeDescription="새 문서를 만듭니다." ma:contentTypeScope="" ma:versionID="59974b47fa118d31bd932630a50cab67">
  <xsd:schema xmlns:xsd="http://www.w3.org/2001/XMLSchema" xmlns:xs="http://www.w3.org/2001/XMLSchema" xmlns:p="http://schemas.microsoft.com/office/2006/metadata/properties" xmlns:ns2="e26a68fd-5d8f-4777-a4c1-82a0f44ad806" xmlns:ns3="ee70d1d4-4e23-4392-b5e9-d20765badc8b" targetNamespace="http://schemas.microsoft.com/office/2006/metadata/properties" ma:root="true" ma:fieldsID="ce3e849bc2ba877a5bb3137d14b874c2" ns2:_="" ns3:_="">
    <xsd:import namespace="e26a68fd-5d8f-4777-a4c1-82a0f44ad806"/>
    <xsd:import namespace="ee70d1d4-4e23-4392-b5e9-d20765badc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6a68fd-5d8f-4777-a4c1-82a0f44ad8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7" nillable="true" ma:taxonomy="true" ma:internalName="lcf76f155ced4ddcb4097134ff3c332f" ma:taxonomyFieldName="MediaServiceImageTags" ma:displayName="이미지 태그" ma:readOnly="false" ma:fieldId="{5cf76f15-5ced-4ddc-b409-7134ff3c332f}" ma:taxonomyMulti="true" ma:sspId="d598f3ee-d021-4b24-b7d6-a74b92dec85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70d1d4-4e23-4392-b5e9-d20765badc8b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121f5c7-6e86-4d80-9fa7-42ee75582ddd}" ma:internalName="TaxCatchAll" ma:showField="CatchAllData" ma:web="ee70d1d4-4e23-4392-b5e9-d20765badc8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26a68fd-5d8f-4777-a4c1-82a0f44ad806">
      <Terms xmlns="http://schemas.microsoft.com/office/infopath/2007/PartnerControls"/>
    </lcf76f155ced4ddcb4097134ff3c332f>
    <TaxCatchAll xmlns="ee70d1d4-4e23-4392-b5e9-d20765badc8b" xsi:nil="true"/>
  </documentManagement>
</p:properties>
</file>

<file path=customXml/itemProps1.xml><?xml version="1.0" encoding="utf-8"?>
<ds:datastoreItem xmlns:ds="http://schemas.openxmlformats.org/officeDocument/2006/customXml" ds:itemID="{CBF0C634-C7BD-4A38-B15C-25C421E966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02C581-1912-4689-BD2F-BDADDB4B92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6a68fd-5d8f-4777-a4c1-82a0f44ad806"/>
    <ds:schemaRef ds:uri="ee70d1d4-4e23-4392-b5e9-d20765badc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84EC33E-9203-478D-902F-2FF7E6253C62}">
  <ds:schemaRefs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b4a7f3fc-5aa6-4018-ab60-3986696db710"/>
    <ds:schemaRef ds:uri="http://purl.org/dc/terms/"/>
    <ds:schemaRef ds:uri="e26a68fd-5d8f-4777-a4c1-82a0f44ad806"/>
    <ds:schemaRef ds:uri="ee70d1d4-4e23-4392-b5e9-d20765badc8b"/>
  </ds:schemaRefs>
</ds:datastoreItem>
</file>

<file path=docMetadata/LabelInfo.xml><?xml version="1.0" encoding="utf-8"?>
<clbl:labelList xmlns:clbl="http://schemas.microsoft.com/office/2020/mipLabelMetadata">
  <clbl:label id="{5afa09fd-c4be-434d-830d-f4765c449035}" enabled="0" method="" siteId="{5afa09fd-c4be-434d-830d-f4765c44903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1474081267</TotalTime>
  <Pages>39</Pages>
  <Words>500</Words>
  <Application>Microsoft Office PowerPoint</Application>
  <PresentationFormat>사용자 지정</PresentationFormat>
  <Paragraphs>53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Optima</vt:lpstr>
      <vt:lpstr>T고딕 Black</vt:lpstr>
      <vt:lpstr>T고딕 Medium</vt:lpstr>
      <vt:lpstr>굴림</vt:lpstr>
      <vt:lpstr>Arial</vt:lpstr>
      <vt:lpstr>Cambria Math</vt:lpstr>
      <vt:lpstr>Wingdings</vt:lpstr>
      <vt:lpstr>3_디자인 사용자 지정</vt:lpstr>
      <vt:lpstr>4_디자인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presentation</dc:title>
  <dc:creator>류탁기님/Access Network개발팀</dc:creator>
  <cp:lastModifiedBy>오태석님/New Connectivity팀</cp:lastModifiedBy>
  <cp:revision>8222</cp:revision>
  <cp:lastPrinted>2015-07-01T01:27:11Z</cp:lastPrinted>
  <dcterms:created xsi:type="dcterms:W3CDTF">1996-10-14T12:11:22Z</dcterms:created>
  <dcterms:modified xsi:type="dcterms:W3CDTF">2023-09-01T01:54:14Z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0x010100ED6FED939BFF9A4FB09AFCB61919D034</vt:lpwstr>
  </property>
  <property fmtid="{D5CDD505-2E9C-101B-9397-08002B2CF9AE}" pid="3" name="MediaServiceImageTags">
    <vt:lpwstr/>
  </property>
</Properties>
</file>