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79" r:id="rId4"/>
    <p:sldMasterId id="2147484449" r:id="rId5"/>
  </p:sldMasterIdLst>
  <p:notesMasterIdLst>
    <p:notesMasterId r:id="rId14"/>
  </p:notesMasterIdLst>
  <p:handoutMasterIdLst>
    <p:handoutMasterId r:id="rId15"/>
  </p:handoutMasterIdLst>
  <p:sldIdLst>
    <p:sldId id="3844" r:id="rId6"/>
    <p:sldId id="3848" r:id="rId7"/>
    <p:sldId id="3853" r:id="rId8"/>
    <p:sldId id="3850" r:id="rId9"/>
    <p:sldId id="3851" r:id="rId10"/>
    <p:sldId id="3852" r:id="rId11"/>
    <p:sldId id="3847" r:id="rId12"/>
    <p:sldId id="3839" r:id="rId13"/>
  </p:sldIdLst>
  <p:sldSz cx="12993688" cy="7308850"/>
  <p:notesSz cx="6805613" cy="9939338"/>
  <p:kinsoku lang="ko-KR" invalStChars="、。，．・：；？！゛゜ヽヾゝゞ々ー’”）〕］｝〉》」』】°‰′″℃￠％ぁぃぅぇぉっゃゅょゎァィゥェォッャュョヮヵヶ!%),.:;?]}｡｣､･ｧｨｩｪｫｬｭｮｯｰﾞﾟ" invalEndChars="‘“（〔［｛〈《「『【￥＄$([\{｢￡"/>
  <p:defaultTextStyle>
    <a:defPPr>
      <a:defRPr lang="en-US"/>
    </a:defPPr>
    <a:lvl1pPr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1pPr>
    <a:lvl2pPr marL="522808"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2pPr>
    <a:lvl3pPr marL="1045616"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3pPr>
    <a:lvl4pPr marL="1568425"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4pPr>
    <a:lvl5pPr marL="2091235" algn="ctr" rtl="0" fontAlgn="base" latinLnBrk="1">
      <a:spcBef>
        <a:spcPct val="0"/>
      </a:spcBef>
      <a:spcAft>
        <a:spcPct val="0"/>
      </a:spcAft>
      <a:defRPr kumimoji="1" sz="1300" kern="1200">
        <a:solidFill>
          <a:schemeClr val="tx1"/>
        </a:solidFill>
        <a:latin typeface="Arial" pitchFamily="34" charset="0"/>
        <a:ea typeface="HY태고딕" pitchFamily="18" charset="-127"/>
        <a:cs typeface="+mn-cs"/>
      </a:defRPr>
    </a:lvl5pPr>
    <a:lvl6pPr marL="2614040" algn="l" defTabSz="1045616" rtl="0" eaLnBrk="1" latinLnBrk="1" hangingPunct="1">
      <a:defRPr kumimoji="1" sz="1300" kern="1200">
        <a:solidFill>
          <a:schemeClr val="tx1"/>
        </a:solidFill>
        <a:latin typeface="Arial" pitchFamily="34" charset="0"/>
        <a:ea typeface="HY태고딕" pitchFamily="18" charset="-127"/>
        <a:cs typeface="+mn-cs"/>
      </a:defRPr>
    </a:lvl6pPr>
    <a:lvl7pPr marL="3136852" algn="l" defTabSz="1045616" rtl="0" eaLnBrk="1" latinLnBrk="1" hangingPunct="1">
      <a:defRPr kumimoji="1" sz="1300" kern="1200">
        <a:solidFill>
          <a:schemeClr val="tx1"/>
        </a:solidFill>
        <a:latin typeface="Arial" pitchFamily="34" charset="0"/>
        <a:ea typeface="HY태고딕" pitchFamily="18" charset="-127"/>
        <a:cs typeface="+mn-cs"/>
      </a:defRPr>
    </a:lvl7pPr>
    <a:lvl8pPr marL="3659660" algn="l" defTabSz="1045616" rtl="0" eaLnBrk="1" latinLnBrk="1" hangingPunct="1">
      <a:defRPr kumimoji="1" sz="1300" kern="1200">
        <a:solidFill>
          <a:schemeClr val="tx1"/>
        </a:solidFill>
        <a:latin typeface="Arial" pitchFamily="34" charset="0"/>
        <a:ea typeface="HY태고딕" pitchFamily="18" charset="-127"/>
        <a:cs typeface="+mn-cs"/>
      </a:defRPr>
    </a:lvl8pPr>
    <a:lvl9pPr marL="4182467" algn="l" defTabSz="1045616" rtl="0" eaLnBrk="1" latinLnBrk="1" hangingPunct="1">
      <a:defRPr kumimoji="1" sz="1300" kern="1200">
        <a:solidFill>
          <a:schemeClr val="tx1"/>
        </a:solidFill>
        <a:latin typeface="Arial" pitchFamily="34" charset="0"/>
        <a:ea typeface="HY태고딕" pitchFamily="18" charset="-127"/>
        <a:cs typeface="+mn-cs"/>
      </a:defRPr>
    </a:lvl9pPr>
  </p:defaultTextStyle>
  <p:extLst>
    <p:ext uri="{EFAFB233-063F-42B5-8137-9DF3F51BA10A}">
      <p15:sldGuideLst xmlns:p15="http://schemas.microsoft.com/office/powerpoint/2012/main">
        <p15:guide id="1" orient="horz" pos="1689">
          <p15:clr>
            <a:srgbClr val="A4A3A4"/>
          </p15:clr>
        </p15:guide>
        <p15:guide id="2" orient="horz" pos="3664">
          <p15:clr>
            <a:srgbClr val="A4A3A4"/>
          </p15:clr>
        </p15:guide>
        <p15:guide id="3" orient="horz" pos="784">
          <p15:clr>
            <a:srgbClr val="A4A3A4"/>
          </p15:clr>
        </p15:guide>
        <p15:guide id="4" pos="4093">
          <p15:clr>
            <a:srgbClr val="A4A3A4"/>
          </p15:clr>
        </p15:guide>
      </p15:sldGuideLst>
    </p:ext>
    <p:ext uri="{2D200454-40CA-4A62-9FC3-DE9A4176ACB9}">
      <p15:notesGuideLst xmlns:p15="http://schemas.microsoft.com/office/powerpoint/2012/main">
        <p15:guide id="1" orient="horz" pos="3132" userDrawn="1">
          <p15:clr>
            <a:srgbClr val="A4A3A4"/>
          </p15:clr>
        </p15:guide>
        <p15:guide id="2" pos="214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최창순님(CHOI, Changsoon)/Tech. Discovery팀" initials="최CD" lastIdx="1" clrIdx="0">
    <p:extLst>
      <p:ext uri="{19B8F6BF-5375-455C-9EA6-DF929625EA0E}">
        <p15:presenceInfo xmlns:p15="http://schemas.microsoft.com/office/powerpoint/2012/main" userId="S::1109558@sktelecom.com::0f3ea1db-7301-411d-85ba-891415a207bd" providerId="AD"/>
      </p:ext>
    </p:extLst>
  </p:cmAuthor>
  <p:cmAuthor id="2" name="나민수님(NA, MINSOO)/Access개발팀" initials="나M" lastIdx="1" clrIdx="1">
    <p:extLst>
      <p:ext uri="{19B8F6BF-5375-455C-9EA6-DF929625EA0E}">
        <p15:presenceInfo xmlns:p15="http://schemas.microsoft.com/office/powerpoint/2012/main" userId="S::1108706@sktelecom.com::30495ead-7af9-41d6-89c7-e120b6054ee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7A5FDB"/>
    <a:srgbClr val="2F40C1"/>
    <a:srgbClr val="2D3B9F"/>
    <a:srgbClr val="2F32AB"/>
    <a:srgbClr val="FFFFCC"/>
    <a:srgbClr val="E41C21"/>
    <a:srgbClr val="4D438E"/>
    <a:srgbClr val="504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929F9F4-4A8F-4326-A1B4-22849713DDAB}" styleName="어두운 스타일 1 - 강조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0A1B5D5-9B99-4C35-A422-299274C87663}" styleName="보통 스타일 1 - 강조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7CE84F3-28C3-443E-9E96-99CF82512B78}" styleName="어두운 스타일 1 - 강조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05" autoAdjust="0"/>
    <p:restoredTop sz="96010" autoAdjust="0"/>
  </p:normalViewPr>
  <p:slideViewPr>
    <p:cSldViewPr>
      <p:cViewPr varScale="1">
        <p:scale>
          <a:sx n="154" d="100"/>
          <a:sy n="154" d="100"/>
        </p:scale>
        <p:origin x="786" y="162"/>
      </p:cViewPr>
      <p:guideLst>
        <p:guide orient="horz" pos="1689"/>
        <p:guide orient="horz" pos="3664"/>
        <p:guide orient="horz" pos="784"/>
        <p:guide pos="409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78" d="100"/>
          <a:sy n="78" d="100"/>
        </p:scale>
        <p:origin x="-4002" y="-84"/>
      </p:cViewPr>
      <p:guideLst>
        <p:guide orient="horz" pos="3132"/>
        <p:guide pos="2146"/>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김윤성님/Access개발팀" userId="b5f7759c-2915-495b-a4bf-42e3553974d8" providerId="ADAL" clId="{2FD5CA6A-4260-4D29-91D0-8A28E120BE17}"/>
    <pc:docChg chg="modSld">
      <pc:chgData name="김윤성님/Access개발팀" userId="b5f7759c-2915-495b-a4bf-42e3553974d8" providerId="ADAL" clId="{2FD5CA6A-4260-4D29-91D0-8A28E120BE17}" dt="2023-05-30T09:00:32.537" v="11" actId="6549"/>
      <pc:docMkLst>
        <pc:docMk/>
      </pc:docMkLst>
      <pc:sldChg chg="modSp mod">
        <pc:chgData name="김윤성님/Access개발팀" userId="b5f7759c-2915-495b-a4bf-42e3553974d8" providerId="ADAL" clId="{2FD5CA6A-4260-4D29-91D0-8A28E120BE17}" dt="2023-05-30T09:00:32.537" v="11" actId="6549"/>
        <pc:sldMkLst>
          <pc:docMk/>
          <pc:sldMk cId="862976762" sldId="3844"/>
        </pc:sldMkLst>
        <pc:spChg chg="mod">
          <ac:chgData name="김윤성님/Access개발팀" userId="b5f7759c-2915-495b-a4bf-42e3553974d8" providerId="ADAL" clId="{2FD5CA6A-4260-4D29-91D0-8A28E120BE17}" dt="2023-05-25T02:16:33.007" v="2" actId="20577"/>
          <ac:spMkLst>
            <pc:docMk/>
            <pc:sldMk cId="862976762" sldId="3844"/>
            <ac:spMk id="2" creationId="{CCB5ABEB-74E8-DBC8-1E8D-939980EDB3EA}"/>
          </ac:spMkLst>
        </pc:spChg>
        <pc:spChg chg="mod">
          <ac:chgData name="김윤성님/Access개발팀" userId="b5f7759c-2915-495b-a4bf-42e3553974d8" providerId="ADAL" clId="{2FD5CA6A-4260-4D29-91D0-8A28E120BE17}" dt="2023-05-30T09:00:32.537" v="11" actId="6549"/>
          <ac:spMkLst>
            <pc:docMk/>
            <pc:sldMk cId="862976762" sldId="3844"/>
            <ac:spMk id="12" creationId="{23C7AA30-63BC-4025-B55F-CD373766CC45}"/>
          </ac:spMkLst>
        </pc:spChg>
      </pc:sldChg>
      <pc:sldChg chg="modSp mod">
        <pc:chgData name="김윤성님/Access개발팀" userId="b5f7759c-2915-495b-a4bf-42e3553974d8" providerId="ADAL" clId="{2FD5CA6A-4260-4D29-91D0-8A28E120BE17}" dt="2023-05-25T02:16:39.221" v="3" actId="20577"/>
        <pc:sldMkLst>
          <pc:docMk/>
          <pc:sldMk cId="3081389496" sldId="3848"/>
        </pc:sldMkLst>
        <pc:spChg chg="mod">
          <ac:chgData name="김윤성님/Access개발팀" userId="b5f7759c-2915-495b-a4bf-42e3553974d8" providerId="ADAL" clId="{2FD5CA6A-4260-4D29-91D0-8A28E120BE17}" dt="2023-05-25T02:16:39.221" v="3" actId="20577"/>
          <ac:spMkLst>
            <pc:docMk/>
            <pc:sldMk cId="3081389496" sldId="3848"/>
            <ac:spMk id="10" creationId="{47564DAF-62B2-4A0D-A66B-DD3171BEEF1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058976"/>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idx="2"/>
          </p:nvPr>
        </p:nvSpPr>
        <p:spPr bwMode="auto">
          <a:xfrm>
            <a:off x="125413" y="641350"/>
            <a:ext cx="6589712" cy="3706813"/>
          </a:xfrm>
          <a:prstGeom prst="rect">
            <a:avLst/>
          </a:prstGeom>
          <a:noFill/>
          <a:ln w="12700">
            <a:noFill/>
            <a:miter lim="800000"/>
            <a:headEnd/>
            <a:tailEnd/>
          </a:ln>
        </p:spPr>
      </p:sp>
    </p:spTree>
    <p:extLst>
      <p:ext uri="{BB962C8B-B14F-4D97-AF65-F5344CB8AC3E}">
        <p14:creationId xmlns:p14="http://schemas.microsoft.com/office/powerpoint/2010/main" val="3451095244"/>
      </p:ext>
    </p:extLst>
  </p:cSld>
  <p:clrMap bg1="lt1" tx1="dk1" bg2="lt2" tx2="dk2" accent1="accent1" accent2="accent2" accent3="accent3" accent4="accent4" accent5="accent5" accent6="accent6" hlink="hlink" folHlink="folHlink"/>
  <p:hf ftr="0"/>
  <p:notesStyle>
    <a:lvl1pPr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1pPr>
    <a:lvl2pPr marL="522808"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2pPr>
    <a:lvl3pPr marL="1045616"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3pPr>
    <a:lvl4pPr marL="1568425"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4pPr>
    <a:lvl5pPr marL="2091235" algn="l" rtl="0" eaLnBrk="0" fontAlgn="base" latinLnBrk="1" hangingPunct="0">
      <a:lnSpc>
        <a:spcPct val="90000"/>
      </a:lnSpc>
      <a:spcBef>
        <a:spcPct val="40000"/>
      </a:spcBef>
      <a:spcAft>
        <a:spcPct val="0"/>
      </a:spcAft>
      <a:defRPr kumimoji="1" sz="1400" kern="1200">
        <a:solidFill>
          <a:schemeClr val="tx1"/>
        </a:solidFill>
        <a:latin typeface="굴림" pitchFamily="50" charset="-127"/>
        <a:ea typeface="굴림" pitchFamily="50" charset="-127"/>
        <a:cs typeface="+mn-cs"/>
      </a:defRPr>
    </a:lvl5pPr>
    <a:lvl6pPr marL="2614040" algn="l" defTabSz="1045616" rtl="0" eaLnBrk="1" latinLnBrk="1" hangingPunct="1">
      <a:defRPr sz="1400" kern="1200">
        <a:solidFill>
          <a:schemeClr val="tx1"/>
        </a:solidFill>
        <a:latin typeface="+mn-lt"/>
        <a:ea typeface="+mn-ea"/>
        <a:cs typeface="+mn-cs"/>
      </a:defRPr>
    </a:lvl6pPr>
    <a:lvl7pPr marL="3136852" algn="l" defTabSz="1045616" rtl="0" eaLnBrk="1" latinLnBrk="1" hangingPunct="1">
      <a:defRPr sz="1400" kern="1200">
        <a:solidFill>
          <a:schemeClr val="tx1"/>
        </a:solidFill>
        <a:latin typeface="+mn-lt"/>
        <a:ea typeface="+mn-ea"/>
        <a:cs typeface="+mn-cs"/>
      </a:defRPr>
    </a:lvl7pPr>
    <a:lvl8pPr marL="3659660" algn="l" defTabSz="1045616" rtl="0" eaLnBrk="1" latinLnBrk="1" hangingPunct="1">
      <a:defRPr sz="1400" kern="1200">
        <a:solidFill>
          <a:schemeClr val="tx1"/>
        </a:solidFill>
        <a:latin typeface="+mn-lt"/>
        <a:ea typeface="+mn-ea"/>
        <a:cs typeface="+mn-cs"/>
      </a:defRPr>
    </a:lvl8pPr>
    <a:lvl9pPr marL="4182467" algn="l" defTabSz="1045616"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userDrawn="1"/>
        </p:nvSpPr>
        <p:spPr>
          <a:xfrm>
            <a:off x="135248" y="6960583"/>
            <a:ext cx="954228" cy="280530"/>
          </a:xfrm>
          <a:prstGeom prst="rect">
            <a:avLst/>
          </a:prstGeom>
          <a:noFill/>
        </p:spPr>
        <p:txBody>
          <a:bodyPr lIns="104563" tIns="52281" rIns="104563" bIns="52281">
            <a:spAutoFit/>
          </a:bodyPr>
          <a:lstStyle/>
          <a:p>
            <a:pPr algn="l"/>
            <a:fld id="{31778E54-A458-4B48-B212-016364E104E8}" type="slidenum">
              <a:rPr lang="ko-KR" altLang="en-US" sz="1100" b="1">
                <a:solidFill>
                  <a:schemeClr val="bg1">
                    <a:lumMod val="75000"/>
                  </a:schemeClr>
                </a:solidFill>
                <a:latin typeface="Arial" pitchFamily="34" charset="0"/>
                <a:ea typeface="맑은 고딕" pitchFamily="50" charset="-127"/>
                <a:cs typeface="Arial" pitchFamily="34" charset="0"/>
              </a:rPr>
              <a:pPr algn="l"/>
              <a:t>‹#›</a:t>
            </a:fld>
            <a:endParaRPr lang="en-US" altLang="ko-KR" sz="1100" b="1" dirty="0">
              <a:solidFill>
                <a:schemeClr val="bg1">
                  <a:lumMod val="75000"/>
                </a:schemeClr>
              </a:solidFill>
              <a:latin typeface="Arial" pitchFamily="34" charset="0"/>
              <a:ea typeface="맑은 고딕" pitchFamily="50" charset="-127"/>
              <a:cs typeface="Arial" pitchFamily="34" charset="0"/>
            </a:endParaRPr>
          </a:p>
        </p:txBody>
      </p:sp>
      <p:sp>
        <p:nvSpPr>
          <p:cNvPr id="7" name="TextBox 6"/>
          <p:cNvSpPr txBox="1"/>
          <p:nvPr userDrawn="1"/>
        </p:nvSpPr>
        <p:spPr>
          <a:xfrm>
            <a:off x="630508" y="6960583"/>
            <a:ext cx="2118742" cy="274860"/>
          </a:xfrm>
          <a:prstGeom prst="rect">
            <a:avLst/>
          </a:prstGeom>
          <a:noFill/>
        </p:spPr>
        <p:txBody>
          <a:bodyPr wrap="none" lIns="104563" tIns="52281" rIns="104563" bIns="52281" rtlCol="0">
            <a:spAutoFit/>
          </a:bodyPr>
          <a:lstStyle/>
          <a:p>
            <a:pPr algn="l"/>
            <a:r>
              <a:rPr lang="en-US" altLang="ko-KR" sz="1100" dirty="0">
                <a:solidFill>
                  <a:schemeClr val="bg1">
                    <a:lumMod val="75000"/>
                  </a:schemeClr>
                </a:solidFill>
              </a:rPr>
              <a:t>2021 SK Telecom Confidential</a:t>
            </a:r>
            <a:endParaRPr lang="ko-KR" altLang="en-US" sz="1100" dirty="0">
              <a:solidFill>
                <a:schemeClr val="bg1">
                  <a:lumMod val="75000"/>
                </a:schemeClr>
              </a:solidFill>
            </a:endParaRPr>
          </a:p>
        </p:txBody>
      </p:sp>
      <p:pic>
        <p:nvPicPr>
          <p:cNvPr id="4" name="그림 3">
            <a:extLst>
              <a:ext uri="{FF2B5EF4-FFF2-40B4-BE49-F238E27FC236}">
                <a16:creationId xmlns:a16="http://schemas.microsoft.com/office/drawing/2014/main" id="{7A244F95-10EC-4AEB-92A5-E0D99422A5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993511" cy="7308850"/>
          </a:xfrm>
          <a:prstGeom prst="rect">
            <a:avLst/>
          </a:prstGeom>
          <a:solidFill>
            <a:srgbClr val="50489C">
              <a:alpha val="40000"/>
            </a:srgbClr>
          </a:solidFill>
        </p:spPr>
      </p:pic>
    </p:spTree>
  </p:cSld>
  <p:clrMap bg1="lt1" tx1="dk1" bg2="lt2" tx2="dk2" accent1="accent1" accent2="accent2" accent3="accent3" accent4="accent4" accent5="accent5" accent6="accent6" hlink="hlink" folHlink="folHlink"/>
  <p:sldLayoutIdLst>
    <p:sldLayoutId id="2147484447" r:id="rId1"/>
  </p:sldLayoutIdLst>
  <p:hf hdr="0" ftr="0"/>
  <p:txStyles>
    <p:titleStyle>
      <a:lvl1pPr algn="l" defTabSz="1089185" rtl="0" eaLnBrk="0" fontAlgn="base" latinLnBrk="1" hangingPunct="0">
        <a:spcBef>
          <a:spcPct val="0"/>
        </a:spcBef>
        <a:spcAft>
          <a:spcPct val="0"/>
        </a:spcAft>
        <a:defRPr kumimoji="1" lang="en-US" altLang="ko-KR" sz="3700" b="0" dirty="0" smtClean="0">
          <a:solidFill>
            <a:schemeClr val="bg1"/>
          </a:solidFill>
          <a:effectLst/>
          <a:latin typeface="Arial" pitchFamily="34" charset="0"/>
          <a:ea typeface="+mn-ea"/>
          <a:cs typeface="Arial" pitchFamily="34" charset="0"/>
        </a:defRPr>
      </a:lvl1pPr>
      <a:lvl2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2pPr>
      <a:lvl3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3pPr>
      <a:lvl4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4pPr>
      <a:lvl5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5pPr>
      <a:lvl6pPr marL="522808" algn="l" rtl="0" fontAlgn="base" latinLnBrk="1">
        <a:spcBef>
          <a:spcPct val="0"/>
        </a:spcBef>
        <a:spcAft>
          <a:spcPct val="0"/>
        </a:spcAft>
        <a:defRPr kumimoji="1" sz="1800" b="1">
          <a:solidFill>
            <a:srgbClr val="000000"/>
          </a:solidFill>
          <a:latin typeface="굴림" pitchFamily="50" charset="-127"/>
          <a:ea typeface="굴림" pitchFamily="50" charset="-127"/>
        </a:defRPr>
      </a:lvl6pPr>
      <a:lvl7pPr marL="1045616" algn="l" rtl="0" fontAlgn="base" latinLnBrk="1">
        <a:spcBef>
          <a:spcPct val="0"/>
        </a:spcBef>
        <a:spcAft>
          <a:spcPct val="0"/>
        </a:spcAft>
        <a:defRPr kumimoji="1" sz="1800" b="1">
          <a:solidFill>
            <a:srgbClr val="000000"/>
          </a:solidFill>
          <a:latin typeface="굴림" pitchFamily="50" charset="-127"/>
          <a:ea typeface="굴림" pitchFamily="50" charset="-127"/>
        </a:defRPr>
      </a:lvl7pPr>
      <a:lvl8pPr marL="1568425" algn="l" rtl="0" fontAlgn="base" latinLnBrk="1">
        <a:spcBef>
          <a:spcPct val="0"/>
        </a:spcBef>
        <a:spcAft>
          <a:spcPct val="0"/>
        </a:spcAft>
        <a:defRPr kumimoji="1" sz="1800" b="1">
          <a:solidFill>
            <a:srgbClr val="000000"/>
          </a:solidFill>
          <a:latin typeface="굴림" pitchFamily="50" charset="-127"/>
          <a:ea typeface="굴림" pitchFamily="50" charset="-127"/>
        </a:defRPr>
      </a:lvl8pPr>
      <a:lvl9pPr marL="2091235" algn="l" rtl="0" fontAlgn="base" latinLnBrk="1">
        <a:spcBef>
          <a:spcPct val="0"/>
        </a:spcBef>
        <a:spcAft>
          <a:spcPct val="0"/>
        </a:spcAft>
        <a:defRPr kumimoji="1" sz="1800" b="1">
          <a:solidFill>
            <a:srgbClr val="000000"/>
          </a:solidFill>
          <a:latin typeface="굴림" pitchFamily="50" charset="-127"/>
          <a:ea typeface="굴림" pitchFamily="50" charset="-127"/>
        </a:defRPr>
      </a:lvl9pPr>
    </p:titleStyle>
    <p:bodyStyle>
      <a:lvl1pPr marL="214206" indent="-214206" algn="l" defTabSz="1089185" rtl="0" eaLnBrk="0" fontAlgn="base" latinLnBrk="1" hangingPunct="0">
        <a:spcBef>
          <a:spcPct val="20000"/>
        </a:spcBef>
        <a:spcAft>
          <a:spcPct val="0"/>
        </a:spcAft>
        <a:buSzPct val="70000"/>
        <a:buFont typeface="Wingdings" pitchFamily="2" charset="2"/>
        <a:buNone/>
        <a:defRPr kumimoji="1" sz="2700" b="1">
          <a:solidFill>
            <a:srgbClr val="CC3300"/>
          </a:solidFill>
          <a:latin typeface="+mn-ea"/>
          <a:ea typeface="+mn-ea"/>
          <a:cs typeface="+mn-cs"/>
        </a:defRPr>
      </a:lvl1pPr>
      <a:lvl2pPr marL="528254" indent="-101658" algn="l" defTabSz="1089185" rtl="0" eaLnBrk="0" fontAlgn="base" latinLnBrk="1" hangingPunct="0">
        <a:spcBef>
          <a:spcPct val="20000"/>
        </a:spcBef>
        <a:spcAft>
          <a:spcPct val="0"/>
        </a:spcAft>
        <a:buChar char="–"/>
        <a:defRPr kumimoji="1" sz="1400">
          <a:solidFill>
            <a:schemeClr val="tx1"/>
          </a:solidFill>
          <a:latin typeface="+mn-lt"/>
          <a:ea typeface="+mn-ea"/>
        </a:defRPr>
      </a:lvl2pPr>
      <a:lvl3pPr marL="965744" indent="-112549" algn="l" defTabSz="1089185" rtl="0" eaLnBrk="0" fontAlgn="base" latinLnBrk="1" hangingPunct="0">
        <a:spcBef>
          <a:spcPct val="20000"/>
        </a:spcBef>
        <a:spcAft>
          <a:spcPct val="0"/>
        </a:spcAft>
        <a:buChar char="•"/>
        <a:defRPr kumimoji="1" sz="1400">
          <a:solidFill>
            <a:schemeClr val="tx1"/>
          </a:solidFill>
          <a:latin typeface="+mn-lt"/>
          <a:ea typeface="+mn-ea"/>
        </a:defRPr>
      </a:lvl3pPr>
      <a:lvl4pPr marL="1493998" indent="-214206" algn="l" defTabSz="1089185" rtl="0" eaLnBrk="0" fontAlgn="base" latinLnBrk="1" hangingPunct="0">
        <a:spcBef>
          <a:spcPct val="20000"/>
        </a:spcBef>
        <a:spcAft>
          <a:spcPct val="0"/>
        </a:spcAft>
        <a:buFont typeface="Optima" pitchFamily="2" charset="2"/>
        <a:buChar char=""/>
        <a:defRPr kumimoji="1" sz="1400">
          <a:solidFill>
            <a:schemeClr val="tx1"/>
          </a:solidFill>
          <a:latin typeface="+mn-lt"/>
          <a:ea typeface="+mn-ea"/>
        </a:defRPr>
      </a:lvl4pPr>
      <a:lvl5pPr marL="2450664" indent="-272296" algn="l" defTabSz="1089185" rtl="0" eaLnBrk="0" fontAlgn="base" latinLnBrk="1" hangingPunct="0">
        <a:spcBef>
          <a:spcPct val="20000"/>
        </a:spcBef>
        <a:spcAft>
          <a:spcPct val="0"/>
        </a:spcAft>
        <a:buChar char="»"/>
        <a:defRPr kumimoji="1" sz="1400">
          <a:solidFill>
            <a:schemeClr val="tx1"/>
          </a:solidFill>
          <a:latin typeface="+mn-lt"/>
          <a:ea typeface="+mn-ea"/>
        </a:defRPr>
      </a:lvl5pPr>
      <a:lvl6pPr marL="2875446" indent="-261404" algn="l" rtl="0" fontAlgn="base" latinLnBrk="1">
        <a:spcBef>
          <a:spcPct val="20000"/>
        </a:spcBef>
        <a:spcAft>
          <a:spcPct val="0"/>
        </a:spcAft>
        <a:buChar char="»"/>
        <a:defRPr kumimoji="1" sz="1400">
          <a:solidFill>
            <a:schemeClr val="tx1"/>
          </a:solidFill>
          <a:latin typeface="+mn-lt"/>
          <a:ea typeface="+mn-ea"/>
        </a:defRPr>
      </a:lvl6pPr>
      <a:lvl7pPr marL="3398255" indent="-261404" algn="l" rtl="0" fontAlgn="base" latinLnBrk="1">
        <a:spcBef>
          <a:spcPct val="20000"/>
        </a:spcBef>
        <a:spcAft>
          <a:spcPct val="0"/>
        </a:spcAft>
        <a:buChar char="»"/>
        <a:defRPr kumimoji="1" sz="1400">
          <a:solidFill>
            <a:schemeClr val="tx1"/>
          </a:solidFill>
          <a:latin typeface="+mn-lt"/>
          <a:ea typeface="+mn-ea"/>
        </a:defRPr>
      </a:lvl7pPr>
      <a:lvl8pPr marL="3921063" indent="-261404" algn="l" rtl="0" fontAlgn="base" latinLnBrk="1">
        <a:spcBef>
          <a:spcPct val="20000"/>
        </a:spcBef>
        <a:spcAft>
          <a:spcPct val="0"/>
        </a:spcAft>
        <a:buChar char="»"/>
        <a:defRPr kumimoji="1" sz="1400">
          <a:solidFill>
            <a:schemeClr val="tx1"/>
          </a:solidFill>
          <a:latin typeface="+mn-lt"/>
          <a:ea typeface="+mn-ea"/>
        </a:defRPr>
      </a:lvl8pPr>
      <a:lvl9pPr marL="4443870" indent="-261404" algn="l" rtl="0" fontAlgn="base" latinLnBrk="1">
        <a:spcBef>
          <a:spcPct val="20000"/>
        </a:spcBef>
        <a:spcAft>
          <a:spcPct val="0"/>
        </a:spcAft>
        <a:buChar char="»"/>
        <a:defRPr kumimoji="1" sz="1400">
          <a:solidFill>
            <a:schemeClr val="tx1"/>
          </a:solidFill>
          <a:latin typeface="+mn-lt"/>
          <a:ea typeface="+mn-ea"/>
        </a:defRPr>
      </a:lvl9pPr>
    </p:bodyStyle>
    <p:otherStyle>
      <a:defPPr>
        <a:defRPr lang="ko-KR"/>
      </a:defPPr>
      <a:lvl1pPr marL="0" algn="l" defTabSz="1045616" rtl="0" eaLnBrk="1" latinLnBrk="1" hangingPunct="1">
        <a:defRPr sz="2000" kern="1200">
          <a:solidFill>
            <a:schemeClr val="tx1"/>
          </a:solidFill>
          <a:latin typeface="+mn-lt"/>
          <a:ea typeface="+mn-ea"/>
          <a:cs typeface="+mn-cs"/>
        </a:defRPr>
      </a:lvl1pPr>
      <a:lvl2pPr marL="522808" algn="l" defTabSz="1045616" rtl="0" eaLnBrk="1" latinLnBrk="1" hangingPunct="1">
        <a:defRPr sz="2000" kern="1200">
          <a:solidFill>
            <a:schemeClr val="tx1"/>
          </a:solidFill>
          <a:latin typeface="+mn-lt"/>
          <a:ea typeface="+mn-ea"/>
          <a:cs typeface="+mn-cs"/>
        </a:defRPr>
      </a:lvl2pPr>
      <a:lvl3pPr marL="1045616" algn="l" defTabSz="1045616" rtl="0" eaLnBrk="1" latinLnBrk="1" hangingPunct="1">
        <a:defRPr sz="2000" kern="1200">
          <a:solidFill>
            <a:schemeClr val="tx1"/>
          </a:solidFill>
          <a:latin typeface="+mn-lt"/>
          <a:ea typeface="+mn-ea"/>
          <a:cs typeface="+mn-cs"/>
        </a:defRPr>
      </a:lvl3pPr>
      <a:lvl4pPr marL="1568425" algn="l" defTabSz="1045616" rtl="0" eaLnBrk="1" latinLnBrk="1" hangingPunct="1">
        <a:defRPr sz="2000" kern="1200">
          <a:solidFill>
            <a:schemeClr val="tx1"/>
          </a:solidFill>
          <a:latin typeface="+mn-lt"/>
          <a:ea typeface="+mn-ea"/>
          <a:cs typeface="+mn-cs"/>
        </a:defRPr>
      </a:lvl4pPr>
      <a:lvl5pPr marL="2091235" algn="l" defTabSz="1045616" rtl="0" eaLnBrk="1" latinLnBrk="1" hangingPunct="1">
        <a:defRPr sz="2000" kern="1200">
          <a:solidFill>
            <a:schemeClr val="tx1"/>
          </a:solidFill>
          <a:latin typeface="+mn-lt"/>
          <a:ea typeface="+mn-ea"/>
          <a:cs typeface="+mn-cs"/>
        </a:defRPr>
      </a:lvl5pPr>
      <a:lvl6pPr marL="2614040" algn="l" defTabSz="1045616" rtl="0" eaLnBrk="1" latinLnBrk="1" hangingPunct="1">
        <a:defRPr sz="2000" kern="1200">
          <a:solidFill>
            <a:schemeClr val="tx1"/>
          </a:solidFill>
          <a:latin typeface="+mn-lt"/>
          <a:ea typeface="+mn-ea"/>
          <a:cs typeface="+mn-cs"/>
        </a:defRPr>
      </a:lvl6pPr>
      <a:lvl7pPr marL="3136852" algn="l" defTabSz="1045616" rtl="0" eaLnBrk="1" latinLnBrk="1" hangingPunct="1">
        <a:defRPr sz="2000" kern="1200">
          <a:solidFill>
            <a:schemeClr val="tx1"/>
          </a:solidFill>
          <a:latin typeface="+mn-lt"/>
          <a:ea typeface="+mn-ea"/>
          <a:cs typeface="+mn-cs"/>
        </a:defRPr>
      </a:lvl7pPr>
      <a:lvl8pPr marL="3659660" algn="l" defTabSz="1045616" rtl="0" eaLnBrk="1" latinLnBrk="1" hangingPunct="1">
        <a:defRPr sz="2000" kern="1200">
          <a:solidFill>
            <a:schemeClr val="tx1"/>
          </a:solidFill>
          <a:latin typeface="+mn-lt"/>
          <a:ea typeface="+mn-ea"/>
          <a:cs typeface="+mn-cs"/>
        </a:defRPr>
      </a:lvl8pPr>
      <a:lvl9pPr marL="4182467" algn="l" defTabSz="1045616" rtl="0" eaLnBrk="1" latinLnBrk="1"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userDrawn="1"/>
        </p:nvSpPr>
        <p:spPr>
          <a:xfrm>
            <a:off x="135248" y="6960583"/>
            <a:ext cx="954228" cy="280530"/>
          </a:xfrm>
          <a:prstGeom prst="rect">
            <a:avLst/>
          </a:prstGeom>
          <a:noFill/>
        </p:spPr>
        <p:txBody>
          <a:bodyPr lIns="104563" tIns="52281" rIns="104563" bIns="52281">
            <a:spAutoFit/>
          </a:bodyPr>
          <a:lstStyle/>
          <a:p>
            <a:pPr algn="l"/>
            <a:fld id="{31778E54-A458-4B48-B212-016364E104E8}" type="slidenum">
              <a:rPr lang="ko-KR" altLang="en-US" sz="1100" b="1">
                <a:solidFill>
                  <a:schemeClr val="bg1">
                    <a:lumMod val="75000"/>
                  </a:schemeClr>
                </a:solidFill>
                <a:latin typeface="Arial" pitchFamily="34" charset="0"/>
                <a:ea typeface="맑은 고딕" pitchFamily="50" charset="-127"/>
                <a:cs typeface="Arial" pitchFamily="34" charset="0"/>
              </a:rPr>
              <a:pPr algn="l"/>
              <a:t>‹#›</a:t>
            </a:fld>
            <a:endParaRPr lang="en-US" altLang="ko-KR" sz="1100" b="1" dirty="0">
              <a:solidFill>
                <a:schemeClr val="bg1">
                  <a:lumMod val="75000"/>
                </a:schemeClr>
              </a:solidFill>
              <a:latin typeface="Arial" pitchFamily="34" charset="0"/>
              <a:ea typeface="맑은 고딕" pitchFamily="50" charset="-127"/>
              <a:cs typeface="Arial" pitchFamily="34" charset="0"/>
            </a:endParaRPr>
          </a:p>
        </p:txBody>
      </p:sp>
      <p:sp>
        <p:nvSpPr>
          <p:cNvPr id="7" name="TextBox 6"/>
          <p:cNvSpPr txBox="1"/>
          <p:nvPr userDrawn="1"/>
        </p:nvSpPr>
        <p:spPr>
          <a:xfrm>
            <a:off x="630508" y="6960583"/>
            <a:ext cx="2118742" cy="274860"/>
          </a:xfrm>
          <a:prstGeom prst="rect">
            <a:avLst/>
          </a:prstGeom>
          <a:noFill/>
        </p:spPr>
        <p:txBody>
          <a:bodyPr wrap="none" lIns="104563" tIns="52281" rIns="104563" bIns="52281" rtlCol="0">
            <a:spAutoFit/>
          </a:bodyPr>
          <a:lstStyle/>
          <a:p>
            <a:pPr algn="l"/>
            <a:r>
              <a:rPr lang="en-US" altLang="ko-KR" sz="1100" dirty="0">
                <a:solidFill>
                  <a:schemeClr val="bg1">
                    <a:lumMod val="75000"/>
                  </a:schemeClr>
                </a:solidFill>
              </a:rPr>
              <a:t>2021 SK Telecom Confidential</a:t>
            </a:r>
            <a:endParaRPr lang="ko-KR" altLang="en-US" sz="1100" dirty="0">
              <a:solidFill>
                <a:schemeClr val="bg1">
                  <a:lumMod val="75000"/>
                </a:schemeClr>
              </a:solidFill>
            </a:endParaRPr>
          </a:p>
        </p:txBody>
      </p:sp>
    </p:spTree>
    <p:extLst>
      <p:ext uri="{BB962C8B-B14F-4D97-AF65-F5344CB8AC3E}">
        <p14:creationId xmlns:p14="http://schemas.microsoft.com/office/powerpoint/2010/main" val="1030477884"/>
      </p:ext>
    </p:extLst>
  </p:cSld>
  <p:clrMap bg1="lt1" tx1="dk1" bg2="lt2" tx2="dk2" accent1="accent1" accent2="accent2" accent3="accent3" accent4="accent4" accent5="accent5" accent6="accent6" hlink="hlink" folHlink="folHlink"/>
  <p:hf hdr="0" ftr="0"/>
  <p:txStyles>
    <p:titleStyle>
      <a:lvl1pPr algn="l" defTabSz="1089185" rtl="0" eaLnBrk="0" fontAlgn="base" latinLnBrk="1" hangingPunct="0">
        <a:spcBef>
          <a:spcPct val="0"/>
        </a:spcBef>
        <a:spcAft>
          <a:spcPct val="0"/>
        </a:spcAft>
        <a:defRPr kumimoji="1" lang="en-US" altLang="ko-KR" sz="3700" b="0" dirty="0" smtClean="0">
          <a:solidFill>
            <a:schemeClr val="bg1"/>
          </a:solidFill>
          <a:effectLst/>
          <a:latin typeface="Arial" pitchFamily="34" charset="0"/>
          <a:ea typeface="+mn-ea"/>
          <a:cs typeface="Arial" pitchFamily="34" charset="0"/>
        </a:defRPr>
      </a:lvl1pPr>
      <a:lvl2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2pPr>
      <a:lvl3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3pPr>
      <a:lvl4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4pPr>
      <a:lvl5pPr algn="l" defTabSz="1089185" rtl="0" eaLnBrk="0" fontAlgn="base" latinLnBrk="1" hangingPunct="0">
        <a:spcBef>
          <a:spcPct val="0"/>
        </a:spcBef>
        <a:spcAft>
          <a:spcPct val="0"/>
        </a:spcAft>
        <a:defRPr kumimoji="1" sz="2000" b="1">
          <a:solidFill>
            <a:srgbClr val="EA002C"/>
          </a:solidFill>
          <a:latin typeface="Arial" charset="0"/>
          <a:ea typeface="맑은 고딕" pitchFamily="50" charset="-127"/>
        </a:defRPr>
      </a:lvl5pPr>
      <a:lvl6pPr marL="522808" algn="l" rtl="0" fontAlgn="base" latinLnBrk="1">
        <a:spcBef>
          <a:spcPct val="0"/>
        </a:spcBef>
        <a:spcAft>
          <a:spcPct val="0"/>
        </a:spcAft>
        <a:defRPr kumimoji="1" sz="1800" b="1">
          <a:solidFill>
            <a:srgbClr val="000000"/>
          </a:solidFill>
          <a:latin typeface="굴림" pitchFamily="50" charset="-127"/>
          <a:ea typeface="굴림" pitchFamily="50" charset="-127"/>
        </a:defRPr>
      </a:lvl6pPr>
      <a:lvl7pPr marL="1045616" algn="l" rtl="0" fontAlgn="base" latinLnBrk="1">
        <a:spcBef>
          <a:spcPct val="0"/>
        </a:spcBef>
        <a:spcAft>
          <a:spcPct val="0"/>
        </a:spcAft>
        <a:defRPr kumimoji="1" sz="1800" b="1">
          <a:solidFill>
            <a:srgbClr val="000000"/>
          </a:solidFill>
          <a:latin typeface="굴림" pitchFamily="50" charset="-127"/>
          <a:ea typeface="굴림" pitchFamily="50" charset="-127"/>
        </a:defRPr>
      </a:lvl7pPr>
      <a:lvl8pPr marL="1568425" algn="l" rtl="0" fontAlgn="base" latinLnBrk="1">
        <a:spcBef>
          <a:spcPct val="0"/>
        </a:spcBef>
        <a:spcAft>
          <a:spcPct val="0"/>
        </a:spcAft>
        <a:defRPr kumimoji="1" sz="1800" b="1">
          <a:solidFill>
            <a:srgbClr val="000000"/>
          </a:solidFill>
          <a:latin typeface="굴림" pitchFamily="50" charset="-127"/>
          <a:ea typeface="굴림" pitchFamily="50" charset="-127"/>
        </a:defRPr>
      </a:lvl8pPr>
      <a:lvl9pPr marL="2091235" algn="l" rtl="0" fontAlgn="base" latinLnBrk="1">
        <a:spcBef>
          <a:spcPct val="0"/>
        </a:spcBef>
        <a:spcAft>
          <a:spcPct val="0"/>
        </a:spcAft>
        <a:defRPr kumimoji="1" sz="1800" b="1">
          <a:solidFill>
            <a:srgbClr val="000000"/>
          </a:solidFill>
          <a:latin typeface="굴림" pitchFamily="50" charset="-127"/>
          <a:ea typeface="굴림" pitchFamily="50" charset="-127"/>
        </a:defRPr>
      </a:lvl9pPr>
    </p:titleStyle>
    <p:bodyStyle>
      <a:lvl1pPr marL="214206" indent="-214206" algn="l" defTabSz="1089185" rtl="0" eaLnBrk="0" fontAlgn="base" latinLnBrk="1" hangingPunct="0">
        <a:spcBef>
          <a:spcPct val="20000"/>
        </a:spcBef>
        <a:spcAft>
          <a:spcPct val="0"/>
        </a:spcAft>
        <a:buSzPct val="70000"/>
        <a:buFont typeface="Wingdings" pitchFamily="2" charset="2"/>
        <a:buNone/>
        <a:defRPr kumimoji="1" sz="2700" b="1">
          <a:solidFill>
            <a:srgbClr val="CC3300"/>
          </a:solidFill>
          <a:latin typeface="+mn-ea"/>
          <a:ea typeface="+mn-ea"/>
          <a:cs typeface="+mn-cs"/>
        </a:defRPr>
      </a:lvl1pPr>
      <a:lvl2pPr marL="528254" indent="-101658" algn="l" defTabSz="1089185" rtl="0" eaLnBrk="0" fontAlgn="base" latinLnBrk="1" hangingPunct="0">
        <a:spcBef>
          <a:spcPct val="20000"/>
        </a:spcBef>
        <a:spcAft>
          <a:spcPct val="0"/>
        </a:spcAft>
        <a:buChar char="–"/>
        <a:defRPr kumimoji="1" sz="1400">
          <a:solidFill>
            <a:schemeClr val="tx1"/>
          </a:solidFill>
          <a:latin typeface="+mn-lt"/>
          <a:ea typeface="+mn-ea"/>
        </a:defRPr>
      </a:lvl2pPr>
      <a:lvl3pPr marL="965744" indent="-112549" algn="l" defTabSz="1089185" rtl="0" eaLnBrk="0" fontAlgn="base" latinLnBrk="1" hangingPunct="0">
        <a:spcBef>
          <a:spcPct val="20000"/>
        </a:spcBef>
        <a:spcAft>
          <a:spcPct val="0"/>
        </a:spcAft>
        <a:buChar char="•"/>
        <a:defRPr kumimoji="1" sz="1400">
          <a:solidFill>
            <a:schemeClr val="tx1"/>
          </a:solidFill>
          <a:latin typeface="+mn-lt"/>
          <a:ea typeface="+mn-ea"/>
        </a:defRPr>
      </a:lvl3pPr>
      <a:lvl4pPr marL="1493998" indent="-214206" algn="l" defTabSz="1089185" rtl="0" eaLnBrk="0" fontAlgn="base" latinLnBrk="1" hangingPunct="0">
        <a:spcBef>
          <a:spcPct val="20000"/>
        </a:spcBef>
        <a:spcAft>
          <a:spcPct val="0"/>
        </a:spcAft>
        <a:buFont typeface="Optima" pitchFamily="2" charset="2"/>
        <a:buChar char=""/>
        <a:defRPr kumimoji="1" sz="1400">
          <a:solidFill>
            <a:schemeClr val="tx1"/>
          </a:solidFill>
          <a:latin typeface="+mn-lt"/>
          <a:ea typeface="+mn-ea"/>
        </a:defRPr>
      </a:lvl4pPr>
      <a:lvl5pPr marL="2450664" indent="-272296" algn="l" defTabSz="1089185" rtl="0" eaLnBrk="0" fontAlgn="base" latinLnBrk="1" hangingPunct="0">
        <a:spcBef>
          <a:spcPct val="20000"/>
        </a:spcBef>
        <a:spcAft>
          <a:spcPct val="0"/>
        </a:spcAft>
        <a:buChar char="»"/>
        <a:defRPr kumimoji="1" sz="1400">
          <a:solidFill>
            <a:schemeClr val="tx1"/>
          </a:solidFill>
          <a:latin typeface="+mn-lt"/>
          <a:ea typeface="+mn-ea"/>
        </a:defRPr>
      </a:lvl5pPr>
      <a:lvl6pPr marL="2875446" indent="-261404" algn="l" rtl="0" fontAlgn="base" latinLnBrk="1">
        <a:spcBef>
          <a:spcPct val="20000"/>
        </a:spcBef>
        <a:spcAft>
          <a:spcPct val="0"/>
        </a:spcAft>
        <a:buChar char="»"/>
        <a:defRPr kumimoji="1" sz="1400">
          <a:solidFill>
            <a:schemeClr val="tx1"/>
          </a:solidFill>
          <a:latin typeface="+mn-lt"/>
          <a:ea typeface="+mn-ea"/>
        </a:defRPr>
      </a:lvl6pPr>
      <a:lvl7pPr marL="3398255" indent="-261404" algn="l" rtl="0" fontAlgn="base" latinLnBrk="1">
        <a:spcBef>
          <a:spcPct val="20000"/>
        </a:spcBef>
        <a:spcAft>
          <a:spcPct val="0"/>
        </a:spcAft>
        <a:buChar char="»"/>
        <a:defRPr kumimoji="1" sz="1400">
          <a:solidFill>
            <a:schemeClr val="tx1"/>
          </a:solidFill>
          <a:latin typeface="+mn-lt"/>
          <a:ea typeface="+mn-ea"/>
        </a:defRPr>
      </a:lvl7pPr>
      <a:lvl8pPr marL="3921063" indent="-261404" algn="l" rtl="0" fontAlgn="base" latinLnBrk="1">
        <a:spcBef>
          <a:spcPct val="20000"/>
        </a:spcBef>
        <a:spcAft>
          <a:spcPct val="0"/>
        </a:spcAft>
        <a:buChar char="»"/>
        <a:defRPr kumimoji="1" sz="1400">
          <a:solidFill>
            <a:schemeClr val="tx1"/>
          </a:solidFill>
          <a:latin typeface="+mn-lt"/>
          <a:ea typeface="+mn-ea"/>
        </a:defRPr>
      </a:lvl8pPr>
      <a:lvl9pPr marL="4443870" indent="-261404" algn="l" rtl="0" fontAlgn="base" latinLnBrk="1">
        <a:spcBef>
          <a:spcPct val="20000"/>
        </a:spcBef>
        <a:spcAft>
          <a:spcPct val="0"/>
        </a:spcAft>
        <a:buChar char="»"/>
        <a:defRPr kumimoji="1" sz="1400">
          <a:solidFill>
            <a:schemeClr val="tx1"/>
          </a:solidFill>
          <a:latin typeface="+mn-lt"/>
          <a:ea typeface="+mn-ea"/>
        </a:defRPr>
      </a:lvl9pPr>
    </p:bodyStyle>
    <p:otherStyle>
      <a:defPPr>
        <a:defRPr lang="ko-KR"/>
      </a:defPPr>
      <a:lvl1pPr marL="0" algn="l" defTabSz="1045616" rtl="0" eaLnBrk="1" latinLnBrk="1" hangingPunct="1">
        <a:defRPr sz="2000" kern="1200">
          <a:solidFill>
            <a:schemeClr val="tx1"/>
          </a:solidFill>
          <a:latin typeface="+mn-lt"/>
          <a:ea typeface="+mn-ea"/>
          <a:cs typeface="+mn-cs"/>
        </a:defRPr>
      </a:lvl1pPr>
      <a:lvl2pPr marL="522808" algn="l" defTabSz="1045616" rtl="0" eaLnBrk="1" latinLnBrk="1" hangingPunct="1">
        <a:defRPr sz="2000" kern="1200">
          <a:solidFill>
            <a:schemeClr val="tx1"/>
          </a:solidFill>
          <a:latin typeface="+mn-lt"/>
          <a:ea typeface="+mn-ea"/>
          <a:cs typeface="+mn-cs"/>
        </a:defRPr>
      </a:lvl2pPr>
      <a:lvl3pPr marL="1045616" algn="l" defTabSz="1045616" rtl="0" eaLnBrk="1" latinLnBrk="1" hangingPunct="1">
        <a:defRPr sz="2000" kern="1200">
          <a:solidFill>
            <a:schemeClr val="tx1"/>
          </a:solidFill>
          <a:latin typeface="+mn-lt"/>
          <a:ea typeface="+mn-ea"/>
          <a:cs typeface="+mn-cs"/>
        </a:defRPr>
      </a:lvl3pPr>
      <a:lvl4pPr marL="1568425" algn="l" defTabSz="1045616" rtl="0" eaLnBrk="1" latinLnBrk="1" hangingPunct="1">
        <a:defRPr sz="2000" kern="1200">
          <a:solidFill>
            <a:schemeClr val="tx1"/>
          </a:solidFill>
          <a:latin typeface="+mn-lt"/>
          <a:ea typeface="+mn-ea"/>
          <a:cs typeface="+mn-cs"/>
        </a:defRPr>
      </a:lvl4pPr>
      <a:lvl5pPr marL="2091235" algn="l" defTabSz="1045616" rtl="0" eaLnBrk="1" latinLnBrk="1" hangingPunct="1">
        <a:defRPr sz="2000" kern="1200">
          <a:solidFill>
            <a:schemeClr val="tx1"/>
          </a:solidFill>
          <a:latin typeface="+mn-lt"/>
          <a:ea typeface="+mn-ea"/>
          <a:cs typeface="+mn-cs"/>
        </a:defRPr>
      </a:lvl5pPr>
      <a:lvl6pPr marL="2614040" algn="l" defTabSz="1045616" rtl="0" eaLnBrk="1" latinLnBrk="1" hangingPunct="1">
        <a:defRPr sz="2000" kern="1200">
          <a:solidFill>
            <a:schemeClr val="tx1"/>
          </a:solidFill>
          <a:latin typeface="+mn-lt"/>
          <a:ea typeface="+mn-ea"/>
          <a:cs typeface="+mn-cs"/>
        </a:defRPr>
      </a:lvl6pPr>
      <a:lvl7pPr marL="3136852" algn="l" defTabSz="1045616" rtl="0" eaLnBrk="1" latinLnBrk="1" hangingPunct="1">
        <a:defRPr sz="2000" kern="1200">
          <a:solidFill>
            <a:schemeClr val="tx1"/>
          </a:solidFill>
          <a:latin typeface="+mn-lt"/>
          <a:ea typeface="+mn-ea"/>
          <a:cs typeface="+mn-cs"/>
        </a:defRPr>
      </a:lvl7pPr>
      <a:lvl8pPr marL="3659660" algn="l" defTabSz="1045616" rtl="0" eaLnBrk="1" latinLnBrk="1" hangingPunct="1">
        <a:defRPr sz="2000" kern="1200">
          <a:solidFill>
            <a:schemeClr val="tx1"/>
          </a:solidFill>
          <a:latin typeface="+mn-lt"/>
          <a:ea typeface="+mn-ea"/>
          <a:cs typeface="+mn-cs"/>
        </a:defRPr>
      </a:lvl8pPr>
      <a:lvl9pPr marL="4182467" algn="l" defTabSz="1045616" rtl="0" eaLnBrk="1" latinLnBrk="1"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sv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9.sv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428C5A67-A762-490A-A163-AD225042CC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 y="0"/>
            <a:ext cx="12993511" cy="7308850"/>
          </a:xfrm>
          <a:prstGeom prst="rect">
            <a:avLst/>
          </a:prstGeom>
        </p:spPr>
      </p:pic>
      <p:sp>
        <p:nvSpPr>
          <p:cNvPr id="4" name="내용 개체 틀 2">
            <a:extLst>
              <a:ext uri="{FF2B5EF4-FFF2-40B4-BE49-F238E27FC236}">
                <a16:creationId xmlns:a16="http://schemas.microsoft.com/office/drawing/2014/main" id="{81C2DEAA-918D-43CB-939E-CF1485D6B66C}"/>
              </a:ext>
            </a:extLst>
          </p:cNvPr>
          <p:cNvSpPr txBox="1">
            <a:spLocks/>
          </p:cNvSpPr>
          <p:nvPr/>
        </p:nvSpPr>
        <p:spPr>
          <a:xfrm>
            <a:off x="970459" y="1877507"/>
            <a:ext cx="11052770" cy="2717495"/>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54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Access / Backhaul link </a:t>
            </a:r>
          </a:p>
          <a:p>
            <a:pPr marL="0" indent="0" algn="ctr">
              <a:buNone/>
            </a:pPr>
            <a:r>
              <a:rPr lang="en-US" altLang="ko-KR" sz="54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power control </a:t>
            </a:r>
            <a:br>
              <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br>
            <a:r>
              <a:rPr lang="en-US" altLang="ko-KR" sz="5300" b="1" dirty="0">
                <a:gradFill>
                  <a:gsLst>
                    <a:gs pos="0">
                      <a:schemeClr val="accent1">
                        <a:lumMod val="5000"/>
                        <a:lumOff val="95000"/>
                      </a:schemeClr>
                    </a:gs>
                    <a:gs pos="79000">
                      <a:srgbClr val="7A5FDB"/>
                    </a:gs>
                    <a:gs pos="41000">
                      <a:srgbClr val="00B0F0"/>
                    </a:gs>
                  </a:gsLst>
                  <a:lin ang="0" scaled="1"/>
                </a:gradFill>
                <a:latin typeface="T고딕 Black" panose="020B0A03000000000000" pitchFamily="34" charset="-127"/>
                <a:ea typeface="T고딕 Black" panose="020B0A03000000000000" pitchFamily="34" charset="-127"/>
                <a:cs typeface="Arial" pitchFamily="34" charset="0"/>
              </a:rPr>
              <a:t>in Rel-19 NCR Enhancement</a:t>
            </a:r>
          </a:p>
        </p:txBody>
      </p:sp>
      <p:pic>
        <p:nvPicPr>
          <p:cNvPr id="5" name="그래픽 4">
            <a:extLst>
              <a:ext uri="{FF2B5EF4-FFF2-40B4-BE49-F238E27FC236}">
                <a16:creationId xmlns:a16="http://schemas.microsoft.com/office/drawing/2014/main" id="{0286C0FE-6F3A-4B8B-8D88-E09106330C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3764" y="4806553"/>
            <a:ext cx="1186161" cy="468052"/>
          </a:xfrm>
          <a:prstGeom prst="rect">
            <a:avLst/>
          </a:prstGeom>
        </p:spPr>
      </p:pic>
      <p:sp>
        <p:nvSpPr>
          <p:cNvPr id="12" name="내용 개체 틀 2">
            <a:extLst>
              <a:ext uri="{FF2B5EF4-FFF2-40B4-BE49-F238E27FC236}">
                <a16:creationId xmlns:a16="http://schemas.microsoft.com/office/drawing/2014/main" id="{23C7AA30-63BC-4025-B55F-CD373766CC45}"/>
              </a:ext>
            </a:extLst>
          </p:cNvPr>
          <p:cNvSpPr txBox="1">
            <a:spLocks/>
          </p:cNvSpPr>
          <p:nvPr/>
        </p:nvSpPr>
        <p:spPr>
          <a:xfrm>
            <a:off x="10349272" y="162036"/>
            <a:ext cx="2376264"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altLang="ko-KR" sz="1600" b="1" spc="-100" dirty="0">
                <a:solidFill>
                  <a:schemeClr val="bg1"/>
                </a:solidFill>
                <a:latin typeface="Arial" pitchFamily="34" charset="0"/>
                <a:ea typeface="맑은 고딕" pitchFamily="50" charset="-127"/>
                <a:cs typeface="Arial" pitchFamily="34" charset="0"/>
              </a:rPr>
              <a:t>RP-232014</a:t>
            </a:r>
          </a:p>
        </p:txBody>
      </p:sp>
      <p:sp>
        <p:nvSpPr>
          <p:cNvPr id="2" name="내용 개체 틀 2">
            <a:extLst>
              <a:ext uri="{FF2B5EF4-FFF2-40B4-BE49-F238E27FC236}">
                <a16:creationId xmlns:a16="http://schemas.microsoft.com/office/drawing/2014/main" id="{CCB5ABEB-74E8-DBC8-1E8D-939980EDB3EA}"/>
              </a:ext>
            </a:extLst>
          </p:cNvPr>
          <p:cNvSpPr txBox="1">
            <a:spLocks/>
          </p:cNvSpPr>
          <p:nvPr/>
        </p:nvSpPr>
        <p:spPr>
          <a:xfrm>
            <a:off x="124136" y="162036"/>
            <a:ext cx="5184576" cy="1224945"/>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1600" b="1" spc="-100" dirty="0">
                <a:solidFill>
                  <a:schemeClr val="bg1"/>
                </a:solidFill>
                <a:latin typeface="Arial" pitchFamily="34" charset="0"/>
                <a:ea typeface="맑은 고딕" pitchFamily="50" charset="-127"/>
                <a:cs typeface="Arial" pitchFamily="34" charset="0"/>
              </a:rPr>
              <a:t>3GPP TSG RAN Meeting #101</a:t>
            </a:r>
          </a:p>
          <a:p>
            <a:pPr marL="0" indent="0">
              <a:buNone/>
            </a:pPr>
            <a:r>
              <a:rPr lang="en-US" altLang="ko-KR" sz="1600" spc="-100" dirty="0">
                <a:solidFill>
                  <a:schemeClr val="bg1"/>
                </a:solidFill>
                <a:latin typeface="Arial" pitchFamily="34" charset="0"/>
                <a:ea typeface="맑은 고딕" pitchFamily="50" charset="-127"/>
                <a:cs typeface="Arial" pitchFamily="34" charset="0"/>
              </a:rPr>
              <a:t>Bangalore, 11th - 15th, September, 2023</a:t>
            </a:r>
          </a:p>
          <a:p>
            <a:pPr marL="0" indent="0">
              <a:buNone/>
            </a:pPr>
            <a:r>
              <a:rPr lang="en-US" altLang="ko-KR" sz="1600" spc="-100" dirty="0">
                <a:solidFill>
                  <a:schemeClr val="bg1"/>
                </a:solidFill>
                <a:latin typeface="Arial" pitchFamily="34" charset="0"/>
                <a:ea typeface="맑은 고딕" pitchFamily="50" charset="-127"/>
                <a:cs typeface="Arial" pitchFamily="34" charset="0"/>
              </a:rPr>
              <a:t>Source: SK telecom</a:t>
            </a:r>
          </a:p>
          <a:p>
            <a:pPr marL="0" indent="0">
              <a:buNone/>
            </a:pPr>
            <a:r>
              <a:rPr lang="en-US" altLang="ko-KR" sz="1600" spc="-100" dirty="0">
                <a:solidFill>
                  <a:schemeClr val="bg1"/>
                </a:solidFill>
                <a:latin typeface="Arial" pitchFamily="34" charset="0"/>
                <a:ea typeface="맑은 고딕" pitchFamily="50" charset="-127"/>
                <a:cs typeface="Arial" pitchFamily="34" charset="0"/>
              </a:rPr>
              <a:t>Agenda item:  8A.2.13.1</a:t>
            </a:r>
          </a:p>
        </p:txBody>
      </p:sp>
    </p:spTree>
    <p:extLst>
      <p:ext uri="{BB962C8B-B14F-4D97-AF65-F5344CB8AC3E}">
        <p14:creationId xmlns:p14="http://schemas.microsoft.com/office/powerpoint/2010/main" val="862976762"/>
      </p:ext>
    </p:extLst>
  </p:cSld>
  <p:clrMapOvr>
    <a:masterClrMapping/>
  </p:clrMapOvr>
  <mc:AlternateContent xmlns:mc="http://schemas.openxmlformats.org/markup-compatibility/2006" xmlns:p159="http://schemas.microsoft.com/office/powerpoint/2015/09/main">
    <mc:Choice Requires="p159">
      <p:transition spd="slow" advTm="1000">
        <p159:morph option="byObject"/>
      </p:transition>
    </mc:Choice>
    <mc:Fallback xmlns="">
      <p:transition spd="slow" advTm="1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래픽 10">
            <a:extLst>
              <a:ext uri="{FF2B5EF4-FFF2-40B4-BE49-F238E27FC236}">
                <a16:creationId xmlns:a16="http://schemas.microsoft.com/office/drawing/2014/main" id="{C3F82563-9B00-426E-A5A2-03B6548BDF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3" name="내용 개체 틀 2">
            <a:extLst>
              <a:ext uri="{FF2B5EF4-FFF2-40B4-BE49-F238E27FC236}">
                <a16:creationId xmlns:a16="http://schemas.microsoft.com/office/drawing/2014/main" id="{E563EF21-F94C-4F1A-8659-D6A19244C48B}"/>
              </a:ext>
            </a:extLst>
          </p:cNvPr>
          <p:cNvSpPr txBox="1">
            <a:spLocks/>
          </p:cNvSpPr>
          <p:nvPr/>
        </p:nvSpPr>
        <p:spPr>
          <a:xfrm>
            <a:off x="804965" y="501257"/>
            <a:ext cx="8676964"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Introduction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sp>
        <p:nvSpPr>
          <p:cNvPr id="10" name="직사각형 9">
            <a:extLst>
              <a:ext uri="{FF2B5EF4-FFF2-40B4-BE49-F238E27FC236}">
                <a16:creationId xmlns:a16="http://schemas.microsoft.com/office/drawing/2014/main" id="{47564DAF-62B2-4A0D-A66B-DD3171BEEF11}"/>
              </a:ext>
            </a:extLst>
          </p:cNvPr>
          <p:cNvSpPr/>
          <p:nvPr/>
        </p:nvSpPr>
        <p:spPr>
          <a:xfrm>
            <a:off x="646194" y="2214037"/>
            <a:ext cx="11701300" cy="3924664"/>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Network-controlled repeater (NCR) was proposed in Rel-18 to increase NR coverage.</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NCR is an advanced repeater from RF repeater.</a:t>
            </a: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NCR includes mobile termination (NCR-MT), and </a:t>
            </a:r>
            <a:r>
              <a:rPr lang="en-US" altLang="ko-KR" sz="1400" kern="0" dirty="0" err="1">
                <a:solidFill>
                  <a:schemeClr val="bg1"/>
                </a:solidFill>
                <a:ea typeface="맑은 고딕" pitchFamily="50" charset="-127"/>
                <a:cs typeface="Arial" panose="020B0604020202020204" pitchFamily="34" charset="0"/>
              </a:rPr>
              <a:t>gNB</a:t>
            </a:r>
            <a:r>
              <a:rPr lang="en-US" altLang="ko-KR" sz="1400" kern="0" dirty="0">
                <a:solidFill>
                  <a:schemeClr val="bg1"/>
                </a:solidFill>
                <a:ea typeface="맑은 고딕" pitchFamily="50" charset="-127"/>
                <a:cs typeface="Arial" panose="020B0604020202020204" pitchFamily="34" charset="0"/>
              </a:rPr>
              <a:t> controls NCR through NCR-MT.</a:t>
            </a:r>
          </a:p>
          <a:p>
            <a:pPr marL="285750"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However, it was decided to exclude power control of NCR in Rel-18. </a:t>
            </a:r>
            <a:endParaRPr lang="en-US" altLang="ko-KR" sz="1600" b="1" strike="sngStrike" kern="0" dirty="0">
              <a:solidFill>
                <a:schemeClr val="bg1"/>
              </a:solidFill>
              <a:ea typeface="맑은 고딕" pitchFamily="50" charset="-127"/>
              <a:cs typeface="Arial" panose="020B0604020202020204" pitchFamily="34" charset="0"/>
            </a:endParaRPr>
          </a:p>
          <a:p>
            <a:pPr marL="808558" lvl="1" indent="-285750" algn="l">
              <a:lnSpc>
                <a:spcPct val="150000"/>
              </a:lnSpc>
              <a:buFont typeface="Arial" panose="020B0604020202020204" pitchFamily="34" charset="0"/>
              <a:buChar char="-"/>
            </a:pPr>
            <a:r>
              <a:rPr lang="en-US" altLang="ko-KR" sz="1400" kern="0" dirty="0">
                <a:solidFill>
                  <a:schemeClr val="bg1"/>
                </a:solidFill>
                <a:ea typeface="맑은 고딕" pitchFamily="50" charset="-127"/>
                <a:cs typeface="Arial" panose="020B0604020202020204" pitchFamily="34" charset="0"/>
              </a:rPr>
              <a:t>Currently, RF repeaters in LTE networks are used by adjusting the output power based on the input signal power. Therefore, power control of NCR is essential for improved repeater performance compared to RF repeater of LTE</a:t>
            </a:r>
          </a:p>
          <a:p>
            <a:pPr marL="808558" lvl="1" indent="-285750" algn="l">
              <a:lnSpc>
                <a:spcPct val="150000"/>
              </a:lnSpc>
              <a:buFont typeface="Arial" panose="020B0604020202020204" pitchFamily="34" charset="0"/>
              <a:buChar char="-"/>
            </a:pPr>
            <a:r>
              <a:rPr lang="en-US" altLang="ko-KR" sz="1600" kern="0" dirty="0">
                <a:solidFill>
                  <a:schemeClr val="bg1"/>
                </a:solidFill>
                <a:ea typeface="맑은 고딕" pitchFamily="50" charset="-127"/>
                <a:cs typeface="Arial" panose="020B0604020202020204" pitchFamily="34" charset="0"/>
              </a:rPr>
              <a:t>Considering the scenario of deploying and operating multiple NCRs, power control is an essential technique</a:t>
            </a:r>
          </a:p>
          <a:p>
            <a:pPr marL="808558" lvl="1" indent="-285750" algn="l">
              <a:lnSpc>
                <a:spcPct val="150000"/>
              </a:lnSpc>
              <a:buFont typeface="Arial" panose="020B0604020202020204" pitchFamily="34" charset="0"/>
              <a:buChar char="-"/>
            </a:pPr>
            <a:endParaRPr lang="en-US" altLang="ko-KR" sz="1600" b="1" kern="0" dirty="0">
              <a:solidFill>
                <a:schemeClr val="bg1"/>
              </a:solidFill>
              <a:ea typeface="맑은 고딕" pitchFamily="50" charset="-127"/>
              <a:cs typeface="Arial" panose="020B0604020202020204" pitchFamily="34" charset="0"/>
            </a:endParaRPr>
          </a:p>
          <a:p>
            <a:pPr marL="285750" marR="0" lvl="0"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600" b="1" kern="0" dirty="0">
                <a:solidFill>
                  <a:schemeClr val="bg1"/>
                </a:solidFill>
                <a:ea typeface="맑은 고딕" pitchFamily="50" charset="-127"/>
                <a:cs typeface="Arial" panose="020B0604020202020204" pitchFamily="34" charset="0"/>
              </a:rPr>
              <a:t>So, we discuss the power control of NCR to mitigate interference and optimize transmission power in Rel-19 NCR enhancement</a:t>
            </a:r>
            <a:endParaRPr kumimoji="1" lang="en-US" altLang="ko-KR" sz="1600" b="1" i="0" u="none" strike="noStrike" kern="0" cap="none" spc="0" normalizeH="0" baseline="0" noProof="0" dirty="0">
              <a:ln>
                <a:noFill/>
              </a:ln>
              <a:solidFill>
                <a:schemeClr val="bg1"/>
              </a:solidFill>
              <a:effectLst/>
              <a:uLnTx/>
              <a:uFillTx/>
              <a:latin typeface="Arial" pitchFamily="34" charset="0"/>
              <a:ea typeface="맑은 고딕" pitchFamily="50" charset="-127"/>
              <a:cs typeface="Arial" panose="020B0604020202020204" pitchFamily="34" charset="0"/>
            </a:endParaRPr>
          </a:p>
        </p:txBody>
      </p:sp>
    </p:spTree>
    <p:extLst>
      <p:ext uri="{BB962C8B-B14F-4D97-AF65-F5344CB8AC3E}">
        <p14:creationId xmlns:p14="http://schemas.microsoft.com/office/powerpoint/2010/main" val="308138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내용 개체 틀 2">
            <a:extLst>
              <a:ext uri="{FF2B5EF4-FFF2-40B4-BE49-F238E27FC236}">
                <a16:creationId xmlns:a16="http://schemas.microsoft.com/office/drawing/2014/main" id="{F9811AD9-4CA4-4353-9191-5449FFA7E6AC}"/>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pic>
        <p:nvPicPr>
          <p:cNvPr id="107" name="그래픽 106">
            <a:extLst>
              <a:ext uri="{FF2B5EF4-FFF2-40B4-BE49-F238E27FC236}">
                <a16:creationId xmlns:a16="http://schemas.microsoft.com/office/drawing/2014/main" id="{FA7147EE-B4F3-4268-BB82-C5B499B2E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370" name="Rectangle 1">
            <a:extLst>
              <a:ext uri="{FF2B5EF4-FFF2-40B4-BE49-F238E27FC236}">
                <a16:creationId xmlns:a16="http://schemas.microsoft.com/office/drawing/2014/main" id="{A05D0835-DC3A-4608-B093-1BDD92D67567}"/>
              </a:ext>
            </a:extLst>
          </p:cNvPr>
          <p:cNvSpPr>
            <a:spLocks noChangeArrowheads="1"/>
          </p:cNvSpPr>
          <p:nvPr/>
        </p:nvSpPr>
        <p:spPr bwMode="auto">
          <a:xfrm>
            <a:off x="-2026555" y="7931903"/>
            <a:ext cx="65" cy="25776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9522" rIns="0" bIns="-952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dirty="0">
              <a:ln>
                <a:noFill/>
              </a:ln>
              <a:solidFill>
                <a:schemeClr val="tx1"/>
              </a:solidFill>
              <a:effectLst/>
              <a:latin typeface="Arial" panose="020B0604020202020204" pitchFamily="34" charset="0"/>
            </a:endParaRPr>
          </a:p>
        </p:txBody>
      </p:sp>
      <p:sp>
        <p:nvSpPr>
          <p:cNvPr id="2" name="직사각형 1">
            <a:extLst>
              <a:ext uri="{FF2B5EF4-FFF2-40B4-BE49-F238E27FC236}">
                <a16:creationId xmlns:a16="http://schemas.microsoft.com/office/drawing/2014/main" id="{867BF729-771C-AFA0-4D71-67521757F521}"/>
              </a:ext>
            </a:extLst>
          </p:cNvPr>
          <p:cNvSpPr/>
          <p:nvPr/>
        </p:nvSpPr>
        <p:spPr>
          <a:xfrm>
            <a:off x="646194" y="1386173"/>
            <a:ext cx="11701300" cy="416011"/>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1:</a:t>
            </a:r>
            <a:r>
              <a:rPr lang="en-US" altLang="ko-KR" sz="1400" b="1" kern="0" dirty="0">
                <a:solidFill>
                  <a:srgbClr val="FFFFFF"/>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Adjusting the power of the RF repeater is essential from the perspective of LTE network operation.</a:t>
            </a:r>
            <a:endParaRPr kumimoji="1" lang="en-US" altLang="ko-KR" sz="1400" b="0" i="0" u="none" strike="noStrike" kern="0" cap="none" spc="0" normalizeH="0" baseline="0" noProof="0" dirty="0">
              <a:ln>
                <a:noFill/>
              </a:ln>
              <a:solidFill>
                <a:srgbClr val="FFFFFF"/>
              </a:solidFill>
              <a:effectLst/>
              <a:uLnTx/>
              <a:uFillTx/>
              <a:ea typeface="맑은 고딕" pitchFamily="50" charset="-127"/>
              <a:cs typeface="Arial" panose="020B0604020202020204" pitchFamily="34" charset="0"/>
            </a:endParaRPr>
          </a:p>
        </p:txBody>
      </p:sp>
      <p:sp>
        <p:nvSpPr>
          <p:cNvPr id="7" name="사각형: 둥근 모서리 6">
            <a:extLst>
              <a:ext uri="{FF2B5EF4-FFF2-40B4-BE49-F238E27FC236}">
                <a16:creationId xmlns:a16="http://schemas.microsoft.com/office/drawing/2014/main" id="{9048D199-BFD0-5799-FA95-C744B1AE2879}"/>
              </a:ext>
            </a:extLst>
          </p:cNvPr>
          <p:cNvSpPr/>
          <p:nvPr/>
        </p:nvSpPr>
        <p:spPr bwMode="auto">
          <a:xfrm>
            <a:off x="988232" y="2718321"/>
            <a:ext cx="5940660" cy="3326379"/>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dirty="0">
              <a:ln>
                <a:noFill/>
              </a:ln>
              <a:solidFill>
                <a:schemeClr val="tx1"/>
              </a:solidFill>
              <a:effectLst/>
              <a:latin typeface="Arial" pitchFamily="34" charset="0"/>
              <a:ea typeface="HY태고딕" pitchFamily="18" charset="-127"/>
              <a:cs typeface="Arials"/>
            </a:endParaRPr>
          </a:p>
        </p:txBody>
      </p:sp>
      <p:pic>
        <p:nvPicPr>
          <p:cNvPr id="8" name="그림 7">
            <a:extLst>
              <a:ext uri="{FF2B5EF4-FFF2-40B4-BE49-F238E27FC236}">
                <a16:creationId xmlns:a16="http://schemas.microsoft.com/office/drawing/2014/main" id="{253F3139-1420-A4B0-1FB7-4AA56D089191}"/>
              </a:ext>
            </a:extLst>
          </p:cNvPr>
          <p:cNvPicPr>
            <a:picLocks noChangeAspect="1"/>
          </p:cNvPicPr>
          <p:nvPr/>
        </p:nvPicPr>
        <p:blipFill rotWithShape="1">
          <a:blip r:embed="rId4"/>
          <a:srcRect t="16117" r="9932"/>
          <a:stretch/>
        </p:blipFill>
        <p:spPr>
          <a:xfrm>
            <a:off x="5611603" y="3559932"/>
            <a:ext cx="775204" cy="1071800"/>
          </a:xfrm>
          <a:prstGeom prst="rect">
            <a:avLst/>
          </a:prstGeom>
        </p:spPr>
      </p:pic>
      <p:sp>
        <p:nvSpPr>
          <p:cNvPr id="11" name="TextBox 10">
            <a:extLst>
              <a:ext uri="{FF2B5EF4-FFF2-40B4-BE49-F238E27FC236}">
                <a16:creationId xmlns:a16="http://schemas.microsoft.com/office/drawing/2014/main" id="{B6C0EDD4-9FB9-CF35-F968-7217B0BF0670}"/>
              </a:ext>
            </a:extLst>
          </p:cNvPr>
          <p:cNvSpPr txBox="1"/>
          <p:nvPr/>
        </p:nvSpPr>
        <p:spPr>
          <a:xfrm>
            <a:off x="5819150" y="3335588"/>
            <a:ext cx="490840" cy="276999"/>
          </a:xfrm>
          <a:prstGeom prst="rect">
            <a:avLst/>
          </a:prstGeom>
          <a:noFill/>
        </p:spPr>
        <p:txBody>
          <a:bodyPr wrap="none" rtlCol="0">
            <a:spAutoFit/>
          </a:bodyPr>
          <a:lstStyle/>
          <a:p>
            <a:r>
              <a:rPr lang="en-US" altLang="ko-KR" sz="1200" b="1" dirty="0" err="1"/>
              <a:t>eNB</a:t>
            </a:r>
            <a:endParaRPr lang="ko-KR" altLang="en-US" sz="1200" b="1" dirty="0"/>
          </a:p>
        </p:txBody>
      </p:sp>
      <p:sp>
        <p:nvSpPr>
          <p:cNvPr id="5" name="TextBox 4">
            <a:extLst>
              <a:ext uri="{FF2B5EF4-FFF2-40B4-BE49-F238E27FC236}">
                <a16:creationId xmlns:a16="http://schemas.microsoft.com/office/drawing/2014/main" id="{AFE84E3B-DD13-0483-C366-AB6E5985D51A}"/>
              </a:ext>
            </a:extLst>
          </p:cNvPr>
          <p:cNvSpPr txBox="1"/>
          <p:nvPr/>
        </p:nvSpPr>
        <p:spPr>
          <a:xfrm>
            <a:off x="6518010" y="3032069"/>
            <a:ext cx="6171522" cy="2314544"/>
          </a:xfrm>
          <a:prstGeom prst="rect">
            <a:avLst/>
          </a:prstGeom>
          <a:noFill/>
        </p:spPr>
        <p:txBody>
          <a:bodyPr wrap="square">
            <a:spAutoFit/>
          </a:bodyPr>
          <a:lstStyle/>
          <a:p>
            <a:pPr marL="808558" lvl="1" indent="-285750" algn="l">
              <a:lnSpc>
                <a:spcPct val="150000"/>
              </a:lnSpc>
              <a:buFont typeface="Arial" panose="020B0604020202020204" pitchFamily="34" charset="0"/>
              <a:buChar char="-"/>
              <a:defRPr/>
            </a:pPr>
            <a:r>
              <a:rPr lang="en-US" altLang="ko-KR" sz="1400" kern="0" dirty="0">
                <a:solidFill>
                  <a:srgbClr val="FFFFFF"/>
                </a:solidFill>
                <a:ea typeface="맑은 고딕" pitchFamily="50" charset="-127"/>
                <a:cs typeface="Arial" panose="020B0604020202020204" pitchFamily="34" charset="0"/>
              </a:rPr>
              <a:t>RF repeaters adjust output power based on the strength of the received signal.</a:t>
            </a:r>
          </a:p>
          <a:p>
            <a:pPr marL="808558" lvl="1" indent="-285750" algn="l">
              <a:lnSpc>
                <a:spcPct val="150000"/>
              </a:lnSpc>
              <a:buFont typeface="Arial" panose="020B0604020202020204" pitchFamily="34" charset="0"/>
              <a:buChar char="-"/>
              <a:defRPr/>
            </a:pPr>
            <a:r>
              <a:rPr lang="en-US" altLang="ko-KR" sz="1400" kern="0" dirty="0">
                <a:solidFill>
                  <a:srgbClr val="FFFFFF"/>
                </a:solidFill>
                <a:ea typeface="맑은 고딕" pitchFamily="50" charset="-127"/>
                <a:cs typeface="Arial" panose="020B0604020202020204" pitchFamily="34" charset="0"/>
              </a:rPr>
              <a:t>This is not an operation controlled by the </a:t>
            </a:r>
            <a:r>
              <a:rPr lang="en-US" altLang="ko-KR" sz="1400" kern="0" dirty="0" err="1">
                <a:solidFill>
                  <a:srgbClr val="FFFFFF"/>
                </a:solidFill>
                <a:ea typeface="맑은 고딕" pitchFamily="50" charset="-127"/>
                <a:cs typeface="Arial" panose="020B0604020202020204" pitchFamily="34" charset="0"/>
              </a:rPr>
              <a:t>eNB</a:t>
            </a:r>
            <a:r>
              <a:rPr lang="en-US" altLang="ko-KR" sz="1400" kern="0" dirty="0">
                <a:solidFill>
                  <a:srgbClr val="FFFFFF"/>
                </a:solidFill>
                <a:ea typeface="맑은 고딕" pitchFamily="50" charset="-127"/>
                <a:cs typeface="Arial" panose="020B0604020202020204" pitchFamily="34" charset="0"/>
              </a:rPr>
              <a:t>. (the operation is not defined in the 3GPP specification)</a:t>
            </a:r>
          </a:p>
          <a:p>
            <a:pPr marL="808558" lvl="1" indent="-285750" algn="l">
              <a:lnSpc>
                <a:spcPct val="150000"/>
              </a:lnSpc>
              <a:buFont typeface="Arial" panose="020B0604020202020204" pitchFamily="34" charset="0"/>
              <a:buChar char="-"/>
              <a:defRPr/>
            </a:pPr>
            <a:r>
              <a:rPr lang="en-US" altLang="ko-KR" sz="1400" kern="0" dirty="0">
                <a:solidFill>
                  <a:srgbClr val="FFFFFF"/>
                </a:solidFill>
                <a:ea typeface="맑은 고딕" pitchFamily="50" charset="-127"/>
                <a:cs typeface="Arial" panose="020B0604020202020204" pitchFamily="34" charset="0"/>
              </a:rPr>
              <a:t>Power control for repeater is essential for performance optimization, and since </a:t>
            </a:r>
            <a:r>
              <a:rPr lang="en-US" altLang="ko-KR" sz="1400" kern="0" dirty="0" err="1">
                <a:solidFill>
                  <a:srgbClr val="FFFFFF"/>
                </a:solidFill>
                <a:ea typeface="맑은 고딕" pitchFamily="50" charset="-127"/>
                <a:cs typeface="Arial" panose="020B0604020202020204" pitchFamily="34" charset="0"/>
              </a:rPr>
              <a:t>gNB</a:t>
            </a:r>
            <a:r>
              <a:rPr lang="en-US" altLang="ko-KR" sz="1400" kern="0" dirty="0">
                <a:solidFill>
                  <a:srgbClr val="FFFFFF"/>
                </a:solidFill>
                <a:ea typeface="맑은 고딕" pitchFamily="50" charset="-127"/>
                <a:cs typeface="Arial" panose="020B0604020202020204" pitchFamily="34" charset="0"/>
              </a:rPr>
              <a:t> can </a:t>
            </a:r>
            <a:r>
              <a:rPr lang="en-US" altLang="ko-KR" sz="1400" kern="0" dirty="0" err="1">
                <a:solidFill>
                  <a:srgbClr val="FFFFFF"/>
                </a:solidFill>
                <a:ea typeface="맑은 고딕" pitchFamily="50" charset="-127"/>
                <a:cs typeface="Arial" panose="020B0604020202020204" pitchFamily="34" charset="0"/>
              </a:rPr>
              <a:t>cotrol</a:t>
            </a:r>
            <a:r>
              <a:rPr lang="en-US" altLang="ko-KR" sz="1400" kern="0" dirty="0">
                <a:solidFill>
                  <a:srgbClr val="FFFFFF"/>
                </a:solidFill>
                <a:ea typeface="맑은 고딕" pitchFamily="50" charset="-127"/>
                <a:cs typeface="Arial" panose="020B0604020202020204" pitchFamily="34" charset="0"/>
              </a:rPr>
              <a:t> the NCR, the performance  can be improved compared to LTE repeater</a:t>
            </a:r>
          </a:p>
        </p:txBody>
      </p:sp>
      <p:sp>
        <p:nvSpPr>
          <p:cNvPr id="32" name="말풍선: 사각형 31">
            <a:extLst>
              <a:ext uri="{FF2B5EF4-FFF2-40B4-BE49-F238E27FC236}">
                <a16:creationId xmlns:a16="http://schemas.microsoft.com/office/drawing/2014/main" id="{B5340500-4B4C-E3AE-EF78-2CFFA269FDAE}"/>
              </a:ext>
            </a:extLst>
          </p:cNvPr>
          <p:cNvSpPr/>
          <p:nvPr/>
        </p:nvSpPr>
        <p:spPr bwMode="auto">
          <a:xfrm>
            <a:off x="1182772" y="2932444"/>
            <a:ext cx="2717918" cy="1268656"/>
          </a:xfrm>
          <a:prstGeom prst="wedgeRectCallout">
            <a:avLst>
              <a:gd name="adj1" fmla="val 54722"/>
              <a:gd name="adj2" fmla="val 113120"/>
            </a:avLst>
          </a:prstGeom>
          <a:noFill/>
          <a:ln w="19050" cap="flat" cmpd="sng" algn="ctr">
            <a:solidFill>
              <a:srgbClr val="0000FF"/>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33" name="TextBox 32">
            <a:extLst>
              <a:ext uri="{FF2B5EF4-FFF2-40B4-BE49-F238E27FC236}">
                <a16:creationId xmlns:a16="http://schemas.microsoft.com/office/drawing/2014/main" id="{C657F12A-379F-6AA0-917C-74D834FBBBC7}"/>
              </a:ext>
            </a:extLst>
          </p:cNvPr>
          <p:cNvSpPr txBox="1"/>
          <p:nvPr/>
        </p:nvSpPr>
        <p:spPr>
          <a:xfrm>
            <a:off x="1180751" y="3048826"/>
            <a:ext cx="2719939" cy="1076641"/>
          </a:xfrm>
          <a:prstGeom prst="rect">
            <a:avLst/>
          </a:prstGeom>
          <a:noFill/>
        </p:spPr>
        <p:txBody>
          <a:bodyPr wrap="square" rtlCol="0">
            <a:spAutoFit/>
          </a:bodyPr>
          <a:lstStyle/>
          <a:p>
            <a:pPr algn="l">
              <a:lnSpc>
                <a:spcPct val="150000"/>
              </a:lnSpc>
            </a:pPr>
            <a:r>
              <a:rPr lang="en-US" altLang="ko-KR" sz="1100" dirty="0"/>
              <a:t>To optimize performance, the RF repeater of LTE network is operated to adjust the output power based on the received signal power</a:t>
            </a:r>
            <a:endParaRPr lang="ko-KR" altLang="en-US" sz="1100" dirty="0"/>
          </a:p>
        </p:txBody>
      </p:sp>
      <p:pic>
        <p:nvPicPr>
          <p:cNvPr id="41" name="그림 40">
            <a:extLst>
              <a:ext uri="{FF2B5EF4-FFF2-40B4-BE49-F238E27FC236}">
                <a16:creationId xmlns:a16="http://schemas.microsoft.com/office/drawing/2014/main" id="{86125440-8FB4-7124-DA96-586A314ED1CA}"/>
              </a:ext>
            </a:extLst>
          </p:cNvPr>
          <p:cNvPicPr>
            <a:picLocks noChangeAspect="1"/>
          </p:cNvPicPr>
          <p:nvPr/>
        </p:nvPicPr>
        <p:blipFill>
          <a:blip r:embed="rId5"/>
          <a:stretch>
            <a:fillRect/>
          </a:stretch>
        </p:blipFill>
        <p:spPr>
          <a:xfrm rot="14425332" flipH="1">
            <a:off x="4926245" y="3864068"/>
            <a:ext cx="298712" cy="1565397"/>
          </a:xfrm>
          <a:prstGeom prst="rect">
            <a:avLst/>
          </a:prstGeom>
        </p:spPr>
      </p:pic>
      <p:pic>
        <p:nvPicPr>
          <p:cNvPr id="44" name="그림 43">
            <a:extLst>
              <a:ext uri="{FF2B5EF4-FFF2-40B4-BE49-F238E27FC236}">
                <a16:creationId xmlns:a16="http://schemas.microsoft.com/office/drawing/2014/main" id="{0CC8FFC5-FFC0-7968-63D9-60F5CA997F2A}"/>
              </a:ext>
            </a:extLst>
          </p:cNvPr>
          <p:cNvPicPr>
            <a:picLocks noChangeAspect="1"/>
          </p:cNvPicPr>
          <p:nvPr/>
        </p:nvPicPr>
        <p:blipFill>
          <a:blip r:embed="rId6"/>
          <a:stretch>
            <a:fillRect/>
          </a:stretch>
        </p:blipFill>
        <p:spPr>
          <a:xfrm rot="16804448" flipH="1">
            <a:off x="3673414" y="4936346"/>
            <a:ext cx="317167" cy="683346"/>
          </a:xfrm>
          <a:prstGeom prst="rect">
            <a:avLst/>
          </a:prstGeom>
        </p:spPr>
      </p:pic>
      <p:grpSp>
        <p:nvGrpSpPr>
          <p:cNvPr id="24" name="그룹 23">
            <a:extLst>
              <a:ext uri="{FF2B5EF4-FFF2-40B4-BE49-F238E27FC236}">
                <a16:creationId xmlns:a16="http://schemas.microsoft.com/office/drawing/2014/main" id="{A2E21FEF-DDE9-BF07-E461-03AEA8A69919}"/>
              </a:ext>
            </a:extLst>
          </p:cNvPr>
          <p:cNvGrpSpPr/>
          <p:nvPr/>
        </p:nvGrpSpPr>
        <p:grpSpPr>
          <a:xfrm>
            <a:off x="3147423" y="5292596"/>
            <a:ext cx="406060" cy="350359"/>
            <a:chOff x="2445772" y="3752849"/>
            <a:chExt cx="914400" cy="914400"/>
          </a:xfrm>
        </p:grpSpPr>
        <p:pic>
          <p:nvPicPr>
            <p:cNvPr id="25" name="그래픽 24" descr="스마트폰 윤곽선">
              <a:extLst>
                <a:ext uri="{FF2B5EF4-FFF2-40B4-BE49-F238E27FC236}">
                  <a16:creationId xmlns:a16="http://schemas.microsoft.com/office/drawing/2014/main" id="{324D203B-8190-6CBF-7BE6-0E0FCF1E43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5772" y="3752849"/>
              <a:ext cx="914400" cy="914400"/>
            </a:xfrm>
            <a:prstGeom prst="rect">
              <a:avLst/>
            </a:prstGeom>
          </p:spPr>
        </p:pic>
        <p:sp>
          <p:nvSpPr>
            <p:cNvPr id="26" name="직사각형 25">
              <a:extLst>
                <a:ext uri="{FF2B5EF4-FFF2-40B4-BE49-F238E27FC236}">
                  <a16:creationId xmlns:a16="http://schemas.microsoft.com/office/drawing/2014/main" id="{40FFB25A-3C9E-6432-AB1F-53820397E476}"/>
                </a:ext>
              </a:extLst>
            </p:cNvPr>
            <p:cNvSpPr/>
            <p:nvPr/>
          </p:nvSpPr>
          <p:spPr>
            <a:xfrm>
              <a:off x="2738441" y="3908791"/>
              <a:ext cx="331201" cy="601201"/>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pic>
        <p:nvPicPr>
          <p:cNvPr id="4" name="그림 3">
            <a:extLst>
              <a:ext uri="{FF2B5EF4-FFF2-40B4-BE49-F238E27FC236}">
                <a16:creationId xmlns:a16="http://schemas.microsoft.com/office/drawing/2014/main" id="{D68DC4C6-0F7A-4FB9-9CF6-421993F15D9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88271" y="5137488"/>
            <a:ext cx="356437" cy="356437"/>
          </a:xfrm>
          <a:prstGeom prst="rect">
            <a:avLst/>
          </a:prstGeom>
        </p:spPr>
      </p:pic>
      <p:sp>
        <p:nvSpPr>
          <p:cNvPr id="13" name="타원 12">
            <a:extLst>
              <a:ext uri="{FF2B5EF4-FFF2-40B4-BE49-F238E27FC236}">
                <a16:creationId xmlns:a16="http://schemas.microsoft.com/office/drawing/2014/main" id="{BD5054FF-5C70-E3DD-045A-194A9FBDAE25}"/>
              </a:ext>
            </a:extLst>
          </p:cNvPr>
          <p:cNvSpPr/>
          <p:nvPr/>
        </p:nvSpPr>
        <p:spPr bwMode="auto">
          <a:xfrm>
            <a:off x="3235917" y="5283371"/>
            <a:ext cx="2316211" cy="567298"/>
          </a:xfrm>
          <a:prstGeom prst="ellipse">
            <a:avLst/>
          </a:prstGeom>
          <a:solidFill>
            <a:srgbClr val="0070C0">
              <a:alpha val="43922"/>
            </a:srgb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1" name="TextBox 20">
            <a:extLst>
              <a:ext uri="{FF2B5EF4-FFF2-40B4-BE49-F238E27FC236}">
                <a16:creationId xmlns:a16="http://schemas.microsoft.com/office/drawing/2014/main" id="{7C305DFD-934B-767F-2A5F-EA781EAA3C19}"/>
              </a:ext>
            </a:extLst>
          </p:cNvPr>
          <p:cNvSpPr txBox="1"/>
          <p:nvPr/>
        </p:nvSpPr>
        <p:spPr>
          <a:xfrm>
            <a:off x="3909756" y="5493925"/>
            <a:ext cx="968535" cy="261610"/>
          </a:xfrm>
          <a:prstGeom prst="rect">
            <a:avLst/>
          </a:prstGeom>
          <a:noFill/>
        </p:spPr>
        <p:txBody>
          <a:bodyPr wrap="none" rtlCol="0">
            <a:spAutoFit/>
          </a:bodyPr>
          <a:lstStyle/>
          <a:p>
            <a:r>
              <a:rPr lang="en-US" altLang="ko-KR" sz="1100" b="1" dirty="0"/>
              <a:t>RF repeater</a:t>
            </a:r>
            <a:endParaRPr lang="ko-KR" altLang="en-US" sz="1100" b="1" dirty="0"/>
          </a:p>
        </p:txBody>
      </p:sp>
    </p:spTree>
    <p:extLst>
      <p:ext uri="{BB962C8B-B14F-4D97-AF65-F5344CB8AC3E}">
        <p14:creationId xmlns:p14="http://schemas.microsoft.com/office/powerpoint/2010/main" val="3791458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내용 개체 틀 2">
            <a:extLst>
              <a:ext uri="{FF2B5EF4-FFF2-40B4-BE49-F238E27FC236}">
                <a16:creationId xmlns:a16="http://schemas.microsoft.com/office/drawing/2014/main" id="{F9811AD9-4CA4-4353-9191-5449FFA7E6AC}"/>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pic>
        <p:nvPicPr>
          <p:cNvPr id="107" name="그래픽 106">
            <a:extLst>
              <a:ext uri="{FF2B5EF4-FFF2-40B4-BE49-F238E27FC236}">
                <a16:creationId xmlns:a16="http://schemas.microsoft.com/office/drawing/2014/main" id="{FA7147EE-B4F3-4268-BB82-C5B499B2E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370" name="Rectangle 1">
            <a:extLst>
              <a:ext uri="{FF2B5EF4-FFF2-40B4-BE49-F238E27FC236}">
                <a16:creationId xmlns:a16="http://schemas.microsoft.com/office/drawing/2014/main" id="{A05D0835-DC3A-4608-B093-1BDD92D67567}"/>
              </a:ext>
            </a:extLst>
          </p:cNvPr>
          <p:cNvSpPr>
            <a:spLocks noChangeArrowheads="1"/>
          </p:cNvSpPr>
          <p:nvPr/>
        </p:nvSpPr>
        <p:spPr bwMode="auto">
          <a:xfrm>
            <a:off x="-2026555" y="7931903"/>
            <a:ext cx="65" cy="25776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9522" rIns="0" bIns="-952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dirty="0">
              <a:ln>
                <a:noFill/>
              </a:ln>
              <a:solidFill>
                <a:schemeClr val="tx1"/>
              </a:solidFill>
              <a:effectLst/>
              <a:latin typeface="Arial" panose="020B0604020202020204" pitchFamily="34" charset="0"/>
            </a:endParaRPr>
          </a:p>
        </p:txBody>
      </p:sp>
      <p:sp>
        <p:nvSpPr>
          <p:cNvPr id="2" name="직사각형 1">
            <a:extLst>
              <a:ext uri="{FF2B5EF4-FFF2-40B4-BE49-F238E27FC236}">
                <a16:creationId xmlns:a16="http://schemas.microsoft.com/office/drawing/2014/main" id="{867BF729-771C-AFA0-4D71-67521757F521}"/>
              </a:ext>
            </a:extLst>
          </p:cNvPr>
          <p:cNvSpPr/>
          <p:nvPr/>
        </p:nvSpPr>
        <p:spPr>
          <a:xfrm>
            <a:off x="646194" y="1386173"/>
            <a:ext cx="11701300" cy="2037545"/>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2:</a:t>
            </a:r>
            <a:r>
              <a:rPr lang="en-US" altLang="ko-KR" sz="1400" kern="0" dirty="0">
                <a:solidFill>
                  <a:srgbClr val="FFFFFF"/>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To operate multiple NCRs simultaneously, NCR should be optimized through NCR power control </a:t>
            </a:r>
            <a:endParaRPr kumimoji="1" lang="en-US" altLang="ko-KR" sz="1400" b="0" i="0" u="none" strike="noStrike" kern="0" cap="none" spc="0" normalizeH="0" baseline="0" noProof="0" dirty="0">
              <a:ln>
                <a:noFill/>
              </a:ln>
              <a:solidFill>
                <a:srgbClr val="FFFFFF"/>
              </a:solidFill>
              <a:effectLst/>
              <a:uLnTx/>
              <a:uFillTx/>
              <a:ea typeface="맑은 고딕" pitchFamily="50" charset="-127"/>
              <a:cs typeface="Arial" panose="020B0604020202020204" pitchFamily="34" charset="0"/>
            </a:endParaRP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Through power control signaling, transmission power of  NCR's DL access link and UL backhaul link are adjusted.</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Mitigate interference among UEs in adjacent areas by adjusting the transmission power of DL access link.</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Mitigate interference among NCRs and UEs by adjusting the transmission power of UL backhaul link.</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Power control can save the  NCR energy consumption by optimizing NCR transmission power based on the received signal power from NCR to </a:t>
            </a:r>
            <a:r>
              <a:rPr lang="en-US" altLang="ko-KR" sz="1400" kern="0" dirty="0" err="1">
                <a:solidFill>
                  <a:srgbClr val="FFFFFF"/>
                </a:solidFill>
                <a:ea typeface="맑은 고딕" pitchFamily="50" charset="-127"/>
                <a:cs typeface="Arial" panose="020B0604020202020204" pitchFamily="34" charset="0"/>
              </a:rPr>
              <a:t>gNB</a:t>
            </a:r>
            <a:endParaRPr lang="en-US" altLang="ko-KR" sz="1400" kern="0" dirty="0">
              <a:solidFill>
                <a:srgbClr val="FFFFFF"/>
              </a:solidFill>
              <a:ea typeface="맑은 고딕" pitchFamily="50" charset="-127"/>
              <a:cs typeface="Arial" panose="020B0604020202020204" pitchFamily="34" charset="0"/>
            </a:endParaRPr>
          </a:p>
        </p:txBody>
      </p:sp>
      <p:sp>
        <p:nvSpPr>
          <p:cNvPr id="7" name="사각형: 둥근 모서리 6">
            <a:extLst>
              <a:ext uri="{FF2B5EF4-FFF2-40B4-BE49-F238E27FC236}">
                <a16:creationId xmlns:a16="http://schemas.microsoft.com/office/drawing/2014/main" id="{9048D199-BFD0-5799-FA95-C744B1AE2879}"/>
              </a:ext>
            </a:extLst>
          </p:cNvPr>
          <p:cNvSpPr/>
          <p:nvPr/>
        </p:nvSpPr>
        <p:spPr bwMode="auto">
          <a:xfrm>
            <a:off x="2536404" y="3762437"/>
            <a:ext cx="7704856" cy="241226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dirty="0">
              <a:ln>
                <a:noFill/>
              </a:ln>
              <a:solidFill>
                <a:schemeClr val="tx1"/>
              </a:solidFill>
              <a:effectLst/>
              <a:latin typeface="Arial" pitchFamily="34" charset="0"/>
              <a:ea typeface="HY태고딕" pitchFamily="18" charset="-127"/>
              <a:cs typeface="Arials"/>
            </a:endParaRPr>
          </a:p>
        </p:txBody>
      </p:sp>
      <p:pic>
        <p:nvPicPr>
          <p:cNvPr id="8" name="그림 7">
            <a:extLst>
              <a:ext uri="{FF2B5EF4-FFF2-40B4-BE49-F238E27FC236}">
                <a16:creationId xmlns:a16="http://schemas.microsoft.com/office/drawing/2014/main" id="{253F3139-1420-A4B0-1FB7-4AA56D089191}"/>
              </a:ext>
            </a:extLst>
          </p:cNvPr>
          <p:cNvPicPr>
            <a:picLocks noChangeAspect="1"/>
          </p:cNvPicPr>
          <p:nvPr/>
        </p:nvPicPr>
        <p:blipFill rotWithShape="1">
          <a:blip r:embed="rId4"/>
          <a:srcRect t="16117" r="9932"/>
          <a:stretch/>
        </p:blipFill>
        <p:spPr>
          <a:xfrm>
            <a:off x="6902134" y="4024635"/>
            <a:ext cx="775204" cy="1071800"/>
          </a:xfrm>
          <a:prstGeom prst="rect">
            <a:avLst/>
          </a:prstGeom>
        </p:spPr>
      </p:pic>
      <p:pic>
        <p:nvPicPr>
          <p:cNvPr id="9" name="그림 8">
            <a:extLst>
              <a:ext uri="{FF2B5EF4-FFF2-40B4-BE49-F238E27FC236}">
                <a16:creationId xmlns:a16="http://schemas.microsoft.com/office/drawing/2014/main" id="{8D7C3187-99EF-4047-BA65-B22F7E3D07E0}"/>
              </a:ext>
            </a:extLst>
          </p:cNvPr>
          <p:cNvPicPr>
            <a:picLocks noChangeAspect="1"/>
          </p:cNvPicPr>
          <p:nvPr/>
        </p:nvPicPr>
        <p:blipFill>
          <a:blip r:embed="rId5"/>
          <a:stretch>
            <a:fillRect/>
          </a:stretch>
        </p:blipFill>
        <p:spPr>
          <a:xfrm>
            <a:off x="8664458" y="5020494"/>
            <a:ext cx="665924" cy="665924"/>
          </a:xfrm>
          <a:prstGeom prst="rect">
            <a:avLst/>
          </a:prstGeom>
        </p:spPr>
      </p:pic>
      <p:sp>
        <p:nvSpPr>
          <p:cNvPr id="11" name="TextBox 10">
            <a:extLst>
              <a:ext uri="{FF2B5EF4-FFF2-40B4-BE49-F238E27FC236}">
                <a16:creationId xmlns:a16="http://schemas.microsoft.com/office/drawing/2014/main" id="{B6C0EDD4-9FB9-CF35-F968-7217B0BF0670}"/>
              </a:ext>
            </a:extLst>
          </p:cNvPr>
          <p:cNvSpPr txBox="1"/>
          <p:nvPr/>
        </p:nvSpPr>
        <p:spPr>
          <a:xfrm>
            <a:off x="7104872" y="3800291"/>
            <a:ext cx="500458" cy="276999"/>
          </a:xfrm>
          <a:prstGeom prst="rect">
            <a:avLst/>
          </a:prstGeom>
          <a:noFill/>
        </p:spPr>
        <p:txBody>
          <a:bodyPr wrap="none" rtlCol="0">
            <a:spAutoFit/>
          </a:bodyPr>
          <a:lstStyle/>
          <a:p>
            <a:r>
              <a:rPr lang="en-US" altLang="ko-KR" sz="1200" b="1" dirty="0" err="1"/>
              <a:t>gNB</a:t>
            </a:r>
            <a:endParaRPr lang="ko-KR" altLang="en-US" sz="1200" b="1" dirty="0"/>
          </a:p>
        </p:txBody>
      </p:sp>
      <p:pic>
        <p:nvPicPr>
          <p:cNvPr id="12" name="그림 11">
            <a:extLst>
              <a:ext uri="{FF2B5EF4-FFF2-40B4-BE49-F238E27FC236}">
                <a16:creationId xmlns:a16="http://schemas.microsoft.com/office/drawing/2014/main" id="{54FD4731-CF68-085F-F4DC-573511F1D7CB}"/>
              </a:ext>
            </a:extLst>
          </p:cNvPr>
          <p:cNvPicPr>
            <a:picLocks noChangeAspect="1"/>
          </p:cNvPicPr>
          <p:nvPr/>
        </p:nvPicPr>
        <p:blipFill>
          <a:blip r:embed="rId5"/>
          <a:stretch>
            <a:fillRect/>
          </a:stretch>
        </p:blipFill>
        <p:spPr>
          <a:xfrm>
            <a:off x="5767432" y="5157920"/>
            <a:ext cx="665924" cy="665924"/>
          </a:xfrm>
          <a:prstGeom prst="rect">
            <a:avLst/>
          </a:prstGeom>
        </p:spPr>
      </p:pic>
      <p:sp>
        <p:nvSpPr>
          <p:cNvPr id="13" name="타원 12">
            <a:extLst>
              <a:ext uri="{FF2B5EF4-FFF2-40B4-BE49-F238E27FC236}">
                <a16:creationId xmlns:a16="http://schemas.microsoft.com/office/drawing/2014/main" id="{BD5054FF-5C70-E3DD-045A-194A9FBDAE25}"/>
              </a:ext>
            </a:extLst>
          </p:cNvPr>
          <p:cNvSpPr/>
          <p:nvPr/>
        </p:nvSpPr>
        <p:spPr bwMode="auto">
          <a:xfrm>
            <a:off x="5373082" y="5465241"/>
            <a:ext cx="1481275" cy="459286"/>
          </a:xfrm>
          <a:prstGeom prst="ellipse">
            <a:avLst/>
          </a:prstGeom>
          <a:solidFill>
            <a:srgbClr val="00B0F0">
              <a:alpha val="43922"/>
            </a:srgb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pic>
        <p:nvPicPr>
          <p:cNvPr id="14" name="그림 13">
            <a:extLst>
              <a:ext uri="{FF2B5EF4-FFF2-40B4-BE49-F238E27FC236}">
                <a16:creationId xmlns:a16="http://schemas.microsoft.com/office/drawing/2014/main" id="{E1FE909B-A96E-B621-8363-9C10D6D9BDEB}"/>
              </a:ext>
            </a:extLst>
          </p:cNvPr>
          <p:cNvPicPr>
            <a:picLocks noChangeAspect="1"/>
          </p:cNvPicPr>
          <p:nvPr/>
        </p:nvPicPr>
        <p:blipFill>
          <a:blip r:embed="rId6"/>
          <a:stretch>
            <a:fillRect/>
          </a:stretch>
        </p:blipFill>
        <p:spPr>
          <a:xfrm rot="3365747">
            <a:off x="8621662" y="5082658"/>
            <a:ext cx="164960" cy="454732"/>
          </a:xfrm>
          <a:prstGeom prst="rect">
            <a:avLst/>
          </a:prstGeom>
        </p:spPr>
      </p:pic>
      <p:sp>
        <p:nvSpPr>
          <p:cNvPr id="15" name="타원 14">
            <a:extLst>
              <a:ext uri="{FF2B5EF4-FFF2-40B4-BE49-F238E27FC236}">
                <a16:creationId xmlns:a16="http://schemas.microsoft.com/office/drawing/2014/main" id="{8D609617-8D83-F91F-A3FC-616E10A6ACE7}"/>
              </a:ext>
            </a:extLst>
          </p:cNvPr>
          <p:cNvSpPr/>
          <p:nvPr/>
        </p:nvSpPr>
        <p:spPr bwMode="auto">
          <a:xfrm>
            <a:off x="8256782" y="5386575"/>
            <a:ext cx="1481275" cy="459286"/>
          </a:xfrm>
          <a:prstGeom prst="ellipse">
            <a:avLst/>
          </a:prstGeom>
          <a:solidFill>
            <a:srgbClr val="E41C21">
              <a:alpha val="44000"/>
            </a:srgb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grpSp>
        <p:nvGrpSpPr>
          <p:cNvPr id="16" name="그룹 15">
            <a:extLst>
              <a:ext uri="{FF2B5EF4-FFF2-40B4-BE49-F238E27FC236}">
                <a16:creationId xmlns:a16="http://schemas.microsoft.com/office/drawing/2014/main" id="{7F70E1A5-096B-B081-65C5-1DEAC8849ACD}"/>
              </a:ext>
            </a:extLst>
          </p:cNvPr>
          <p:cNvGrpSpPr/>
          <p:nvPr/>
        </p:nvGrpSpPr>
        <p:grpSpPr>
          <a:xfrm>
            <a:off x="8181394" y="5268438"/>
            <a:ext cx="406060" cy="350359"/>
            <a:chOff x="2445772" y="3752849"/>
            <a:chExt cx="914400" cy="914400"/>
          </a:xfrm>
        </p:grpSpPr>
        <p:pic>
          <p:nvPicPr>
            <p:cNvPr id="17" name="그래픽 16" descr="스마트폰 윤곽선">
              <a:extLst>
                <a:ext uri="{FF2B5EF4-FFF2-40B4-BE49-F238E27FC236}">
                  <a16:creationId xmlns:a16="http://schemas.microsoft.com/office/drawing/2014/main" id="{34C012B9-A173-82FE-45D7-B42DA16687D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5772" y="3752849"/>
              <a:ext cx="914400" cy="914400"/>
            </a:xfrm>
            <a:prstGeom prst="rect">
              <a:avLst/>
            </a:prstGeom>
          </p:spPr>
        </p:pic>
        <p:sp>
          <p:nvSpPr>
            <p:cNvPr id="18" name="직사각형 17">
              <a:extLst>
                <a:ext uri="{FF2B5EF4-FFF2-40B4-BE49-F238E27FC236}">
                  <a16:creationId xmlns:a16="http://schemas.microsoft.com/office/drawing/2014/main" id="{90196C4D-986A-86FC-2AC7-33CB5D110D0B}"/>
                </a:ext>
              </a:extLst>
            </p:cNvPr>
            <p:cNvSpPr/>
            <p:nvPr/>
          </p:nvSpPr>
          <p:spPr>
            <a:xfrm>
              <a:off x="2738441" y="3908791"/>
              <a:ext cx="331201" cy="601201"/>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pic>
        <p:nvPicPr>
          <p:cNvPr id="19" name="그림 18">
            <a:extLst>
              <a:ext uri="{FF2B5EF4-FFF2-40B4-BE49-F238E27FC236}">
                <a16:creationId xmlns:a16="http://schemas.microsoft.com/office/drawing/2014/main" id="{F0080664-DA33-648F-F830-7F0FCE3CEFA9}"/>
              </a:ext>
            </a:extLst>
          </p:cNvPr>
          <p:cNvPicPr>
            <a:picLocks noChangeAspect="1"/>
          </p:cNvPicPr>
          <p:nvPr/>
        </p:nvPicPr>
        <p:blipFill>
          <a:blip r:embed="rId6"/>
          <a:stretch>
            <a:fillRect/>
          </a:stretch>
        </p:blipFill>
        <p:spPr>
          <a:xfrm rot="17208924">
            <a:off x="6392026" y="5197442"/>
            <a:ext cx="164960" cy="454732"/>
          </a:xfrm>
          <a:prstGeom prst="rect">
            <a:avLst/>
          </a:prstGeom>
        </p:spPr>
      </p:pic>
      <p:pic>
        <p:nvPicPr>
          <p:cNvPr id="20" name="그림 19">
            <a:extLst>
              <a:ext uri="{FF2B5EF4-FFF2-40B4-BE49-F238E27FC236}">
                <a16:creationId xmlns:a16="http://schemas.microsoft.com/office/drawing/2014/main" id="{85D80E3C-AA92-4D96-8EA4-14A0D0E7D970}"/>
              </a:ext>
            </a:extLst>
          </p:cNvPr>
          <p:cNvPicPr>
            <a:picLocks noChangeAspect="1"/>
          </p:cNvPicPr>
          <p:nvPr/>
        </p:nvPicPr>
        <p:blipFill>
          <a:blip r:embed="rId6"/>
          <a:stretch>
            <a:fillRect/>
          </a:stretch>
        </p:blipFill>
        <p:spPr>
          <a:xfrm rot="2254191">
            <a:off x="6366884" y="4099115"/>
            <a:ext cx="327655" cy="1153057"/>
          </a:xfrm>
          <a:prstGeom prst="rect">
            <a:avLst/>
          </a:prstGeom>
        </p:spPr>
      </p:pic>
      <p:sp>
        <p:nvSpPr>
          <p:cNvPr id="21" name="TextBox 20">
            <a:extLst>
              <a:ext uri="{FF2B5EF4-FFF2-40B4-BE49-F238E27FC236}">
                <a16:creationId xmlns:a16="http://schemas.microsoft.com/office/drawing/2014/main" id="{7C305DFD-934B-767F-2A5F-EA781EAA3C19}"/>
              </a:ext>
            </a:extLst>
          </p:cNvPr>
          <p:cNvSpPr txBox="1"/>
          <p:nvPr/>
        </p:nvSpPr>
        <p:spPr>
          <a:xfrm>
            <a:off x="5775625" y="5076583"/>
            <a:ext cx="649537" cy="261610"/>
          </a:xfrm>
          <a:prstGeom prst="rect">
            <a:avLst/>
          </a:prstGeom>
          <a:noFill/>
        </p:spPr>
        <p:txBody>
          <a:bodyPr wrap="none" rtlCol="0">
            <a:spAutoFit/>
          </a:bodyPr>
          <a:lstStyle/>
          <a:p>
            <a:r>
              <a:rPr lang="en-US" altLang="ko-KR" sz="1100" dirty="0">
                <a:solidFill>
                  <a:srgbClr val="0000FF"/>
                </a:solidFill>
              </a:rPr>
              <a:t>NCR#1</a:t>
            </a:r>
            <a:endParaRPr lang="ko-KR" altLang="en-US" sz="1100" dirty="0">
              <a:solidFill>
                <a:srgbClr val="0000FF"/>
              </a:solidFill>
            </a:endParaRPr>
          </a:p>
        </p:txBody>
      </p:sp>
      <p:pic>
        <p:nvPicPr>
          <p:cNvPr id="22" name="그림 21">
            <a:extLst>
              <a:ext uri="{FF2B5EF4-FFF2-40B4-BE49-F238E27FC236}">
                <a16:creationId xmlns:a16="http://schemas.microsoft.com/office/drawing/2014/main" id="{633A76D0-935A-4ACB-0DA8-8660ED508229}"/>
              </a:ext>
            </a:extLst>
          </p:cNvPr>
          <p:cNvPicPr>
            <a:picLocks noChangeAspect="1"/>
          </p:cNvPicPr>
          <p:nvPr/>
        </p:nvPicPr>
        <p:blipFill>
          <a:blip r:embed="rId6"/>
          <a:stretch>
            <a:fillRect/>
          </a:stretch>
        </p:blipFill>
        <p:spPr>
          <a:xfrm rot="7010252">
            <a:off x="8082893" y="4007844"/>
            <a:ext cx="334224" cy="1282538"/>
          </a:xfrm>
          <a:prstGeom prst="rect">
            <a:avLst/>
          </a:prstGeom>
        </p:spPr>
      </p:pic>
      <p:sp>
        <p:nvSpPr>
          <p:cNvPr id="23" name="TextBox 22">
            <a:extLst>
              <a:ext uri="{FF2B5EF4-FFF2-40B4-BE49-F238E27FC236}">
                <a16:creationId xmlns:a16="http://schemas.microsoft.com/office/drawing/2014/main" id="{46B10B9D-AA32-07F6-1638-AECB5B6CB40A}"/>
              </a:ext>
            </a:extLst>
          </p:cNvPr>
          <p:cNvSpPr txBox="1"/>
          <p:nvPr/>
        </p:nvSpPr>
        <p:spPr>
          <a:xfrm>
            <a:off x="8646706" y="4952419"/>
            <a:ext cx="649537" cy="261610"/>
          </a:xfrm>
          <a:prstGeom prst="rect">
            <a:avLst/>
          </a:prstGeom>
          <a:noFill/>
        </p:spPr>
        <p:txBody>
          <a:bodyPr wrap="none" rtlCol="0">
            <a:spAutoFit/>
          </a:bodyPr>
          <a:lstStyle/>
          <a:p>
            <a:r>
              <a:rPr lang="en-US" altLang="ko-KR" sz="1100" dirty="0">
                <a:solidFill>
                  <a:srgbClr val="FF0000"/>
                </a:solidFill>
              </a:rPr>
              <a:t>NCR#2</a:t>
            </a:r>
            <a:endParaRPr lang="ko-KR" altLang="en-US" sz="1100" dirty="0">
              <a:solidFill>
                <a:srgbClr val="FF0000"/>
              </a:solidFill>
            </a:endParaRPr>
          </a:p>
        </p:txBody>
      </p:sp>
      <p:grpSp>
        <p:nvGrpSpPr>
          <p:cNvPr id="24" name="그룹 23">
            <a:extLst>
              <a:ext uri="{FF2B5EF4-FFF2-40B4-BE49-F238E27FC236}">
                <a16:creationId xmlns:a16="http://schemas.microsoft.com/office/drawing/2014/main" id="{A2E21FEF-DDE9-BF07-E461-03AEA8A69919}"/>
              </a:ext>
            </a:extLst>
          </p:cNvPr>
          <p:cNvGrpSpPr/>
          <p:nvPr/>
        </p:nvGrpSpPr>
        <p:grpSpPr>
          <a:xfrm>
            <a:off x="6551198" y="5456475"/>
            <a:ext cx="406060" cy="350359"/>
            <a:chOff x="2445772" y="3752849"/>
            <a:chExt cx="914400" cy="914400"/>
          </a:xfrm>
        </p:grpSpPr>
        <p:pic>
          <p:nvPicPr>
            <p:cNvPr id="25" name="그래픽 24" descr="스마트폰 윤곽선">
              <a:extLst>
                <a:ext uri="{FF2B5EF4-FFF2-40B4-BE49-F238E27FC236}">
                  <a16:creationId xmlns:a16="http://schemas.microsoft.com/office/drawing/2014/main" id="{324D203B-8190-6CBF-7BE6-0E0FCF1E43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5772" y="3752849"/>
              <a:ext cx="914400" cy="914400"/>
            </a:xfrm>
            <a:prstGeom prst="rect">
              <a:avLst/>
            </a:prstGeom>
          </p:spPr>
        </p:pic>
        <p:sp>
          <p:nvSpPr>
            <p:cNvPr id="26" name="직사각형 25">
              <a:extLst>
                <a:ext uri="{FF2B5EF4-FFF2-40B4-BE49-F238E27FC236}">
                  <a16:creationId xmlns:a16="http://schemas.microsoft.com/office/drawing/2014/main" id="{40FFB25A-3C9E-6432-AB1F-53820397E476}"/>
                </a:ext>
              </a:extLst>
            </p:cNvPr>
            <p:cNvSpPr/>
            <p:nvPr/>
          </p:nvSpPr>
          <p:spPr>
            <a:xfrm>
              <a:off x="2738441" y="3908791"/>
              <a:ext cx="331201" cy="601201"/>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sp>
        <p:nvSpPr>
          <p:cNvPr id="27" name="TextBox 26">
            <a:extLst>
              <a:ext uri="{FF2B5EF4-FFF2-40B4-BE49-F238E27FC236}">
                <a16:creationId xmlns:a16="http://schemas.microsoft.com/office/drawing/2014/main" id="{F056CFE7-9F71-049A-3205-7B3EF36F1AF1}"/>
              </a:ext>
            </a:extLst>
          </p:cNvPr>
          <p:cNvSpPr txBox="1"/>
          <p:nvPr/>
        </p:nvSpPr>
        <p:spPr>
          <a:xfrm>
            <a:off x="6475872" y="4954560"/>
            <a:ext cx="1117614" cy="430887"/>
          </a:xfrm>
          <a:prstGeom prst="rect">
            <a:avLst/>
          </a:prstGeom>
          <a:noFill/>
        </p:spPr>
        <p:txBody>
          <a:bodyPr wrap="none" rtlCol="0">
            <a:spAutoFit/>
          </a:bodyPr>
          <a:lstStyle/>
          <a:p>
            <a:r>
              <a:rPr lang="en-US" altLang="ko-KR" sz="1100" dirty="0">
                <a:solidFill>
                  <a:srgbClr val="0000FF"/>
                </a:solidFill>
              </a:rPr>
              <a:t>Power Control </a:t>
            </a:r>
          </a:p>
          <a:p>
            <a:r>
              <a:rPr lang="en-US" altLang="ko-KR" sz="1100" dirty="0">
                <a:solidFill>
                  <a:srgbClr val="0000FF"/>
                </a:solidFill>
              </a:rPr>
              <a:t>Signaling</a:t>
            </a:r>
            <a:endParaRPr lang="ko-KR" altLang="en-US" sz="1100" dirty="0">
              <a:solidFill>
                <a:srgbClr val="0000FF"/>
              </a:solidFill>
            </a:endParaRPr>
          </a:p>
        </p:txBody>
      </p:sp>
      <p:cxnSp>
        <p:nvCxnSpPr>
          <p:cNvPr id="28" name="직선 화살표 연결선 27">
            <a:extLst>
              <a:ext uri="{FF2B5EF4-FFF2-40B4-BE49-F238E27FC236}">
                <a16:creationId xmlns:a16="http://schemas.microsoft.com/office/drawing/2014/main" id="{CD8589CF-B625-0FD5-2212-22DA87A5FF46}"/>
              </a:ext>
            </a:extLst>
          </p:cNvPr>
          <p:cNvCxnSpPr>
            <a:cxnSpLocks/>
          </p:cNvCxnSpPr>
          <p:nvPr/>
        </p:nvCxnSpPr>
        <p:spPr bwMode="auto">
          <a:xfrm flipH="1">
            <a:off x="6395540" y="4520371"/>
            <a:ext cx="642217" cy="572083"/>
          </a:xfrm>
          <a:prstGeom prst="straightConnector1">
            <a:avLst/>
          </a:prstGeom>
          <a:solidFill>
            <a:schemeClr val="bg1"/>
          </a:solidFill>
          <a:ln w="19050" cap="flat" cmpd="sng" algn="ctr">
            <a:solidFill>
              <a:srgbClr val="0000FF"/>
            </a:solidFill>
            <a:prstDash val="sysDash"/>
            <a:round/>
            <a:headEnd type="none" w="med" len="med"/>
            <a:tailEnd type="stealth" w="lg" len="lg"/>
          </a:ln>
          <a:effectLst/>
        </p:spPr>
      </p:cxnSp>
      <p:sp>
        <p:nvSpPr>
          <p:cNvPr id="29" name="말풍선: 사각형 28">
            <a:extLst>
              <a:ext uri="{FF2B5EF4-FFF2-40B4-BE49-F238E27FC236}">
                <a16:creationId xmlns:a16="http://schemas.microsoft.com/office/drawing/2014/main" id="{46160B20-E558-3161-6172-7755ECA9843F}"/>
              </a:ext>
            </a:extLst>
          </p:cNvPr>
          <p:cNvSpPr/>
          <p:nvPr/>
        </p:nvSpPr>
        <p:spPr bwMode="auto">
          <a:xfrm>
            <a:off x="2655165" y="4011424"/>
            <a:ext cx="2717918" cy="1268656"/>
          </a:xfrm>
          <a:prstGeom prst="wedgeRectCallout">
            <a:avLst>
              <a:gd name="adj1" fmla="val 66323"/>
              <a:gd name="adj2" fmla="val 38061"/>
            </a:avLst>
          </a:prstGeom>
          <a:noFill/>
          <a:ln w="19050" cap="flat" cmpd="sng" algn="ctr">
            <a:solidFill>
              <a:srgbClr val="0000FF"/>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30" name="TextBox 29">
            <a:extLst>
              <a:ext uri="{FF2B5EF4-FFF2-40B4-BE49-F238E27FC236}">
                <a16:creationId xmlns:a16="http://schemas.microsoft.com/office/drawing/2014/main" id="{DD9C5DAF-722F-EA18-A0F7-2EC44A7FD24F}"/>
              </a:ext>
            </a:extLst>
          </p:cNvPr>
          <p:cNvSpPr txBox="1"/>
          <p:nvPr/>
        </p:nvSpPr>
        <p:spPr>
          <a:xfrm>
            <a:off x="2717277" y="4127806"/>
            <a:ext cx="2557236" cy="1076641"/>
          </a:xfrm>
          <a:prstGeom prst="rect">
            <a:avLst/>
          </a:prstGeom>
          <a:noFill/>
        </p:spPr>
        <p:txBody>
          <a:bodyPr wrap="square" rtlCol="0">
            <a:spAutoFit/>
          </a:bodyPr>
          <a:lstStyle/>
          <a:p>
            <a:pPr algn="l">
              <a:lnSpc>
                <a:spcPct val="150000"/>
              </a:lnSpc>
            </a:pPr>
            <a:r>
              <a:rPr lang="en-US" altLang="ko-KR" sz="1100" dirty="0"/>
              <a:t>Transmit power of NCR (DL Access link / UL backhaul link)</a:t>
            </a:r>
          </a:p>
          <a:p>
            <a:pPr algn="l">
              <a:lnSpc>
                <a:spcPct val="150000"/>
              </a:lnSpc>
            </a:pPr>
            <a:r>
              <a:rPr lang="en-US" altLang="ko-KR" sz="1100" dirty="0"/>
              <a:t>increases or decreases according to </a:t>
            </a:r>
          </a:p>
          <a:p>
            <a:pPr algn="l">
              <a:lnSpc>
                <a:spcPct val="150000"/>
              </a:lnSpc>
            </a:pPr>
            <a:r>
              <a:rPr lang="en-US" altLang="ko-KR" sz="1100" dirty="0"/>
              <a:t>power control command from </a:t>
            </a:r>
            <a:r>
              <a:rPr lang="en-US" altLang="ko-KR" sz="1100" dirty="0" err="1"/>
              <a:t>gNB</a:t>
            </a:r>
            <a:endParaRPr lang="ko-KR" altLang="en-US" sz="1100" dirty="0"/>
          </a:p>
        </p:txBody>
      </p:sp>
    </p:spTree>
    <p:extLst>
      <p:ext uri="{BB962C8B-B14F-4D97-AF65-F5344CB8AC3E}">
        <p14:creationId xmlns:p14="http://schemas.microsoft.com/office/powerpoint/2010/main" val="2148147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내용 개체 틀 2">
            <a:extLst>
              <a:ext uri="{FF2B5EF4-FFF2-40B4-BE49-F238E27FC236}">
                <a16:creationId xmlns:a16="http://schemas.microsoft.com/office/drawing/2014/main" id="{F9811AD9-4CA4-4353-9191-5449FFA7E6AC}"/>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pic>
        <p:nvPicPr>
          <p:cNvPr id="107" name="그래픽 106">
            <a:extLst>
              <a:ext uri="{FF2B5EF4-FFF2-40B4-BE49-F238E27FC236}">
                <a16:creationId xmlns:a16="http://schemas.microsoft.com/office/drawing/2014/main" id="{FA7147EE-B4F3-4268-BB82-C5B499B2E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370" name="Rectangle 1">
            <a:extLst>
              <a:ext uri="{FF2B5EF4-FFF2-40B4-BE49-F238E27FC236}">
                <a16:creationId xmlns:a16="http://schemas.microsoft.com/office/drawing/2014/main" id="{A05D0835-DC3A-4608-B093-1BDD92D67567}"/>
              </a:ext>
            </a:extLst>
          </p:cNvPr>
          <p:cNvSpPr>
            <a:spLocks noChangeArrowheads="1"/>
          </p:cNvSpPr>
          <p:nvPr/>
        </p:nvSpPr>
        <p:spPr bwMode="auto">
          <a:xfrm>
            <a:off x="-2026555" y="7931903"/>
            <a:ext cx="65" cy="25776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9522" rIns="0" bIns="-952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dirty="0">
              <a:ln>
                <a:noFill/>
              </a:ln>
              <a:solidFill>
                <a:schemeClr val="tx1"/>
              </a:solidFill>
              <a:effectLst/>
              <a:latin typeface="Arial" panose="020B0604020202020204" pitchFamily="34" charset="0"/>
            </a:endParaRPr>
          </a:p>
        </p:txBody>
      </p:sp>
      <p:sp>
        <p:nvSpPr>
          <p:cNvPr id="2" name="직사각형 1">
            <a:extLst>
              <a:ext uri="{FF2B5EF4-FFF2-40B4-BE49-F238E27FC236}">
                <a16:creationId xmlns:a16="http://schemas.microsoft.com/office/drawing/2014/main" id="{867BF729-771C-AFA0-4D71-67521757F521}"/>
              </a:ext>
            </a:extLst>
          </p:cNvPr>
          <p:cNvSpPr/>
          <p:nvPr/>
        </p:nvSpPr>
        <p:spPr>
          <a:xfrm>
            <a:off x="646194" y="1386173"/>
            <a:ext cx="11701300" cy="785343"/>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3:</a:t>
            </a:r>
            <a:r>
              <a:rPr lang="en-US" altLang="ko-KR" sz="1400" b="1" kern="0" dirty="0">
                <a:solidFill>
                  <a:srgbClr val="FFFFFF"/>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Power control considering the channel condition both DL access link and UL backhaul link of NCR is necessary.</a:t>
            </a:r>
            <a:endParaRPr kumimoji="1" lang="en-US" altLang="ko-KR" sz="1400" b="0" i="0" u="none" strike="noStrike" kern="0" cap="none" spc="0" normalizeH="0" baseline="0" noProof="0" dirty="0">
              <a:ln>
                <a:noFill/>
              </a:ln>
              <a:solidFill>
                <a:srgbClr val="FFFFFF"/>
              </a:solidFill>
              <a:effectLst/>
              <a:uLnTx/>
              <a:uFillTx/>
              <a:ea typeface="맑은 고딕" pitchFamily="50" charset="-127"/>
              <a:cs typeface="Arial" panose="020B0604020202020204" pitchFamily="34" charset="0"/>
            </a:endParaRPr>
          </a:p>
        </p:txBody>
      </p:sp>
      <p:sp>
        <p:nvSpPr>
          <p:cNvPr id="7" name="사각형: 둥근 모서리 6">
            <a:extLst>
              <a:ext uri="{FF2B5EF4-FFF2-40B4-BE49-F238E27FC236}">
                <a16:creationId xmlns:a16="http://schemas.microsoft.com/office/drawing/2014/main" id="{9048D199-BFD0-5799-FA95-C744B1AE2879}"/>
              </a:ext>
            </a:extLst>
          </p:cNvPr>
          <p:cNvSpPr/>
          <p:nvPr/>
        </p:nvSpPr>
        <p:spPr bwMode="auto">
          <a:xfrm>
            <a:off x="988232" y="2754325"/>
            <a:ext cx="5940660" cy="3326379"/>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dirty="0">
              <a:ln>
                <a:noFill/>
              </a:ln>
              <a:solidFill>
                <a:schemeClr val="tx1"/>
              </a:solidFill>
              <a:effectLst/>
              <a:latin typeface="Arial" pitchFamily="34" charset="0"/>
              <a:ea typeface="HY태고딕" pitchFamily="18" charset="-127"/>
              <a:cs typeface="Arials"/>
            </a:endParaRPr>
          </a:p>
        </p:txBody>
      </p:sp>
      <p:pic>
        <p:nvPicPr>
          <p:cNvPr id="8" name="그림 7">
            <a:extLst>
              <a:ext uri="{FF2B5EF4-FFF2-40B4-BE49-F238E27FC236}">
                <a16:creationId xmlns:a16="http://schemas.microsoft.com/office/drawing/2014/main" id="{253F3139-1420-A4B0-1FB7-4AA56D089191}"/>
              </a:ext>
            </a:extLst>
          </p:cNvPr>
          <p:cNvPicPr>
            <a:picLocks noChangeAspect="1"/>
          </p:cNvPicPr>
          <p:nvPr/>
        </p:nvPicPr>
        <p:blipFill rotWithShape="1">
          <a:blip r:embed="rId4"/>
          <a:srcRect t="16117" r="9932"/>
          <a:stretch/>
        </p:blipFill>
        <p:spPr>
          <a:xfrm>
            <a:off x="5611603" y="3559932"/>
            <a:ext cx="775204" cy="1071800"/>
          </a:xfrm>
          <a:prstGeom prst="rect">
            <a:avLst/>
          </a:prstGeom>
        </p:spPr>
      </p:pic>
      <p:sp>
        <p:nvSpPr>
          <p:cNvPr id="11" name="TextBox 10">
            <a:extLst>
              <a:ext uri="{FF2B5EF4-FFF2-40B4-BE49-F238E27FC236}">
                <a16:creationId xmlns:a16="http://schemas.microsoft.com/office/drawing/2014/main" id="{B6C0EDD4-9FB9-CF35-F968-7217B0BF0670}"/>
              </a:ext>
            </a:extLst>
          </p:cNvPr>
          <p:cNvSpPr txBox="1"/>
          <p:nvPr/>
        </p:nvSpPr>
        <p:spPr>
          <a:xfrm>
            <a:off x="5814341" y="3335588"/>
            <a:ext cx="500458" cy="276999"/>
          </a:xfrm>
          <a:prstGeom prst="rect">
            <a:avLst/>
          </a:prstGeom>
          <a:noFill/>
        </p:spPr>
        <p:txBody>
          <a:bodyPr wrap="none" rtlCol="0">
            <a:spAutoFit/>
          </a:bodyPr>
          <a:lstStyle/>
          <a:p>
            <a:r>
              <a:rPr lang="en-US" altLang="ko-KR" sz="1200" b="1" dirty="0" err="1"/>
              <a:t>gNB</a:t>
            </a:r>
            <a:endParaRPr lang="ko-KR" altLang="en-US" sz="1200" b="1" dirty="0"/>
          </a:p>
        </p:txBody>
      </p:sp>
      <p:sp>
        <p:nvSpPr>
          <p:cNvPr id="27" name="TextBox 26">
            <a:extLst>
              <a:ext uri="{FF2B5EF4-FFF2-40B4-BE49-F238E27FC236}">
                <a16:creationId xmlns:a16="http://schemas.microsoft.com/office/drawing/2014/main" id="{F056CFE7-9F71-049A-3205-7B3EF36F1AF1}"/>
              </a:ext>
            </a:extLst>
          </p:cNvPr>
          <p:cNvSpPr txBox="1"/>
          <p:nvPr/>
        </p:nvSpPr>
        <p:spPr>
          <a:xfrm>
            <a:off x="5271218" y="4589472"/>
            <a:ext cx="1117614" cy="430887"/>
          </a:xfrm>
          <a:prstGeom prst="rect">
            <a:avLst/>
          </a:prstGeom>
          <a:noFill/>
        </p:spPr>
        <p:txBody>
          <a:bodyPr wrap="none" rtlCol="0">
            <a:spAutoFit/>
          </a:bodyPr>
          <a:lstStyle/>
          <a:p>
            <a:r>
              <a:rPr lang="en-US" altLang="ko-KR" sz="1100" dirty="0">
                <a:solidFill>
                  <a:srgbClr val="0000FF"/>
                </a:solidFill>
              </a:rPr>
              <a:t>Power Control </a:t>
            </a:r>
          </a:p>
          <a:p>
            <a:r>
              <a:rPr lang="en-US" altLang="ko-KR" sz="1100" dirty="0">
                <a:solidFill>
                  <a:srgbClr val="0000FF"/>
                </a:solidFill>
              </a:rPr>
              <a:t>Signaling</a:t>
            </a:r>
            <a:endParaRPr lang="ko-KR" altLang="en-US" sz="1100" dirty="0">
              <a:solidFill>
                <a:srgbClr val="0000FF"/>
              </a:solidFill>
            </a:endParaRPr>
          </a:p>
        </p:txBody>
      </p:sp>
      <p:sp>
        <p:nvSpPr>
          <p:cNvPr id="5" name="TextBox 4">
            <a:extLst>
              <a:ext uri="{FF2B5EF4-FFF2-40B4-BE49-F238E27FC236}">
                <a16:creationId xmlns:a16="http://schemas.microsoft.com/office/drawing/2014/main" id="{AFE84E3B-DD13-0483-C366-AB6E5985D51A}"/>
              </a:ext>
            </a:extLst>
          </p:cNvPr>
          <p:cNvSpPr txBox="1"/>
          <p:nvPr/>
        </p:nvSpPr>
        <p:spPr>
          <a:xfrm>
            <a:off x="6496844" y="2754325"/>
            <a:ext cx="6171522" cy="1991379"/>
          </a:xfrm>
          <a:prstGeom prst="rect">
            <a:avLst/>
          </a:prstGeom>
          <a:noFill/>
        </p:spPr>
        <p:txBody>
          <a:bodyPr wrap="square">
            <a:spAutoFit/>
          </a:bodyPr>
          <a:lstStyle/>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Through power control command, transmission power of  NCR's DL access link and UL backhaul link are adjusted.</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The level of power amplification required by DL access link and UL backhaul link can be different.</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Power control command that can separately adjust the power of DL access link and UL backhaul link is required.</a:t>
            </a:r>
          </a:p>
        </p:txBody>
      </p:sp>
      <p:sp>
        <p:nvSpPr>
          <p:cNvPr id="32" name="말풍선: 사각형 31">
            <a:extLst>
              <a:ext uri="{FF2B5EF4-FFF2-40B4-BE49-F238E27FC236}">
                <a16:creationId xmlns:a16="http://schemas.microsoft.com/office/drawing/2014/main" id="{B5340500-4B4C-E3AE-EF78-2CFFA269FDAE}"/>
              </a:ext>
            </a:extLst>
          </p:cNvPr>
          <p:cNvSpPr/>
          <p:nvPr/>
        </p:nvSpPr>
        <p:spPr bwMode="auto">
          <a:xfrm>
            <a:off x="1182772" y="2932444"/>
            <a:ext cx="2717918" cy="1268656"/>
          </a:xfrm>
          <a:prstGeom prst="wedgeRectCallout">
            <a:avLst>
              <a:gd name="adj1" fmla="val 54722"/>
              <a:gd name="adj2" fmla="val 113120"/>
            </a:avLst>
          </a:prstGeom>
          <a:noFill/>
          <a:ln w="19050" cap="flat" cmpd="sng" algn="ctr">
            <a:solidFill>
              <a:srgbClr val="0000FF"/>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33" name="TextBox 32">
            <a:extLst>
              <a:ext uri="{FF2B5EF4-FFF2-40B4-BE49-F238E27FC236}">
                <a16:creationId xmlns:a16="http://schemas.microsoft.com/office/drawing/2014/main" id="{C657F12A-379F-6AA0-917C-74D834FBBBC7}"/>
              </a:ext>
            </a:extLst>
          </p:cNvPr>
          <p:cNvSpPr txBox="1"/>
          <p:nvPr/>
        </p:nvSpPr>
        <p:spPr>
          <a:xfrm>
            <a:off x="1180751" y="3048826"/>
            <a:ext cx="2719939" cy="1076641"/>
          </a:xfrm>
          <a:prstGeom prst="rect">
            <a:avLst/>
          </a:prstGeom>
          <a:noFill/>
        </p:spPr>
        <p:txBody>
          <a:bodyPr wrap="square" rtlCol="0">
            <a:spAutoFit/>
          </a:bodyPr>
          <a:lstStyle/>
          <a:p>
            <a:pPr algn="l">
              <a:lnSpc>
                <a:spcPct val="150000"/>
              </a:lnSpc>
            </a:pPr>
            <a:r>
              <a:rPr lang="en-US" altLang="ko-KR" sz="1100" dirty="0"/>
              <a:t>Power control commands from </a:t>
            </a:r>
            <a:r>
              <a:rPr lang="en-US" altLang="ko-KR" sz="1100" dirty="0" err="1"/>
              <a:t>gNB</a:t>
            </a:r>
            <a:r>
              <a:rPr lang="en-US" altLang="ko-KR" sz="1100" dirty="0"/>
              <a:t> that increase or decrease transmit power are used separately to DL access link and  UL backhaul link, respectively.</a:t>
            </a:r>
            <a:endParaRPr lang="ko-KR" altLang="en-US" sz="1100" dirty="0"/>
          </a:p>
        </p:txBody>
      </p:sp>
      <p:sp>
        <p:nvSpPr>
          <p:cNvPr id="39" name="TextBox 38">
            <a:extLst>
              <a:ext uri="{FF2B5EF4-FFF2-40B4-BE49-F238E27FC236}">
                <a16:creationId xmlns:a16="http://schemas.microsoft.com/office/drawing/2014/main" id="{88F9D7A6-1CF4-2924-5E4E-06589581D788}"/>
              </a:ext>
            </a:extLst>
          </p:cNvPr>
          <p:cNvSpPr txBox="1"/>
          <p:nvPr/>
        </p:nvSpPr>
        <p:spPr>
          <a:xfrm>
            <a:off x="3918588" y="4014465"/>
            <a:ext cx="1390124" cy="246221"/>
          </a:xfrm>
          <a:prstGeom prst="rect">
            <a:avLst/>
          </a:prstGeom>
          <a:noFill/>
        </p:spPr>
        <p:txBody>
          <a:bodyPr wrap="none" rtlCol="0">
            <a:spAutoFit/>
          </a:bodyPr>
          <a:lstStyle/>
          <a:p>
            <a:r>
              <a:rPr lang="en-US" altLang="ko-KR" sz="1000" dirty="0">
                <a:solidFill>
                  <a:srgbClr val="FF0000"/>
                </a:solidFill>
              </a:rPr>
              <a:t>UL power adjustment</a:t>
            </a:r>
            <a:endParaRPr lang="ko-KR" altLang="en-US" sz="1000" dirty="0">
              <a:solidFill>
                <a:srgbClr val="FF0000"/>
              </a:solidFill>
            </a:endParaRPr>
          </a:p>
        </p:txBody>
      </p:sp>
      <p:pic>
        <p:nvPicPr>
          <p:cNvPr id="41" name="그림 40">
            <a:extLst>
              <a:ext uri="{FF2B5EF4-FFF2-40B4-BE49-F238E27FC236}">
                <a16:creationId xmlns:a16="http://schemas.microsoft.com/office/drawing/2014/main" id="{86125440-8FB4-7124-DA96-586A314ED1CA}"/>
              </a:ext>
            </a:extLst>
          </p:cNvPr>
          <p:cNvPicPr>
            <a:picLocks noChangeAspect="1"/>
          </p:cNvPicPr>
          <p:nvPr/>
        </p:nvPicPr>
        <p:blipFill>
          <a:blip r:embed="rId5"/>
          <a:stretch>
            <a:fillRect/>
          </a:stretch>
        </p:blipFill>
        <p:spPr>
          <a:xfrm rot="14425332" flipH="1">
            <a:off x="4910560" y="3697917"/>
            <a:ext cx="298712" cy="1565397"/>
          </a:xfrm>
          <a:prstGeom prst="rect">
            <a:avLst/>
          </a:prstGeom>
        </p:spPr>
      </p:pic>
      <p:cxnSp>
        <p:nvCxnSpPr>
          <p:cNvPr id="28" name="직선 화살표 연결선 27">
            <a:extLst>
              <a:ext uri="{FF2B5EF4-FFF2-40B4-BE49-F238E27FC236}">
                <a16:creationId xmlns:a16="http://schemas.microsoft.com/office/drawing/2014/main" id="{CD8589CF-B625-0FD5-2212-22DA87A5FF46}"/>
              </a:ext>
            </a:extLst>
          </p:cNvPr>
          <p:cNvCxnSpPr>
            <a:cxnSpLocks/>
          </p:cNvCxnSpPr>
          <p:nvPr/>
        </p:nvCxnSpPr>
        <p:spPr bwMode="auto">
          <a:xfrm flipH="1">
            <a:off x="4699080" y="4126323"/>
            <a:ext cx="1076712" cy="909364"/>
          </a:xfrm>
          <a:prstGeom prst="straightConnector1">
            <a:avLst/>
          </a:prstGeom>
          <a:solidFill>
            <a:schemeClr val="bg1"/>
          </a:solidFill>
          <a:ln w="19050" cap="flat" cmpd="sng" algn="ctr">
            <a:solidFill>
              <a:srgbClr val="0000FF"/>
            </a:solidFill>
            <a:prstDash val="sysDash"/>
            <a:round/>
            <a:headEnd type="none" w="med" len="med"/>
            <a:tailEnd type="stealth" w="lg" len="lg"/>
          </a:ln>
          <a:effectLst/>
        </p:spPr>
      </p:cxnSp>
      <p:cxnSp>
        <p:nvCxnSpPr>
          <p:cNvPr id="37" name="직선 화살표 연결선 36">
            <a:extLst>
              <a:ext uri="{FF2B5EF4-FFF2-40B4-BE49-F238E27FC236}">
                <a16:creationId xmlns:a16="http://schemas.microsoft.com/office/drawing/2014/main" id="{20A3C29B-009D-8F4C-37D7-44ADCAB9466A}"/>
              </a:ext>
            </a:extLst>
          </p:cNvPr>
          <p:cNvCxnSpPr>
            <a:cxnSpLocks/>
          </p:cNvCxnSpPr>
          <p:nvPr/>
        </p:nvCxnSpPr>
        <p:spPr bwMode="auto">
          <a:xfrm>
            <a:off x="5237436" y="3917696"/>
            <a:ext cx="0" cy="415541"/>
          </a:xfrm>
          <a:prstGeom prst="straightConnector1">
            <a:avLst/>
          </a:prstGeom>
          <a:solidFill>
            <a:schemeClr val="bg1"/>
          </a:solidFill>
          <a:ln w="9525" cap="flat" cmpd="sng" algn="ctr">
            <a:solidFill>
              <a:srgbClr val="FF0000"/>
            </a:solidFill>
            <a:prstDash val="solid"/>
            <a:round/>
            <a:headEnd type="triangle"/>
            <a:tailEnd type="triangle"/>
          </a:ln>
          <a:effectLst/>
        </p:spPr>
      </p:cxnSp>
      <p:pic>
        <p:nvPicPr>
          <p:cNvPr id="12" name="그림 11">
            <a:extLst>
              <a:ext uri="{FF2B5EF4-FFF2-40B4-BE49-F238E27FC236}">
                <a16:creationId xmlns:a16="http://schemas.microsoft.com/office/drawing/2014/main" id="{54FD4731-CF68-085F-F4DC-573511F1D7CB}"/>
              </a:ext>
            </a:extLst>
          </p:cNvPr>
          <p:cNvPicPr>
            <a:picLocks noChangeAspect="1"/>
          </p:cNvPicPr>
          <p:nvPr/>
        </p:nvPicPr>
        <p:blipFill>
          <a:blip r:embed="rId6"/>
          <a:stretch>
            <a:fillRect/>
          </a:stretch>
        </p:blipFill>
        <p:spPr>
          <a:xfrm>
            <a:off x="4033156" y="4976050"/>
            <a:ext cx="665924" cy="665924"/>
          </a:xfrm>
          <a:prstGeom prst="rect">
            <a:avLst/>
          </a:prstGeom>
        </p:spPr>
      </p:pic>
      <p:sp>
        <p:nvSpPr>
          <p:cNvPr id="21" name="TextBox 20">
            <a:extLst>
              <a:ext uri="{FF2B5EF4-FFF2-40B4-BE49-F238E27FC236}">
                <a16:creationId xmlns:a16="http://schemas.microsoft.com/office/drawing/2014/main" id="{7C305DFD-934B-767F-2A5F-EA781EAA3C19}"/>
              </a:ext>
            </a:extLst>
          </p:cNvPr>
          <p:cNvSpPr txBox="1"/>
          <p:nvPr/>
        </p:nvSpPr>
        <p:spPr>
          <a:xfrm>
            <a:off x="4041349" y="4894713"/>
            <a:ext cx="649537" cy="261610"/>
          </a:xfrm>
          <a:prstGeom prst="rect">
            <a:avLst/>
          </a:prstGeom>
          <a:noFill/>
        </p:spPr>
        <p:txBody>
          <a:bodyPr wrap="none" rtlCol="0">
            <a:spAutoFit/>
          </a:bodyPr>
          <a:lstStyle/>
          <a:p>
            <a:r>
              <a:rPr lang="en-US" altLang="ko-KR" sz="1100" dirty="0">
                <a:solidFill>
                  <a:srgbClr val="0000FF"/>
                </a:solidFill>
              </a:rPr>
              <a:t>NCR#1</a:t>
            </a:r>
            <a:endParaRPr lang="ko-KR" altLang="en-US" sz="1100" dirty="0">
              <a:solidFill>
                <a:srgbClr val="0000FF"/>
              </a:solidFill>
            </a:endParaRPr>
          </a:p>
        </p:txBody>
      </p:sp>
      <p:pic>
        <p:nvPicPr>
          <p:cNvPr id="44" name="그림 43">
            <a:extLst>
              <a:ext uri="{FF2B5EF4-FFF2-40B4-BE49-F238E27FC236}">
                <a16:creationId xmlns:a16="http://schemas.microsoft.com/office/drawing/2014/main" id="{0CC8FFC5-FFC0-7968-63D9-60F5CA997F2A}"/>
              </a:ext>
            </a:extLst>
          </p:cNvPr>
          <p:cNvPicPr>
            <a:picLocks noChangeAspect="1"/>
          </p:cNvPicPr>
          <p:nvPr/>
        </p:nvPicPr>
        <p:blipFill>
          <a:blip r:embed="rId7"/>
          <a:stretch>
            <a:fillRect/>
          </a:stretch>
        </p:blipFill>
        <p:spPr>
          <a:xfrm rot="16400373" flipH="1">
            <a:off x="3592332" y="4795815"/>
            <a:ext cx="317167" cy="683346"/>
          </a:xfrm>
          <a:prstGeom prst="rect">
            <a:avLst/>
          </a:prstGeom>
        </p:spPr>
      </p:pic>
      <p:sp>
        <p:nvSpPr>
          <p:cNvPr id="13" name="타원 12">
            <a:extLst>
              <a:ext uri="{FF2B5EF4-FFF2-40B4-BE49-F238E27FC236}">
                <a16:creationId xmlns:a16="http://schemas.microsoft.com/office/drawing/2014/main" id="{BD5054FF-5C70-E3DD-045A-194A9FBDAE25}"/>
              </a:ext>
            </a:extLst>
          </p:cNvPr>
          <p:cNvSpPr/>
          <p:nvPr/>
        </p:nvSpPr>
        <p:spPr bwMode="auto">
          <a:xfrm>
            <a:off x="3235917" y="5283371"/>
            <a:ext cx="2316211" cy="567298"/>
          </a:xfrm>
          <a:prstGeom prst="ellipse">
            <a:avLst/>
          </a:prstGeom>
          <a:solidFill>
            <a:srgbClr val="0070C0">
              <a:alpha val="43922"/>
            </a:srgb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grpSp>
        <p:nvGrpSpPr>
          <p:cNvPr id="24" name="그룹 23">
            <a:extLst>
              <a:ext uri="{FF2B5EF4-FFF2-40B4-BE49-F238E27FC236}">
                <a16:creationId xmlns:a16="http://schemas.microsoft.com/office/drawing/2014/main" id="{A2E21FEF-DDE9-BF07-E461-03AEA8A69919}"/>
              </a:ext>
            </a:extLst>
          </p:cNvPr>
          <p:cNvGrpSpPr/>
          <p:nvPr/>
        </p:nvGrpSpPr>
        <p:grpSpPr>
          <a:xfrm>
            <a:off x="3147423" y="5292596"/>
            <a:ext cx="406060" cy="350359"/>
            <a:chOff x="2445772" y="3752849"/>
            <a:chExt cx="914400" cy="914400"/>
          </a:xfrm>
        </p:grpSpPr>
        <p:pic>
          <p:nvPicPr>
            <p:cNvPr id="25" name="그래픽 24" descr="스마트폰 윤곽선">
              <a:extLst>
                <a:ext uri="{FF2B5EF4-FFF2-40B4-BE49-F238E27FC236}">
                  <a16:creationId xmlns:a16="http://schemas.microsoft.com/office/drawing/2014/main" id="{324D203B-8190-6CBF-7BE6-0E0FCF1E43C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445772" y="3752849"/>
              <a:ext cx="914400" cy="914400"/>
            </a:xfrm>
            <a:prstGeom prst="rect">
              <a:avLst/>
            </a:prstGeom>
          </p:spPr>
        </p:pic>
        <p:sp>
          <p:nvSpPr>
            <p:cNvPr id="26" name="직사각형 25">
              <a:extLst>
                <a:ext uri="{FF2B5EF4-FFF2-40B4-BE49-F238E27FC236}">
                  <a16:creationId xmlns:a16="http://schemas.microsoft.com/office/drawing/2014/main" id="{40FFB25A-3C9E-6432-AB1F-53820397E476}"/>
                </a:ext>
              </a:extLst>
            </p:cNvPr>
            <p:cNvSpPr/>
            <p:nvPr/>
          </p:nvSpPr>
          <p:spPr>
            <a:xfrm>
              <a:off x="2738441" y="3908791"/>
              <a:ext cx="331201" cy="601201"/>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cxnSp>
        <p:nvCxnSpPr>
          <p:cNvPr id="45" name="직선 화살표 연결선 44">
            <a:extLst>
              <a:ext uri="{FF2B5EF4-FFF2-40B4-BE49-F238E27FC236}">
                <a16:creationId xmlns:a16="http://schemas.microsoft.com/office/drawing/2014/main" id="{21935361-0305-E748-E66A-B6C96C2BEF5B}"/>
              </a:ext>
            </a:extLst>
          </p:cNvPr>
          <p:cNvCxnSpPr>
            <a:cxnSpLocks/>
          </p:cNvCxnSpPr>
          <p:nvPr/>
        </p:nvCxnSpPr>
        <p:spPr bwMode="auto">
          <a:xfrm>
            <a:off x="3445702" y="4894713"/>
            <a:ext cx="0" cy="348744"/>
          </a:xfrm>
          <a:prstGeom prst="straightConnector1">
            <a:avLst/>
          </a:prstGeom>
          <a:solidFill>
            <a:schemeClr val="bg1"/>
          </a:solidFill>
          <a:ln w="9525" cap="flat" cmpd="sng" algn="ctr">
            <a:solidFill>
              <a:srgbClr val="00B0F0"/>
            </a:solidFill>
            <a:prstDash val="solid"/>
            <a:round/>
            <a:headEnd type="triangle"/>
            <a:tailEnd type="triangle"/>
          </a:ln>
          <a:effectLst/>
        </p:spPr>
      </p:cxnSp>
      <p:sp>
        <p:nvSpPr>
          <p:cNvPr id="47" name="TextBox 46">
            <a:extLst>
              <a:ext uri="{FF2B5EF4-FFF2-40B4-BE49-F238E27FC236}">
                <a16:creationId xmlns:a16="http://schemas.microsoft.com/office/drawing/2014/main" id="{E8A6D953-A195-90B2-5AA2-D3B1D4D0FB1A}"/>
              </a:ext>
            </a:extLst>
          </p:cNvPr>
          <p:cNvSpPr txBox="1"/>
          <p:nvPr/>
        </p:nvSpPr>
        <p:spPr>
          <a:xfrm>
            <a:off x="1976334" y="4961507"/>
            <a:ext cx="1516762" cy="261610"/>
          </a:xfrm>
          <a:prstGeom prst="rect">
            <a:avLst/>
          </a:prstGeom>
          <a:noFill/>
        </p:spPr>
        <p:txBody>
          <a:bodyPr wrap="none" rtlCol="0">
            <a:spAutoFit/>
          </a:bodyPr>
          <a:lstStyle/>
          <a:p>
            <a:r>
              <a:rPr lang="en-US" altLang="ko-KR" sz="1100" dirty="0">
                <a:solidFill>
                  <a:srgbClr val="00B0F0"/>
                </a:solidFill>
              </a:rPr>
              <a:t>DL power adjustment</a:t>
            </a:r>
            <a:endParaRPr lang="ko-KR" altLang="en-US" sz="1100" dirty="0">
              <a:solidFill>
                <a:srgbClr val="00B0F0"/>
              </a:solidFill>
            </a:endParaRPr>
          </a:p>
        </p:txBody>
      </p:sp>
    </p:spTree>
    <p:extLst>
      <p:ext uri="{BB962C8B-B14F-4D97-AF65-F5344CB8AC3E}">
        <p14:creationId xmlns:p14="http://schemas.microsoft.com/office/powerpoint/2010/main" val="1938054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내용 개체 틀 2">
            <a:extLst>
              <a:ext uri="{FF2B5EF4-FFF2-40B4-BE49-F238E27FC236}">
                <a16:creationId xmlns:a16="http://schemas.microsoft.com/office/drawing/2014/main" id="{F9811AD9-4CA4-4353-9191-5449FFA7E6AC}"/>
              </a:ext>
            </a:extLst>
          </p:cNvPr>
          <p:cNvSpPr txBox="1">
            <a:spLocks/>
          </p:cNvSpPr>
          <p:nvPr/>
        </p:nvSpPr>
        <p:spPr>
          <a:xfrm>
            <a:off x="804964" y="501257"/>
            <a:ext cx="10444407"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Discussion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pic>
        <p:nvPicPr>
          <p:cNvPr id="107" name="그래픽 106">
            <a:extLst>
              <a:ext uri="{FF2B5EF4-FFF2-40B4-BE49-F238E27FC236}">
                <a16:creationId xmlns:a16="http://schemas.microsoft.com/office/drawing/2014/main" id="{FA7147EE-B4F3-4268-BB82-C5B499B2E3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370" name="Rectangle 1">
            <a:extLst>
              <a:ext uri="{FF2B5EF4-FFF2-40B4-BE49-F238E27FC236}">
                <a16:creationId xmlns:a16="http://schemas.microsoft.com/office/drawing/2014/main" id="{A05D0835-DC3A-4608-B093-1BDD92D67567}"/>
              </a:ext>
            </a:extLst>
          </p:cNvPr>
          <p:cNvSpPr>
            <a:spLocks noChangeArrowheads="1"/>
          </p:cNvSpPr>
          <p:nvPr/>
        </p:nvSpPr>
        <p:spPr bwMode="auto">
          <a:xfrm>
            <a:off x="-2026555" y="7931903"/>
            <a:ext cx="65" cy="25776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9522" rIns="0" bIns="-952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o-KR" altLang="ko-KR" sz="1800" b="0" i="0" u="none" strike="noStrike" cap="none" normalizeH="0" baseline="0" dirty="0">
              <a:ln>
                <a:noFill/>
              </a:ln>
              <a:solidFill>
                <a:schemeClr val="tx1"/>
              </a:solidFill>
              <a:effectLst/>
              <a:latin typeface="Arial" panose="020B0604020202020204" pitchFamily="34" charset="0"/>
            </a:endParaRPr>
          </a:p>
        </p:txBody>
      </p:sp>
      <p:sp>
        <p:nvSpPr>
          <p:cNvPr id="2" name="직사각형 1">
            <a:extLst>
              <a:ext uri="{FF2B5EF4-FFF2-40B4-BE49-F238E27FC236}">
                <a16:creationId xmlns:a16="http://schemas.microsoft.com/office/drawing/2014/main" id="{867BF729-771C-AFA0-4D71-67521757F521}"/>
              </a:ext>
            </a:extLst>
          </p:cNvPr>
          <p:cNvSpPr/>
          <p:nvPr/>
        </p:nvSpPr>
        <p:spPr>
          <a:xfrm>
            <a:off x="646194" y="1386173"/>
            <a:ext cx="11701300" cy="785343"/>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Observation 4:</a:t>
            </a:r>
            <a:r>
              <a:rPr lang="en-US" altLang="ko-KR" sz="1400" b="1" kern="0" dirty="0">
                <a:solidFill>
                  <a:srgbClr val="FFFFFF"/>
                </a:solidFill>
                <a:ea typeface="맑은 고딕" pitchFamily="50" charset="-127"/>
                <a:cs typeface="Arial" panose="020B0604020202020204" pitchFamily="34" charset="0"/>
              </a:rPr>
              <a:t> </a:t>
            </a:r>
            <a:r>
              <a:rPr lang="en-US" altLang="ko-KR" sz="1600" b="1" kern="0" dirty="0">
                <a:solidFill>
                  <a:schemeClr val="bg1"/>
                </a:solidFill>
                <a:ea typeface="맑은 고딕" pitchFamily="50" charset="-127"/>
                <a:cs typeface="Arial" panose="020B0604020202020204" pitchFamily="34" charset="0"/>
              </a:rPr>
              <a:t>NCR power control can sufficiently improve performance even with low-complexity power control signaling.</a:t>
            </a:r>
            <a:endParaRPr kumimoji="1" lang="en-US" altLang="ko-KR" sz="1400" b="0" i="0" u="none" strike="noStrike" kern="0" cap="none" spc="0" normalizeH="0" baseline="0" noProof="0" dirty="0">
              <a:ln>
                <a:noFill/>
              </a:ln>
              <a:solidFill>
                <a:srgbClr val="FFFFFF"/>
              </a:solidFill>
              <a:effectLst/>
              <a:uLnTx/>
              <a:uFillTx/>
              <a:ea typeface="맑은 고딕" pitchFamily="50" charset="-127"/>
              <a:cs typeface="Arial" panose="020B0604020202020204" pitchFamily="34" charset="0"/>
            </a:endParaRPr>
          </a:p>
        </p:txBody>
      </p:sp>
      <p:sp>
        <p:nvSpPr>
          <p:cNvPr id="7" name="사각형: 둥근 모서리 6">
            <a:extLst>
              <a:ext uri="{FF2B5EF4-FFF2-40B4-BE49-F238E27FC236}">
                <a16:creationId xmlns:a16="http://schemas.microsoft.com/office/drawing/2014/main" id="{9048D199-BFD0-5799-FA95-C744B1AE2879}"/>
              </a:ext>
            </a:extLst>
          </p:cNvPr>
          <p:cNvSpPr/>
          <p:nvPr/>
        </p:nvSpPr>
        <p:spPr bwMode="auto">
          <a:xfrm>
            <a:off x="988232" y="2754325"/>
            <a:ext cx="5940660" cy="3326379"/>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dirty="0">
              <a:ln>
                <a:noFill/>
              </a:ln>
              <a:solidFill>
                <a:schemeClr val="tx1"/>
              </a:solidFill>
              <a:effectLst/>
              <a:latin typeface="Arial" pitchFamily="34" charset="0"/>
              <a:ea typeface="HY태고딕" pitchFamily="18" charset="-127"/>
              <a:cs typeface="Arials"/>
            </a:endParaRPr>
          </a:p>
        </p:txBody>
      </p:sp>
      <p:pic>
        <p:nvPicPr>
          <p:cNvPr id="8" name="그림 7">
            <a:extLst>
              <a:ext uri="{FF2B5EF4-FFF2-40B4-BE49-F238E27FC236}">
                <a16:creationId xmlns:a16="http://schemas.microsoft.com/office/drawing/2014/main" id="{253F3139-1420-A4B0-1FB7-4AA56D089191}"/>
              </a:ext>
            </a:extLst>
          </p:cNvPr>
          <p:cNvPicPr>
            <a:picLocks noChangeAspect="1"/>
          </p:cNvPicPr>
          <p:nvPr/>
        </p:nvPicPr>
        <p:blipFill rotWithShape="1">
          <a:blip r:embed="rId4"/>
          <a:srcRect t="16117" r="9932"/>
          <a:stretch/>
        </p:blipFill>
        <p:spPr>
          <a:xfrm>
            <a:off x="5611603" y="3559932"/>
            <a:ext cx="775204" cy="1071800"/>
          </a:xfrm>
          <a:prstGeom prst="rect">
            <a:avLst/>
          </a:prstGeom>
        </p:spPr>
      </p:pic>
      <p:sp>
        <p:nvSpPr>
          <p:cNvPr id="11" name="TextBox 10">
            <a:extLst>
              <a:ext uri="{FF2B5EF4-FFF2-40B4-BE49-F238E27FC236}">
                <a16:creationId xmlns:a16="http://schemas.microsoft.com/office/drawing/2014/main" id="{B6C0EDD4-9FB9-CF35-F968-7217B0BF0670}"/>
              </a:ext>
            </a:extLst>
          </p:cNvPr>
          <p:cNvSpPr txBox="1"/>
          <p:nvPr/>
        </p:nvSpPr>
        <p:spPr>
          <a:xfrm>
            <a:off x="5814341" y="3335588"/>
            <a:ext cx="500458" cy="276999"/>
          </a:xfrm>
          <a:prstGeom prst="rect">
            <a:avLst/>
          </a:prstGeom>
          <a:noFill/>
        </p:spPr>
        <p:txBody>
          <a:bodyPr wrap="none" rtlCol="0">
            <a:spAutoFit/>
          </a:bodyPr>
          <a:lstStyle/>
          <a:p>
            <a:r>
              <a:rPr lang="en-US" altLang="ko-KR" sz="1200" b="1" dirty="0" err="1"/>
              <a:t>gNB</a:t>
            </a:r>
            <a:endParaRPr lang="ko-KR" altLang="en-US" sz="1200" b="1" dirty="0"/>
          </a:p>
        </p:txBody>
      </p:sp>
      <p:sp>
        <p:nvSpPr>
          <p:cNvPr id="27" name="TextBox 26">
            <a:extLst>
              <a:ext uri="{FF2B5EF4-FFF2-40B4-BE49-F238E27FC236}">
                <a16:creationId xmlns:a16="http://schemas.microsoft.com/office/drawing/2014/main" id="{F056CFE7-9F71-049A-3205-7B3EF36F1AF1}"/>
              </a:ext>
            </a:extLst>
          </p:cNvPr>
          <p:cNvSpPr txBox="1"/>
          <p:nvPr/>
        </p:nvSpPr>
        <p:spPr>
          <a:xfrm>
            <a:off x="5277802" y="4702236"/>
            <a:ext cx="1117614" cy="430887"/>
          </a:xfrm>
          <a:prstGeom prst="rect">
            <a:avLst/>
          </a:prstGeom>
          <a:noFill/>
        </p:spPr>
        <p:txBody>
          <a:bodyPr wrap="none" rtlCol="0">
            <a:spAutoFit/>
          </a:bodyPr>
          <a:lstStyle/>
          <a:p>
            <a:r>
              <a:rPr lang="en-US" altLang="ko-KR" sz="1100" dirty="0">
                <a:solidFill>
                  <a:srgbClr val="0000FF"/>
                </a:solidFill>
              </a:rPr>
              <a:t>Power Control </a:t>
            </a:r>
          </a:p>
          <a:p>
            <a:r>
              <a:rPr lang="en-US" altLang="ko-KR" sz="1100" dirty="0">
                <a:solidFill>
                  <a:srgbClr val="0000FF"/>
                </a:solidFill>
              </a:rPr>
              <a:t>Signaling</a:t>
            </a:r>
            <a:endParaRPr lang="ko-KR" altLang="en-US" sz="1100" dirty="0">
              <a:solidFill>
                <a:srgbClr val="0000FF"/>
              </a:solidFill>
            </a:endParaRPr>
          </a:p>
        </p:txBody>
      </p:sp>
      <p:sp>
        <p:nvSpPr>
          <p:cNvPr id="5" name="TextBox 4">
            <a:extLst>
              <a:ext uri="{FF2B5EF4-FFF2-40B4-BE49-F238E27FC236}">
                <a16:creationId xmlns:a16="http://schemas.microsoft.com/office/drawing/2014/main" id="{AFE84E3B-DD13-0483-C366-AB6E5985D51A}"/>
              </a:ext>
            </a:extLst>
          </p:cNvPr>
          <p:cNvSpPr txBox="1"/>
          <p:nvPr/>
        </p:nvSpPr>
        <p:spPr>
          <a:xfrm>
            <a:off x="6496844" y="2754325"/>
            <a:ext cx="6171522" cy="3284041"/>
          </a:xfrm>
          <a:prstGeom prst="rect">
            <a:avLst/>
          </a:prstGeom>
          <a:noFill/>
        </p:spPr>
        <p:txBody>
          <a:bodyPr wrap="square">
            <a:spAutoFit/>
          </a:bodyPr>
          <a:lstStyle/>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Unlike the UE power control process, NCR power control does not need to be very frequent.</a:t>
            </a:r>
          </a:p>
          <a:p>
            <a:pPr marL="808558" marR="0" lvl="1" indent="-285750" algn="l" defTabSz="914400" rtl="0" eaLnBrk="1" fontAlgn="base" latinLnBrk="1" hangingPunct="1">
              <a:lnSpc>
                <a:spcPct val="150000"/>
              </a:lnSpc>
              <a:spcBef>
                <a:spcPct val="0"/>
              </a:spcBef>
              <a:spcAft>
                <a:spcPct val="0"/>
              </a:spcAft>
              <a:buClrTx/>
              <a:buSzTx/>
              <a:buFont typeface="Arial" panose="020B0604020202020204" pitchFamily="34" charset="0"/>
              <a:buChar char="-"/>
              <a:tabLst/>
              <a:defRPr/>
            </a:pPr>
            <a:r>
              <a:rPr lang="en-US" altLang="ko-KR" sz="1400" kern="0" dirty="0">
                <a:solidFill>
                  <a:srgbClr val="FFFFFF"/>
                </a:solidFill>
                <a:ea typeface="맑은 고딕" pitchFamily="50" charset="-127"/>
                <a:cs typeface="Arial" panose="020B0604020202020204" pitchFamily="34" charset="0"/>
              </a:rPr>
              <a:t>Considering the complexity of </a:t>
            </a:r>
            <a:r>
              <a:rPr lang="en-US" altLang="ko-KR" sz="1400" kern="0" dirty="0" err="1">
                <a:solidFill>
                  <a:srgbClr val="FFFFFF"/>
                </a:solidFill>
                <a:ea typeface="맑은 고딕" pitchFamily="50" charset="-127"/>
                <a:cs typeface="Arial" panose="020B0604020202020204" pitchFamily="34" charset="0"/>
              </a:rPr>
              <a:t>gNB</a:t>
            </a:r>
            <a:r>
              <a:rPr lang="en-US" altLang="ko-KR" sz="1400" kern="0" dirty="0">
                <a:solidFill>
                  <a:srgbClr val="FFFFFF"/>
                </a:solidFill>
                <a:ea typeface="맑은 고딕" pitchFamily="50" charset="-127"/>
                <a:cs typeface="Arial" panose="020B0604020202020204" pitchFamily="34" charset="0"/>
              </a:rPr>
              <a:t> operation, NCR's power control request period is set through the control link, and the </a:t>
            </a:r>
            <a:r>
              <a:rPr lang="en-US" altLang="ko-KR" sz="1400" kern="0" dirty="0" err="1">
                <a:solidFill>
                  <a:srgbClr val="FFFFFF"/>
                </a:solidFill>
                <a:ea typeface="맑은 고딕" pitchFamily="50" charset="-127"/>
                <a:cs typeface="Arial" panose="020B0604020202020204" pitchFamily="34" charset="0"/>
              </a:rPr>
              <a:t>gNB</a:t>
            </a:r>
            <a:r>
              <a:rPr lang="en-US" altLang="ko-KR" sz="1400" kern="0" dirty="0">
                <a:solidFill>
                  <a:srgbClr val="FFFFFF"/>
                </a:solidFill>
                <a:ea typeface="맑은 고딕" pitchFamily="50" charset="-127"/>
                <a:cs typeface="Arial" panose="020B0604020202020204" pitchFamily="34" charset="0"/>
              </a:rPr>
              <a:t> performs power control signaling only when the request is received. (ex. periodicity is 30min or more than 1 hour)</a:t>
            </a:r>
          </a:p>
          <a:p>
            <a:pPr marL="808558" lvl="1" indent="-285750" algn="l">
              <a:lnSpc>
                <a:spcPct val="150000"/>
              </a:lnSpc>
              <a:buFont typeface="Arial" panose="020B0604020202020204" pitchFamily="34" charset="0"/>
              <a:buChar char="-"/>
              <a:defRPr/>
            </a:pPr>
            <a:r>
              <a:rPr lang="en-US" altLang="ko-KR" sz="1400" kern="0" dirty="0">
                <a:solidFill>
                  <a:srgbClr val="FFFFFF"/>
                </a:solidFill>
                <a:ea typeface="맑은 고딕" pitchFamily="50" charset="-127"/>
                <a:cs typeface="Arial" panose="020B0604020202020204" pitchFamily="34" charset="0"/>
              </a:rPr>
              <a:t>For example, </a:t>
            </a:r>
            <a:r>
              <a:rPr lang="en-US" altLang="ko-KR" sz="1400" kern="0" dirty="0">
                <a:solidFill>
                  <a:schemeClr val="bg1"/>
                </a:solidFill>
                <a:ea typeface="맑은 고딕" pitchFamily="50" charset="-127"/>
                <a:cs typeface="Arial" panose="020B0604020202020204" pitchFamily="34" charset="0"/>
              </a:rPr>
              <a:t>control signaling of power control to optimize performance is transmitted by NCR’s periodic request. </a:t>
            </a:r>
            <a:r>
              <a:rPr lang="en-US" altLang="ko-KR" sz="1400" kern="0" dirty="0">
                <a:solidFill>
                  <a:srgbClr val="FFFFFF"/>
                </a:solidFill>
                <a:ea typeface="맑은 고딕" pitchFamily="50" charset="-127"/>
                <a:cs typeface="Arial" panose="020B0604020202020204" pitchFamily="34" charset="0"/>
              </a:rPr>
              <a:t>After transmitting the power control request, if there is no response from the </a:t>
            </a:r>
            <a:r>
              <a:rPr lang="en-US" altLang="ko-KR" sz="1400" kern="0" dirty="0" err="1">
                <a:solidFill>
                  <a:srgbClr val="FFFFFF"/>
                </a:solidFill>
                <a:ea typeface="맑은 고딕" pitchFamily="50" charset="-127"/>
                <a:cs typeface="Arial" panose="020B0604020202020204" pitchFamily="34" charset="0"/>
              </a:rPr>
              <a:t>gNB</a:t>
            </a:r>
            <a:r>
              <a:rPr lang="en-US" altLang="ko-KR" sz="1400" kern="0" dirty="0">
                <a:solidFill>
                  <a:srgbClr val="FFFFFF"/>
                </a:solidFill>
                <a:ea typeface="맑은 고딕" pitchFamily="50" charset="-127"/>
                <a:cs typeface="Arial" panose="020B0604020202020204" pitchFamily="34" charset="0"/>
              </a:rPr>
              <a:t>, the NCR maintains the current power level.</a:t>
            </a:r>
          </a:p>
        </p:txBody>
      </p:sp>
      <p:sp>
        <p:nvSpPr>
          <p:cNvPr id="32" name="말풍선: 사각형 31">
            <a:extLst>
              <a:ext uri="{FF2B5EF4-FFF2-40B4-BE49-F238E27FC236}">
                <a16:creationId xmlns:a16="http://schemas.microsoft.com/office/drawing/2014/main" id="{B5340500-4B4C-E3AE-EF78-2CFFA269FDAE}"/>
              </a:ext>
            </a:extLst>
          </p:cNvPr>
          <p:cNvSpPr/>
          <p:nvPr/>
        </p:nvSpPr>
        <p:spPr bwMode="auto">
          <a:xfrm>
            <a:off x="1182772" y="3333894"/>
            <a:ext cx="2717918" cy="867205"/>
          </a:xfrm>
          <a:prstGeom prst="wedgeRectCallout">
            <a:avLst>
              <a:gd name="adj1" fmla="val 54722"/>
              <a:gd name="adj2" fmla="val 113120"/>
            </a:avLst>
          </a:prstGeom>
          <a:noFill/>
          <a:ln w="19050" cap="flat" cmpd="sng" algn="ctr">
            <a:solidFill>
              <a:srgbClr val="0000FF"/>
            </a:solid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33" name="TextBox 32">
            <a:extLst>
              <a:ext uri="{FF2B5EF4-FFF2-40B4-BE49-F238E27FC236}">
                <a16:creationId xmlns:a16="http://schemas.microsoft.com/office/drawing/2014/main" id="{C657F12A-379F-6AA0-917C-74D834FBBBC7}"/>
              </a:ext>
            </a:extLst>
          </p:cNvPr>
          <p:cNvSpPr txBox="1"/>
          <p:nvPr/>
        </p:nvSpPr>
        <p:spPr>
          <a:xfrm>
            <a:off x="1180751" y="3333895"/>
            <a:ext cx="2719939" cy="822726"/>
          </a:xfrm>
          <a:prstGeom prst="rect">
            <a:avLst/>
          </a:prstGeom>
          <a:noFill/>
        </p:spPr>
        <p:txBody>
          <a:bodyPr wrap="square" rtlCol="0">
            <a:spAutoFit/>
          </a:bodyPr>
          <a:lstStyle/>
          <a:p>
            <a:pPr algn="l">
              <a:lnSpc>
                <a:spcPct val="150000"/>
              </a:lnSpc>
            </a:pPr>
            <a:r>
              <a:rPr lang="en-US" altLang="ko-KR" sz="1100" dirty="0"/>
              <a:t>Transmission of power control signaling from </a:t>
            </a:r>
            <a:r>
              <a:rPr lang="en-US" altLang="ko-KR" sz="1100" dirty="0" err="1"/>
              <a:t>gNB</a:t>
            </a:r>
            <a:r>
              <a:rPr lang="en-US" altLang="ko-KR" sz="1100" dirty="0"/>
              <a:t> is triggered by NCR’s periodic request for power control </a:t>
            </a:r>
            <a:endParaRPr lang="ko-KR" altLang="en-US" sz="1100" dirty="0"/>
          </a:p>
        </p:txBody>
      </p:sp>
      <p:cxnSp>
        <p:nvCxnSpPr>
          <p:cNvPr id="28" name="직선 화살표 연결선 27">
            <a:extLst>
              <a:ext uri="{FF2B5EF4-FFF2-40B4-BE49-F238E27FC236}">
                <a16:creationId xmlns:a16="http://schemas.microsoft.com/office/drawing/2014/main" id="{CD8589CF-B625-0FD5-2212-22DA87A5FF46}"/>
              </a:ext>
            </a:extLst>
          </p:cNvPr>
          <p:cNvCxnSpPr>
            <a:cxnSpLocks/>
          </p:cNvCxnSpPr>
          <p:nvPr/>
        </p:nvCxnSpPr>
        <p:spPr bwMode="auto">
          <a:xfrm flipH="1">
            <a:off x="4763866" y="4266493"/>
            <a:ext cx="1084906" cy="768390"/>
          </a:xfrm>
          <a:prstGeom prst="straightConnector1">
            <a:avLst/>
          </a:prstGeom>
          <a:solidFill>
            <a:schemeClr val="bg1"/>
          </a:solidFill>
          <a:ln w="19050" cap="flat" cmpd="sng" algn="ctr">
            <a:solidFill>
              <a:srgbClr val="0000FF"/>
            </a:solidFill>
            <a:prstDash val="sysDash"/>
            <a:round/>
            <a:headEnd type="none" w="med" len="med"/>
            <a:tailEnd type="stealth" w="lg" len="lg"/>
          </a:ln>
          <a:effectLst/>
        </p:spPr>
      </p:cxnSp>
      <p:pic>
        <p:nvPicPr>
          <p:cNvPr id="12" name="그림 11">
            <a:extLst>
              <a:ext uri="{FF2B5EF4-FFF2-40B4-BE49-F238E27FC236}">
                <a16:creationId xmlns:a16="http://schemas.microsoft.com/office/drawing/2014/main" id="{54FD4731-CF68-085F-F4DC-573511F1D7CB}"/>
              </a:ext>
            </a:extLst>
          </p:cNvPr>
          <p:cNvPicPr>
            <a:picLocks noChangeAspect="1"/>
          </p:cNvPicPr>
          <p:nvPr/>
        </p:nvPicPr>
        <p:blipFill>
          <a:blip r:embed="rId5"/>
          <a:stretch>
            <a:fillRect/>
          </a:stretch>
        </p:blipFill>
        <p:spPr>
          <a:xfrm>
            <a:off x="4033156" y="4976050"/>
            <a:ext cx="665924" cy="665924"/>
          </a:xfrm>
          <a:prstGeom prst="rect">
            <a:avLst/>
          </a:prstGeom>
        </p:spPr>
      </p:pic>
      <p:sp>
        <p:nvSpPr>
          <p:cNvPr id="21" name="TextBox 20">
            <a:extLst>
              <a:ext uri="{FF2B5EF4-FFF2-40B4-BE49-F238E27FC236}">
                <a16:creationId xmlns:a16="http://schemas.microsoft.com/office/drawing/2014/main" id="{7C305DFD-934B-767F-2A5F-EA781EAA3C19}"/>
              </a:ext>
            </a:extLst>
          </p:cNvPr>
          <p:cNvSpPr txBox="1"/>
          <p:nvPr/>
        </p:nvSpPr>
        <p:spPr>
          <a:xfrm>
            <a:off x="4041349" y="4894713"/>
            <a:ext cx="649537" cy="261610"/>
          </a:xfrm>
          <a:prstGeom prst="rect">
            <a:avLst/>
          </a:prstGeom>
          <a:noFill/>
        </p:spPr>
        <p:txBody>
          <a:bodyPr wrap="none" rtlCol="0">
            <a:spAutoFit/>
          </a:bodyPr>
          <a:lstStyle/>
          <a:p>
            <a:r>
              <a:rPr lang="en-US" altLang="ko-KR" sz="1100" dirty="0">
                <a:solidFill>
                  <a:srgbClr val="0000FF"/>
                </a:solidFill>
              </a:rPr>
              <a:t>NCR#1</a:t>
            </a:r>
            <a:endParaRPr lang="ko-KR" altLang="en-US" sz="1100" dirty="0">
              <a:solidFill>
                <a:srgbClr val="0000FF"/>
              </a:solidFill>
            </a:endParaRPr>
          </a:p>
        </p:txBody>
      </p:sp>
      <p:pic>
        <p:nvPicPr>
          <p:cNvPr id="44" name="그림 43">
            <a:extLst>
              <a:ext uri="{FF2B5EF4-FFF2-40B4-BE49-F238E27FC236}">
                <a16:creationId xmlns:a16="http://schemas.microsoft.com/office/drawing/2014/main" id="{0CC8FFC5-FFC0-7968-63D9-60F5CA997F2A}"/>
              </a:ext>
            </a:extLst>
          </p:cNvPr>
          <p:cNvPicPr>
            <a:picLocks noChangeAspect="1"/>
          </p:cNvPicPr>
          <p:nvPr/>
        </p:nvPicPr>
        <p:blipFill>
          <a:blip r:embed="rId6"/>
          <a:stretch>
            <a:fillRect/>
          </a:stretch>
        </p:blipFill>
        <p:spPr>
          <a:xfrm rot="16400373" flipH="1">
            <a:off x="3592332" y="4795815"/>
            <a:ext cx="317167" cy="683346"/>
          </a:xfrm>
          <a:prstGeom prst="rect">
            <a:avLst/>
          </a:prstGeom>
        </p:spPr>
      </p:pic>
      <p:sp>
        <p:nvSpPr>
          <p:cNvPr id="13" name="타원 12">
            <a:extLst>
              <a:ext uri="{FF2B5EF4-FFF2-40B4-BE49-F238E27FC236}">
                <a16:creationId xmlns:a16="http://schemas.microsoft.com/office/drawing/2014/main" id="{BD5054FF-5C70-E3DD-045A-194A9FBDAE25}"/>
              </a:ext>
            </a:extLst>
          </p:cNvPr>
          <p:cNvSpPr/>
          <p:nvPr/>
        </p:nvSpPr>
        <p:spPr bwMode="auto">
          <a:xfrm>
            <a:off x="3235917" y="5283371"/>
            <a:ext cx="2316211" cy="567298"/>
          </a:xfrm>
          <a:prstGeom prst="ellipse">
            <a:avLst/>
          </a:prstGeom>
          <a:solidFill>
            <a:srgbClr val="0070C0">
              <a:alpha val="43922"/>
            </a:srgbClr>
          </a:solidFill>
          <a:ln w="9525" cap="flat" cmpd="sng" algn="ctr">
            <a:noFill/>
            <a:prstDash val="solid"/>
            <a:round/>
            <a:headEnd type="none" w="med" len="med"/>
            <a:tailEnd type="none" w="med" len="med"/>
          </a:ln>
          <a:effectLst/>
        </p:spPr>
        <p:txBody>
          <a:bodyPr vert="horz" wrap="square" lIns="72000" tIns="0" rIns="18000" bIns="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grpSp>
        <p:nvGrpSpPr>
          <p:cNvPr id="24" name="그룹 23">
            <a:extLst>
              <a:ext uri="{FF2B5EF4-FFF2-40B4-BE49-F238E27FC236}">
                <a16:creationId xmlns:a16="http://schemas.microsoft.com/office/drawing/2014/main" id="{A2E21FEF-DDE9-BF07-E461-03AEA8A69919}"/>
              </a:ext>
            </a:extLst>
          </p:cNvPr>
          <p:cNvGrpSpPr/>
          <p:nvPr/>
        </p:nvGrpSpPr>
        <p:grpSpPr>
          <a:xfrm>
            <a:off x="3147423" y="5292596"/>
            <a:ext cx="406060" cy="350359"/>
            <a:chOff x="2445772" y="3752849"/>
            <a:chExt cx="914400" cy="914400"/>
          </a:xfrm>
        </p:grpSpPr>
        <p:pic>
          <p:nvPicPr>
            <p:cNvPr id="25" name="그래픽 24" descr="스마트폰 윤곽선">
              <a:extLst>
                <a:ext uri="{FF2B5EF4-FFF2-40B4-BE49-F238E27FC236}">
                  <a16:creationId xmlns:a16="http://schemas.microsoft.com/office/drawing/2014/main" id="{324D203B-8190-6CBF-7BE6-0E0FCF1E43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45772" y="3752849"/>
              <a:ext cx="914400" cy="914400"/>
            </a:xfrm>
            <a:prstGeom prst="rect">
              <a:avLst/>
            </a:prstGeom>
          </p:spPr>
        </p:pic>
        <p:sp>
          <p:nvSpPr>
            <p:cNvPr id="26" name="직사각형 25">
              <a:extLst>
                <a:ext uri="{FF2B5EF4-FFF2-40B4-BE49-F238E27FC236}">
                  <a16:creationId xmlns:a16="http://schemas.microsoft.com/office/drawing/2014/main" id="{40FFB25A-3C9E-6432-AB1F-53820397E476}"/>
                </a:ext>
              </a:extLst>
            </p:cNvPr>
            <p:cNvSpPr/>
            <p:nvPr/>
          </p:nvSpPr>
          <p:spPr>
            <a:xfrm>
              <a:off x="2738441" y="3908791"/>
              <a:ext cx="331201" cy="601201"/>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맑은 고딕"/>
                <a:ea typeface="맑은 고딕" panose="020B0503020000020004" pitchFamily="50" charset="-127"/>
                <a:cs typeface="+mn-cs"/>
              </a:endParaRPr>
            </a:p>
          </p:txBody>
        </p:sp>
      </p:grpSp>
      <p:cxnSp>
        <p:nvCxnSpPr>
          <p:cNvPr id="4" name="직선 화살표 연결선 3">
            <a:extLst>
              <a:ext uri="{FF2B5EF4-FFF2-40B4-BE49-F238E27FC236}">
                <a16:creationId xmlns:a16="http://schemas.microsoft.com/office/drawing/2014/main" id="{272BEF2E-D39A-8CB0-2731-493103AEFBC3}"/>
              </a:ext>
            </a:extLst>
          </p:cNvPr>
          <p:cNvCxnSpPr>
            <a:cxnSpLocks/>
          </p:cNvCxnSpPr>
          <p:nvPr/>
        </p:nvCxnSpPr>
        <p:spPr bwMode="auto">
          <a:xfrm flipH="1">
            <a:off x="4680331" y="4144136"/>
            <a:ext cx="1084906" cy="768390"/>
          </a:xfrm>
          <a:prstGeom prst="straightConnector1">
            <a:avLst/>
          </a:prstGeom>
          <a:solidFill>
            <a:schemeClr val="bg1"/>
          </a:solidFill>
          <a:ln w="19050" cap="flat" cmpd="sng" algn="ctr">
            <a:solidFill>
              <a:srgbClr val="FF0000"/>
            </a:solidFill>
            <a:prstDash val="sysDash"/>
            <a:round/>
            <a:headEnd type="stealth" w="lg" len="lg"/>
            <a:tailEnd type="none" w="lg" len="lg"/>
          </a:ln>
          <a:effectLst/>
        </p:spPr>
      </p:cxnSp>
      <p:sp>
        <p:nvSpPr>
          <p:cNvPr id="6" name="TextBox 5">
            <a:extLst>
              <a:ext uri="{FF2B5EF4-FFF2-40B4-BE49-F238E27FC236}">
                <a16:creationId xmlns:a16="http://schemas.microsoft.com/office/drawing/2014/main" id="{1A23A642-6DC8-6BFC-2388-D949880E4B33}"/>
              </a:ext>
            </a:extLst>
          </p:cNvPr>
          <p:cNvSpPr txBox="1"/>
          <p:nvPr/>
        </p:nvSpPr>
        <p:spPr>
          <a:xfrm>
            <a:off x="4431226" y="3979280"/>
            <a:ext cx="1117614" cy="430887"/>
          </a:xfrm>
          <a:prstGeom prst="rect">
            <a:avLst/>
          </a:prstGeom>
          <a:noFill/>
        </p:spPr>
        <p:txBody>
          <a:bodyPr wrap="none" rtlCol="0">
            <a:spAutoFit/>
          </a:bodyPr>
          <a:lstStyle/>
          <a:p>
            <a:r>
              <a:rPr lang="en-US" altLang="ko-KR" sz="1100" dirty="0">
                <a:solidFill>
                  <a:srgbClr val="FF0000"/>
                </a:solidFill>
              </a:rPr>
              <a:t>Power Control </a:t>
            </a:r>
          </a:p>
          <a:p>
            <a:r>
              <a:rPr lang="en-US" altLang="ko-KR" sz="1100" dirty="0">
                <a:solidFill>
                  <a:srgbClr val="FF0000"/>
                </a:solidFill>
              </a:rPr>
              <a:t>Request</a:t>
            </a:r>
            <a:endParaRPr lang="ko-KR" altLang="en-US" sz="1100" dirty="0">
              <a:solidFill>
                <a:srgbClr val="FF0000"/>
              </a:solidFill>
            </a:endParaRPr>
          </a:p>
        </p:txBody>
      </p:sp>
    </p:spTree>
    <p:extLst>
      <p:ext uri="{BB962C8B-B14F-4D97-AF65-F5344CB8AC3E}">
        <p14:creationId xmlns:p14="http://schemas.microsoft.com/office/powerpoint/2010/main" val="1223812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래픽 10">
            <a:extLst>
              <a:ext uri="{FF2B5EF4-FFF2-40B4-BE49-F238E27FC236}">
                <a16:creationId xmlns:a16="http://schemas.microsoft.com/office/drawing/2014/main" id="{C3F82563-9B00-426E-A5A2-03B6548BDF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789432" y="210497"/>
            <a:ext cx="972108" cy="383588"/>
          </a:xfrm>
          <a:prstGeom prst="rect">
            <a:avLst/>
          </a:prstGeom>
        </p:spPr>
      </p:pic>
      <p:sp>
        <p:nvSpPr>
          <p:cNvPr id="13" name="내용 개체 틀 2">
            <a:extLst>
              <a:ext uri="{FF2B5EF4-FFF2-40B4-BE49-F238E27FC236}">
                <a16:creationId xmlns:a16="http://schemas.microsoft.com/office/drawing/2014/main" id="{E563EF21-F94C-4F1A-8659-D6A19244C48B}"/>
              </a:ext>
            </a:extLst>
          </p:cNvPr>
          <p:cNvSpPr txBox="1">
            <a:spLocks/>
          </p:cNvSpPr>
          <p:nvPr/>
        </p:nvSpPr>
        <p:spPr>
          <a:xfrm>
            <a:off x="804965" y="501257"/>
            <a:ext cx="8676964" cy="62769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ko-KR"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rPr>
              <a:t>Conclusion</a:t>
            </a:r>
            <a:endParaRPr lang="ko-KR" altLang="en-US" sz="3600" b="1" dirty="0">
              <a:gradFill flip="none" rotWithShape="1">
                <a:gsLst>
                  <a:gs pos="100000">
                    <a:schemeClr val="accent1">
                      <a:lumMod val="5000"/>
                      <a:lumOff val="95000"/>
                    </a:schemeClr>
                  </a:gs>
                  <a:gs pos="0">
                    <a:srgbClr val="00B0F0"/>
                  </a:gs>
                </a:gsLst>
                <a:lin ang="0" scaled="1"/>
                <a:tileRect/>
              </a:gradFill>
              <a:latin typeface="T고딕 Black" panose="020B0A03000000000000" pitchFamily="34" charset="-127"/>
              <a:ea typeface="T고딕 Black" panose="020B0A03000000000000" pitchFamily="34" charset="-127"/>
              <a:cs typeface="Arial" pitchFamily="34" charset="0"/>
            </a:endParaRPr>
          </a:p>
        </p:txBody>
      </p:sp>
      <p:sp>
        <p:nvSpPr>
          <p:cNvPr id="15" name="직사각형 14">
            <a:extLst>
              <a:ext uri="{FF2B5EF4-FFF2-40B4-BE49-F238E27FC236}">
                <a16:creationId xmlns:a16="http://schemas.microsoft.com/office/drawing/2014/main" id="{AB444A16-D8A8-4DAA-83C1-BC61598158C6}"/>
              </a:ext>
            </a:extLst>
          </p:cNvPr>
          <p:cNvSpPr/>
          <p:nvPr/>
        </p:nvSpPr>
        <p:spPr>
          <a:xfrm>
            <a:off x="646194" y="1761086"/>
            <a:ext cx="11701300" cy="3370666"/>
          </a:xfrm>
          <a:prstGeom prst="rect">
            <a:avLst/>
          </a:prstGeom>
        </p:spPr>
        <p:txBody>
          <a:bodyPr wrap="square">
            <a:spAutoFit/>
          </a:bodyPr>
          <a:lstStyle/>
          <a:p>
            <a:pPr marL="285750"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Based on the previous observations, we strongly suggest as following;</a:t>
            </a:r>
          </a:p>
          <a:p>
            <a:pPr marL="285750" indent="-285750" algn="l">
              <a:lnSpc>
                <a:spcPct val="150000"/>
              </a:lnSpc>
              <a:buFont typeface="Arial" panose="020B0604020202020204" pitchFamily="34" charset="0"/>
              <a:buChar char="•"/>
            </a:pPr>
            <a:endParaRPr lang="en-US" altLang="ko-KR" sz="1600" b="1" kern="0" dirty="0">
              <a:solidFill>
                <a:schemeClr val="accent6">
                  <a:lumMod val="60000"/>
                  <a:lumOff val="40000"/>
                </a:schemeClr>
              </a:solidFill>
              <a:ea typeface="맑은 고딕" pitchFamily="50" charset="-127"/>
              <a:cs typeface="Arial" panose="020B0604020202020204" pitchFamily="34" charset="0"/>
            </a:endParaRPr>
          </a:p>
          <a:p>
            <a:pPr marL="285750" indent="-285750" algn="l">
              <a:lnSpc>
                <a:spcPct val="150000"/>
              </a:lnSpc>
              <a:buFont typeface="Arial" panose="020B0604020202020204" pitchFamily="34" charset="0"/>
              <a:buChar char="•"/>
            </a:pPr>
            <a:r>
              <a:rPr lang="en-US" altLang="ko-KR" sz="1600" b="1" kern="0" dirty="0">
                <a:solidFill>
                  <a:schemeClr val="accent6">
                    <a:lumMod val="60000"/>
                    <a:lumOff val="40000"/>
                  </a:schemeClr>
                </a:solidFill>
                <a:ea typeface="맑은 고딕" pitchFamily="50" charset="-127"/>
                <a:cs typeface="Arial" panose="020B0604020202020204" pitchFamily="34" charset="0"/>
              </a:rPr>
              <a:t>Proposal: </a:t>
            </a:r>
          </a:p>
          <a:p>
            <a:pPr marL="808558" lvl="1" indent="-285750" algn="l">
              <a:lnSpc>
                <a:spcPct val="150000"/>
              </a:lnSpc>
              <a:buFont typeface="Arial" panose="020B0604020202020204" pitchFamily="34" charset="0"/>
              <a:buChar char="•"/>
            </a:pPr>
            <a:r>
              <a:rPr lang="en-US" altLang="ko-KR" sz="1600" b="1" kern="0" dirty="0">
                <a:solidFill>
                  <a:srgbClr val="FFFFFF"/>
                </a:solidFill>
                <a:ea typeface="맑은 고딕" pitchFamily="50" charset="-127"/>
                <a:cs typeface="Arial" panose="020B0604020202020204" pitchFamily="34" charset="0"/>
              </a:rPr>
              <a:t>NCR power control is essential to improve performance compared to RF repeater operation of LTE network.</a:t>
            </a:r>
            <a:endParaRPr lang="en-US" altLang="ko-KR" sz="1600" b="1" kern="0" dirty="0">
              <a:solidFill>
                <a:schemeClr val="bg1"/>
              </a:solidFill>
              <a:ea typeface="맑은 고딕" pitchFamily="50" charset="-127"/>
              <a:cs typeface="Arial" panose="020B0604020202020204" pitchFamily="34" charset="0"/>
            </a:endParaRPr>
          </a:p>
          <a:p>
            <a:pPr marL="808558" lvl="1"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Interference mitigation among NCRs and transmission power optimization using power control in Rel-19 NCR enhancement.  </a:t>
            </a:r>
          </a:p>
          <a:p>
            <a:pPr marL="808558" lvl="1" indent="-285750" algn="l">
              <a:lnSpc>
                <a:spcPct val="150000"/>
              </a:lnSpc>
              <a:buFont typeface="Arial" panose="020B0604020202020204" pitchFamily="34" charset="0"/>
              <a:buChar char="•"/>
            </a:pPr>
            <a:r>
              <a:rPr lang="en-US" altLang="ko-KR" sz="1600" b="1" kern="0" dirty="0">
                <a:solidFill>
                  <a:schemeClr val="bg1"/>
                </a:solidFill>
                <a:ea typeface="맑은 고딕" pitchFamily="50" charset="-127"/>
                <a:cs typeface="Arial" panose="020B0604020202020204" pitchFamily="34" charset="0"/>
              </a:rPr>
              <a:t>In addition, </a:t>
            </a:r>
            <a:r>
              <a:rPr lang="en-US" altLang="ko-KR" sz="1600" b="1" kern="0" dirty="0">
                <a:solidFill>
                  <a:srgbClr val="FFFFFF"/>
                </a:solidFill>
                <a:ea typeface="맑은 고딕" pitchFamily="50" charset="-127"/>
                <a:cs typeface="Arial" panose="020B0604020202020204" pitchFamily="34" charset="0"/>
              </a:rPr>
              <a:t>power control command can separately adjust the power of DL access link and UL backhaul link.</a:t>
            </a:r>
          </a:p>
          <a:p>
            <a:pPr marL="808558" lvl="1" indent="-285750" algn="l">
              <a:lnSpc>
                <a:spcPct val="150000"/>
              </a:lnSpc>
              <a:buFont typeface="Arial" panose="020B0604020202020204" pitchFamily="34" charset="0"/>
              <a:buChar char="•"/>
            </a:pPr>
            <a:r>
              <a:rPr lang="en-US" altLang="ko-KR" sz="1600" b="1" kern="0" dirty="0">
                <a:solidFill>
                  <a:srgbClr val="FFFFFF"/>
                </a:solidFill>
                <a:ea typeface="맑은 고딕" pitchFamily="50" charset="-127"/>
                <a:cs typeface="Arial" panose="020B0604020202020204" pitchFamily="34" charset="0"/>
              </a:rPr>
              <a:t>Considering the complexity and operational efficiency of </a:t>
            </a:r>
            <a:r>
              <a:rPr lang="en-US" altLang="ko-KR" sz="1600" b="1" kern="0" dirty="0" err="1">
                <a:solidFill>
                  <a:srgbClr val="FFFFFF"/>
                </a:solidFill>
                <a:ea typeface="맑은 고딕" pitchFamily="50" charset="-127"/>
                <a:cs typeface="Arial" panose="020B0604020202020204" pitchFamily="34" charset="0"/>
              </a:rPr>
              <a:t>gNB</a:t>
            </a:r>
            <a:r>
              <a:rPr lang="en-US" altLang="ko-KR" sz="1600" b="1" kern="0" dirty="0">
                <a:solidFill>
                  <a:srgbClr val="FFFFFF"/>
                </a:solidFill>
                <a:ea typeface="맑은 고딕" pitchFamily="50" charset="-127"/>
                <a:cs typeface="Arial" panose="020B0604020202020204" pitchFamily="34" charset="0"/>
              </a:rPr>
              <a:t>, we propose power control signaling with a relatively long period unlike UE power control.</a:t>
            </a:r>
          </a:p>
        </p:txBody>
      </p:sp>
    </p:spTree>
    <p:extLst>
      <p:ext uri="{BB962C8B-B14F-4D97-AF65-F5344CB8AC3E}">
        <p14:creationId xmlns:p14="http://schemas.microsoft.com/office/powerpoint/2010/main" val="36493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80CE428B-2DDF-4C24-A7EA-666A96C170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 y="0"/>
            <a:ext cx="12993511" cy="7308850"/>
          </a:xfrm>
          <a:prstGeom prst="rect">
            <a:avLst/>
          </a:prstGeom>
        </p:spPr>
      </p:pic>
      <p:sp>
        <p:nvSpPr>
          <p:cNvPr id="13" name="내용 개체 틀 2">
            <a:extLst>
              <a:ext uri="{FF2B5EF4-FFF2-40B4-BE49-F238E27FC236}">
                <a16:creationId xmlns:a16="http://schemas.microsoft.com/office/drawing/2014/main" id="{B66C1244-E86D-4B30-9625-39594D4F7870}"/>
              </a:ext>
            </a:extLst>
          </p:cNvPr>
          <p:cNvSpPr txBox="1">
            <a:spLocks/>
          </p:cNvSpPr>
          <p:nvPr/>
        </p:nvSpPr>
        <p:spPr>
          <a:xfrm>
            <a:off x="4732647" y="2892694"/>
            <a:ext cx="3528392" cy="750803"/>
          </a:xfrm>
          <a:prstGeom prst="rect">
            <a:avLst/>
          </a:prstGeom>
        </p:spPr>
        <p:txBody>
          <a:bodyPr vert="horz" wrap="square" lIns="72983" tIns="36491" rIns="72983" bIns="36491"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pPr>
            <a:r>
              <a:rPr lang="en-US" altLang="ko-KR" sz="4400" b="1" dirty="0">
                <a:solidFill>
                  <a:schemeClr val="bg1"/>
                </a:solidFill>
                <a:latin typeface="T고딕 Medium" panose="020B0A03000000000000" pitchFamily="34" charset="-127"/>
                <a:ea typeface="T고딕 Medium" panose="020B0A03000000000000" pitchFamily="34" charset="-127"/>
                <a:cs typeface="Arial" pitchFamily="34" charset="0"/>
              </a:rPr>
              <a:t>Thank You.</a:t>
            </a:r>
          </a:p>
        </p:txBody>
      </p:sp>
    </p:spTree>
    <p:extLst>
      <p:ext uri="{BB962C8B-B14F-4D97-AF65-F5344CB8AC3E}">
        <p14:creationId xmlns:p14="http://schemas.microsoft.com/office/powerpoint/2010/main" val="2673988838"/>
      </p:ext>
    </p:extLst>
  </p:cSld>
  <p:clrMapOvr>
    <a:masterClrMapping/>
  </p:clrMapOvr>
</p:sld>
</file>

<file path=ppt/theme/theme1.xml><?xml version="1.0" encoding="utf-8"?>
<a:theme xmlns:a="http://schemas.openxmlformats.org/drawingml/2006/main" name="3_디자인 사용자 지정">
  <a:themeElements>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사용자 지정 1">
      <a:majorFont>
        <a:latin typeface="Moebius"/>
        <a:ea typeface="맑은 고딕"/>
        <a:cs typeface=""/>
      </a:majorFont>
      <a:minorFont>
        <a:latin typeface="Moebius"/>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w="9525" cap="flat" cmpd="sng" algn="ctr">
          <a:solidFill>
            <a:schemeClr val="tx1"/>
          </a:solidFill>
          <a:prstDash val="solid"/>
          <a:round/>
          <a:headEnd type="none" w="med" len="med"/>
          <a:tailEnd type="none" w="med" len="med"/>
        </a:ln>
        <a:effectLst/>
      </a:spPr>
      <a:bodyPr vert="horz" wrap="square" lIns="72000" tIns="0" rIns="18000" bIns="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디자인 사용자 지정">
  <a:themeElements>
    <a:clrScheme name="따뜻한 파란색">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사용자 지정 1">
      <a:majorFont>
        <a:latin typeface="Moebius"/>
        <a:ea typeface="맑은 고딕"/>
        <a:cs typeface=""/>
      </a:majorFont>
      <a:minorFont>
        <a:latin typeface="Moebius"/>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w="9525" cap="flat" cmpd="sng" algn="ctr">
          <a:solidFill>
            <a:schemeClr val="tx1"/>
          </a:solidFill>
          <a:prstDash val="solid"/>
          <a:round/>
          <a:headEnd type="none" w="med" len="med"/>
          <a:tailEnd type="none" w="med" len="med"/>
        </a:ln>
        <a:effectLst/>
      </a:spPr>
      <a:bodyPr vert="horz" wrap="square" lIns="72000" tIns="0" rIns="18000" bIns="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
      <a:dk1>
        <a:srgbClr val="000000"/>
      </a:dk1>
      <a:lt1>
        <a:srgbClr val="FFFFFF"/>
      </a:lt1>
      <a:dk2>
        <a:srgbClr val="00FF00"/>
      </a:dk2>
      <a:lt2>
        <a:srgbClr val="FF0000"/>
      </a:lt2>
      <a:accent1>
        <a:srgbClr val="0000FF"/>
      </a:accent1>
      <a:accent2>
        <a:srgbClr val="00FFFF"/>
      </a:accent2>
      <a:accent3>
        <a:srgbClr val="FFFFFF"/>
      </a:accent3>
      <a:accent4>
        <a:srgbClr val="000000"/>
      </a:accent4>
      <a:accent5>
        <a:srgbClr val="AAAAFF"/>
      </a:accent5>
      <a:accent6>
        <a:srgbClr val="00E7E7"/>
      </a:accent6>
      <a:hlink>
        <a:srgbClr val="FF00FF"/>
      </a:hlink>
      <a:folHlink>
        <a:srgbClr val="FFFF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
      <a:dk1>
        <a:srgbClr val="000000"/>
      </a:dk1>
      <a:lt1>
        <a:srgbClr val="FFFFFF"/>
      </a:lt1>
      <a:dk2>
        <a:srgbClr val="00FF00"/>
      </a:dk2>
      <a:lt2>
        <a:srgbClr val="FF0000"/>
      </a:lt2>
      <a:accent1>
        <a:srgbClr val="0000FF"/>
      </a:accent1>
      <a:accent2>
        <a:srgbClr val="00FFFF"/>
      </a:accent2>
      <a:accent3>
        <a:srgbClr val="FFFFFF"/>
      </a:accent3>
      <a:accent4>
        <a:srgbClr val="000000"/>
      </a:accent4>
      <a:accent5>
        <a:srgbClr val="AAAAFF"/>
      </a:accent5>
      <a:accent6>
        <a:srgbClr val="00E7E7"/>
      </a:accent6>
      <a:hlink>
        <a:srgbClr val="FF00FF"/>
      </a:hlink>
      <a:folHlink>
        <a:srgbClr val="FFFF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문서" ma:contentTypeID="0x0101004C920E3CDF296A4DA164753BD618D2DC" ma:contentTypeVersion="10" ma:contentTypeDescription="새 문서를 만듭니다." ma:contentTypeScope="" ma:versionID="a754158cf4a1be0d6bb703e0966453d7">
  <xsd:schema xmlns:xsd="http://www.w3.org/2001/XMLSchema" xmlns:xs="http://www.w3.org/2001/XMLSchema" xmlns:p="http://schemas.microsoft.com/office/2006/metadata/properties" xmlns:ns3="b4a7f3fc-5aa6-4018-ab60-3986696db710" targetNamespace="http://schemas.microsoft.com/office/2006/metadata/properties" ma:root="true" ma:fieldsID="043cd5b8392d23ac593580defe8de5a7" ns3:_="">
    <xsd:import namespace="b4a7f3fc-5aa6-4018-ab60-3986696db71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a7f3fc-5aa6-4018-ab60-3986696d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4EC33E-9203-478D-902F-2FF7E6253C62}">
  <ds:schemaRefs>
    <ds:schemaRef ds:uri="http://schemas.microsoft.com/office/infopath/2007/PartnerControls"/>
    <ds:schemaRef ds:uri="http://schemas.microsoft.com/office/2006/documentManagement/types"/>
    <ds:schemaRef ds:uri="http://www.w3.org/XML/1998/namespace"/>
    <ds:schemaRef ds:uri="http://purl.org/dc/elements/1.1/"/>
    <ds:schemaRef ds:uri="http://schemas.microsoft.com/office/2006/metadata/properties"/>
    <ds:schemaRef ds:uri="http://purl.org/dc/dcmitype/"/>
    <ds:schemaRef ds:uri="http://schemas.openxmlformats.org/package/2006/metadata/core-properties"/>
    <ds:schemaRef ds:uri="b4a7f3fc-5aa6-4018-ab60-3986696db710"/>
    <ds:schemaRef ds:uri="http://purl.org/dc/terms/"/>
  </ds:schemaRefs>
</ds:datastoreItem>
</file>

<file path=customXml/itemProps2.xml><?xml version="1.0" encoding="utf-8"?>
<ds:datastoreItem xmlns:ds="http://schemas.openxmlformats.org/officeDocument/2006/customXml" ds:itemID="{CBF0C634-C7BD-4A38-B15C-25C421E966C0}">
  <ds:schemaRefs>
    <ds:schemaRef ds:uri="http://schemas.microsoft.com/sharepoint/v3/contenttype/forms"/>
  </ds:schemaRefs>
</ds:datastoreItem>
</file>

<file path=customXml/itemProps3.xml><?xml version="1.0" encoding="utf-8"?>
<ds:datastoreItem xmlns:ds="http://schemas.openxmlformats.org/officeDocument/2006/customXml" ds:itemID="{D8F7B512-DAFA-47B4-AA59-A9E415886A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a7f3fc-5aa6-4018-ab60-3986696db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1474081768</TotalTime>
  <Pages>39</Pages>
  <Words>761</Words>
  <Application>Microsoft Office PowerPoint</Application>
  <PresentationFormat>사용자 지정</PresentationFormat>
  <Paragraphs>72</Paragraphs>
  <Slides>8</Slides>
  <Notes>0</Notes>
  <HiddenSlides>0</HiddenSlides>
  <MMClips>0</MMClips>
  <ScaleCrop>false</ScaleCrop>
  <HeadingPairs>
    <vt:vector size="6" baseType="variant">
      <vt:variant>
        <vt:lpstr>사용한 글꼴</vt:lpstr>
      </vt:variant>
      <vt:variant>
        <vt:i4>7</vt:i4>
      </vt:variant>
      <vt:variant>
        <vt:lpstr>테마</vt:lpstr>
      </vt:variant>
      <vt:variant>
        <vt:i4>2</vt:i4>
      </vt:variant>
      <vt:variant>
        <vt:lpstr>슬라이드 제목</vt:lpstr>
      </vt:variant>
      <vt:variant>
        <vt:i4>8</vt:i4>
      </vt:variant>
    </vt:vector>
  </HeadingPairs>
  <TitlesOfParts>
    <vt:vector size="17" baseType="lpstr">
      <vt:lpstr>Optima</vt:lpstr>
      <vt:lpstr>T고딕 Black</vt:lpstr>
      <vt:lpstr>T고딕 Medium</vt:lpstr>
      <vt:lpstr>굴림</vt:lpstr>
      <vt:lpstr>맑은 고딕</vt:lpstr>
      <vt:lpstr>Arial</vt:lpstr>
      <vt:lpstr>Wingdings</vt:lpstr>
      <vt:lpstr>3_디자인 사용자 지정</vt:lpstr>
      <vt:lpstr>4_디자인 사용자 지정</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presentation</dc:title>
  <dc:creator>류탁기님/Access Network개발팀</dc:creator>
  <cp:lastModifiedBy>김두희님(Doohee Kim)/Access개발팀</cp:lastModifiedBy>
  <cp:revision>8241</cp:revision>
  <cp:lastPrinted>2015-07-01T01:27:11Z</cp:lastPrinted>
  <dcterms:created xsi:type="dcterms:W3CDTF">1996-10-14T12:11:22Z</dcterms:created>
  <dcterms:modified xsi:type="dcterms:W3CDTF">2023-09-04T05:55:02Z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0x0101004C920E3CDF296A4DA164753BD618D2DC</vt:lpwstr>
  </property>
</Properties>
</file>