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595" r:id="rId2"/>
    <p:sldId id="663" r:id="rId3"/>
    <p:sldId id="641" r:id="rId4"/>
    <p:sldId id="665" r:id="rId5"/>
    <p:sldId id="662" r:id="rId6"/>
    <p:sldId id="667" r:id="rId7"/>
    <p:sldId id="668" r:id="rId8"/>
    <p:sldId id="61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69" d="100"/>
          <a:sy n="69" d="100"/>
        </p:scale>
        <p:origin x="5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3410" y="3167292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Views on </a:t>
            </a:r>
            <a:r>
              <a:rPr lang="en-US" altLang="zh-CN" sz="4800" dirty="0" err="1" smtClean="0"/>
              <a:t>Rel</a:t>
            </a:r>
            <a:r>
              <a:rPr lang="en-US" altLang="zh-CN" sz="4800" dirty="0" smtClean="0"/>
              <a:t>-19 Positioning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1160586" y="456057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EE6516-8C92-4903-88E7-2F4DC426FDEB}"/>
              </a:ext>
            </a:extLst>
          </p:cNvPr>
          <p:cNvSpPr txBox="1"/>
          <p:nvPr/>
        </p:nvSpPr>
        <p:spPr>
          <a:xfrm>
            <a:off x="271095" y="201705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RAN#101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Bangalore, India, Sep 11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-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15,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2023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A03303D8-A013-4C24-9852-74BDC53C08DB}"/>
              </a:ext>
            </a:extLst>
          </p:cNvPr>
          <p:cNvSpPr txBox="1">
            <a:spLocks/>
          </p:cNvSpPr>
          <p:nvPr/>
        </p:nvSpPr>
        <p:spPr bwMode="gray">
          <a:xfrm>
            <a:off x="382124" y="1748937"/>
            <a:ext cx="95444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defRPr>
            </a:lvl1pPr>
          </a:lstStyle>
          <a:p>
            <a:r>
              <a:rPr lang="en-US" dirty="0"/>
              <a:t>Agenda Item:			</a:t>
            </a:r>
            <a:r>
              <a:rPr lang="en-GB" altLang="zh-CN" dirty="0" err="1" smtClean="0"/>
              <a:t>8A.2.12.4</a:t>
            </a:r>
            <a:endParaRPr lang="en-US" dirty="0"/>
          </a:p>
          <a:p>
            <a:r>
              <a:rPr lang="en-US" dirty="0"/>
              <a:t>Source:			</a:t>
            </a:r>
            <a:r>
              <a:rPr lang="en-US" altLang="zh-CN" dirty="0"/>
              <a:t>Xiaomi</a:t>
            </a:r>
            <a:endParaRPr lang="en-US" dirty="0"/>
          </a:p>
          <a:p>
            <a:r>
              <a:rPr lang="en-US" dirty="0"/>
              <a:t>Document  for:		Discussion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F7120D-4FAF-49A2-A0B7-D8410C00517A}"/>
              </a:ext>
            </a:extLst>
          </p:cNvPr>
          <p:cNvSpPr txBox="1"/>
          <p:nvPr/>
        </p:nvSpPr>
        <p:spPr>
          <a:xfrm>
            <a:off x="9284498" y="307144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RP-232010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Motivation 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9222" y="1293090"/>
            <a:ext cx="977946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 positioning WI includes a number of objectives, such as the </a:t>
            </a:r>
            <a:r>
              <a:rPr lang="en-US" altLang="zh-CN" sz="2400" dirty="0" err="1" smtClean="0"/>
              <a:t>sidelink</a:t>
            </a:r>
            <a:r>
              <a:rPr lang="en-US" altLang="zh-CN" sz="2400" dirty="0" smtClean="0"/>
              <a:t> positioning, carrier phase positioning, bandwidth aggregation for positioning, redcap positioning, </a:t>
            </a:r>
            <a:r>
              <a:rPr lang="en-US" altLang="zh-CN" sz="2400" dirty="0" err="1" smtClean="0"/>
              <a:t>LPHAP</a:t>
            </a:r>
            <a:r>
              <a:rPr lang="en-US" altLang="zh-CN" sz="2400" dirty="0" smtClean="0"/>
              <a:t> and RAT-dependent positioning integrity.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However,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 Sidelink positioning needs to be further enhanced, since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It only supports the basic features;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Set B requirements of SL positioning/ranging accuracy can’t be satisfied;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Power consumption reduction was not considered;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RAN2 may down scope the SL positioning since it </a:t>
            </a:r>
            <a:r>
              <a:rPr lang="en-US" altLang="zh-CN" sz="2400" dirty="0" smtClean="0"/>
              <a:t>might not </a:t>
            </a:r>
            <a:r>
              <a:rPr lang="en-US" altLang="zh-CN" sz="2400" dirty="0"/>
              <a:t>be completed on </a:t>
            </a:r>
            <a:r>
              <a:rPr lang="en-US" altLang="zh-CN" sz="2400" dirty="0" smtClean="0"/>
              <a:t>time</a:t>
            </a:r>
            <a:r>
              <a:rPr lang="en-US" altLang="zh-CN" sz="2400" dirty="0"/>
              <a:t>.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Proposal: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Sidelink positioning </a:t>
            </a:r>
            <a:r>
              <a:rPr lang="en-US" altLang="zh-CN" sz="2400" dirty="0" smtClean="0"/>
              <a:t>enhancement should </a:t>
            </a:r>
            <a:r>
              <a:rPr lang="en-US" altLang="zh-CN" sz="2400" dirty="0"/>
              <a:t>be </a:t>
            </a:r>
            <a:r>
              <a:rPr lang="en-US" altLang="zh-CN" sz="2400" dirty="0" smtClean="0"/>
              <a:t>considered in </a:t>
            </a:r>
            <a:r>
              <a:rPr lang="en-US" altLang="zh-CN" sz="2400" dirty="0" err="1"/>
              <a:t>Rel</a:t>
            </a:r>
            <a:r>
              <a:rPr lang="en-US" altLang="zh-CN" sz="2400" dirty="0"/>
              <a:t>-19.</a:t>
            </a:r>
          </a:p>
        </p:txBody>
      </p:sp>
    </p:spTree>
    <p:extLst>
      <p:ext uri="{BB962C8B-B14F-4D97-AF65-F5344CB8AC3E}">
        <p14:creationId xmlns:p14="http://schemas.microsoft.com/office/powerpoint/2010/main" val="83366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SL positioning enhancement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9222" y="1293090"/>
            <a:ext cx="104195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SL positioning/ranging accuracy improvement</a:t>
            </a:r>
            <a:endParaRPr lang="en-US" altLang="zh-CN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In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-18, </a:t>
            </a:r>
            <a:r>
              <a:rPr lang="en-US" altLang="zh-CN" sz="2400" dirty="0" err="1" smtClean="0"/>
              <a:t>RAN1</a:t>
            </a:r>
            <a:r>
              <a:rPr lang="en-US" altLang="zh-CN" sz="2400" dirty="0" smtClean="0"/>
              <a:t> studied use cases and </a:t>
            </a:r>
            <a:r>
              <a:rPr lang="en-US" altLang="zh-CN" sz="2400" dirty="0"/>
              <a:t>corresponding </a:t>
            </a:r>
            <a:r>
              <a:rPr lang="en-US" altLang="zh-CN" sz="2400" dirty="0" smtClean="0"/>
              <a:t>requirements  and defined the Set A and Set B accuracy requirements respectively.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Set B requirements can’t be satisfied based on the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 SL positioning.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following enhancements can be considered for accuracy improvement.</a:t>
            </a: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Wider bandwidth, includes unlicensed band and </a:t>
            </a:r>
            <a:r>
              <a:rPr lang="en-US" altLang="zh-CN" sz="2400" dirty="0" err="1" smtClean="0"/>
              <a:t>FR2</a:t>
            </a:r>
            <a:endParaRPr lang="en-US" altLang="zh-CN" sz="2400" dirty="0" smtClean="0"/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Sidelink positioning method enhancement, for example, SL-</a:t>
            </a:r>
            <a:r>
              <a:rPr lang="en-US" altLang="zh-CN" sz="2400" dirty="0" err="1" smtClean="0"/>
              <a:t>CPP</a:t>
            </a:r>
            <a:endParaRPr lang="en-US" altLang="zh-CN" sz="2400" dirty="0" smtClean="0"/>
          </a:p>
          <a:p>
            <a:pPr marL="285750" lvl="1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Power consumption reduction </a:t>
            </a:r>
          </a:p>
          <a:p>
            <a:pPr lvl="2" indent="-4572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It </a:t>
            </a:r>
            <a:r>
              <a:rPr lang="en-US" altLang="zh-CN" sz="2400" dirty="0"/>
              <a:t>is significantly important, especially for the </a:t>
            </a:r>
            <a:r>
              <a:rPr lang="en-US" altLang="zh-CN" sz="2400" dirty="0" err="1"/>
              <a:t>IIoT</a:t>
            </a:r>
            <a:r>
              <a:rPr lang="en-US" altLang="zh-CN" sz="2400" dirty="0"/>
              <a:t> and commercial use cases</a:t>
            </a:r>
          </a:p>
          <a:p>
            <a:pPr lvl="2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following enhancements can be considered for </a:t>
            </a:r>
            <a:r>
              <a:rPr lang="en-US" altLang="zh-CN" sz="2400" dirty="0" smtClean="0"/>
              <a:t>power consumption reduction</a:t>
            </a:r>
            <a:endParaRPr lang="en-US" altLang="zh-CN" sz="2400" dirty="0"/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US" altLang="zh-CN" sz="2400" dirty="0"/>
              <a:t>Partial sensing based SL resource selection for scheme 2</a:t>
            </a: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GB" altLang="zh-CN" sz="2400" dirty="0" smtClean="0"/>
              <a:t>The SL-</a:t>
            </a:r>
            <a:r>
              <a:rPr lang="en-GB" altLang="zh-CN" sz="2400" dirty="0" err="1" smtClean="0"/>
              <a:t>DRX</a:t>
            </a:r>
            <a:r>
              <a:rPr lang="en-GB" altLang="zh-CN" sz="2400" dirty="0" smtClean="0"/>
              <a:t> </a:t>
            </a:r>
            <a:r>
              <a:rPr lang="en-GB" altLang="zh-CN" sz="2400" dirty="0"/>
              <a:t>impact on SL </a:t>
            </a:r>
            <a:r>
              <a:rPr lang="en-GB" altLang="zh-CN" sz="2400" dirty="0" smtClean="0"/>
              <a:t>positioning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80506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SL positioning enhancement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9222" y="1293090"/>
            <a:ext cx="104195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The objectives of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 </a:t>
            </a:r>
            <a:r>
              <a:rPr lang="en-US" altLang="zh-CN" sz="2400" dirty="0" err="1" smtClean="0"/>
              <a:t>sidelink</a:t>
            </a:r>
            <a:r>
              <a:rPr lang="en-US" altLang="zh-CN" sz="2400" dirty="0" smtClean="0"/>
              <a:t> positioning are dropped by RAN2</a:t>
            </a:r>
            <a:endParaRPr lang="en-US" altLang="zh-CN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Due to </a:t>
            </a:r>
            <a:r>
              <a:rPr lang="en-US" altLang="zh-CN" sz="2400" dirty="0" err="1" smtClean="0"/>
              <a:t>TU</a:t>
            </a:r>
            <a:r>
              <a:rPr lang="en-US" altLang="zh-CN" sz="2400" dirty="0" smtClean="0"/>
              <a:t> limitation, RAN2 may drop  some  objectives of SL positioning, how to reduce the objectives will be discussed at </a:t>
            </a:r>
            <a:r>
              <a:rPr lang="en-US" altLang="zh-CN" sz="2400" dirty="0" err="1" smtClean="0"/>
              <a:t>RAN#101</a:t>
            </a:r>
            <a:r>
              <a:rPr lang="en-US" altLang="zh-CN" sz="2400" dirty="0" smtClean="0"/>
              <a:t> meeting.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objectives dropped by RAN2 can be included in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-19 positioning and the detailed objectives can be discussed after </a:t>
            </a:r>
            <a:r>
              <a:rPr lang="en-US" altLang="zh-CN" sz="2400" dirty="0" err="1" smtClean="0"/>
              <a:t>RAN#101</a:t>
            </a:r>
            <a:r>
              <a:rPr lang="en-US" altLang="zh-CN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31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SL </a:t>
            </a:r>
            <a:r>
              <a:rPr lang="en-US" altLang="zh-CN" sz="2800" dirty="0"/>
              <a:t>Positioning </a:t>
            </a:r>
            <a:r>
              <a:rPr lang="en-US" altLang="zh-CN" sz="2800" dirty="0" smtClean="0"/>
              <a:t>enhancement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5589" y="1293528"/>
            <a:ext cx="110065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Objectives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SL positioning/ranging accuracy improvement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SL </a:t>
            </a:r>
            <a:r>
              <a:rPr lang="en-US" altLang="zh-CN" sz="2400" dirty="0"/>
              <a:t>positioning in unlicensed band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Consider R18 SL communication design in unlicensed band as the </a:t>
            </a:r>
            <a:r>
              <a:rPr lang="en-US" altLang="zh-CN" sz="2000" dirty="0" smtClean="0"/>
              <a:t>baseline, and the following aspects can be considered for SL PRS transmission in unlicensed band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The type 1 and type 2 </a:t>
            </a:r>
            <a:r>
              <a:rPr lang="en-US" altLang="zh-CN" sz="2000" dirty="0" err="1" smtClean="0"/>
              <a:t>LBT</a:t>
            </a:r>
            <a:endParaRPr lang="en-US" altLang="zh-CN" sz="2000" dirty="0" smtClean="0"/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Multi-channel access </a:t>
            </a:r>
            <a:r>
              <a:rPr lang="en-US" altLang="zh-CN" sz="2000" dirty="0" smtClean="0"/>
              <a:t>procedure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CP extension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UE to UE COT sharing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err="1" smtClean="0"/>
              <a:t>Mcst</a:t>
            </a:r>
            <a:endParaRPr lang="en-US" altLang="zh-CN" sz="2000" dirty="0" smtClean="0"/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More than one starting symbols 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OCB requirements 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err="1"/>
              <a:t>PSCCH-PSSCH</a:t>
            </a:r>
            <a:r>
              <a:rPr lang="en-US" altLang="zh-CN" sz="2000" dirty="0"/>
              <a:t>/SL-PRS mapping</a:t>
            </a:r>
            <a:endParaRPr lang="en-US" altLang="zh-CN" sz="2000" dirty="0" smtClean="0"/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Resource selection procedure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The signaling and </a:t>
            </a:r>
            <a:r>
              <a:rPr lang="en-US" altLang="zh-CN" sz="2000" dirty="0" smtClean="0"/>
              <a:t>procedures </a:t>
            </a:r>
            <a:r>
              <a:rPr lang="en-US" altLang="zh-CN" sz="2000" dirty="0"/>
              <a:t>for SL positioning in unlicensed </a:t>
            </a:r>
            <a:r>
              <a:rPr lang="en-US" altLang="zh-CN" sz="2000" dirty="0" smtClean="0"/>
              <a:t>band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7656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SL </a:t>
            </a:r>
            <a:r>
              <a:rPr lang="en-US" altLang="zh-CN" sz="2800" dirty="0"/>
              <a:t>Positioning </a:t>
            </a:r>
            <a:r>
              <a:rPr lang="en-US" altLang="zh-CN" sz="2800" dirty="0" smtClean="0"/>
              <a:t>enhancement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5589" y="1293528"/>
            <a:ext cx="110065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Objectives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SL positioning/ranging accuracy improvement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SL </a:t>
            </a:r>
            <a:r>
              <a:rPr lang="en-US" altLang="zh-CN" sz="2400" dirty="0"/>
              <a:t>positioning in </a:t>
            </a:r>
            <a:r>
              <a:rPr lang="en-US" altLang="zh-CN" sz="2400" dirty="0" err="1"/>
              <a:t>FR2</a:t>
            </a:r>
            <a:r>
              <a:rPr lang="en-US" altLang="zh-CN" sz="2400" dirty="0"/>
              <a:t> spectrum</a:t>
            </a:r>
          </a:p>
          <a:p>
            <a:pPr marL="1714500" lvl="3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Support beam management for SL </a:t>
            </a:r>
            <a:r>
              <a:rPr lang="en-US" altLang="zh-CN" sz="2000" dirty="0" smtClean="0"/>
              <a:t>PRS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 err="1"/>
              <a:t>CPP</a:t>
            </a:r>
            <a:r>
              <a:rPr lang="en-US" altLang="zh-CN" sz="2400" dirty="0"/>
              <a:t> for SL positioning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Taking Carrier Phase Positioning (</a:t>
            </a:r>
            <a:r>
              <a:rPr lang="en-US" altLang="zh-CN" sz="2000" dirty="0" err="1"/>
              <a:t>CPP</a:t>
            </a:r>
            <a:r>
              <a:rPr lang="en-US" altLang="zh-CN" sz="2000" dirty="0"/>
              <a:t>) in NR positioning as the baseline, the following enhancements are considered: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Definition of SL PRS carrier phase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Measurement and report of SL PRS carrier phase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Integer Ambiguity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Phase error mitigation </a:t>
            </a:r>
          </a:p>
          <a:p>
            <a:pPr marL="2171700" lvl="4" indent="-342900">
              <a:buFont typeface="Wingdings" panose="05000000000000000000" pitchFamily="2" charset="2"/>
              <a:buChar char="ü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1149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SL </a:t>
            </a:r>
            <a:r>
              <a:rPr lang="en-US" altLang="zh-CN" sz="2800" dirty="0"/>
              <a:t>Positioning </a:t>
            </a:r>
            <a:r>
              <a:rPr lang="en-US" altLang="zh-CN" sz="2800" dirty="0" smtClean="0"/>
              <a:t>enhancement</a:t>
            </a:r>
            <a:endParaRPr 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235589" y="1293528"/>
            <a:ext cx="1100659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Objectives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Power consumption reduction for SL positioning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Introduce partial </a:t>
            </a:r>
            <a:r>
              <a:rPr lang="en-US" altLang="zh-CN" sz="2400" dirty="0"/>
              <a:t>sensing based SL resource selection for scheme 2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zh-CN" sz="2400" dirty="0"/>
              <a:t>Consider the SL-</a:t>
            </a:r>
            <a:r>
              <a:rPr lang="en-GB" altLang="zh-CN" sz="2400" dirty="0" err="1"/>
              <a:t>DRX</a:t>
            </a:r>
            <a:r>
              <a:rPr lang="en-GB" altLang="zh-CN" sz="2400" dirty="0"/>
              <a:t> impact on SL </a:t>
            </a:r>
            <a:r>
              <a:rPr lang="en-GB" altLang="zh-CN" sz="2400" dirty="0" smtClean="0"/>
              <a:t>positioning</a:t>
            </a:r>
          </a:p>
          <a:p>
            <a:pPr marL="1714500" lvl="3" indent="-342900">
              <a:buFont typeface="Wingdings" panose="05000000000000000000" pitchFamily="2" charset="2"/>
              <a:buChar char="ü"/>
            </a:pPr>
            <a:r>
              <a:rPr lang="en-GB" altLang="zh-CN" sz="2000" dirty="0" smtClean="0"/>
              <a:t>Introduce SL-</a:t>
            </a:r>
            <a:r>
              <a:rPr lang="en-GB" altLang="zh-CN" sz="2000" dirty="0" err="1" smtClean="0"/>
              <a:t>DRX</a:t>
            </a:r>
            <a:endParaRPr lang="en-GB" altLang="zh-CN" sz="2000" dirty="0" smtClean="0"/>
          </a:p>
          <a:p>
            <a:pPr marL="1714500" lvl="3" indent="-342900">
              <a:buFont typeface="Wingdings" panose="05000000000000000000" pitchFamily="2" charset="2"/>
              <a:buChar char="ü"/>
            </a:pPr>
            <a:r>
              <a:rPr lang="en-GB" altLang="zh-CN" sz="2000" dirty="0" smtClean="0"/>
              <a:t>SL-</a:t>
            </a:r>
            <a:r>
              <a:rPr lang="en-GB" altLang="zh-CN" sz="2000" dirty="0" err="1" smtClean="0"/>
              <a:t>DRX</a:t>
            </a:r>
            <a:r>
              <a:rPr lang="en-GB" altLang="zh-CN" sz="2000" dirty="0" smtClean="0"/>
              <a:t> and SL-PRS alignment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objectives </a:t>
            </a:r>
            <a:r>
              <a:rPr lang="en-US" altLang="zh-CN" sz="2400" dirty="0" smtClean="0"/>
              <a:t>of </a:t>
            </a:r>
            <a:r>
              <a:rPr lang="en-US" altLang="zh-CN" sz="2400" dirty="0" err="1" smtClean="0"/>
              <a:t>Rel</a:t>
            </a:r>
            <a:r>
              <a:rPr lang="en-US" altLang="zh-CN" sz="2400" dirty="0" smtClean="0"/>
              <a:t>-18 SL positioning dropped </a:t>
            </a:r>
            <a:r>
              <a:rPr lang="en-US" altLang="zh-CN" sz="2400" dirty="0"/>
              <a:t>by </a:t>
            </a:r>
            <a:r>
              <a:rPr lang="en-US" altLang="zh-CN" sz="2400" dirty="0" smtClean="0"/>
              <a:t>RAN2  </a:t>
            </a:r>
            <a:r>
              <a:rPr lang="en-US" altLang="zh-CN" sz="2400" dirty="0"/>
              <a:t>can be included in </a:t>
            </a:r>
            <a:r>
              <a:rPr lang="en-US" altLang="zh-CN" sz="2400" dirty="0" err="1"/>
              <a:t>Rel</a:t>
            </a:r>
            <a:r>
              <a:rPr lang="en-US" altLang="zh-CN" sz="2400" dirty="0"/>
              <a:t>-19 positioning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detailed objectives can be discussed </a:t>
            </a:r>
            <a:r>
              <a:rPr lang="en-US" altLang="zh-CN" sz="2400" dirty="0" smtClean="0"/>
              <a:t>after </a:t>
            </a:r>
            <a:r>
              <a:rPr lang="en-US" altLang="zh-CN" sz="2400" dirty="0" err="1" smtClean="0"/>
              <a:t>RAN#101</a:t>
            </a:r>
            <a:r>
              <a:rPr lang="en-US" altLang="zh-CN" sz="2400" dirty="0" smtClean="0"/>
              <a:t> meeting.</a:t>
            </a:r>
            <a:endParaRPr lang="zh-CN" altLang="en-US" sz="2000" dirty="0"/>
          </a:p>
          <a:p>
            <a:pPr lvl="4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461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111105</TotalTime>
  <Words>525</Words>
  <Application>Microsoft Office PowerPoint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Unicode MS</vt:lpstr>
      <vt:lpstr>宋体</vt:lpstr>
      <vt:lpstr>Arial</vt:lpstr>
      <vt:lpstr>Calibri</vt:lpstr>
      <vt:lpstr>Calibri Light</vt:lpstr>
      <vt:lpstr>Wingdings</vt:lpstr>
      <vt:lpstr>回顾</vt:lpstr>
      <vt:lpstr>Views on Rel-19 Positioning</vt:lpstr>
      <vt:lpstr>Motivation </vt:lpstr>
      <vt:lpstr>SL positioning enhancement</vt:lpstr>
      <vt:lpstr>SL positioning enhancement</vt:lpstr>
      <vt:lpstr>SL Positioning enhancement</vt:lpstr>
      <vt:lpstr>SL Positioning enhancement</vt:lpstr>
      <vt:lpstr>SL Positioning enhancement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1702</cp:revision>
  <dcterms:created xsi:type="dcterms:W3CDTF">2018-04-28T02:54:17Z</dcterms:created>
  <dcterms:modified xsi:type="dcterms:W3CDTF">2023-09-04T14:06:32Z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9c79d900461611ee80004b2100004a21">
    <vt:lpwstr>CWMz21P01uk/R0gM8jtXZZA0OOpzzRUrjIfTS6n2APpJezr6+SMBQZLfklp2eC8n6B6bllabBaQo/qzs7MWkgw8Ww==</vt:lpwstr>
  </property>
</Properties>
</file>