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6"/>
  </p:notesMasterIdLst>
  <p:sldIdLst>
    <p:sldId id="2147376205" r:id="rId5"/>
    <p:sldId id="2147378132" r:id="rId6"/>
    <p:sldId id="2147378134" r:id="rId7"/>
    <p:sldId id="2147378138" r:id="rId8"/>
    <p:sldId id="2147378139" r:id="rId9"/>
    <p:sldId id="2147378141" r:id="rId10"/>
    <p:sldId id="2147378142" r:id="rId11"/>
    <p:sldId id="2147378143" r:id="rId12"/>
    <p:sldId id="2147378144" r:id="rId13"/>
    <p:sldId id="2147378147" r:id="rId14"/>
    <p:sldId id="214737814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RAN3 - led" id="{00834CE9-5F73-4424-8C41-ACD6B35BE60B}">
          <p14:sldIdLst>
            <p14:sldId id="2147376205"/>
            <p14:sldId id="2147378132"/>
            <p14:sldId id="2147378134"/>
            <p14:sldId id="2147378138"/>
            <p14:sldId id="2147378139"/>
            <p14:sldId id="2147378141"/>
            <p14:sldId id="2147378142"/>
            <p14:sldId id="2147378143"/>
            <p14:sldId id="2147378144"/>
            <p14:sldId id="2147378147"/>
            <p14:sldId id="214737814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9AFF14C-82B1-0B93-55BC-3595E9DC6EDF}" name="Prasad QC" initials="PK" userId="Prasad QC"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66FF"/>
    <a:srgbClr val="FFFFFF"/>
    <a:srgbClr val="FFFFE5"/>
    <a:srgbClr val="FF00FF"/>
    <a:srgbClr val="0000FF"/>
    <a:srgbClr val="FFFFCC"/>
    <a:srgbClr val="F2B800"/>
    <a:srgbClr val="E1E6FF"/>
    <a:srgbClr val="FFEB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38100" cy="381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7A922F-1E31-45D8-809A-65D40A6A35CA}" type="datetimeFigureOut">
              <a:rPr lang="en-US" smtClean="0"/>
              <a:t>9/4/2023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634DDC-78AA-48FB-AEE1-043D56342BDE}" type="slidenum">
              <a:rPr lang="en-US" smtClean="0"/>
              <a:t>‹#›</a:t>
            </a:fld>
            <a:endParaRPr lang="en-US"/>
          </a:p>
        </p:txBody>
      </p:sp>
    </p:spTree>
    <p:extLst>
      <p:ext uri="{BB962C8B-B14F-4D97-AF65-F5344CB8AC3E}">
        <p14:creationId xmlns:p14="http://schemas.microsoft.com/office/powerpoint/2010/main" val="3177334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634DDC-78AA-48FB-AEE1-043D56342BDE}" type="slidenum">
              <a:rPr lang="en-US" smtClean="0"/>
              <a:t>3</a:t>
            </a:fld>
            <a:endParaRPr lang="en-US"/>
          </a:p>
        </p:txBody>
      </p:sp>
    </p:spTree>
    <p:extLst>
      <p:ext uri="{BB962C8B-B14F-4D97-AF65-F5344CB8AC3E}">
        <p14:creationId xmlns:p14="http://schemas.microsoft.com/office/powerpoint/2010/main" val="3185505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634DDC-78AA-48FB-AEE1-043D56342BDE}" type="slidenum">
              <a:rPr lang="en-US" smtClean="0"/>
              <a:t>4</a:t>
            </a:fld>
            <a:endParaRPr lang="en-US"/>
          </a:p>
        </p:txBody>
      </p:sp>
    </p:spTree>
    <p:extLst>
      <p:ext uri="{BB962C8B-B14F-4D97-AF65-F5344CB8AC3E}">
        <p14:creationId xmlns:p14="http://schemas.microsoft.com/office/powerpoint/2010/main" val="472243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634DDC-78AA-48FB-AEE1-043D56342BDE}" type="slidenum">
              <a:rPr lang="en-US" smtClean="0"/>
              <a:t>5</a:t>
            </a:fld>
            <a:endParaRPr lang="en-US"/>
          </a:p>
        </p:txBody>
      </p:sp>
    </p:spTree>
    <p:extLst>
      <p:ext uri="{BB962C8B-B14F-4D97-AF65-F5344CB8AC3E}">
        <p14:creationId xmlns:p14="http://schemas.microsoft.com/office/powerpoint/2010/main" val="1552982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634DDC-78AA-48FB-AEE1-043D56342BDE}" type="slidenum">
              <a:rPr lang="en-US" smtClean="0"/>
              <a:t>6</a:t>
            </a:fld>
            <a:endParaRPr lang="en-US"/>
          </a:p>
        </p:txBody>
      </p:sp>
    </p:spTree>
    <p:extLst>
      <p:ext uri="{BB962C8B-B14F-4D97-AF65-F5344CB8AC3E}">
        <p14:creationId xmlns:p14="http://schemas.microsoft.com/office/powerpoint/2010/main" val="896397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916415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7407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64421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82F39EEA-F427-7144-BD7E-860BAEE6771B}"/>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6564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EFCFFCAB-5642-A144-B0CD-359D16DA8F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20016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77808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36624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75812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4747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8117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94478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2800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82537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645228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17050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31291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498360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13845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555571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672622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4410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22837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4059611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34493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73675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61692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6726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903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5745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3835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21407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3219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84669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558344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53741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58812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048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11204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03659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70888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29146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4238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68295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3472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4212672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2997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75666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38693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341707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79922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84703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681179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7282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5510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5386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45329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35632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0692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45746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3055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19508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71858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91847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400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52728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644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29745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0377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5627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3785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40273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436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734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016629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205795" y="4028477"/>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96978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572664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41670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2947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55722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844372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558652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
        <p:nvSpPr>
          <p:cNvPr id="13" name="TextBox 12">
            <a:extLst>
              <a:ext uri="{FF2B5EF4-FFF2-40B4-BE49-F238E27FC236}">
                <a16:creationId xmlns:a16="http://schemas.microsoft.com/office/drawing/2014/main" id="{9E870C7A-5056-5B4C-B69C-60F8108DF25B}"/>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7903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7566725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 id="2147483728" r:id="rId68"/>
    <p:sldLayoutId id="2147483729" r:id="rId69"/>
    <p:sldLayoutId id="2147483730" r:id="rId70"/>
    <p:sldLayoutId id="2147483731" r:id="rId71"/>
    <p:sldLayoutId id="2147483732" r:id="rId72"/>
    <p:sldLayoutId id="2147483733" r:id="rId73"/>
    <p:sldLayoutId id="2147483734" r:id="rId74"/>
    <p:sldLayoutId id="2147483735" r:id="rId75"/>
    <p:sldLayoutId id="2147483736" r:id="rId76"/>
    <p:sldLayoutId id="2147483737" r:id="rId77"/>
    <p:sldLayoutId id="2147483738" r:id="rId78"/>
    <p:sldLayoutId id="2147483739" r:id="rId79"/>
    <p:sldLayoutId id="2147483740" r:id="rId80"/>
    <p:sldLayoutId id="2147483741" r:id="rId81"/>
    <p:sldLayoutId id="2147483742"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image" Target="../media/image5.png"/><Relationship Id="rId11" Type="http://schemas.microsoft.com/office/2007/relationships/hdphoto" Target="../media/hdphoto1.wdp"/><Relationship Id="rId5" Type="http://schemas.openxmlformats.org/officeDocument/2006/relationships/image" Target="../media/image4.png"/><Relationship Id="rId10" Type="http://schemas.openxmlformats.org/officeDocument/2006/relationships/image" Target="../media/image1.png"/><Relationship Id="rId4" Type="http://schemas.openxmlformats.org/officeDocument/2006/relationships/image" Target="../media/image3.png"/><Relationship Id="rId9" Type="http://schemas.microsoft.com/office/2007/relationships/hdphoto" Target="../media/hdphoto2.wdp"/></Relationships>
</file>

<file path=ppt/slides/_rels/slide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8.gif"/><Relationship Id="rId7"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9.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9.xml"/><Relationship Id="rId5" Type="http://schemas.openxmlformats.org/officeDocument/2006/relationships/image" Target="../media/image5.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7CB02A1-76F5-AD28-19F5-FC9B5BEFDBBF}"/>
              </a:ext>
            </a:extLst>
          </p:cNvPr>
          <p:cNvSpPr>
            <a:spLocks noGrp="1"/>
          </p:cNvSpPr>
          <p:nvPr>
            <p:ph type="title"/>
          </p:nvPr>
        </p:nvSpPr>
        <p:spPr>
          <a:xfrm>
            <a:off x="431637" y="3006583"/>
            <a:ext cx="8314798" cy="1071062"/>
          </a:xfrm>
        </p:spPr>
        <p:txBody>
          <a:bodyPr/>
          <a:lstStyle/>
          <a:p>
            <a:r>
              <a:rPr lang="en-US" sz="4000" dirty="0"/>
              <a:t>Views on scope for NR RAN Topology enhancements in Rel-19</a:t>
            </a:r>
          </a:p>
        </p:txBody>
      </p:sp>
      <p:sp>
        <p:nvSpPr>
          <p:cNvPr id="3" name="Text Placeholder 2">
            <a:extLst>
              <a:ext uri="{FF2B5EF4-FFF2-40B4-BE49-F238E27FC236}">
                <a16:creationId xmlns:a16="http://schemas.microsoft.com/office/drawing/2014/main" id="{7E91E0D3-C8CA-F3C1-495D-0F4B0F771D4C}"/>
              </a:ext>
            </a:extLst>
          </p:cNvPr>
          <p:cNvSpPr>
            <a:spLocks noGrp="1"/>
          </p:cNvSpPr>
          <p:nvPr>
            <p:ph type="body" sz="quarter" idx="10"/>
          </p:nvPr>
        </p:nvSpPr>
        <p:spPr>
          <a:xfrm>
            <a:off x="431637" y="561548"/>
            <a:ext cx="5006637" cy="961930"/>
          </a:xfrm>
        </p:spPr>
        <p:txBody>
          <a:bodyPr/>
          <a:lstStyle/>
          <a:p>
            <a:r>
              <a:rPr lang="en-US" dirty="0"/>
              <a:t>3GPP TSG RAN Meeting #101</a:t>
            </a:r>
          </a:p>
          <a:p>
            <a:r>
              <a:rPr lang="fr-FR" dirty="0"/>
              <a:t>Bangalore, </a:t>
            </a:r>
            <a:r>
              <a:rPr lang="fr-FR" dirty="0" err="1"/>
              <a:t>India</a:t>
            </a:r>
            <a:endParaRPr lang="fr-FR" dirty="0"/>
          </a:p>
          <a:p>
            <a:r>
              <a:rPr lang="fr-FR" dirty="0" err="1"/>
              <a:t>September</a:t>
            </a:r>
            <a:r>
              <a:rPr lang="fr-FR" dirty="0"/>
              <a:t> 11-15, 2023</a:t>
            </a:r>
            <a:endParaRPr lang="en-US" dirty="0"/>
          </a:p>
          <a:p>
            <a:r>
              <a:rPr lang="en-US" dirty="0"/>
              <a:t>Agenda Item: 8A.2.14.1</a:t>
            </a:r>
          </a:p>
        </p:txBody>
      </p:sp>
      <p:sp>
        <p:nvSpPr>
          <p:cNvPr id="2" name="AutoShape 2">
            <a:extLst>
              <a:ext uri="{FF2B5EF4-FFF2-40B4-BE49-F238E27FC236}">
                <a16:creationId xmlns:a16="http://schemas.microsoft.com/office/drawing/2014/main" id="{395F9BF5-A0FB-695D-128E-19096384F5BD}"/>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Text Placeholder 2">
            <a:extLst>
              <a:ext uri="{FF2B5EF4-FFF2-40B4-BE49-F238E27FC236}">
                <a16:creationId xmlns:a16="http://schemas.microsoft.com/office/drawing/2014/main" id="{FB93AB57-BD81-C2C4-BD63-666C6DF9725E}"/>
              </a:ext>
            </a:extLst>
          </p:cNvPr>
          <p:cNvSpPr txBox="1">
            <a:spLocks/>
          </p:cNvSpPr>
          <p:nvPr/>
        </p:nvSpPr>
        <p:spPr bwMode="gray">
          <a:xfrm>
            <a:off x="6777200" y="517160"/>
            <a:ext cx="1848571" cy="403759"/>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r>
              <a:rPr lang="en-US"/>
              <a:t>RP-231973</a:t>
            </a:r>
            <a:endParaRPr lang="en-US" dirty="0"/>
          </a:p>
        </p:txBody>
      </p:sp>
      <p:sp>
        <p:nvSpPr>
          <p:cNvPr id="5" name="Text Placeholder 2">
            <a:extLst>
              <a:ext uri="{FF2B5EF4-FFF2-40B4-BE49-F238E27FC236}">
                <a16:creationId xmlns:a16="http://schemas.microsoft.com/office/drawing/2014/main" id="{41F582F4-2100-51A3-4D00-9824BBAB6A86}"/>
              </a:ext>
            </a:extLst>
          </p:cNvPr>
          <p:cNvSpPr txBox="1">
            <a:spLocks/>
          </p:cNvSpPr>
          <p:nvPr/>
        </p:nvSpPr>
        <p:spPr bwMode="gray">
          <a:xfrm>
            <a:off x="431637" y="4439727"/>
            <a:ext cx="5006637" cy="961930"/>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spcAft>
                <a:spcPts val="600"/>
              </a:spcAft>
              <a:buClr>
                <a:schemeClr val="accent1"/>
              </a:buClr>
              <a:buFont typeface="Microsoft Sans Serif" panose="020B0604020202020204" pitchFamily="34" charset="0"/>
              <a:buChar char="​"/>
              <a:defRPr sz="2100" b="1" kern="1200" spc="30" baseline="0">
                <a:solidFill>
                  <a:schemeClr val="bg1"/>
                </a:solidFill>
                <a:latin typeface="+mn-lt"/>
                <a:ea typeface="+mn-ea"/>
                <a:cs typeface="+mn-cs"/>
              </a:defRPr>
            </a:lvl1pPr>
            <a:lvl2pPr marL="0" indent="0" algn="l" defTabSz="914400" rtl="0" eaLnBrk="1" latinLnBrk="0" hangingPunct="1">
              <a:lnSpc>
                <a:spcPct val="96000"/>
              </a:lnSpc>
              <a:spcBef>
                <a:spcPts val="0"/>
              </a:spcBef>
              <a:buClr>
                <a:schemeClr val="tx1">
                  <a:lumMod val="85000"/>
                  <a:lumOff val="15000"/>
                </a:schemeClr>
              </a:buClr>
              <a:buFont typeface="Microsoft Sans Serif" panose="020B0604020202020204" pitchFamily="34" charset="0"/>
              <a:buNone/>
              <a:defRPr sz="18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baseline="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Char char="​"/>
              <a:tabLst/>
              <a:defRPr sz="1800" kern="1200" baseline="0">
                <a:solidFill>
                  <a:schemeClr val="bg1"/>
                </a:solidFill>
                <a:latin typeface="+mn-lt"/>
                <a:ea typeface="+mn-ea"/>
                <a:cs typeface="+mn-cs"/>
              </a:defRPr>
            </a:lvl5pPr>
            <a:lvl6pPr marL="0" indent="0" algn="l" defTabSz="914400" rtl="0" eaLnBrk="1" latinLnBrk="0" hangingPunct="1">
              <a:lnSpc>
                <a:spcPct val="98000"/>
              </a:lnSpc>
              <a:spcBef>
                <a:spcPts val="0"/>
              </a:spcBef>
              <a:buFont typeface="Microsoft Sans Serif" panose="020B0604020202020204" pitchFamily="34" charset="0"/>
              <a:buChar char="​"/>
              <a:defRPr sz="1800" kern="1200">
                <a:solidFill>
                  <a:schemeClr val="bg1"/>
                </a:solidFill>
                <a:latin typeface="+mn-lt"/>
                <a:ea typeface="+mn-ea"/>
                <a:cs typeface="+mn-cs"/>
              </a:defRPr>
            </a:lvl6pPr>
            <a:lvl7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7pPr>
            <a:lvl8pPr marL="0" indent="0" algn="l" defTabSz="914400" rtl="0" eaLnBrk="1" latinLnBrk="0" hangingPunct="1">
              <a:lnSpc>
                <a:spcPct val="98000"/>
              </a:lnSpc>
              <a:spcBef>
                <a:spcPts val="0"/>
              </a:spcBef>
              <a:buSzPct val="100000"/>
              <a:buFont typeface="Microsoft Sans Serif" panose="020B0604020202020204" pitchFamily="34" charset="0"/>
              <a:buChar char="​"/>
              <a:defRPr lang="en-US" sz="1800" kern="1200" baseline="0">
                <a:solidFill>
                  <a:schemeClr val="bg1"/>
                </a:solidFill>
                <a:latin typeface="+mn-lt"/>
                <a:ea typeface="+mn-ea"/>
                <a:cs typeface="+mn-cs"/>
              </a:defRPr>
            </a:lvl8pPr>
            <a:lvl9pPr marL="0" indent="0" algn="l" defTabSz="914400" rtl="0" eaLnBrk="1" latinLnBrk="0" hangingPunct="1">
              <a:lnSpc>
                <a:spcPct val="98000"/>
              </a:lnSpc>
              <a:spcBef>
                <a:spcPts val="0"/>
              </a:spcBef>
              <a:buFont typeface="Microsoft Sans Serif" panose="020B0604020202020204" pitchFamily="34" charset="0"/>
              <a:buChar char="​"/>
              <a:defRPr sz="1800" kern="1200" baseline="0">
                <a:solidFill>
                  <a:schemeClr val="bg1"/>
                </a:solidFill>
                <a:latin typeface="+mn-lt"/>
                <a:ea typeface="+mn-ea"/>
                <a:cs typeface="+mn-cs"/>
              </a:defRPr>
            </a:lvl9pPr>
          </a:lstStyle>
          <a:p>
            <a:r>
              <a:rPr lang="en-US"/>
              <a:t>Qualcomm Incorporated</a:t>
            </a:r>
          </a:p>
        </p:txBody>
      </p:sp>
    </p:spTree>
    <p:extLst>
      <p:ext uri="{BB962C8B-B14F-4D97-AF65-F5344CB8AC3E}">
        <p14:creationId xmlns:p14="http://schemas.microsoft.com/office/powerpoint/2010/main" val="2809355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269289" y="816178"/>
            <a:ext cx="11922711" cy="5602377"/>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285750" indent="-285750">
              <a:lnSpc>
                <a:spcPct val="100000"/>
              </a:lnSpc>
              <a:spcBef>
                <a:spcPts val="600"/>
              </a:spcBef>
            </a:pPr>
            <a:r>
              <a:rPr lang="en-US" sz="2000" dirty="0">
                <a:effectLst/>
                <a:latin typeface="Calibri" panose="020F0502020204030204" pitchFamily="34" charset="0"/>
                <a:ea typeface="Times New Roman" panose="02020603050405020304" pitchFamily="18" charset="0"/>
              </a:rPr>
              <a:t>Define Enhancements for the support of WAB including (RAN3-led, RAN2):</a:t>
            </a:r>
          </a:p>
          <a:p>
            <a:pPr marL="505206" lvl="1" indent="-285750">
              <a:lnSpc>
                <a:spcPct val="100000"/>
              </a:lnSpc>
              <a:spcBef>
                <a:spcPts val="600"/>
              </a:spcBef>
            </a:pPr>
            <a:r>
              <a:rPr lang="en-US" dirty="0">
                <a:effectLst/>
                <a:latin typeface="Calibri" panose="020F0502020204030204" pitchFamily="34" charset="0"/>
                <a:ea typeface="Times New Roman" panose="02020603050405020304" pitchFamily="18" charset="0"/>
              </a:rPr>
              <a:t>Study impact of </a:t>
            </a:r>
            <a:r>
              <a:rPr lang="en-US" dirty="0" err="1">
                <a:effectLst/>
                <a:latin typeface="Calibri" panose="020F0502020204030204" pitchFamily="34" charset="0"/>
                <a:ea typeface="Times New Roman" panose="02020603050405020304" pitchFamily="18" charset="0"/>
              </a:rPr>
              <a:t>gNB</a:t>
            </a:r>
            <a:r>
              <a:rPr lang="en-US" dirty="0">
                <a:effectLst/>
                <a:latin typeface="Calibri" panose="020F0502020204030204" pitchFamily="34" charset="0"/>
                <a:ea typeface="Times New Roman" panose="02020603050405020304" pitchFamily="18" charset="0"/>
              </a:rPr>
              <a:t> mobility within a stationary RAN and in proximity to other mobile </a:t>
            </a:r>
            <a:r>
              <a:rPr lang="en-US" dirty="0" err="1">
                <a:effectLst/>
                <a:latin typeface="Calibri" panose="020F0502020204030204" pitchFamily="34" charset="0"/>
                <a:ea typeface="Times New Roman" panose="02020603050405020304" pitchFamily="18" charset="0"/>
              </a:rPr>
              <a:t>gNBs</a:t>
            </a:r>
            <a:r>
              <a:rPr lang="en-US" dirty="0">
                <a:effectLst/>
                <a:latin typeface="Calibri" panose="020F0502020204030204" pitchFamily="34" charset="0"/>
                <a:ea typeface="Times New Roman" panose="02020603050405020304" pitchFamily="18" charset="0"/>
              </a:rPr>
              <a:t>: </a:t>
            </a:r>
          </a:p>
          <a:p>
            <a:pPr marL="669798" lvl="2" indent="-285750">
              <a:lnSpc>
                <a:spcPct val="100000"/>
              </a:lnSpc>
              <a:spcBef>
                <a:spcPts val="600"/>
              </a:spcBef>
              <a:buFont typeface="Symbol" panose="05050102010706020507" pitchFamily="18" charset="2"/>
              <a:buChar char="-"/>
            </a:pPr>
            <a:r>
              <a:rPr lang="en-US" dirty="0">
                <a:effectLst/>
                <a:latin typeface="Calibri" panose="020F0502020204030204" pitchFamily="34" charset="0"/>
                <a:ea typeface="Times New Roman" panose="02020603050405020304" pitchFamily="18" charset="0"/>
              </a:rPr>
              <a:t>Identify the issues of </a:t>
            </a:r>
            <a:r>
              <a:rPr lang="en-US" dirty="0">
                <a:latin typeface="Calibri" panose="020F0502020204030204" pitchFamily="34" charset="0"/>
                <a:ea typeface="Times New Roman" panose="02020603050405020304" pitchFamily="18" charset="0"/>
              </a:rPr>
              <a:t>dynamic </a:t>
            </a:r>
            <a:r>
              <a:rPr lang="en-US" dirty="0">
                <a:effectLst/>
                <a:latin typeface="Calibri" panose="020F0502020204030204" pitchFamily="34" charset="0"/>
                <a:ea typeface="Times New Roman" panose="02020603050405020304" pitchFamily="18" charset="0"/>
              </a:rPr>
              <a:t>inter-</a:t>
            </a:r>
            <a:r>
              <a:rPr lang="en-US" dirty="0" err="1">
                <a:effectLst/>
                <a:latin typeface="Calibri" panose="020F0502020204030204" pitchFamily="34" charset="0"/>
                <a:ea typeface="Times New Roman" panose="02020603050405020304" pitchFamily="18" charset="0"/>
              </a:rPr>
              <a:t>gNB</a:t>
            </a:r>
            <a:r>
              <a:rPr lang="en-US" dirty="0">
                <a:effectLst/>
                <a:latin typeface="Calibri" panose="020F0502020204030204" pitchFamily="34" charset="0"/>
                <a:ea typeface="Times New Roman" panose="02020603050405020304" pitchFamily="18" charset="0"/>
              </a:rPr>
              <a:t> neighbor relations resulting from </a:t>
            </a:r>
            <a:r>
              <a:rPr lang="en-US" dirty="0" err="1">
                <a:effectLst/>
                <a:latin typeface="Calibri" panose="020F0502020204030204" pitchFamily="34" charset="0"/>
                <a:ea typeface="Times New Roman" panose="02020603050405020304" pitchFamily="18" charset="0"/>
              </a:rPr>
              <a:t>gNB</a:t>
            </a:r>
            <a:r>
              <a:rPr lang="en-US" dirty="0">
                <a:effectLst/>
                <a:latin typeface="Calibri" panose="020F0502020204030204" pitchFamily="34" charset="0"/>
                <a:ea typeface="Times New Roman" panose="02020603050405020304" pitchFamily="18" charset="0"/>
              </a:rPr>
              <a:t> mobility, e.g., ANR, inter-</a:t>
            </a:r>
            <a:r>
              <a:rPr lang="en-US" dirty="0" err="1">
                <a:latin typeface="Calibri" panose="020F0502020204030204" pitchFamily="34" charset="0"/>
                <a:ea typeface="Times New Roman" panose="02020603050405020304" pitchFamily="18" charset="0"/>
              </a:rPr>
              <a:t>gNB</a:t>
            </a:r>
            <a:r>
              <a:rPr lang="en-US" dirty="0">
                <a:latin typeface="Calibri" panose="020F0502020204030204" pitchFamily="34" charset="0"/>
                <a:ea typeface="Times New Roman" panose="02020603050405020304" pitchFamily="18" charset="0"/>
              </a:rPr>
              <a:t> HO/DC and S</a:t>
            </a:r>
            <a:r>
              <a:rPr lang="en-US" dirty="0">
                <a:effectLst/>
                <a:latin typeface="Calibri" panose="020F0502020204030204" pitchFamily="34" charset="0"/>
                <a:ea typeface="Times New Roman" panose="02020603050405020304" pitchFamily="18" charset="0"/>
              </a:rPr>
              <a:t>ON. </a:t>
            </a:r>
          </a:p>
          <a:p>
            <a:pPr marL="669798" lvl="2" indent="-285750">
              <a:lnSpc>
                <a:spcPct val="100000"/>
              </a:lnSpc>
              <a:spcBef>
                <a:spcPts val="600"/>
              </a:spcBef>
              <a:buFont typeface="Symbol" panose="05050102010706020507" pitchFamily="18" charset="2"/>
              <a:buChar char="-"/>
            </a:pPr>
            <a:r>
              <a:rPr lang="en-US" dirty="0">
                <a:effectLst/>
                <a:latin typeface="Calibri" panose="020F0502020204030204" pitchFamily="34" charset="0"/>
                <a:ea typeface="Times New Roman" panose="02020603050405020304" pitchFamily="18" charset="0"/>
              </a:rPr>
              <a:t>Identify RAN-related issues when collocating a UPF with the </a:t>
            </a:r>
            <a:r>
              <a:rPr lang="en-US" dirty="0" err="1">
                <a:effectLst/>
                <a:latin typeface="Calibri" panose="020F0502020204030204" pitchFamily="34" charset="0"/>
                <a:ea typeface="Times New Roman" panose="02020603050405020304" pitchFamily="18" charset="0"/>
              </a:rPr>
              <a:t>gNB</a:t>
            </a:r>
            <a:r>
              <a:rPr lang="en-US" dirty="0">
                <a:effectLst/>
                <a:latin typeface="Calibri" panose="020F0502020204030204" pitchFamily="34" charset="0"/>
                <a:ea typeface="Times New Roman" panose="02020603050405020304" pitchFamily="18" charset="0"/>
              </a:rPr>
              <a:t> for MEC, local services and/or local inter-UE communications.</a:t>
            </a:r>
          </a:p>
          <a:p>
            <a:pPr marL="669798" lvl="2" indent="-285750">
              <a:lnSpc>
                <a:spcPct val="100000"/>
              </a:lnSpc>
              <a:spcBef>
                <a:spcPts val="600"/>
              </a:spcBef>
              <a:buFont typeface="Symbol" panose="05050102010706020507" pitchFamily="18" charset="2"/>
              <a:buChar char="-"/>
            </a:pPr>
            <a:r>
              <a:rPr lang="en-US" dirty="0">
                <a:effectLst/>
                <a:latin typeface="Calibri" panose="020F0502020204030204" pitchFamily="34" charset="0"/>
                <a:ea typeface="Times New Roman" panose="02020603050405020304" pitchFamily="18" charset="0"/>
              </a:rPr>
              <a:t>Enhance inter-</a:t>
            </a:r>
            <a:r>
              <a:rPr lang="en-US" dirty="0" err="1">
                <a:effectLst/>
                <a:latin typeface="Calibri" panose="020F0502020204030204" pitchFamily="34" charset="0"/>
                <a:ea typeface="Times New Roman" panose="02020603050405020304" pitchFamily="18" charset="0"/>
              </a:rPr>
              <a:t>gNB</a:t>
            </a:r>
            <a:r>
              <a:rPr lang="en-US" dirty="0">
                <a:latin typeface="Calibri" panose="020F0502020204030204" pitchFamily="34" charset="0"/>
                <a:ea typeface="Times New Roman" panose="02020603050405020304" pitchFamily="18" charset="0"/>
              </a:rPr>
              <a:t>- and </a:t>
            </a:r>
            <a:r>
              <a:rPr lang="en-US" dirty="0" err="1">
                <a:latin typeface="Calibri" panose="020F0502020204030204" pitchFamily="34" charset="0"/>
                <a:ea typeface="Times New Roman" panose="02020603050405020304" pitchFamily="18" charset="0"/>
              </a:rPr>
              <a:t>gNB</a:t>
            </a:r>
            <a:r>
              <a:rPr lang="en-US" dirty="0">
                <a:latin typeface="Calibri" panose="020F0502020204030204" pitchFamily="34" charset="0"/>
                <a:ea typeface="Times New Roman" panose="02020603050405020304" pitchFamily="18" charset="0"/>
              </a:rPr>
              <a:t>-to-CN signaling </a:t>
            </a:r>
            <a:r>
              <a:rPr lang="en-US" dirty="0">
                <a:effectLst/>
                <a:latin typeface="Calibri" panose="020F0502020204030204" pitchFamily="34" charset="0"/>
                <a:ea typeface="Times New Roman" panose="02020603050405020304" pitchFamily="18" charset="0"/>
              </a:rPr>
              <a:t>to address these issues, as necessary.</a:t>
            </a:r>
          </a:p>
          <a:p>
            <a:pPr marL="505206" lvl="1" indent="-285750">
              <a:lnSpc>
                <a:spcPct val="100000"/>
              </a:lnSpc>
              <a:spcBef>
                <a:spcPts val="600"/>
              </a:spcBef>
            </a:pPr>
            <a:r>
              <a:rPr lang="en-US" dirty="0">
                <a:latin typeface="Calibri" panose="020F0502020204030204" pitchFamily="34" charset="0"/>
              </a:rPr>
              <a:t>Define the signaling enhancements for the authorization of WAB nodes.</a:t>
            </a:r>
          </a:p>
          <a:p>
            <a:pPr marL="505206" lvl="1" indent="-285750">
              <a:lnSpc>
                <a:spcPct val="100000"/>
              </a:lnSpc>
              <a:spcBef>
                <a:spcPts val="600"/>
              </a:spcBef>
            </a:pPr>
            <a:r>
              <a:rPr lang="en-US" dirty="0">
                <a:effectLst/>
                <a:latin typeface="Calibri" panose="020F0502020204030204" pitchFamily="34" charset="0"/>
                <a:ea typeface="Times New Roman" panose="02020603050405020304" pitchFamily="18" charset="0"/>
              </a:rPr>
              <a:t>Define signaling enhancements to extend the IAB </a:t>
            </a:r>
            <a:r>
              <a:rPr lang="en-US" dirty="0">
                <a:latin typeface="Calibri" panose="020F0502020204030204" pitchFamily="34" charset="0"/>
                <a:ea typeface="Times New Roman" panose="02020603050405020304" pitchFamily="18" charset="0"/>
              </a:rPr>
              <a:t>resource </a:t>
            </a:r>
            <a:r>
              <a:rPr lang="en-US" dirty="0">
                <a:effectLst/>
                <a:latin typeface="Calibri" panose="020F0502020204030204" pitchFamily="34" charset="0"/>
                <a:ea typeface="Times New Roman" panose="02020603050405020304" pitchFamily="18" charset="0"/>
              </a:rPr>
              <a:t>multiplexing framework to WAB, as necessary.</a:t>
            </a:r>
            <a:endParaRPr lang="en-US" dirty="0">
              <a:latin typeface="Calibri" panose="020F0502020204030204" pitchFamily="34" charset="0"/>
              <a:ea typeface="Times New Roman" panose="02020603050405020304" pitchFamily="18" charset="0"/>
            </a:endParaRPr>
          </a:p>
          <a:p>
            <a:pPr marL="505206" lvl="1" indent="-285750">
              <a:lnSpc>
                <a:spcPct val="100000"/>
              </a:lnSpc>
              <a:spcBef>
                <a:spcPts val="600"/>
              </a:spcBef>
            </a:pPr>
            <a:r>
              <a:rPr lang="en-US" dirty="0">
                <a:latin typeface="Calibri" panose="020F0502020204030204" pitchFamily="34" charset="0"/>
                <a:ea typeface="Times New Roman" panose="02020603050405020304" pitchFamily="18" charset="0"/>
              </a:rPr>
              <a:t>Define </a:t>
            </a:r>
            <a:r>
              <a:rPr lang="en-US" dirty="0">
                <a:effectLst/>
                <a:latin typeface="Calibri" panose="020F0502020204030204" pitchFamily="34" charset="0"/>
                <a:ea typeface="Times New Roman" panose="02020603050405020304" pitchFamily="18" charset="0"/>
              </a:rPr>
              <a:t>enhancements to  QoS support on WAB backhaul, as necessary.</a:t>
            </a:r>
          </a:p>
          <a:p>
            <a:pPr marL="505206" lvl="1" indent="-285750">
              <a:lnSpc>
                <a:spcPct val="100000"/>
              </a:lnSpc>
              <a:spcBef>
                <a:spcPts val="600"/>
              </a:spcBef>
            </a:pPr>
            <a:r>
              <a:rPr lang="en-US" dirty="0">
                <a:effectLst/>
                <a:latin typeface="Calibri" panose="020F0502020204030204" pitchFamily="34" charset="0"/>
                <a:ea typeface="Times New Roman" panose="02020603050405020304" pitchFamily="18" charset="0"/>
              </a:rPr>
              <a:t>Capture WAB solution and enhancement for WAB-node mobility on Stage 2.</a:t>
            </a:r>
          </a:p>
          <a:p>
            <a:pPr marL="505206" lvl="1" indent="-285750">
              <a:lnSpc>
                <a:spcPct val="100000"/>
              </a:lnSpc>
              <a:spcBef>
                <a:spcPts val="600"/>
              </a:spcBef>
            </a:pPr>
            <a:endParaRPr lang="en-US" dirty="0">
              <a:effectLst/>
              <a:latin typeface="Calibri" panose="020F0502020204030204" pitchFamily="34" charset="0"/>
              <a:ea typeface="Times New Roman" panose="02020603050405020304" pitchFamily="18" charset="0"/>
            </a:endParaRPr>
          </a:p>
          <a:p>
            <a:pPr marL="285750" indent="-285750">
              <a:lnSpc>
                <a:spcPct val="100000"/>
              </a:lnSpc>
              <a:spcBef>
                <a:spcPts val="600"/>
              </a:spcBef>
            </a:pPr>
            <a:r>
              <a:rPr lang="en-US" sz="2000" dirty="0">
                <a:effectLst/>
                <a:latin typeface="Calibri" panose="020F0502020204030204" pitchFamily="34" charset="0"/>
                <a:ea typeface="Times New Roman" panose="02020603050405020304" pitchFamily="18" charset="0"/>
              </a:rPr>
              <a:t>Define enhancements for the support of </a:t>
            </a:r>
            <a:r>
              <a:rPr lang="en-US" sz="2000" dirty="0">
                <a:latin typeface="Calibri" panose="020F0502020204030204" pitchFamily="34" charset="0"/>
                <a:ea typeface="Times New Roman" panose="02020603050405020304" pitchFamily="18" charset="0"/>
              </a:rPr>
              <a:t>single-donor </a:t>
            </a:r>
            <a:r>
              <a:rPr lang="en-US" sz="2000" dirty="0">
                <a:effectLst/>
                <a:latin typeface="Calibri" panose="020F0502020204030204" pitchFamily="34" charset="0"/>
                <a:ea typeface="Times New Roman" panose="02020603050405020304" pitchFamily="18" charset="0"/>
              </a:rPr>
              <a:t>IAB topology, including (RAN2-led, RAN3):</a:t>
            </a:r>
          </a:p>
          <a:p>
            <a:pPr marL="505206" lvl="1" indent="-285750">
              <a:lnSpc>
                <a:spcPct val="100000"/>
              </a:lnSpc>
              <a:spcBef>
                <a:spcPts val="600"/>
              </a:spcBef>
            </a:pPr>
            <a:r>
              <a:rPr lang="en-US" dirty="0">
                <a:effectLst/>
                <a:latin typeface="Calibri" panose="020F0502020204030204" pitchFamily="34" charset="0"/>
                <a:ea typeface="Times New Roman" panose="02020603050405020304" pitchFamily="18" charset="0"/>
              </a:rPr>
              <a:t>Define enhancements to the robustness of multi-hop routing within the IAB topology in presence of local IAB-node mobility, e.g., such as mesh-based routing.</a:t>
            </a:r>
          </a:p>
          <a:p>
            <a:pPr marL="505206" lvl="1" indent="-285750">
              <a:lnSpc>
                <a:spcPct val="100000"/>
              </a:lnSpc>
              <a:spcBef>
                <a:spcPts val="600"/>
              </a:spcBef>
            </a:pPr>
            <a:endParaRPr lang="en-US" dirty="0">
              <a:latin typeface="Calibri" panose="020F0502020204030204" pitchFamily="34" charset="0"/>
              <a:ea typeface="Times New Roman" panose="02020603050405020304" pitchFamily="18" charset="0"/>
            </a:endParaRPr>
          </a:p>
          <a:p>
            <a:pPr marL="285750" indent="-285750">
              <a:lnSpc>
                <a:spcPct val="100000"/>
              </a:lnSpc>
              <a:spcBef>
                <a:spcPts val="600"/>
              </a:spcBef>
            </a:pPr>
            <a:r>
              <a:rPr lang="en-US" sz="2000" dirty="0">
                <a:latin typeface="Calibri" panose="020F0502020204030204" pitchFamily="34" charset="0"/>
              </a:rPr>
              <a:t>Coordination with other WGs</a:t>
            </a:r>
            <a:endParaRPr lang="en-US" sz="1800" dirty="0">
              <a:latin typeface="Calibri" panose="020F0502020204030204" pitchFamily="34" charset="0"/>
            </a:endParaRPr>
          </a:p>
          <a:p>
            <a:pPr marL="505206" lvl="1" indent="-285750">
              <a:lnSpc>
                <a:spcPct val="100000"/>
              </a:lnSpc>
              <a:spcBef>
                <a:spcPts val="600"/>
              </a:spcBef>
            </a:pPr>
            <a:r>
              <a:rPr lang="en-US" dirty="0">
                <a:effectLst/>
                <a:latin typeface="Calibri" panose="020F0502020204030204" pitchFamily="34" charset="0"/>
                <a:ea typeface="Times New Roman" panose="02020603050405020304" pitchFamily="18" charset="0"/>
              </a:rPr>
              <a:t>While RAN should perform an independent effort on thes</a:t>
            </a:r>
            <a:r>
              <a:rPr lang="en-US" dirty="0">
                <a:latin typeface="Calibri" panose="020F0502020204030204" pitchFamily="34" charset="0"/>
                <a:ea typeface="Times New Roman" panose="02020603050405020304" pitchFamily="18" charset="0"/>
              </a:rPr>
              <a:t>e topics</a:t>
            </a:r>
            <a:r>
              <a:rPr lang="en-US" dirty="0">
                <a:effectLst/>
                <a:latin typeface="Calibri" panose="020F0502020204030204" pitchFamily="34" charset="0"/>
                <a:ea typeface="Times New Roman" panose="02020603050405020304" pitchFamily="18" charset="0"/>
              </a:rPr>
              <a:t>, coordination with SA2 is necessary, especially on aspects related to BH QoS for WAB, for WAB authorization and on the Stage-2 definitions. </a:t>
            </a:r>
            <a:endParaRPr lang="en-US" dirty="0">
              <a:effectLst/>
              <a:latin typeface="Calibri" panose="020F0502020204030204" pitchFamily="34" charset="0"/>
              <a:ea typeface="DengXian" panose="02010600030101010101" pitchFamily="2" charset="-122"/>
            </a:endParaRPr>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237316"/>
            <a:ext cx="11496583" cy="93076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Candidate objectives:</a:t>
            </a:r>
          </a:p>
        </p:txBody>
      </p:sp>
    </p:spTree>
    <p:extLst>
      <p:ext uri="{BB962C8B-B14F-4D97-AF65-F5344CB8AC3E}">
        <p14:creationId xmlns:p14="http://schemas.microsoft.com/office/powerpoint/2010/main" val="1733734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3262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306245" y="950478"/>
            <a:ext cx="11579510" cy="5396798"/>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1800"/>
              </a:spcBef>
            </a:pPr>
            <a:r>
              <a:rPr lang="en-US" dirty="0"/>
              <a:t>The legacy building blocks for 5G RAN topologies should be enhanced to provide a broader range of use cases, such as:</a:t>
            </a:r>
          </a:p>
          <a:p>
            <a:pPr marL="411480" lvl="1">
              <a:lnSpc>
                <a:spcPct val="100000"/>
              </a:lnSpc>
              <a:spcBef>
                <a:spcPts val="1800"/>
              </a:spcBef>
            </a:pPr>
            <a:r>
              <a:rPr lang="en-US" sz="2400" dirty="0"/>
              <a:t>5G access for UEs onboard </a:t>
            </a:r>
            <a:r>
              <a:rPr lang="en-US" sz="2400" b="1" dirty="0">
                <a:solidFill>
                  <a:schemeClr val="bg2"/>
                </a:solidFill>
              </a:rPr>
              <a:t>aircrafts</a:t>
            </a:r>
            <a:r>
              <a:rPr lang="en-US" sz="2400" dirty="0"/>
              <a:t>, </a:t>
            </a:r>
            <a:r>
              <a:rPr lang="en-US" sz="2400" b="1" dirty="0">
                <a:solidFill>
                  <a:schemeClr val="bg2"/>
                </a:solidFill>
              </a:rPr>
              <a:t>cruise ships</a:t>
            </a:r>
            <a:r>
              <a:rPr lang="en-US" sz="2400" dirty="0"/>
              <a:t>, </a:t>
            </a:r>
            <a:r>
              <a:rPr lang="en-US" sz="2400" b="1" dirty="0">
                <a:solidFill>
                  <a:schemeClr val="bg2"/>
                </a:solidFill>
              </a:rPr>
              <a:t>helicopters</a:t>
            </a:r>
            <a:r>
              <a:rPr lang="en-US" sz="2400" dirty="0"/>
              <a:t> and </a:t>
            </a:r>
            <a:r>
              <a:rPr lang="en-US" sz="2400" b="1" dirty="0">
                <a:solidFill>
                  <a:schemeClr val="bg2"/>
                </a:solidFill>
              </a:rPr>
              <a:t>vehicles in remote areas </a:t>
            </a:r>
            <a:r>
              <a:rPr lang="en-US" sz="2400" dirty="0"/>
              <a:t>with limited sky visibility</a:t>
            </a:r>
          </a:p>
          <a:p>
            <a:pPr marL="411480" lvl="1">
              <a:lnSpc>
                <a:spcPct val="100000"/>
              </a:lnSpc>
              <a:spcBef>
                <a:spcPts val="1800"/>
              </a:spcBef>
            </a:pPr>
            <a:r>
              <a:rPr lang="en-US" sz="2400" dirty="0"/>
              <a:t>Multi-hop/redundant backhauling of mobile relays for </a:t>
            </a:r>
            <a:r>
              <a:rPr lang="en-US" sz="2400" b="1" dirty="0">
                <a:solidFill>
                  <a:schemeClr val="bg2"/>
                </a:solidFill>
              </a:rPr>
              <a:t>public safety </a:t>
            </a:r>
            <a:r>
              <a:rPr lang="en-US" sz="2400" dirty="0"/>
              <a:t>and </a:t>
            </a:r>
            <a:r>
              <a:rPr lang="en-US" sz="2400" b="1" dirty="0">
                <a:solidFill>
                  <a:schemeClr val="bg2"/>
                </a:solidFill>
              </a:rPr>
              <a:t>disaster recovery</a:t>
            </a:r>
          </a:p>
          <a:p>
            <a:pPr marL="411480" lvl="1">
              <a:lnSpc>
                <a:spcPct val="100000"/>
              </a:lnSpc>
              <a:spcBef>
                <a:spcPts val="1800"/>
              </a:spcBef>
            </a:pPr>
            <a:r>
              <a:rPr lang="en-US" sz="2400" dirty="0"/>
              <a:t>Backhauling via </a:t>
            </a:r>
            <a:r>
              <a:rPr lang="en-US" sz="2400" b="1" dirty="0">
                <a:solidFill>
                  <a:schemeClr val="bg2"/>
                </a:solidFill>
              </a:rPr>
              <a:t>NTN</a:t>
            </a:r>
            <a:r>
              <a:rPr lang="en-US" sz="2400" dirty="0"/>
              <a:t>, and </a:t>
            </a:r>
            <a:r>
              <a:rPr lang="en-US" sz="2400" dirty="0" err="1"/>
              <a:t>Xn</a:t>
            </a:r>
            <a:r>
              <a:rPr lang="en-US" sz="2400" dirty="0"/>
              <a:t>-/NG-based </a:t>
            </a:r>
            <a:r>
              <a:rPr lang="en-US" sz="2400" b="1" dirty="0">
                <a:solidFill>
                  <a:schemeClr val="bg2"/>
                </a:solidFill>
              </a:rPr>
              <a:t>NTN</a:t>
            </a:r>
            <a:r>
              <a:rPr lang="en-US" sz="2400" b="1" dirty="0">
                <a:solidFill>
                  <a:schemeClr val="bg2"/>
                </a:solidFill>
                <a:sym typeface="Wingdings" panose="05000000000000000000" pitchFamily="2" charset="2"/>
              </a:rPr>
              <a:t></a:t>
            </a:r>
            <a:r>
              <a:rPr lang="en-US" sz="2400" b="1" dirty="0">
                <a:solidFill>
                  <a:schemeClr val="bg2"/>
                </a:solidFill>
              </a:rPr>
              <a:t>TN handover </a:t>
            </a:r>
            <a:r>
              <a:rPr lang="en-US" sz="2400" dirty="0"/>
              <a:t>for backhaul.</a:t>
            </a:r>
          </a:p>
          <a:p>
            <a:pPr marL="411480" lvl="1">
              <a:lnSpc>
                <a:spcPct val="100000"/>
              </a:lnSpc>
              <a:spcBef>
                <a:spcPts val="1800"/>
              </a:spcBef>
            </a:pPr>
            <a:r>
              <a:rPr lang="en-US" sz="2400" dirty="0"/>
              <a:t>Support for </a:t>
            </a:r>
            <a:r>
              <a:rPr lang="en-US" sz="2400" b="1" dirty="0">
                <a:solidFill>
                  <a:schemeClr val="bg2"/>
                </a:solidFill>
              </a:rPr>
              <a:t>onboard</a:t>
            </a:r>
            <a:r>
              <a:rPr lang="en-US" sz="2400" b="1" dirty="0"/>
              <a:t>/</a:t>
            </a:r>
            <a:r>
              <a:rPr lang="en-US" sz="2400" b="1" dirty="0">
                <a:solidFill>
                  <a:schemeClr val="bg2"/>
                </a:solidFill>
              </a:rPr>
              <a:t>on-site MEC</a:t>
            </a:r>
            <a:r>
              <a:rPr lang="en-US" sz="2400" b="1" dirty="0"/>
              <a:t>,</a:t>
            </a:r>
            <a:r>
              <a:rPr lang="en-US" sz="2400" b="1" dirty="0">
                <a:solidFill>
                  <a:schemeClr val="bg2"/>
                </a:solidFill>
              </a:rPr>
              <a:t> local services</a:t>
            </a:r>
            <a:r>
              <a:rPr lang="en-US" sz="2400" dirty="0"/>
              <a:t>, and</a:t>
            </a:r>
            <a:r>
              <a:rPr lang="en-US" sz="2400" b="1" dirty="0">
                <a:solidFill>
                  <a:schemeClr val="bg2"/>
                </a:solidFill>
              </a:rPr>
              <a:t> inter-UE communications</a:t>
            </a:r>
            <a:r>
              <a:rPr lang="en-US" sz="2400" dirty="0"/>
              <a:t>.</a:t>
            </a:r>
          </a:p>
          <a:p>
            <a:pPr marL="411480" lvl="1">
              <a:lnSpc>
                <a:spcPct val="100000"/>
              </a:lnSpc>
              <a:spcBef>
                <a:spcPts val="1800"/>
              </a:spcBef>
            </a:pPr>
            <a:r>
              <a:rPr lang="en-US" sz="2400" b="1" dirty="0">
                <a:solidFill>
                  <a:schemeClr val="bg2"/>
                </a:solidFill>
              </a:rPr>
              <a:t>No need for roaming or RAN-sharing agreements </a:t>
            </a:r>
            <a:r>
              <a:rPr lang="en-US" sz="2400" dirty="0"/>
              <a:t>between onboard/onsite access PLMNs and</a:t>
            </a:r>
            <a:r>
              <a:rPr lang="en-US" sz="2400" b="1" dirty="0">
                <a:solidFill>
                  <a:schemeClr val="bg2"/>
                </a:solidFill>
              </a:rPr>
              <a:t> </a:t>
            </a:r>
            <a:r>
              <a:rPr lang="en-US" sz="2400" dirty="0"/>
              <a:t>backhaul PLMN(s) </a:t>
            </a:r>
          </a:p>
          <a:p>
            <a:pPr marL="411480" lvl="1">
              <a:lnSpc>
                <a:spcPct val="100000"/>
              </a:lnSpc>
              <a:spcBef>
                <a:spcPts val="1200"/>
              </a:spcBef>
            </a:pPr>
            <a:endParaRPr lang="en-US" sz="100" dirty="0"/>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237316"/>
            <a:ext cx="12045611" cy="93076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2800" dirty="0"/>
              <a:t>NR RAN Topology Enhancements: New use cases via WAB &amp; IAB</a:t>
            </a:r>
          </a:p>
        </p:txBody>
      </p:sp>
    </p:spTree>
    <p:extLst>
      <p:ext uri="{BB962C8B-B14F-4D97-AF65-F5344CB8AC3E}">
        <p14:creationId xmlns:p14="http://schemas.microsoft.com/office/powerpoint/2010/main" val="667239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9" name="Group 348">
            <a:extLst>
              <a:ext uri="{FF2B5EF4-FFF2-40B4-BE49-F238E27FC236}">
                <a16:creationId xmlns:a16="http://schemas.microsoft.com/office/drawing/2014/main" id="{BEA5F95C-39E3-7027-1472-D0B1E47C1384}"/>
              </a:ext>
            </a:extLst>
          </p:cNvPr>
          <p:cNvGrpSpPr/>
          <p:nvPr/>
        </p:nvGrpSpPr>
        <p:grpSpPr>
          <a:xfrm>
            <a:off x="6008468" y="532664"/>
            <a:ext cx="533400" cy="533400"/>
            <a:chOff x="5891852" y="1530824"/>
            <a:chExt cx="533400" cy="533400"/>
          </a:xfrm>
        </p:grpSpPr>
        <p:pic>
          <p:nvPicPr>
            <p:cNvPr id="350" name="Picture 349" descr="A black cell phone with a white screen&#10;&#10;Description automatically generated with low confidence">
              <a:extLst>
                <a:ext uri="{FF2B5EF4-FFF2-40B4-BE49-F238E27FC236}">
                  <a16:creationId xmlns:a16="http://schemas.microsoft.com/office/drawing/2014/main" id="{80C15565-11D8-F6A3-89D0-38A2B7A3E862}"/>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5891852" y="1530824"/>
              <a:ext cx="533400" cy="533400"/>
            </a:xfrm>
            <a:prstGeom prst="rect">
              <a:avLst/>
            </a:prstGeom>
          </p:spPr>
        </p:pic>
        <p:sp>
          <p:nvSpPr>
            <p:cNvPr id="351" name="Rectangle: Rounded Corners 350">
              <a:extLst>
                <a:ext uri="{FF2B5EF4-FFF2-40B4-BE49-F238E27FC236}">
                  <a16:creationId xmlns:a16="http://schemas.microsoft.com/office/drawing/2014/main" id="{051B5AE3-FE47-F221-B9FB-361B09AC8342}"/>
                </a:ext>
              </a:extLst>
            </p:cNvPr>
            <p:cNvSpPr/>
            <p:nvPr/>
          </p:nvSpPr>
          <p:spPr>
            <a:xfrm>
              <a:off x="5905500" y="1676400"/>
              <a:ext cx="492031" cy="347239"/>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Microsoft Sans Serif"/>
                  <a:cs typeface="Microsoft Sans Serif" panose="020B0604020202020204" pitchFamily="34" charset="0"/>
                </a:rPr>
                <a:t>UE</a:t>
              </a:r>
            </a:p>
          </p:txBody>
        </p:sp>
      </p:grpSp>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204623" y="855278"/>
            <a:ext cx="6167602" cy="5779377"/>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600"/>
              </a:spcBef>
            </a:pPr>
            <a:r>
              <a:rPr lang="en-US" sz="2000" dirty="0"/>
              <a:t>Integrated Access and Backhauling (IAB):</a:t>
            </a:r>
          </a:p>
          <a:p>
            <a:pPr marL="411480" lvl="1">
              <a:lnSpc>
                <a:spcPct val="100000"/>
              </a:lnSpc>
              <a:spcBef>
                <a:spcPts val="600"/>
              </a:spcBef>
            </a:pPr>
            <a:r>
              <a:rPr lang="en-US" dirty="0"/>
              <a:t>Relay holds DU function (IAB-DU) and UE function (IAB-MT). </a:t>
            </a:r>
          </a:p>
          <a:p>
            <a:pPr marL="411480" lvl="1">
              <a:lnSpc>
                <a:spcPct val="100000"/>
              </a:lnSpc>
              <a:spcBef>
                <a:spcPts val="600"/>
              </a:spcBef>
            </a:pPr>
            <a:r>
              <a:rPr lang="en-US" dirty="0"/>
              <a:t>Backhauling via dedicated  BAP sublayer on L2.</a:t>
            </a:r>
          </a:p>
          <a:p>
            <a:pPr marL="411480" lvl="1">
              <a:lnSpc>
                <a:spcPct val="100000"/>
              </a:lnSpc>
              <a:spcBef>
                <a:spcPts val="600"/>
              </a:spcBef>
            </a:pPr>
            <a:endParaRPr lang="en-US" dirty="0"/>
          </a:p>
          <a:p>
            <a:pPr marL="192024">
              <a:lnSpc>
                <a:spcPct val="100000"/>
              </a:lnSpc>
              <a:spcBef>
                <a:spcPts val="600"/>
              </a:spcBef>
            </a:pPr>
            <a:r>
              <a:rPr lang="en-US" sz="2000" dirty="0"/>
              <a:t>Wireless Access and Backhauling (WAB):</a:t>
            </a:r>
          </a:p>
          <a:p>
            <a:pPr marL="411480" lvl="1">
              <a:lnSpc>
                <a:spcPct val="100000"/>
              </a:lnSpc>
              <a:spcBef>
                <a:spcPts val="600"/>
              </a:spcBef>
            </a:pPr>
            <a:r>
              <a:rPr lang="en-US" dirty="0"/>
              <a:t>Relay holds full </a:t>
            </a:r>
            <a:r>
              <a:rPr lang="en-US" dirty="0" err="1"/>
              <a:t>gNB</a:t>
            </a:r>
            <a:r>
              <a:rPr lang="en-US" dirty="0"/>
              <a:t> function and UE function (WAB-MT). </a:t>
            </a:r>
          </a:p>
          <a:p>
            <a:pPr marL="411480" lvl="1">
              <a:lnSpc>
                <a:spcPct val="100000"/>
              </a:lnSpc>
              <a:spcBef>
                <a:spcPts val="600"/>
              </a:spcBef>
            </a:pPr>
            <a:r>
              <a:rPr lang="en-US" dirty="0"/>
              <a:t>Backhauling over PDU session </a:t>
            </a:r>
            <a:r>
              <a:rPr lang="en-US" dirty="0" err="1"/>
              <a:t>betw</a:t>
            </a:r>
            <a:r>
              <a:rPr lang="en-US" dirty="0"/>
              <a:t>. WAB-MT and BH UPF.</a:t>
            </a:r>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237316"/>
            <a:ext cx="11496583" cy="93076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WAB vs. IAB</a:t>
            </a:r>
          </a:p>
        </p:txBody>
      </p:sp>
      <p:sp>
        <p:nvSpPr>
          <p:cNvPr id="10" name="Rectangle: Rounded Corners 9">
            <a:extLst>
              <a:ext uri="{FF2B5EF4-FFF2-40B4-BE49-F238E27FC236}">
                <a16:creationId xmlns:a16="http://schemas.microsoft.com/office/drawing/2014/main" id="{7FCB0AEE-6BA6-84C1-DD9E-3F24E32992FC}"/>
              </a:ext>
            </a:extLst>
          </p:cNvPr>
          <p:cNvSpPr/>
          <p:nvPr/>
        </p:nvSpPr>
        <p:spPr>
          <a:xfrm>
            <a:off x="7062908" y="740051"/>
            <a:ext cx="1010991" cy="1104900"/>
          </a:xfrm>
          <a:prstGeom prst="roundRect">
            <a:avLst>
              <a:gd name="adj" fmla="val 4825"/>
            </a:avLst>
          </a:prstGeom>
          <a:solidFill>
            <a:srgbClr val="FFFFE5"/>
          </a:solid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a:solidFill>
                <a:schemeClr val="tx1"/>
              </a:solidFill>
              <a:latin typeface="Microsoft Sans Serif"/>
              <a:cs typeface="Microsoft Sans Serif" panose="020B0604020202020204" pitchFamily="34" charset="0"/>
            </a:endParaRPr>
          </a:p>
        </p:txBody>
      </p:sp>
      <p:sp>
        <p:nvSpPr>
          <p:cNvPr id="18" name="Rectangle: Rounded Corners 17">
            <a:extLst>
              <a:ext uri="{FF2B5EF4-FFF2-40B4-BE49-F238E27FC236}">
                <a16:creationId xmlns:a16="http://schemas.microsoft.com/office/drawing/2014/main" id="{11A5B58D-A5D8-291B-E35E-5A2E3334EB20}"/>
              </a:ext>
            </a:extLst>
          </p:cNvPr>
          <p:cNvSpPr/>
          <p:nvPr/>
        </p:nvSpPr>
        <p:spPr>
          <a:xfrm>
            <a:off x="10922602" y="511451"/>
            <a:ext cx="706431" cy="9144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UE’s</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NGC</a:t>
            </a:r>
          </a:p>
        </p:txBody>
      </p:sp>
      <p:sp>
        <p:nvSpPr>
          <p:cNvPr id="47" name="Rectangle: Rounded Corners 46">
            <a:extLst>
              <a:ext uri="{FF2B5EF4-FFF2-40B4-BE49-F238E27FC236}">
                <a16:creationId xmlns:a16="http://schemas.microsoft.com/office/drawing/2014/main" id="{70E5F5E1-92F2-2A0B-0A0C-166234056CD9}"/>
              </a:ext>
            </a:extLst>
          </p:cNvPr>
          <p:cNvSpPr/>
          <p:nvPr/>
        </p:nvSpPr>
        <p:spPr>
          <a:xfrm>
            <a:off x="7106514" y="816251"/>
            <a:ext cx="445791" cy="4572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DU</a:t>
            </a:r>
          </a:p>
        </p:txBody>
      </p:sp>
      <p:cxnSp>
        <p:nvCxnSpPr>
          <p:cNvPr id="48" name="Straight Arrow Connector 47">
            <a:extLst>
              <a:ext uri="{FF2B5EF4-FFF2-40B4-BE49-F238E27FC236}">
                <a16:creationId xmlns:a16="http://schemas.microsoft.com/office/drawing/2014/main" id="{2A927F78-D16F-18EE-BCF3-E816C38564E8}"/>
              </a:ext>
            </a:extLst>
          </p:cNvPr>
          <p:cNvCxnSpPr>
            <a:cxnSpLocks/>
          </p:cNvCxnSpPr>
          <p:nvPr/>
        </p:nvCxnSpPr>
        <p:spPr>
          <a:xfrm flipH="1">
            <a:off x="6388702" y="968651"/>
            <a:ext cx="712839"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D6C08882-4A32-E03E-9073-2C17B061BE09}"/>
              </a:ext>
            </a:extLst>
          </p:cNvPr>
          <p:cNvSpPr txBox="1"/>
          <p:nvPr/>
        </p:nvSpPr>
        <p:spPr>
          <a:xfrm>
            <a:off x="6661601" y="877882"/>
            <a:ext cx="221214" cy="177293"/>
          </a:xfrm>
          <a:prstGeom prst="rect">
            <a:avLst/>
          </a:prstGeom>
          <a:solidFill>
            <a:srgbClr val="FFFFFF"/>
          </a:solidFill>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cxnSp>
        <p:nvCxnSpPr>
          <p:cNvPr id="62" name="Straight Arrow Connector 61">
            <a:extLst>
              <a:ext uri="{FF2B5EF4-FFF2-40B4-BE49-F238E27FC236}">
                <a16:creationId xmlns:a16="http://schemas.microsoft.com/office/drawing/2014/main" id="{9C636952-29A4-EC54-92D7-A2304F570732}"/>
              </a:ext>
            </a:extLst>
          </p:cNvPr>
          <p:cNvCxnSpPr>
            <a:cxnSpLocks/>
          </p:cNvCxnSpPr>
          <p:nvPr/>
        </p:nvCxnSpPr>
        <p:spPr>
          <a:xfrm flipH="1">
            <a:off x="6407208" y="625751"/>
            <a:ext cx="4515394" cy="0"/>
          </a:xfrm>
          <a:prstGeom prst="straightConnector1">
            <a:avLst/>
          </a:prstGeom>
          <a:ln w="28575"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58" name="TextBox 257">
            <a:extLst>
              <a:ext uri="{FF2B5EF4-FFF2-40B4-BE49-F238E27FC236}">
                <a16:creationId xmlns:a16="http://schemas.microsoft.com/office/drawing/2014/main" id="{D7781C2E-F264-EF12-20AC-8F32635CFB64}"/>
              </a:ext>
            </a:extLst>
          </p:cNvPr>
          <p:cNvSpPr txBox="1"/>
          <p:nvPr/>
        </p:nvSpPr>
        <p:spPr>
          <a:xfrm>
            <a:off x="7131437" y="1387751"/>
            <a:ext cx="455253" cy="413703"/>
          </a:xfrm>
          <a:prstGeom prst="rect">
            <a:avLst/>
          </a:prstGeom>
        </p:spPr>
        <p:txBody>
          <a:bodyPr wrap="square" lIns="0" tIns="0" rIns="0" bIns="0" rtlCol="0">
            <a:spAutoFit/>
          </a:bodyPr>
          <a:lstStyle/>
          <a:p>
            <a:pPr algn="l">
              <a:lnSpc>
                <a:spcPct val="96000"/>
              </a:lnSpc>
            </a:pPr>
            <a:r>
              <a:rPr lang="en-US" sz="1400" dirty="0">
                <a:latin typeface="Microsoft Sans Serif"/>
                <a:cs typeface="Microsoft Sans Serif" panose="020B0604020202020204" pitchFamily="34" charset="0"/>
              </a:rPr>
              <a:t>IAB</a:t>
            </a:r>
          </a:p>
          <a:p>
            <a:pPr algn="l">
              <a:lnSpc>
                <a:spcPct val="96000"/>
              </a:lnSpc>
            </a:pPr>
            <a:r>
              <a:rPr lang="en-US" sz="1400" dirty="0">
                <a:latin typeface="Microsoft Sans Serif"/>
                <a:cs typeface="Microsoft Sans Serif" panose="020B0604020202020204" pitchFamily="34" charset="0"/>
              </a:rPr>
              <a:t>node</a:t>
            </a:r>
          </a:p>
        </p:txBody>
      </p:sp>
      <p:sp>
        <p:nvSpPr>
          <p:cNvPr id="261" name="TextBox 260">
            <a:extLst>
              <a:ext uri="{FF2B5EF4-FFF2-40B4-BE49-F238E27FC236}">
                <a16:creationId xmlns:a16="http://schemas.microsoft.com/office/drawing/2014/main" id="{0AD46083-5638-D356-BEB0-6E6B07DCF0FD}"/>
              </a:ext>
            </a:extLst>
          </p:cNvPr>
          <p:cNvSpPr txBox="1"/>
          <p:nvPr/>
        </p:nvSpPr>
        <p:spPr>
          <a:xfrm>
            <a:off x="8179402" y="397151"/>
            <a:ext cx="1676400" cy="177293"/>
          </a:xfrm>
          <a:prstGeom prst="rect">
            <a:avLst/>
          </a:prstGeom>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Access PDU session</a:t>
            </a:r>
          </a:p>
        </p:txBody>
      </p:sp>
      <p:sp>
        <p:nvSpPr>
          <p:cNvPr id="263" name="Rectangle: Rounded Corners 262">
            <a:extLst>
              <a:ext uri="{FF2B5EF4-FFF2-40B4-BE49-F238E27FC236}">
                <a16:creationId xmlns:a16="http://schemas.microsoft.com/office/drawing/2014/main" id="{0BED5CB4-FEAB-C803-DA52-BD2CF6154F68}"/>
              </a:ext>
            </a:extLst>
          </p:cNvPr>
          <p:cNvSpPr/>
          <p:nvPr/>
        </p:nvSpPr>
        <p:spPr>
          <a:xfrm>
            <a:off x="7237996" y="2645051"/>
            <a:ext cx="1326874" cy="1066800"/>
          </a:xfrm>
          <a:prstGeom prst="roundRect">
            <a:avLst>
              <a:gd name="adj" fmla="val 4825"/>
            </a:avLst>
          </a:prstGeom>
          <a:solidFill>
            <a:srgbClr val="FFFFE5"/>
          </a:solid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a:solidFill>
                <a:schemeClr val="tx1"/>
              </a:solidFill>
              <a:latin typeface="Microsoft Sans Serif"/>
              <a:cs typeface="Microsoft Sans Serif" panose="020B0604020202020204" pitchFamily="34" charset="0"/>
            </a:endParaRPr>
          </a:p>
        </p:txBody>
      </p:sp>
      <p:sp>
        <p:nvSpPr>
          <p:cNvPr id="265" name="Rectangle: Rounded Corners 264">
            <a:extLst>
              <a:ext uri="{FF2B5EF4-FFF2-40B4-BE49-F238E27FC236}">
                <a16:creationId xmlns:a16="http://schemas.microsoft.com/office/drawing/2014/main" id="{04A53982-0198-1F55-B0EE-C3DFC5A5398F}"/>
              </a:ext>
            </a:extLst>
          </p:cNvPr>
          <p:cNvSpPr/>
          <p:nvPr/>
        </p:nvSpPr>
        <p:spPr>
          <a:xfrm>
            <a:off x="7975308" y="3183768"/>
            <a:ext cx="492031" cy="478175"/>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WAB</a:t>
            </a:r>
          </a:p>
          <a:p>
            <a:pPr algn="ctr">
              <a:lnSpc>
                <a:spcPct val="96000"/>
              </a:lnSpc>
            </a:pPr>
            <a:r>
              <a:rPr lang="en-US" sz="1200" b="1" dirty="0">
                <a:solidFill>
                  <a:srgbClr val="FF0000"/>
                </a:solidFill>
                <a:latin typeface="Arial" panose="020B0604020202020204" pitchFamily="34" charset="0"/>
                <a:cs typeface="Arial" panose="020B0604020202020204" pitchFamily="34" charset="0"/>
              </a:rPr>
              <a:t>MT</a:t>
            </a:r>
          </a:p>
        </p:txBody>
      </p:sp>
      <p:sp>
        <p:nvSpPr>
          <p:cNvPr id="266" name="Rectangle: Rounded Corners 265">
            <a:extLst>
              <a:ext uri="{FF2B5EF4-FFF2-40B4-BE49-F238E27FC236}">
                <a16:creationId xmlns:a16="http://schemas.microsoft.com/office/drawing/2014/main" id="{35B9B91F-CBB8-F6D9-B7D0-1F916E5B7B86}"/>
              </a:ext>
            </a:extLst>
          </p:cNvPr>
          <p:cNvSpPr/>
          <p:nvPr/>
        </p:nvSpPr>
        <p:spPr>
          <a:xfrm>
            <a:off x="9258427" y="3357143"/>
            <a:ext cx="706431" cy="342900"/>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err="1">
                <a:solidFill>
                  <a:srgbClr val="FF0000"/>
                </a:solidFill>
                <a:latin typeface="Arial" panose="020B0604020202020204" pitchFamily="34" charset="0"/>
                <a:cs typeface="Arial" panose="020B0604020202020204" pitchFamily="34" charset="0"/>
              </a:rPr>
              <a:t>gNB</a:t>
            </a:r>
            <a:endParaRPr lang="en-US" sz="1200" b="1" dirty="0">
              <a:solidFill>
                <a:srgbClr val="FF0000"/>
              </a:solidFill>
              <a:latin typeface="Arial" panose="020B0604020202020204" pitchFamily="34" charset="0"/>
              <a:cs typeface="Arial" panose="020B0604020202020204" pitchFamily="34" charset="0"/>
            </a:endParaRPr>
          </a:p>
        </p:txBody>
      </p:sp>
      <p:sp>
        <p:nvSpPr>
          <p:cNvPr id="267" name="Rectangle: Rounded Corners 266">
            <a:extLst>
              <a:ext uri="{FF2B5EF4-FFF2-40B4-BE49-F238E27FC236}">
                <a16:creationId xmlns:a16="http://schemas.microsoft.com/office/drawing/2014/main" id="{930091F2-5210-BB73-E342-E61CD39582A0}"/>
              </a:ext>
            </a:extLst>
          </p:cNvPr>
          <p:cNvSpPr/>
          <p:nvPr/>
        </p:nvSpPr>
        <p:spPr>
          <a:xfrm>
            <a:off x="10018034" y="3039221"/>
            <a:ext cx="618644" cy="351056"/>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BH</a:t>
            </a:r>
          </a:p>
          <a:p>
            <a:pPr algn="ctr">
              <a:lnSpc>
                <a:spcPct val="96000"/>
              </a:lnSpc>
            </a:pPr>
            <a:r>
              <a:rPr lang="en-US" sz="1200" b="1" dirty="0">
                <a:solidFill>
                  <a:srgbClr val="FF0000"/>
                </a:solidFill>
                <a:latin typeface="Arial" panose="020B0604020202020204" pitchFamily="34" charset="0"/>
                <a:cs typeface="Arial" panose="020B0604020202020204" pitchFamily="34" charset="0"/>
              </a:rPr>
              <a:t>UPF</a:t>
            </a:r>
          </a:p>
        </p:txBody>
      </p:sp>
      <p:sp>
        <p:nvSpPr>
          <p:cNvPr id="268" name="Rectangle: Rounded Corners 267">
            <a:extLst>
              <a:ext uri="{FF2B5EF4-FFF2-40B4-BE49-F238E27FC236}">
                <a16:creationId xmlns:a16="http://schemas.microsoft.com/office/drawing/2014/main" id="{CA525EC3-757D-0CF8-C0A6-0C272BAA74DB}"/>
              </a:ext>
            </a:extLst>
          </p:cNvPr>
          <p:cNvSpPr/>
          <p:nvPr/>
        </p:nvSpPr>
        <p:spPr>
          <a:xfrm>
            <a:off x="10867165" y="2378351"/>
            <a:ext cx="706431" cy="9906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UE’s</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NGC</a:t>
            </a:r>
          </a:p>
        </p:txBody>
      </p:sp>
      <p:cxnSp>
        <p:nvCxnSpPr>
          <p:cNvPr id="269" name="Straight Arrow Connector 268">
            <a:extLst>
              <a:ext uri="{FF2B5EF4-FFF2-40B4-BE49-F238E27FC236}">
                <a16:creationId xmlns:a16="http://schemas.microsoft.com/office/drawing/2014/main" id="{FD4ECE36-E525-D4B9-D671-2707395FF7D7}"/>
              </a:ext>
            </a:extLst>
          </p:cNvPr>
          <p:cNvCxnSpPr>
            <a:cxnSpLocks/>
            <a:stCxn id="266" idx="1"/>
          </p:cNvCxnSpPr>
          <p:nvPr/>
        </p:nvCxnSpPr>
        <p:spPr>
          <a:xfrm flipH="1" flipV="1">
            <a:off x="8464620" y="3527743"/>
            <a:ext cx="793807" cy="850"/>
          </a:xfrm>
          <a:prstGeom prst="straightConnector1">
            <a:avLst/>
          </a:prstGeom>
          <a:ln w="12700" cap="rnd">
            <a:solidFill>
              <a:srgbClr val="FF000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70" name="Straight Arrow Connector 269">
            <a:extLst>
              <a:ext uri="{FF2B5EF4-FFF2-40B4-BE49-F238E27FC236}">
                <a16:creationId xmlns:a16="http://schemas.microsoft.com/office/drawing/2014/main" id="{AC191FD9-C299-967F-F344-24D870F2633D}"/>
              </a:ext>
            </a:extLst>
          </p:cNvPr>
          <p:cNvCxnSpPr>
            <a:cxnSpLocks/>
          </p:cNvCxnSpPr>
          <p:nvPr/>
        </p:nvCxnSpPr>
        <p:spPr>
          <a:xfrm flipH="1">
            <a:off x="8478566" y="3279143"/>
            <a:ext cx="1552347" cy="0"/>
          </a:xfrm>
          <a:prstGeom prst="straightConnector1">
            <a:avLst/>
          </a:prstGeom>
          <a:ln w="28575" cap="rnd">
            <a:solidFill>
              <a:srgbClr val="FF000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71" name="TextBox 270">
            <a:extLst>
              <a:ext uri="{FF2B5EF4-FFF2-40B4-BE49-F238E27FC236}">
                <a16:creationId xmlns:a16="http://schemas.microsoft.com/office/drawing/2014/main" id="{0ED3CE41-9168-EB91-0F78-4D92CF0B957F}"/>
              </a:ext>
            </a:extLst>
          </p:cNvPr>
          <p:cNvSpPr txBox="1"/>
          <p:nvPr/>
        </p:nvSpPr>
        <p:spPr>
          <a:xfrm>
            <a:off x="8609753" y="3090979"/>
            <a:ext cx="1458908" cy="177293"/>
          </a:xfrm>
          <a:prstGeom prst="rect">
            <a:avLst/>
          </a:prstGeom>
        </p:spPr>
        <p:txBody>
          <a:bodyPr wrap="square" lIns="0" tIns="0" rIns="0" bIns="0" rtlCol="0">
            <a:spAutoFit/>
          </a:bodyPr>
          <a:lstStyle/>
          <a:p>
            <a:pPr algn="l">
              <a:lnSpc>
                <a:spcPct val="96000"/>
              </a:lnSpc>
            </a:pPr>
            <a:r>
              <a:rPr lang="en-US" sz="1200" dirty="0">
                <a:solidFill>
                  <a:srgbClr val="FF0000"/>
                </a:solidFill>
                <a:latin typeface="Microsoft Sans Serif"/>
                <a:cs typeface="Microsoft Sans Serif" panose="020B0604020202020204" pitchFamily="34" charset="0"/>
              </a:rPr>
              <a:t>BH PDU session</a:t>
            </a:r>
          </a:p>
        </p:txBody>
      </p:sp>
      <p:cxnSp>
        <p:nvCxnSpPr>
          <p:cNvPr id="272" name="Straight Connector 271">
            <a:extLst>
              <a:ext uri="{FF2B5EF4-FFF2-40B4-BE49-F238E27FC236}">
                <a16:creationId xmlns:a16="http://schemas.microsoft.com/office/drawing/2014/main" id="{376D760F-2DDA-7B48-9A28-9766D3FA02BA}"/>
              </a:ext>
            </a:extLst>
          </p:cNvPr>
          <p:cNvCxnSpPr>
            <a:cxnSpLocks/>
            <a:stCxn id="267" idx="3"/>
          </p:cNvCxnSpPr>
          <p:nvPr/>
        </p:nvCxnSpPr>
        <p:spPr>
          <a:xfrm>
            <a:off x="10636678" y="3214749"/>
            <a:ext cx="224480" cy="0"/>
          </a:xfrm>
          <a:prstGeom prst="line">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73" name="TextBox 272">
            <a:extLst>
              <a:ext uri="{FF2B5EF4-FFF2-40B4-BE49-F238E27FC236}">
                <a16:creationId xmlns:a16="http://schemas.microsoft.com/office/drawing/2014/main" id="{9A66314A-8E7C-A125-4B7A-EE99790E20D8}"/>
              </a:ext>
            </a:extLst>
          </p:cNvPr>
          <p:cNvSpPr txBox="1"/>
          <p:nvPr/>
        </p:nvSpPr>
        <p:spPr>
          <a:xfrm>
            <a:off x="8764733" y="3433343"/>
            <a:ext cx="221214" cy="177293"/>
          </a:xfrm>
          <a:prstGeom prst="rect">
            <a:avLst/>
          </a:prstGeom>
          <a:solidFill>
            <a:srgbClr val="FFFFFF"/>
          </a:solidFill>
        </p:spPr>
        <p:txBody>
          <a:bodyPr wrap="none" lIns="0" tIns="0" rIns="0" bIns="0" rtlCol="0">
            <a:spAutoFit/>
          </a:bodyPr>
          <a:lstStyle/>
          <a:p>
            <a:pPr algn="l">
              <a:lnSpc>
                <a:spcPct val="96000"/>
              </a:lnSpc>
            </a:pPr>
            <a:r>
              <a:rPr lang="en-US" sz="1200" dirty="0">
                <a:solidFill>
                  <a:srgbClr val="FF0000"/>
                </a:solidFill>
                <a:latin typeface="Microsoft Sans Serif"/>
                <a:cs typeface="Microsoft Sans Serif" panose="020B0604020202020204" pitchFamily="34" charset="0"/>
              </a:rPr>
              <a:t>NR</a:t>
            </a:r>
          </a:p>
        </p:txBody>
      </p:sp>
      <p:sp>
        <p:nvSpPr>
          <p:cNvPr id="275" name="Rectangle: Rounded Corners 274">
            <a:extLst>
              <a:ext uri="{FF2B5EF4-FFF2-40B4-BE49-F238E27FC236}">
                <a16:creationId xmlns:a16="http://schemas.microsoft.com/office/drawing/2014/main" id="{EE3FC59A-BE7F-C9E8-3261-93550C2BF543}"/>
              </a:ext>
            </a:extLst>
          </p:cNvPr>
          <p:cNvSpPr/>
          <p:nvPr/>
        </p:nvSpPr>
        <p:spPr>
          <a:xfrm>
            <a:off x="7314196" y="2661500"/>
            <a:ext cx="612193" cy="489397"/>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err="1">
                <a:solidFill>
                  <a:srgbClr val="00B050"/>
                </a:solidFill>
                <a:latin typeface="Arial" panose="020B0604020202020204" pitchFamily="34" charset="0"/>
                <a:cs typeface="Arial" panose="020B0604020202020204" pitchFamily="34" charset="0"/>
              </a:rPr>
              <a:t>gNB</a:t>
            </a:r>
            <a:endParaRPr lang="en-US" sz="1200" b="1" dirty="0">
              <a:solidFill>
                <a:srgbClr val="00B050"/>
              </a:solidFill>
              <a:latin typeface="Arial" panose="020B0604020202020204" pitchFamily="34" charset="0"/>
              <a:cs typeface="Arial" panose="020B0604020202020204" pitchFamily="34" charset="0"/>
            </a:endParaRPr>
          </a:p>
        </p:txBody>
      </p:sp>
      <p:cxnSp>
        <p:nvCxnSpPr>
          <p:cNvPr id="276" name="Straight Arrow Connector 275">
            <a:extLst>
              <a:ext uri="{FF2B5EF4-FFF2-40B4-BE49-F238E27FC236}">
                <a16:creationId xmlns:a16="http://schemas.microsoft.com/office/drawing/2014/main" id="{589F7298-74DF-E5D6-5200-7ACD11699098}"/>
              </a:ext>
            </a:extLst>
          </p:cNvPr>
          <p:cNvCxnSpPr>
            <a:cxnSpLocks/>
          </p:cNvCxnSpPr>
          <p:nvPr/>
        </p:nvCxnSpPr>
        <p:spPr>
          <a:xfrm flipH="1">
            <a:off x="6540295" y="2835365"/>
            <a:ext cx="773901"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277" name="TextBox 276">
            <a:extLst>
              <a:ext uri="{FF2B5EF4-FFF2-40B4-BE49-F238E27FC236}">
                <a16:creationId xmlns:a16="http://schemas.microsoft.com/office/drawing/2014/main" id="{2F59A486-A9D2-05F3-EFE8-78638F82A7C2}"/>
              </a:ext>
            </a:extLst>
          </p:cNvPr>
          <p:cNvSpPr txBox="1"/>
          <p:nvPr/>
        </p:nvSpPr>
        <p:spPr>
          <a:xfrm>
            <a:off x="6780796" y="2759351"/>
            <a:ext cx="221214" cy="177293"/>
          </a:xfrm>
          <a:prstGeom prst="rect">
            <a:avLst/>
          </a:prstGeom>
          <a:solidFill>
            <a:schemeClr val="bg1"/>
          </a:solidFill>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cxnSp>
        <p:nvCxnSpPr>
          <p:cNvPr id="278" name="Straight Arrow Connector 277">
            <a:extLst>
              <a:ext uri="{FF2B5EF4-FFF2-40B4-BE49-F238E27FC236}">
                <a16:creationId xmlns:a16="http://schemas.microsoft.com/office/drawing/2014/main" id="{AAE95DE2-E9CA-25F7-98D1-022C7BD26E8A}"/>
              </a:ext>
            </a:extLst>
          </p:cNvPr>
          <p:cNvCxnSpPr>
            <a:cxnSpLocks/>
          </p:cNvCxnSpPr>
          <p:nvPr/>
        </p:nvCxnSpPr>
        <p:spPr>
          <a:xfrm flipH="1">
            <a:off x="7911894" y="2835364"/>
            <a:ext cx="2949263" cy="0"/>
          </a:xfrm>
          <a:prstGeom prst="straightConnector1">
            <a:avLst/>
          </a:prstGeom>
          <a:ln w="22225" cap="rnd">
            <a:solidFill>
              <a:srgbClr val="00B05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81" name="TextBox 280">
            <a:extLst>
              <a:ext uri="{FF2B5EF4-FFF2-40B4-BE49-F238E27FC236}">
                <a16:creationId xmlns:a16="http://schemas.microsoft.com/office/drawing/2014/main" id="{D1CB7513-ECA0-37D0-FFFE-063B42914E88}"/>
              </a:ext>
            </a:extLst>
          </p:cNvPr>
          <p:cNvSpPr txBox="1"/>
          <p:nvPr/>
        </p:nvSpPr>
        <p:spPr>
          <a:xfrm>
            <a:off x="7312937" y="3216551"/>
            <a:ext cx="458459" cy="413703"/>
          </a:xfrm>
          <a:prstGeom prst="rect">
            <a:avLst/>
          </a:prstGeom>
        </p:spPr>
        <p:txBody>
          <a:bodyPr wrap="none" lIns="0" tIns="0" rIns="0" bIns="0" rtlCol="0">
            <a:spAutoFit/>
          </a:bodyPr>
          <a:lstStyle/>
          <a:p>
            <a:pPr algn="l">
              <a:lnSpc>
                <a:spcPct val="96000"/>
              </a:lnSpc>
            </a:pPr>
            <a:r>
              <a:rPr lang="en-US" sz="1400" dirty="0">
                <a:solidFill>
                  <a:schemeClr val="tx2"/>
                </a:solidFill>
                <a:latin typeface="Microsoft Sans Serif"/>
                <a:cs typeface="Microsoft Sans Serif" panose="020B0604020202020204" pitchFamily="34" charset="0"/>
              </a:rPr>
              <a:t>WAB </a:t>
            </a:r>
          </a:p>
          <a:p>
            <a:pPr algn="l">
              <a:lnSpc>
                <a:spcPct val="96000"/>
              </a:lnSpc>
            </a:pPr>
            <a:r>
              <a:rPr lang="en-US" sz="1400" dirty="0">
                <a:solidFill>
                  <a:schemeClr val="tx2"/>
                </a:solidFill>
                <a:latin typeface="Microsoft Sans Serif"/>
                <a:cs typeface="Microsoft Sans Serif" panose="020B0604020202020204" pitchFamily="34" charset="0"/>
              </a:rPr>
              <a:t>node</a:t>
            </a:r>
          </a:p>
        </p:txBody>
      </p:sp>
      <p:sp>
        <p:nvSpPr>
          <p:cNvPr id="282" name="TextBox 281">
            <a:extLst>
              <a:ext uri="{FF2B5EF4-FFF2-40B4-BE49-F238E27FC236}">
                <a16:creationId xmlns:a16="http://schemas.microsoft.com/office/drawing/2014/main" id="{8DB606FC-A759-EC76-BDC6-CC65D8BE83F8}"/>
              </a:ext>
            </a:extLst>
          </p:cNvPr>
          <p:cNvSpPr txBox="1"/>
          <p:nvPr/>
        </p:nvSpPr>
        <p:spPr>
          <a:xfrm>
            <a:off x="8318212" y="2359569"/>
            <a:ext cx="1676400" cy="177293"/>
          </a:xfrm>
          <a:prstGeom prst="rect">
            <a:avLst/>
          </a:prstGeom>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Access PDU session</a:t>
            </a:r>
          </a:p>
        </p:txBody>
      </p:sp>
      <p:sp>
        <p:nvSpPr>
          <p:cNvPr id="284" name="Rectangle: Rounded Corners 283">
            <a:extLst>
              <a:ext uri="{FF2B5EF4-FFF2-40B4-BE49-F238E27FC236}">
                <a16:creationId xmlns:a16="http://schemas.microsoft.com/office/drawing/2014/main" id="{757798D2-4DFC-8075-DB3B-E0B4AC62C9EB}"/>
              </a:ext>
            </a:extLst>
          </p:cNvPr>
          <p:cNvSpPr/>
          <p:nvPr/>
        </p:nvSpPr>
        <p:spPr>
          <a:xfrm>
            <a:off x="7575781" y="816251"/>
            <a:ext cx="446603" cy="4572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MT</a:t>
            </a:r>
          </a:p>
        </p:txBody>
      </p:sp>
      <p:sp>
        <p:nvSpPr>
          <p:cNvPr id="16" name="Rectangle: Rounded Corners 15">
            <a:extLst>
              <a:ext uri="{FF2B5EF4-FFF2-40B4-BE49-F238E27FC236}">
                <a16:creationId xmlns:a16="http://schemas.microsoft.com/office/drawing/2014/main" id="{E31ADC17-8702-0861-D8D6-762656D247DF}"/>
              </a:ext>
            </a:extLst>
          </p:cNvPr>
          <p:cNvSpPr/>
          <p:nvPr/>
        </p:nvSpPr>
        <p:spPr>
          <a:xfrm>
            <a:off x="9909135" y="809811"/>
            <a:ext cx="621438" cy="5715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IAB-donor</a:t>
            </a:r>
          </a:p>
        </p:txBody>
      </p:sp>
      <p:cxnSp>
        <p:nvCxnSpPr>
          <p:cNvPr id="296" name="Straight Arrow Connector 295">
            <a:extLst>
              <a:ext uri="{FF2B5EF4-FFF2-40B4-BE49-F238E27FC236}">
                <a16:creationId xmlns:a16="http://schemas.microsoft.com/office/drawing/2014/main" id="{9A764253-32BF-EF57-5EC4-C647E3342CA1}"/>
              </a:ext>
            </a:extLst>
          </p:cNvPr>
          <p:cNvCxnSpPr>
            <a:cxnSpLocks/>
          </p:cNvCxnSpPr>
          <p:nvPr/>
        </p:nvCxnSpPr>
        <p:spPr>
          <a:xfrm flipH="1">
            <a:off x="10527321" y="930551"/>
            <a:ext cx="395281" cy="0"/>
          </a:xfrm>
          <a:prstGeom prst="straightConnector1">
            <a:avLst/>
          </a:prstGeom>
          <a:ln w="22225" cap="rnd">
            <a:solidFill>
              <a:srgbClr val="00B05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99" name="TextBox 298">
            <a:extLst>
              <a:ext uri="{FF2B5EF4-FFF2-40B4-BE49-F238E27FC236}">
                <a16:creationId xmlns:a16="http://schemas.microsoft.com/office/drawing/2014/main" id="{CABB8E43-555C-2A71-E66F-7D932EAA0DA9}"/>
              </a:ext>
            </a:extLst>
          </p:cNvPr>
          <p:cNvSpPr txBox="1"/>
          <p:nvPr/>
        </p:nvSpPr>
        <p:spPr>
          <a:xfrm>
            <a:off x="10621021" y="848449"/>
            <a:ext cx="241151"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NG</a:t>
            </a:r>
          </a:p>
        </p:txBody>
      </p:sp>
      <p:sp>
        <p:nvSpPr>
          <p:cNvPr id="301" name="TextBox 300">
            <a:extLst>
              <a:ext uri="{FF2B5EF4-FFF2-40B4-BE49-F238E27FC236}">
                <a16:creationId xmlns:a16="http://schemas.microsoft.com/office/drawing/2014/main" id="{A3598BEC-B379-D491-B265-AE8FFD2CC3A3}"/>
              </a:ext>
            </a:extLst>
          </p:cNvPr>
          <p:cNvSpPr txBox="1"/>
          <p:nvPr/>
        </p:nvSpPr>
        <p:spPr>
          <a:xfrm>
            <a:off x="9066796" y="2759351"/>
            <a:ext cx="304800"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NG</a:t>
            </a:r>
          </a:p>
        </p:txBody>
      </p:sp>
      <p:sp>
        <p:nvSpPr>
          <p:cNvPr id="354" name="Rectangle: Rounded Corners 353">
            <a:extLst>
              <a:ext uri="{FF2B5EF4-FFF2-40B4-BE49-F238E27FC236}">
                <a16:creationId xmlns:a16="http://schemas.microsoft.com/office/drawing/2014/main" id="{1312B36D-F7F1-0C8D-CDBB-739627D7114C}"/>
              </a:ext>
            </a:extLst>
          </p:cNvPr>
          <p:cNvSpPr/>
          <p:nvPr/>
        </p:nvSpPr>
        <p:spPr>
          <a:xfrm>
            <a:off x="10011407" y="3430161"/>
            <a:ext cx="618644" cy="268228"/>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AMF</a:t>
            </a:r>
          </a:p>
        </p:txBody>
      </p:sp>
      <p:grpSp>
        <p:nvGrpSpPr>
          <p:cNvPr id="348" name="Group 347">
            <a:extLst>
              <a:ext uri="{FF2B5EF4-FFF2-40B4-BE49-F238E27FC236}">
                <a16:creationId xmlns:a16="http://schemas.microsoft.com/office/drawing/2014/main" id="{9B36E0D8-F5D0-154A-F9B0-901A0472C48E}"/>
              </a:ext>
            </a:extLst>
          </p:cNvPr>
          <p:cNvGrpSpPr/>
          <p:nvPr/>
        </p:nvGrpSpPr>
        <p:grpSpPr>
          <a:xfrm>
            <a:off x="6170427" y="2435617"/>
            <a:ext cx="533400" cy="533400"/>
            <a:chOff x="5891852" y="1530824"/>
            <a:chExt cx="533400" cy="533400"/>
          </a:xfrm>
        </p:grpSpPr>
        <p:pic>
          <p:nvPicPr>
            <p:cNvPr id="347" name="Picture 346" descr="A black cell phone with a white screen&#10;&#10;Description automatically generated with low confidence">
              <a:extLst>
                <a:ext uri="{FF2B5EF4-FFF2-40B4-BE49-F238E27FC236}">
                  <a16:creationId xmlns:a16="http://schemas.microsoft.com/office/drawing/2014/main" id="{996697CA-6633-F748-C336-C0AFA10C145E}"/>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5891852" y="1530824"/>
              <a:ext cx="533400" cy="533400"/>
            </a:xfrm>
            <a:prstGeom prst="rect">
              <a:avLst/>
            </a:prstGeom>
          </p:spPr>
        </p:pic>
        <p:sp>
          <p:nvSpPr>
            <p:cNvPr id="332" name="Rectangle: Rounded Corners 331">
              <a:extLst>
                <a:ext uri="{FF2B5EF4-FFF2-40B4-BE49-F238E27FC236}">
                  <a16:creationId xmlns:a16="http://schemas.microsoft.com/office/drawing/2014/main" id="{3EC195D8-15CD-17DF-C958-BA6F72D8AFCD}"/>
                </a:ext>
              </a:extLst>
            </p:cNvPr>
            <p:cNvSpPr/>
            <p:nvPr/>
          </p:nvSpPr>
          <p:spPr>
            <a:xfrm>
              <a:off x="5905500" y="1676400"/>
              <a:ext cx="492031" cy="347239"/>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Microsoft Sans Serif"/>
                  <a:cs typeface="Microsoft Sans Serif" panose="020B0604020202020204" pitchFamily="34" charset="0"/>
                </a:rPr>
                <a:t>UE</a:t>
              </a:r>
            </a:p>
          </p:txBody>
        </p:sp>
      </p:grpSp>
      <p:cxnSp>
        <p:nvCxnSpPr>
          <p:cNvPr id="280" name="Straight Arrow Connector 279">
            <a:extLst>
              <a:ext uri="{FF2B5EF4-FFF2-40B4-BE49-F238E27FC236}">
                <a16:creationId xmlns:a16="http://schemas.microsoft.com/office/drawing/2014/main" id="{BE070C92-7215-9BD0-D79F-F7C832193855}"/>
              </a:ext>
            </a:extLst>
          </p:cNvPr>
          <p:cNvCxnSpPr>
            <a:cxnSpLocks/>
          </p:cNvCxnSpPr>
          <p:nvPr/>
        </p:nvCxnSpPr>
        <p:spPr>
          <a:xfrm flipH="1">
            <a:off x="6573235" y="2568851"/>
            <a:ext cx="4294362" cy="0"/>
          </a:xfrm>
          <a:prstGeom prst="straightConnector1">
            <a:avLst/>
          </a:prstGeom>
          <a:ln w="28575"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53AD3ADF-97B5-4646-B335-BE0008AA0B58}"/>
              </a:ext>
            </a:extLst>
          </p:cNvPr>
          <p:cNvSpPr txBox="1"/>
          <p:nvPr/>
        </p:nvSpPr>
        <p:spPr>
          <a:xfrm>
            <a:off x="6507713" y="1022056"/>
            <a:ext cx="495328" cy="177293"/>
          </a:xfrm>
          <a:prstGeom prst="rect">
            <a:avLst/>
          </a:prstGeom>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Access</a:t>
            </a:r>
          </a:p>
        </p:txBody>
      </p:sp>
      <p:sp>
        <p:nvSpPr>
          <p:cNvPr id="4" name="TextBox 3">
            <a:extLst>
              <a:ext uri="{FF2B5EF4-FFF2-40B4-BE49-F238E27FC236}">
                <a16:creationId xmlns:a16="http://schemas.microsoft.com/office/drawing/2014/main" id="{701BAEE6-C53A-EDAA-8404-F5A1FE4A1B9A}"/>
              </a:ext>
            </a:extLst>
          </p:cNvPr>
          <p:cNvSpPr txBox="1"/>
          <p:nvPr/>
        </p:nvSpPr>
        <p:spPr>
          <a:xfrm>
            <a:off x="6643022" y="2903223"/>
            <a:ext cx="495328" cy="177293"/>
          </a:xfrm>
          <a:prstGeom prst="rect">
            <a:avLst/>
          </a:prstGeom>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Access</a:t>
            </a:r>
          </a:p>
        </p:txBody>
      </p:sp>
      <p:sp>
        <p:nvSpPr>
          <p:cNvPr id="5" name="TextBox 4">
            <a:extLst>
              <a:ext uri="{FF2B5EF4-FFF2-40B4-BE49-F238E27FC236}">
                <a16:creationId xmlns:a16="http://schemas.microsoft.com/office/drawing/2014/main" id="{799AF5E2-5181-38BB-F7FC-AA4813FD0BFE}"/>
              </a:ext>
            </a:extLst>
          </p:cNvPr>
          <p:cNvSpPr txBox="1"/>
          <p:nvPr/>
        </p:nvSpPr>
        <p:spPr>
          <a:xfrm>
            <a:off x="8766563" y="3580984"/>
            <a:ext cx="213200" cy="177293"/>
          </a:xfrm>
          <a:prstGeom prst="rect">
            <a:avLst/>
          </a:prstGeom>
        </p:spPr>
        <p:txBody>
          <a:bodyPr wrap="none" lIns="0" tIns="0" rIns="0" bIns="0" rtlCol="0">
            <a:spAutoFit/>
          </a:bodyPr>
          <a:lstStyle/>
          <a:p>
            <a:pPr algn="l">
              <a:lnSpc>
                <a:spcPct val="96000"/>
              </a:lnSpc>
            </a:pPr>
            <a:r>
              <a:rPr lang="en-US" sz="1200" dirty="0">
                <a:solidFill>
                  <a:srgbClr val="FF0000"/>
                </a:solidFill>
                <a:latin typeface="Microsoft Sans Serif"/>
                <a:cs typeface="Microsoft Sans Serif" panose="020B0604020202020204" pitchFamily="34" charset="0"/>
              </a:rPr>
              <a:t>BH</a:t>
            </a:r>
          </a:p>
        </p:txBody>
      </p:sp>
      <p:sp>
        <p:nvSpPr>
          <p:cNvPr id="9" name="Rectangle: Rounded Corners 8">
            <a:extLst>
              <a:ext uri="{FF2B5EF4-FFF2-40B4-BE49-F238E27FC236}">
                <a16:creationId xmlns:a16="http://schemas.microsoft.com/office/drawing/2014/main" id="{A4463EF9-6425-1AA5-D0F0-7905F08D0495}"/>
              </a:ext>
            </a:extLst>
          </p:cNvPr>
          <p:cNvSpPr/>
          <p:nvPr/>
        </p:nvSpPr>
        <p:spPr>
          <a:xfrm>
            <a:off x="8477431" y="731466"/>
            <a:ext cx="1010991" cy="1104900"/>
          </a:xfrm>
          <a:prstGeom prst="roundRect">
            <a:avLst>
              <a:gd name="adj" fmla="val 4825"/>
            </a:avLst>
          </a:prstGeom>
          <a:solidFill>
            <a:srgbClr val="FFFFE5"/>
          </a:solidFill>
          <a:ln w="190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dirty="0">
              <a:solidFill>
                <a:schemeClr val="tx1"/>
              </a:solidFill>
              <a:latin typeface="Microsoft Sans Serif"/>
              <a:cs typeface="Microsoft Sans Serif" panose="020B0604020202020204" pitchFamily="34" charset="0"/>
            </a:endParaRPr>
          </a:p>
        </p:txBody>
      </p:sp>
      <p:sp>
        <p:nvSpPr>
          <p:cNvPr id="11" name="Rectangle: Rounded Corners 10">
            <a:extLst>
              <a:ext uri="{FF2B5EF4-FFF2-40B4-BE49-F238E27FC236}">
                <a16:creationId xmlns:a16="http://schemas.microsoft.com/office/drawing/2014/main" id="{1A2D6036-8B6F-3D3E-577D-3048BC6520F4}"/>
              </a:ext>
            </a:extLst>
          </p:cNvPr>
          <p:cNvSpPr/>
          <p:nvPr/>
        </p:nvSpPr>
        <p:spPr>
          <a:xfrm>
            <a:off x="8521037" y="807666"/>
            <a:ext cx="445791" cy="4572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DU</a:t>
            </a:r>
          </a:p>
        </p:txBody>
      </p:sp>
      <p:sp>
        <p:nvSpPr>
          <p:cNvPr id="12" name="TextBox 11">
            <a:extLst>
              <a:ext uri="{FF2B5EF4-FFF2-40B4-BE49-F238E27FC236}">
                <a16:creationId xmlns:a16="http://schemas.microsoft.com/office/drawing/2014/main" id="{ACB23727-65CF-CE6D-1712-3F6CFFD74BDC}"/>
              </a:ext>
            </a:extLst>
          </p:cNvPr>
          <p:cNvSpPr txBox="1"/>
          <p:nvPr/>
        </p:nvSpPr>
        <p:spPr>
          <a:xfrm>
            <a:off x="8545960" y="1379166"/>
            <a:ext cx="455253" cy="413703"/>
          </a:xfrm>
          <a:prstGeom prst="rect">
            <a:avLst/>
          </a:prstGeom>
        </p:spPr>
        <p:txBody>
          <a:bodyPr wrap="square" lIns="0" tIns="0" rIns="0" bIns="0" rtlCol="0">
            <a:spAutoFit/>
          </a:bodyPr>
          <a:lstStyle/>
          <a:p>
            <a:pPr algn="l">
              <a:lnSpc>
                <a:spcPct val="96000"/>
              </a:lnSpc>
            </a:pPr>
            <a:r>
              <a:rPr lang="en-US" sz="1400" dirty="0">
                <a:latin typeface="Microsoft Sans Serif"/>
                <a:cs typeface="Microsoft Sans Serif" panose="020B0604020202020204" pitchFamily="34" charset="0"/>
              </a:rPr>
              <a:t>IAB</a:t>
            </a:r>
          </a:p>
          <a:p>
            <a:pPr algn="l">
              <a:lnSpc>
                <a:spcPct val="96000"/>
              </a:lnSpc>
            </a:pPr>
            <a:r>
              <a:rPr lang="en-US" sz="1400" dirty="0">
                <a:latin typeface="Microsoft Sans Serif"/>
                <a:cs typeface="Microsoft Sans Serif" panose="020B0604020202020204" pitchFamily="34" charset="0"/>
              </a:rPr>
              <a:t>node</a:t>
            </a:r>
          </a:p>
        </p:txBody>
      </p:sp>
      <p:sp>
        <p:nvSpPr>
          <p:cNvPr id="13" name="Rectangle: Rounded Corners 12">
            <a:extLst>
              <a:ext uri="{FF2B5EF4-FFF2-40B4-BE49-F238E27FC236}">
                <a16:creationId xmlns:a16="http://schemas.microsoft.com/office/drawing/2014/main" id="{6BE80DF9-EBFA-61BA-4CDD-BEF4A1F97544}"/>
              </a:ext>
            </a:extLst>
          </p:cNvPr>
          <p:cNvSpPr/>
          <p:nvPr/>
        </p:nvSpPr>
        <p:spPr>
          <a:xfrm>
            <a:off x="8996524" y="807666"/>
            <a:ext cx="446603" cy="45720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MT</a:t>
            </a:r>
          </a:p>
        </p:txBody>
      </p:sp>
      <p:cxnSp>
        <p:nvCxnSpPr>
          <p:cNvPr id="17" name="Straight Arrow Connector 16">
            <a:extLst>
              <a:ext uri="{FF2B5EF4-FFF2-40B4-BE49-F238E27FC236}">
                <a16:creationId xmlns:a16="http://schemas.microsoft.com/office/drawing/2014/main" id="{CE7A06F0-E064-ACB3-FC9A-717DA5738D80}"/>
              </a:ext>
            </a:extLst>
          </p:cNvPr>
          <p:cNvCxnSpPr>
            <a:cxnSpLocks/>
          </p:cNvCxnSpPr>
          <p:nvPr/>
        </p:nvCxnSpPr>
        <p:spPr>
          <a:xfrm flipH="1">
            <a:off x="8035259" y="978311"/>
            <a:ext cx="485778"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B120742-F50A-1594-0EFE-1C4B3B074B71}"/>
              </a:ext>
            </a:extLst>
          </p:cNvPr>
          <p:cNvCxnSpPr>
            <a:cxnSpLocks/>
          </p:cNvCxnSpPr>
          <p:nvPr/>
        </p:nvCxnSpPr>
        <p:spPr>
          <a:xfrm flipH="1">
            <a:off x="9436910" y="956846"/>
            <a:ext cx="465786"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3BD0EC7-7B5B-8435-B30E-3CCB91E88A2F}"/>
              </a:ext>
            </a:extLst>
          </p:cNvPr>
          <p:cNvSpPr txBox="1"/>
          <p:nvPr/>
        </p:nvSpPr>
        <p:spPr>
          <a:xfrm>
            <a:off x="8172722" y="888615"/>
            <a:ext cx="221214" cy="177293"/>
          </a:xfrm>
          <a:prstGeom prst="rect">
            <a:avLst/>
          </a:prstGeom>
          <a:solidFill>
            <a:srgbClr val="FFFFFF"/>
          </a:solidFill>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sp>
        <p:nvSpPr>
          <p:cNvPr id="25" name="TextBox 24">
            <a:extLst>
              <a:ext uri="{FF2B5EF4-FFF2-40B4-BE49-F238E27FC236}">
                <a16:creationId xmlns:a16="http://schemas.microsoft.com/office/drawing/2014/main" id="{0FD57A1F-B9BF-A408-612A-9956EBD6B45A}"/>
              </a:ext>
            </a:extLst>
          </p:cNvPr>
          <p:cNvSpPr txBox="1"/>
          <p:nvPr/>
        </p:nvSpPr>
        <p:spPr>
          <a:xfrm>
            <a:off x="9555054" y="880029"/>
            <a:ext cx="221214" cy="177293"/>
          </a:xfrm>
          <a:prstGeom prst="rect">
            <a:avLst/>
          </a:prstGeom>
          <a:solidFill>
            <a:srgbClr val="FFFFFF"/>
          </a:solidFill>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sp>
        <p:nvSpPr>
          <p:cNvPr id="27" name="TextBox 26">
            <a:extLst>
              <a:ext uri="{FF2B5EF4-FFF2-40B4-BE49-F238E27FC236}">
                <a16:creationId xmlns:a16="http://schemas.microsoft.com/office/drawing/2014/main" id="{B20F7159-F5A2-6840-EFDA-0A20B15EF17D}"/>
              </a:ext>
            </a:extLst>
          </p:cNvPr>
          <p:cNvSpPr txBox="1"/>
          <p:nvPr/>
        </p:nvSpPr>
        <p:spPr>
          <a:xfrm>
            <a:off x="8179820" y="1032788"/>
            <a:ext cx="213200" cy="177293"/>
          </a:xfrm>
          <a:prstGeom prst="rect">
            <a:avLst/>
          </a:prstGeom>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BH</a:t>
            </a:r>
          </a:p>
        </p:txBody>
      </p:sp>
      <p:sp>
        <p:nvSpPr>
          <p:cNvPr id="28" name="TextBox 27">
            <a:extLst>
              <a:ext uri="{FF2B5EF4-FFF2-40B4-BE49-F238E27FC236}">
                <a16:creationId xmlns:a16="http://schemas.microsoft.com/office/drawing/2014/main" id="{5897DD79-7051-F61E-2AF9-0599DE1D801B}"/>
              </a:ext>
            </a:extLst>
          </p:cNvPr>
          <p:cNvSpPr txBox="1"/>
          <p:nvPr/>
        </p:nvSpPr>
        <p:spPr>
          <a:xfrm>
            <a:off x="9568592" y="1024202"/>
            <a:ext cx="213200" cy="177293"/>
          </a:xfrm>
          <a:prstGeom prst="rect">
            <a:avLst/>
          </a:prstGeom>
        </p:spPr>
        <p:txBody>
          <a:bodyPr wrap="non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BH</a:t>
            </a:r>
          </a:p>
        </p:txBody>
      </p:sp>
      <p:sp>
        <p:nvSpPr>
          <p:cNvPr id="8" name="Oval 7">
            <a:extLst>
              <a:ext uri="{FF2B5EF4-FFF2-40B4-BE49-F238E27FC236}">
                <a16:creationId xmlns:a16="http://schemas.microsoft.com/office/drawing/2014/main" id="{4D7ABDEF-152E-85DC-F95C-58520BB6A0E2}"/>
              </a:ext>
            </a:extLst>
          </p:cNvPr>
          <p:cNvSpPr/>
          <p:nvPr/>
        </p:nvSpPr>
        <p:spPr>
          <a:xfrm>
            <a:off x="11570302" y="511451"/>
            <a:ext cx="462471" cy="342900"/>
          </a:xfrm>
          <a:prstGeom prst="ellipse">
            <a:avLst/>
          </a:prstGeom>
          <a:solidFill>
            <a:srgbClr val="FFFFFF"/>
          </a:solidFill>
          <a:ln w="12700" cap="rnd">
            <a:solidFill>
              <a:schemeClr val="tx1"/>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r>
              <a:rPr lang="en-US" sz="1100"/>
              <a:t>DN</a:t>
            </a:r>
          </a:p>
        </p:txBody>
      </p:sp>
      <p:sp>
        <p:nvSpPr>
          <p:cNvPr id="262" name="Oval 261">
            <a:extLst>
              <a:ext uri="{FF2B5EF4-FFF2-40B4-BE49-F238E27FC236}">
                <a16:creationId xmlns:a16="http://schemas.microsoft.com/office/drawing/2014/main" id="{4A04BD4A-05A2-2214-8987-89EAD38F71C9}"/>
              </a:ext>
            </a:extLst>
          </p:cNvPr>
          <p:cNvSpPr/>
          <p:nvPr/>
        </p:nvSpPr>
        <p:spPr>
          <a:xfrm>
            <a:off x="11514865" y="2416451"/>
            <a:ext cx="462471" cy="342900"/>
          </a:xfrm>
          <a:prstGeom prst="ellipse">
            <a:avLst/>
          </a:prstGeom>
          <a:solidFill>
            <a:srgbClr val="FFFFFF"/>
          </a:solidFill>
          <a:ln w="12700" cap="rnd">
            <a:solidFill>
              <a:schemeClr val="tx1"/>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r>
              <a:rPr lang="en-US" sz="1100"/>
              <a:t>DN</a:t>
            </a:r>
          </a:p>
        </p:txBody>
      </p:sp>
      <p:sp>
        <p:nvSpPr>
          <p:cNvPr id="55" name="Content Placeholder 3">
            <a:extLst>
              <a:ext uri="{FF2B5EF4-FFF2-40B4-BE49-F238E27FC236}">
                <a16:creationId xmlns:a16="http://schemas.microsoft.com/office/drawing/2014/main" id="{08102E0F-960D-278B-D4DB-729E91AF4818}"/>
              </a:ext>
            </a:extLst>
          </p:cNvPr>
          <p:cNvSpPr txBox="1">
            <a:spLocks/>
          </p:cNvSpPr>
          <p:nvPr/>
        </p:nvSpPr>
        <p:spPr>
          <a:xfrm>
            <a:off x="168677" y="3760598"/>
            <a:ext cx="11691890" cy="2862144"/>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spcBef>
                <a:spcPts val="600"/>
              </a:spcBef>
            </a:pPr>
            <a:r>
              <a:rPr lang="en-US" sz="2000" dirty="0"/>
              <a:t>WAB vs. IAB</a:t>
            </a:r>
          </a:p>
          <a:p>
            <a:pPr marL="411480" lvl="1">
              <a:lnSpc>
                <a:spcPct val="100000"/>
              </a:lnSpc>
              <a:spcBef>
                <a:spcPts val="600"/>
              </a:spcBef>
            </a:pPr>
            <a:r>
              <a:rPr lang="en-US" sz="1400" b="1" dirty="0"/>
              <a:t>Rel-16/17 IAB </a:t>
            </a:r>
            <a:r>
              <a:rPr lang="en-US" sz="1400" dirty="0"/>
              <a:t>supports multi-hop/redundant topologies on BH. Multi-hop WAB has not been defined by 3GPP .</a:t>
            </a:r>
          </a:p>
          <a:p>
            <a:pPr marL="411480" lvl="1">
              <a:lnSpc>
                <a:spcPct val="100000"/>
              </a:lnSpc>
              <a:spcBef>
                <a:spcPts val="600"/>
              </a:spcBef>
            </a:pPr>
            <a:r>
              <a:rPr lang="en-US" sz="1400" b="1" dirty="0"/>
              <a:t>Rel-18 mobile IAB</a:t>
            </a:r>
            <a:r>
              <a:rPr lang="en-US" sz="1400" dirty="0"/>
              <a:t> supports IAB-node mobility with single-hop BH. A mobile </a:t>
            </a:r>
            <a:r>
              <a:rPr lang="en-US" sz="1400" dirty="0" err="1"/>
              <a:t>gNB</a:t>
            </a:r>
            <a:r>
              <a:rPr lang="en-US" sz="1400" dirty="0"/>
              <a:t> (WAB) has not yet been considered by 3GPP.</a:t>
            </a:r>
          </a:p>
          <a:p>
            <a:pPr marL="411480" lvl="1">
              <a:lnSpc>
                <a:spcPct val="100000"/>
              </a:lnSpc>
              <a:spcBef>
                <a:spcPts val="600"/>
              </a:spcBef>
            </a:pPr>
            <a:r>
              <a:rPr lang="en-US" sz="1400" b="1" dirty="0"/>
              <a:t>IAB</a:t>
            </a:r>
            <a:r>
              <a:rPr lang="en-US" sz="1400" dirty="0"/>
              <a:t> supports in-band operation for access and backhaul. An equivalent solution has not yet been considered for WAB by 3GPP.</a:t>
            </a:r>
          </a:p>
          <a:p>
            <a:pPr marL="411480" lvl="1">
              <a:lnSpc>
                <a:spcPct val="100000"/>
              </a:lnSpc>
              <a:spcBef>
                <a:spcPts val="600"/>
              </a:spcBef>
            </a:pPr>
            <a:r>
              <a:rPr lang="en-US" sz="1400" b="1" dirty="0"/>
              <a:t>IAB</a:t>
            </a:r>
            <a:r>
              <a:rPr lang="en-US" sz="1400" dirty="0"/>
              <a:t> supports end-to-end QoS across access and backhaul. An equivalent solution is presently not supported for WAB.</a:t>
            </a:r>
          </a:p>
          <a:p>
            <a:pPr marL="411480" lvl="1">
              <a:lnSpc>
                <a:spcPct val="100000"/>
              </a:lnSpc>
              <a:spcBef>
                <a:spcPts val="600"/>
              </a:spcBef>
            </a:pPr>
            <a:r>
              <a:rPr lang="en-US" sz="1400" dirty="0"/>
              <a:t>The</a:t>
            </a:r>
            <a:r>
              <a:rPr lang="en-US" sz="1400" b="1" dirty="0"/>
              <a:t> WAB</a:t>
            </a:r>
            <a:r>
              <a:rPr lang="en-US" sz="1400" dirty="0"/>
              <a:t> node can support local services at the relay via implementation by collocating a UPF with the </a:t>
            </a:r>
            <a:r>
              <a:rPr lang="en-US" sz="1400" dirty="0" err="1"/>
              <a:t>gNB</a:t>
            </a:r>
            <a:r>
              <a:rPr lang="en-US" sz="1400" dirty="0"/>
              <a:t>. This is not possible for IAB since the IAB-node does not support a CU function.</a:t>
            </a:r>
          </a:p>
          <a:p>
            <a:pPr marL="411480" lvl="1">
              <a:lnSpc>
                <a:spcPct val="100000"/>
              </a:lnSpc>
              <a:spcBef>
                <a:spcPts val="600"/>
              </a:spcBef>
            </a:pPr>
            <a:r>
              <a:rPr lang="en-US" sz="1400" b="1" dirty="0"/>
              <a:t>WAB</a:t>
            </a:r>
            <a:r>
              <a:rPr lang="en-US" sz="1400" dirty="0"/>
              <a:t> does not require RAN sharing between access PLMN and BH PLMN. IAB does require such RAN sharing.</a:t>
            </a:r>
          </a:p>
          <a:p>
            <a:pPr marL="411480" lvl="1">
              <a:lnSpc>
                <a:spcPct val="100000"/>
              </a:lnSpc>
              <a:spcBef>
                <a:spcPts val="600"/>
              </a:spcBef>
            </a:pPr>
            <a:r>
              <a:rPr lang="en-US" sz="1400" b="1" dirty="0"/>
              <a:t>WAB</a:t>
            </a:r>
            <a:r>
              <a:rPr lang="en-US" sz="1400" dirty="0"/>
              <a:t> can apply all legacy </a:t>
            </a:r>
            <a:r>
              <a:rPr lang="en-US" sz="1400" dirty="0" err="1"/>
              <a:t>Uu</a:t>
            </a:r>
            <a:r>
              <a:rPr lang="en-US" sz="1400" dirty="0"/>
              <a:t> mobility procedures on the BH. IAB has limitations since it uses a special L2 stack with BAP.</a:t>
            </a:r>
          </a:p>
        </p:txBody>
      </p:sp>
      <p:sp>
        <p:nvSpPr>
          <p:cNvPr id="58" name="TextBox 57">
            <a:extLst>
              <a:ext uri="{FF2B5EF4-FFF2-40B4-BE49-F238E27FC236}">
                <a16:creationId xmlns:a16="http://schemas.microsoft.com/office/drawing/2014/main" id="{35312AB5-C6EC-4462-5F68-75FDB55CEE0C}"/>
              </a:ext>
            </a:extLst>
          </p:cNvPr>
          <p:cNvSpPr txBox="1"/>
          <p:nvPr/>
        </p:nvSpPr>
        <p:spPr>
          <a:xfrm>
            <a:off x="6410528" y="1634246"/>
            <a:ext cx="371897" cy="265907"/>
          </a:xfrm>
          <a:prstGeom prst="rect">
            <a:avLst/>
          </a:prstGeom>
        </p:spPr>
        <p:txBody>
          <a:bodyPr wrap="none" lIns="0" tIns="0" rIns="0" bIns="0" rtlCol="0">
            <a:spAutoFit/>
          </a:bodyPr>
          <a:lstStyle/>
          <a:p>
            <a:pPr algn="l">
              <a:lnSpc>
                <a:spcPct val="96000"/>
              </a:lnSpc>
            </a:pPr>
            <a:r>
              <a:rPr lang="en-US" b="1" dirty="0">
                <a:solidFill>
                  <a:schemeClr val="tx2"/>
                </a:solidFill>
                <a:latin typeface="Microsoft Sans Serif"/>
                <a:cs typeface="Microsoft Sans Serif" panose="020B0604020202020204" pitchFamily="34" charset="0"/>
              </a:rPr>
              <a:t>IAB</a:t>
            </a:r>
          </a:p>
        </p:txBody>
      </p:sp>
      <p:sp>
        <p:nvSpPr>
          <p:cNvPr id="59" name="TextBox 58">
            <a:extLst>
              <a:ext uri="{FF2B5EF4-FFF2-40B4-BE49-F238E27FC236}">
                <a16:creationId xmlns:a16="http://schemas.microsoft.com/office/drawing/2014/main" id="{42E3A617-5ABB-0A83-1FB7-2302E91DE55C}"/>
              </a:ext>
            </a:extLst>
          </p:cNvPr>
          <p:cNvSpPr txBox="1"/>
          <p:nvPr/>
        </p:nvSpPr>
        <p:spPr>
          <a:xfrm>
            <a:off x="6407286" y="3362527"/>
            <a:ext cx="525785" cy="265907"/>
          </a:xfrm>
          <a:prstGeom prst="rect">
            <a:avLst/>
          </a:prstGeom>
        </p:spPr>
        <p:txBody>
          <a:bodyPr wrap="none" lIns="0" tIns="0" rIns="0" bIns="0" rtlCol="0">
            <a:spAutoFit/>
          </a:bodyPr>
          <a:lstStyle/>
          <a:p>
            <a:pPr algn="l">
              <a:lnSpc>
                <a:spcPct val="96000"/>
              </a:lnSpc>
            </a:pPr>
            <a:r>
              <a:rPr lang="en-US" b="1" dirty="0">
                <a:solidFill>
                  <a:schemeClr val="tx2"/>
                </a:solidFill>
                <a:latin typeface="Microsoft Sans Serif"/>
                <a:cs typeface="Microsoft Sans Serif" panose="020B0604020202020204" pitchFamily="34" charset="0"/>
              </a:rPr>
              <a:t>WAB</a:t>
            </a:r>
          </a:p>
        </p:txBody>
      </p:sp>
    </p:spTree>
    <p:extLst>
      <p:ext uri="{BB962C8B-B14F-4D97-AF65-F5344CB8AC3E}">
        <p14:creationId xmlns:p14="http://schemas.microsoft.com/office/powerpoint/2010/main" val="3550525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DFC8B-2F97-18AA-4A28-1BDD883377A7}"/>
              </a:ext>
            </a:extLst>
          </p:cNvPr>
          <p:cNvSpPr>
            <a:spLocks noGrp="1"/>
          </p:cNvSpPr>
          <p:nvPr>
            <p:ph type="title"/>
          </p:nvPr>
        </p:nvSpPr>
        <p:spPr>
          <a:xfrm>
            <a:off x="388341" y="407230"/>
            <a:ext cx="11542822" cy="413639"/>
          </a:xfrm>
        </p:spPr>
        <p:txBody>
          <a:bodyPr/>
          <a:lstStyle/>
          <a:p>
            <a:r>
              <a:rPr lang="en-US" sz="3200" dirty="0"/>
              <a:t>5G access for UEs in aircrafts, vessels, vehicles in remote areas</a:t>
            </a:r>
            <a:endParaRPr lang="en-US" sz="3600" dirty="0"/>
          </a:p>
        </p:txBody>
      </p:sp>
      <p:sp>
        <p:nvSpPr>
          <p:cNvPr id="3" name="Content Placeholder 2">
            <a:extLst>
              <a:ext uri="{FF2B5EF4-FFF2-40B4-BE49-F238E27FC236}">
                <a16:creationId xmlns:a16="http://schemas.microsoft.com/office/drawing/2014/main" id="{5D3364E1-E69B-71E4-18C6-E254610788EA}"/>
              </a:ext>
            </a:extLst>
          </p:cNvPr>
          <p:cNvSpPr>
            <a:spLocks noGrp="1"/>
          </p:cNvSpPr>
          <p:nvPr>
            <p:ph sz="quarter" idx="14"/>
          </p:nvPr>
        </p:nvSpPr>
        <p:spPr>
          <a:xfrm>
            <a:off x="234203" y="932726"/>
            <a:ext cx="7834948" cy="3249910"/>
          </a:xfrm>
        </p:spPr>
        <p:txBody>
          <a:bodyPr/>
          <a:lstStyle/>
          <a:p>
            <a:pPr lvl="1">
              <a:lnSpc>
                <a:spcPct val="100000"/>
              </a:lnSpc>
              <a:spcBef>
                <a:spcPts val="400"/>
              </a:spcBef>
            </a:pPr>
            <a:r>
              <a:rPr lang="en-US" sz="1800" dirty="0"/>
              <a:t>Aspects to be considered for this use case</a:t>
            </a:r>
          </a:p>
          <a:p>
            <a:pPr lvl="2">
              <a:lnSpc>
                <a:spcPct val="100000"/>
              </a:lnSpc>
              <a:spcBef>
                <a:spcPts val="400"/>
              </a:spcBef>
            </a:pPr>
            <a:r>
              <a:rPr lang="en-US" dirty="0"/>
              <a:t>Single-hop backhauling is sufficient.</a:t>
            </a:r>
          </a:p>
          <a:p>
            <a:pPr lvl="2">
              <a:lnSpc>
                <a:spcPct val="100000"/>
              </a:lnSpc>
              <a:spcBef>
                <a:spcPts val="400"/>
              </a:spcBef>
            </a:pPr>
            <a:r>
              <a:rPr lang="en-US" dirty="0"/>
              <a:t>NTN-based BH with support for </a:t>
            </a:r>
            <a:r>
              <a:rPr lang="en-US" dirty="0" err="1"/>
              <a:t>Xn</a:t>
            </a:r>
            <a:r>
              <a:rPr lang="en-US" dirty="0"/>
              <a:t>- and/or NG-based NTN</a:t>
            </a:r>
            <a:r>
              <a:rPr lang="en-US" dirty="0">
                <a:sym typeface="Wingdings" panose="05000000000000000000" pitchFamily="2" charset="2"/>
              </a:rPr>
              <a:t></a:t>
            </a:r>
            <a:r>
              <a:rPr lang="en-US" dirty="0"/>
              <a:t>TN handover.</a:t>
            </a:r>
          </a:p>
          <a:p>
            <a:pPr lvl="2">
              <a:lnSpc>
                <a:spcPct val="100000"/>
              </a:lnSpc>
              <a:spcBef>
                <a:spcPts val="400"/>
              </a:spcBef>
            </a:pPr>
            <a:r>
              <a:rPr lang="en-US" dirty="0"/>
              <a:t>Robustness on BH using CHO and/or DC desirable.</a:t>
            </a:r>
          </a:p>
          <a:p>
            <a:pPr lvl="2">
              <a:lnSpc>
                <a:spcPct val="100000"/>
              </a:lnSpc>
              <a:spcBef>
                <a:spcPts val="400"/>
              </a:spcBef>
            </a:pPr>
            <a:r>
              <a:rPr lang="en-US" dirty="0"/>
              <a:t>Support for onboard MEC, local services, and direct inter-UE communications.</a:t>
            </a:r>
          </a:p>
          <a:p>
            <a:pPr lvl="2">
              <a:lnSpc>
                <a:spcPct val="100000"/>
              </a:lnSpc>
              <a:spcBef>
                <a:spcPts val="400"/>
              </a:spcBef>
            </a:pPr>
            <a:r>
              <a:rPr lang="en-US" dirty="0"/>
              <a:t>Access PLMNs may not have roaming or RAN sharing agreement with BH PLMN</a:t>
            </a:r>
          </a:p>
          <a:p>
            <a:pPr lvl="2">
              <a:lnSpc>
                <a:spcPct val="100000"/>
              </a:lnSpc>
              <a:spcBef>
                <a:spcPts val="400"/>
              </a:spcBef>
            </a:pPr>
            <a:endParaRPr lang="en-US" sz="1050" dirty="0"/>
          </a:p>
          <a:p>
            <a:pPr lvl="1">
              <a:lnSpc>
                <a:spcPct val="100000"/>
              </a:lnSpc>
              <a:spcBef>
                <a:spcPts val="400"/>
              </a:spcBef>
            </a:pPr>
            <a:r>
              <a:rPr lang="en-US" sz="1800" dirty="0"/>
              <a:t>Best solution candidate: WAB</a:t>
            </a:r>
          </a:p>
          <a:p>
            <a:pPr lvl="2">
              <a:lnSpc>
                <a:spcPct val="100000"/>
              </a:lnSpc>
              <a:spcBef>
                <a:spcPts val="400"/>
              </a:spcBef>
            </a:pPr>
            <a:r>
              <a:rPr lang="en-US" dirty="0"/>
              <a:t>Supports MEC/onboard services, legacy NTN mobility procedures on BH, and allows separate PLMNs on access and BH without RAN sharing agreements.</a:t>
            </a:r>
          </a:p>
        </p:txBody>
      </p:sp>
      <p:cxnSp>
        <p:nvCxnSpPr>
          <p:cNvPr id="76" name="Straight Connector 75">
            <a:extLst>
              <a:ext uri="{FF2B5EF4-FFF2-40B4-BE49-F238E27FC236}">
                <a16:creationId xmlns:a16="http://schemas.microsoft.com/office/drawing/2014/main" id="{CECB6152-61A2-65D3-F298-4BEBBAB1F733}"/>
              </a:ext>
            </a:extLst>
          </p:cNvPr>
          <p:cNvCxnSpPr>
            <a:cxnSpLocks/>
          </p:cNvCxnSpPr>
          <p:nvPr/>
        </p:nvCxnSpPr>
        <p:spPr>
          <a:xfrm flipV="1">
            <a:off x="8988215" y="5408308"/>
            <a:ext cx="0" cy="312268"/>
          </a:xfrm>
          <a:prstGeom prst="line">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6336D434-58A5-806C-F0BB-E3172CC20588}"/>
              </a:ext>
            </a:extLst>
          </p:cNvPr>
          <p:cNvCxnSpPr>
            <a:cxnSpLocks/>
          </p:cNvCxnSpPr>
          <p:nvPr/>
        </p:nvCxnSpPr>
        <p:spPr>
          <a:xfrm flipV="1">
            <a:off x="8749445" y="5744079"/>
            <a:ext cx="0" cy="221823"/>
          </a:xfrm>
          <a:prstGeom prst="line">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A7625905-54EB-431F-50A8-426F0BCBC96D}"/>
              </a:ext>
            </a:extLst>
          </p:cNvPr>
          <p:cNvCxnSpPr>
            <a:cxnSpLocks/>
          </p:cNvCxnSpPr>
          <p:nvPr/>
        </p:nvCxnSpPr>
        <p:spPr>
          <a:xfrm flipV="1">
            <a:off x="10492111" y="5756511"/>
            <a:ext cx="1" cy="202315"/>
          </a:xfrm>
          <a:prstGeom prst="line">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98C925CA-C72C-5853-FD35-93AE3F32F093}"/>
              </a:ext>
            </a:extLst>
          </p:cNvPr>
          <p:cNvCxnSpPr>
            <a:cxnSpLocks/>
          </p:cNvCxnSpPr>
          <p:nvPr/>
        </p:nvCxnSpPr>
        <p:spPr>
          <a:xfrm>
            <a:off x="8454461" y="5734151"/>
            <a:ext cx="2603350" cy="0"/>
          </a:xfrm>
          <a:prstGeom prst="line">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pic>
        <p:nvPicPr>
          <p:cNvPr id="198" name="Picture 197" descr="A black and white drawing of a plane">
            <a:extLst>
              <a:ext uri="{FF2B5EF4-FFF2-40B4-BE49-F238E27FC236}">
                <a16:creationId xmlns:a16="http://schemas.microsoft.com/office/drawing/2014/main" id="{84B1D519-CAC0-8F54-36E9-DAF2464B87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9752281" y="1683308"/>
            <a:ext cx="2080177" cy="1208948"/>
          </a:xfrm>
          <a:prstGeom prst="rect">
            <a:avLst/>
          </a:prstGeom>
        </p:spPr>
      </p:pic>
      <p:pic>
        <p:nvPicPr>
          <p:cNvPr id="199" name="Picture 198">
            <a:extLst>
              <a:ext uri="{FF2B5EF4-FFF2-40B4-BE49-F238E27FC236}">
                <a16:creationId xmlns:a16="http://schemas.microsoft.com/office/drawing/2014/main" id="{1DCE7E6F-45BF-CF39-F905-1178D3953AB0}"/>
              </a:ext>
            </a:extLst>
          </p:cNvPr>
          <p:cNvPicPr>
            <a:picLocks noChangeAspect="1"/>
          </p:cNvPicPr>
          <p:nvPr/>
        </p:nvPicPr>
        <p:blipFill>
          <a:blip r:embed="rId4"/>
          <a:stretch>
            <a:fillRect/>
          </a:stretch>
        </p:blipFill>
        <p:spPr>
          <a:xfrm flipH="1">
            <a:off x="9579420" y="3609744"/>
            <a:ext cx="2080177" cy="947451"/>
          </a:xfrm>
          <a:prstGeom prst="rect">
            <a:avLst/>
          </a:prstGeom>
        </p:spPr>
      </p:pic>
      <p:pic>
        <p:nvPicPr>
          <p:cNvPr id="200" name="Picture 199" descr="Shape&#10;&#10;Description automatically generated with low confidence">
            <a:extLst>
              <a:ext uri="{FF2B5EF4-FFF2-40B4-BE49-F238E27FC236}">
                <a16:creationId xmlns:a16="http://schemas.microsoft.com/office/drawing/2014/main" id="{01B1837B-67A9-66E5-C2FE-6A9970FF6A4F}"/>
              </a:ext>
            </a:extLst>
          </p:cNvPr>
          <p:cNvPicPr>
            <a:picLocks noChangeAspect="1"/>
          </p:cNvPicPr>
          <p:nvPr/>
        </p:nvPicPr>
        <p:blipFill>
          <a:blip r:embed="rId5"/>
          <a:stretch>
            <a:fillRect/>
          </a:stretch>
        </p:blipFill>
        <p:spPr>
          <a:xfrm rot="16200000">
            <a:off x="8356172" y="1202437"/>
            <a:ext cx="555241" cy="555241"/>
          </a:xfrm>
          <a:prstGeom prst="rect">
            <a:avLst/>
          </a:prstGeom>
        </p:spPr>
      </p:pic>
      <p:pic>
        <p:nvPicPr>
          <p:cNvPr id="201" name="Picture 200" descr="A black cell phone with a white screen&#10;&#10;Description automatically generated with low confidence">
            <a:extLst>
              <a:ext uri="{FF2B5EF4-FFF2-40B4-BE49-F238E27FC236}">
                <a16:creationId xmlns:a16="http://schemas.microsoft.com/office/drawing/2014/main" id="{A0F8098A-C61E-5FBE-C599-22DC9CDDFD5F}"/>
              </a:ext>
            </a:extLst>
          </p:cNvPr>
          <p:cNvPicPr>
            <a:picLocks noChangeAspect="1"/>
          </p:cNvPicPr>
          <p:nvPr/>
        </p:nvPicPr>
        <p:blipFill>
          <a:blip r:embed="rId6">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10027274" y="2204740"/>
            <a:ext cx="381542" cy="381542"/>
          </a:xfrm>
          <a:prstGeom prst="rect">
            <a:avLst/>
          </a:prstGeom>
        </p:spPr>
      </p:pic>
      <p:sp>
        <p:nvSpPr>
          <p:cNvPr id="203" name="Isosceles Triangle 202">
            <a:extLst>
              <a:ext uri="{FF2B5EF4-FFF2-40B4-BE49-F238E27FC236}">
                <a16:creationId xmlns:a16="http://schemas.microsoft.com/office/drawing/2014/main" id="{2DC7A817-765D-14C2-B974-E9BC6E851F78}"/>
              </a:ext>
            </a:extLst>
          </p:cNvPr>
          <p:cNvSpPr/>
          <p:nvPr/>
        </p:nvSpPr>
        <p:spPr>
          <a:xfrm rot="10800000" flipV="1">
            <a:off x="10519973" y="3689520"/>
            <a:ext cx="89435" cy="101530"/>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pic>
        <p:nvPicPr>
          <p:cNvPr id="206" name="Picture 205">
            <a:extLst>
              <a:ext uri="{FF2B5EF4-FFF2-40B4-BE49-F238E27FC236}">
                <a16:creationId xmlns:a16="http://schemas.microsoft.com/office/drawing/2014/main" id="{40B1771A-A5A1-79F0-F5BF-DD3BF764043B}"/>
              </a:ext>
            </a:extLst>
          </p:cNvPr>
          <p:cNvPicPr>
            <a:picLocks noChangeAspect="1"/>
          </p:cNvPicPr>
          <p:nvPr/>
        </p:nvPicPr>
        <p:blipFill>
          <a:blip r:embed="rId7"/>
          <a:stretch>
            <a:fillRect/>
          </a:stretch>
        </p:blipFill>
        <p:spPr>
          <a:xfrm>
            <a:off x="8363413" y="4174147"/>
            <a:ext cx="468889" cy="520516"/>
          </a:xfrm>
          <a:prstGeom prst="rect">
            <a:avLst/>
          </a:prstGeom>
        </p:spPr>
      </p:pic>
      <p:sp>
        <p:nvSpPr>
          <p:cNvPr id="207" name="TextBox 206">
            <a:extLst>
              <a:ext uri="{FF2B5EF4-FFF2-40B4-BE49-F238E27FC236}">
                <a16:creationId xmlns:a16="http://schemas.microsoft.com/office/drawing/2014/main" id="{1253122A-80A1-D5F8-3A6A-4AE0D35F6274}"/>
              </a:ext>
            </a:extLst>
          </p:cNvPr>
          <p:cNvSpPr txBox="1"/>
          <p:nvPr/>
        </p:nvSpPr>
        <p:spPr>
          <a:xfrm>
            <a:off x="11535598" y="2195740"/>
            <a:ext cx="656402" cy="270843"/>
          </a:xfrm>
          <a:prstGeom prst="rect">
            <a:avLst/>
          </a:prstGeom>
          <a:solidFill>
            <a:srgbClr val="FFFFFF"/>
          </a:solidFill>
        </p:spPr>
        <p:txBody>
          <a:bodyPr wrap="square" lIns="0" tIns="0" rIns="0" bIns="0" rtlCol="0">
            <a:spAutoFit/>
          </a:bodyPr>
          <a:lstStyle/>
          <a:p>
            <a:pPr algn="l">
              <a:lnSpc>
                <a:spcPct val="80000"/>
              </a:lnSpc>
            </a:pPr>
            <a:r>
              <a:rPr lang="en-US" sz="1100" b="1" dirty="0">
                <a:solidFill>
                  <a:srgbClr val="00B050"/>
                </a:solidFill>
                <a:latin typeface="Arial" panose="020B0604020202020204" pitchFamily="34" charset="0"/>
                <a:cs typeface="Arial" panose="020B0604020202020204" pitchFamily="34" charset="0"/>
              </a:rPr>
              <a:t>Onboard</a:t>
            </a:r>
          </a:p>
          <a:p>
            <a:pPr algn="l">
              <a:lnSpc>
                <a:spcPct val="80000"/>
              </a:lnSpc>
            </a:pPr>
            <a:r>
              <a:rPr lang="en-US" sz="1100" b="1" dirty="0">
                <a:solidFill>
                  <a:srgbClr val="00B050"/>
                </a:solidFill>
                <a:latin typeface="Arial" panose="020B0604020202020204" pitchFamily="34" charset="0"/>
                <a:cs typeface="Arial" panose="020B0604020202020204" pitchFamily="34" charset="0"/>
              </a:rPr>
              <a:t>Service</a:t>
            </a:r>
          </a:p>
        </p:txBody>
      </p:sp>
      <p:sp>
        <p:nvSpPr>
          <p:cNvPr id="208" name="TextBox 207">
            <a:extLst>
              <a:ext uri="{FF2B5EF4-FFF2-40B4-BE49-F238E27FC236}">
                <a16:creationId xmlns:a16="http://schemas.microsoft.com/office/drawing/2014/main" id="{863C9315-E07A-C5D9-DC05-6DE814CE1251}"/>
              </a:ext>
            </a:extLst>
          </p:cNvPr>
          <p:cNvSpPr txBox="1"/>
          <p:nvPr/>
        </p:nvSpPr>
        <p:spPr>
          <a:xfrm>
            <a:off x="11314969" y="3344682"/>
            <a:ext cx="648626" cy="270843"/>
          </a:xfrm>
          <a:prstGeom prst="rect">
            <a:avLst/>
          </a:prstGeom>
        </p:spPr>
        <p:txBody>
          <a:bodyPr wrap="square" lIns="0" tIns="0" rIns="0" bIns="0" rtlCol="0">
            <a:spAutoFit/>
          </a:bodyPr>
          <a:lstStyle/>
          <a:p>
            <a:pPr algn="l">
              <a:lnSpc>
                <a:spcPct val="80000"/>
              </a:lnSpc>
            </a:pPr>
            <a:r>
              <a:rPr lang="en-US" sz="1100" b="1" dirty="0">
                <a:solidFill>
                  <a:srgbClr val="00B050"/>
                </a:solidFill>
                <a:latin typeface="Arial" panose="020B0604020202020204" pitchFamily="34" charset="0"/>
                <a:cs typeface="Arial" panose="020B0604020202020204" pitchFamily="34" charset="0"/>
              </a:rPr>
              <a:t>Onboard</a:t>
            </a:r>
          </a:p>
          <a:p>
            <a:pPr algn="l">
              <a:lnSpc>
                <a:spcPct val="80000"/>
              </a:lnSpc>
            </a:pPr>
            <a:r>
              <a:rPr lang="en-US" sz="1100" b="1" dirty="0">
                <a:solidFill>
                  <a:srgbClr val="00B050"/>
                </a:solidFill>
                <a:latin typeface="Arial" panose="020B0604020202020204" pitchFamily="34" charset="0"/>
                <a:cs typeface="Arial" panose="020B0604020202020204" pitchFamily="34" charset="0"/>
              </a:rPr>
              <a:t>Service</a:t>
            </a:r>
          </a:p>
        </p:txBody>
      </p:sp>
      <p:cxnSp>
        <p:nvCxnSpPr>
          <p:cNvPr id="209" name="Straight Arrow Connector 208">
            <a:extLst>
              <a:ext uri="{FF2B5EF4-FFF2-40B4-BE49-F238E27FC236}">
                <a16:creationId xmlns:a16="http://schemas.microsoft.com/office/drawing/2014/main" id="{32D0C4B6-94E2-F977-DD35-1EF4E541AC9D}"/>
              </a:ext>
            </a:extLst>
          </p:cNvPr>
          <p:cNvCxnSpPr>
            <a:cxnSpLocks/>
          </p:cNvCxnSpPr>
          <p:nvPr/>
        </p:nvCxnSpPr>
        <p:spPr>
          <a:xfrm flipH="1" flipV="1">
            <a:off x="8954429" y="1583473"/>
            <a:ext cx="1572322" cy="234176"/>
          </a:xfrm>
          <a:prstGeom prst="straightConnector1">
            <a:avLst/>
          </a:prstGeom>
          <a:ln w="12700" cap="rnd">
            <a:solidFill>
              <a:srgbClr val="FF000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10" name="Straight Arrow Connector 209">
            <a:extLst>
              <a:ext uri="{FF2B5EF4-FFF2-40B4-BE49-F238E27FC236}">
                <a16:creationId xmlns:a16="http://schemas.microsoft.com/office/drawing/2014/main" id="{D7D1575E-72E9-2169-E5CB-BA003417E399}"/>
              </a:ext>
            </a:extLst>
          </p:cNvPr>
          <p:cNvCxnSpPr>
            <a:cxnSpLocks/>
          </p:cNvCxnSpPr>
          <p:nvPr/>
        </p:nvCxnSpPr>
        <p:spPr>
          <a:xfrm>
            <a:off x="8709833" y="1789390"/>
            <a:ext cx="0" cy="2325410"/>
          </a:xfrm>
          <a:prstGeom prst="straightConnector1">
            <a:avLst/>
          </a:prstGeom>
          <a:ln w="12700" cap="rnd">
            <a:solidFill>
              <a:srgbClr val="FF000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11" name="Straight Arrow Connector 210">
            <a:extLst>
              <a:ext uri="{FF2B5EF4-FFF2-40B4-BE49-F238E27FC236}">
                <a16:creationId xmlns:a16="http://schemas.microsoft.com/office/drawing/2014/main" id="{F0A31667-ACC1-9C97-5D3B-FBBCE6E6FC21}"/>
              </a:ext>
            </a:extLst>
          </p:cNvPr>
          <p:cNvCxnSpPr>
            <a:cxnSpLocks/>
          </p:cNvCxnSpPr>
          <p:nvPr/>
        </p:nvCxnSpPr>
        <p:spPr>
          <a:xfrm>
            <a:off x="8865220" y="1739590"/>
            <a:ext cx="1516565" cy="1650381"/>
          </a:xfrm>
          <a:prstGeom prst="straightConnector1">
            <a:avLst/>
          </a:prstGeom>
          <a:ln w="12700" cap="rnd">
            <a:solidFill>
              <a:srgbClr val="FF000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213" name="TextBox 212">
            <a:extLst>
              <a:ext uri="{FF2B5EF4-FFF2-40B4-BE49-F238E27FC236}">
                <a16:creationId xmlns:a16="http://schemas.microsoft.com/office/drawing/2014/main" id="{F00FFD2D-C145-B682-45D9-19D5A4CA21B2}"/>
              </a:ext>
            </a:extLst>
          </p:cNvPr>
          <p:cNvSpPr txBox="1"/>
          <p:nvPr/>
        </p:nvSpPr>
        <p:spPr>
          <a:xfrm>
            <a:off x="9282320" y="1417553"/>
            <a:ext cx="535403" cy="135422"/>
          </a:xfrm>
          <a:prstGeom prst="rect">
            <a:avLst/>
          </a:prstGeom>
        </p:spPr>
        <p:txBody>
          <a:bodyPr wrap="none" lIns="0" tIns="0" rIns="0" bIns="0" rtlCol="0">
            <a:spAutoFit/>
          </a:bodyPr>
          <a:lstStyle/>
          <a:p>
            <a:pPr algn="l">
              <a:lnSpc>
                <a:spcPct val="80000"/>
              </a:lnSpc>
            </a:pPr>
            <a:r>
              <a:rPr lang="en-US" sz="1100" b="1" dirty="0">
                <a:solidFill>
                  <a:srgbClr val="FF0000"/>
                </a:solidFill>
                <a:latin typeface="Arial" panose="020B0604020202020204" pitchFamily="34" charset="0"/>
                <a:cs typeface="Arial" panose="020B0604020202020204" pitchFamily="34" charset="0"/>
              </a:rPr>
              <a:t>NTN BH</a:t>
            </a:r>
          </a:p>
        </p:txBody>
      </p:sp>
      <p:cxnSp>
        <p:nvCxnSpPr>
          <p:cNvPr id="214" name="Straight Arrow Connector 213">
            <a:extLst>
              <a:ext uri="{FF2B5EF4-FFF2-40B4-BE49-F238E27FC236}">
                <a16:creationId xmlns:a16="http://schemas.microsoft.com/office/drawing/2014/main" id="{B761C246-ED37-5873-97A9-7FAFB686C101}"/>
              </a:ext>
            </a:extLst>
          </p:cNvPr>
          <p:cNvCxnSpPr>
            <a:cxnSpLocks/>
          </p:cNvCxnSpPr>
          <p:nvPr/>
        </p:nvCxnSpPr>
        <p:spPr>
          <a:xfrm flipV="1">
            <a:off x="10021710" y="3669947"/>
            <a:ext cx="285395" cy="70228"/>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15" name="Straight Arrow Connector 214">
            <a:extLst>
              <a:ext uri="{FF2B5EF4-FFF2-40B4-BE49-F238E27FC236}">
                <a16:creationId xmlns:a16="http://schemas.microsoft.com/office/drawing/2014/main" id="{55B2346B-AE87-15ED-932D-705CD5B5CB90}"/>
              </a:ext>
            </a:extLst>
          </p:cNvPr>
          <p:cNvCxnSpPr>
            <a:cxnSpLocks/>
          </p:cNvCxnSpPr>
          <p:nvPr/>
        </p:nvCxnSpPr>
        <p:spPr>
          <a:xfrm>
            <a:off x="9915589" y="3604763"/>
            <a:ext cx="389106"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16" name="Straight Arrow Connector 215">
            <a:extLst>
              <a:ext uri="{FF2B5EF4-FFF2-40B4-BE49-F238E27FC236}">
                <a16:creationId xmlns:a16="http://schemas.microsoft.com/office/drawing/2014/main" id="{8F8F2126-1D1C-B02D-529F-26F81892975C}"/>
              </a:ext>
            </a:extLst>
          </p:cNvPr>
          <p:cNvCxnSpPr>
            <a:cxnSpLocks/>
          </p:cNvCxnSpPr>
          <p:nvPr/>
        </p:nvCxnSpPr>
        <p:spPr>
          <a:xfrm flipV="1">
            <a:off x="10330200" y="2235301"/>
            <a:ext cx="228602" cy="77823"/>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17" name="Straight Arrow Connector 216">
            <a:extLst>
              <a:ext uri="{FF2B5EF4-FFF2-40B4-BE49-F238E27FC236}">
                <a16:creationId xmlns:a16="http://schemas.microsoft.com/office/drawing/2014/main" id="{6F092A81-5F29-2782-DE27-11C3437EB285}"/>
              </a:ext>
            </a:extLst>
          </p:cNvPr>
          <p:cNvCxnSpPr>
            <a:cxnSpLocks/>
          </p:cNvCxnSpPr>
          <p:nvPr/>
        </p:nvCxnSpPr>
        <p:spPr>
          <a:xfrm flipV="1">
            <a:off x="10373976" y="2259620"/>
            <a:ext cx="204281" cy="165371"/>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218" name="Oval 217">
            <a:extLst>
              <a:ext uri="{FF2B5EF4-FFF2-40B4-BE49-F238E27FC236}">
                <a16:creationId xmlns:a16="http://schemas.microsoft.com/office/drawing/2014/main" id="{88B9215B-CD35-2522-430D-397ECA5EDE62}"/>
              </a:ext>
            </a:extLst>
          </p:cNvPr>
          <p:cNvSpPr/>
          <p:nvPr/>
        </p:nvSpPr>
        <p:spPr>
          <a:xfrm>
            <a:off x="10667899" y="2014601"/>
            <a:ext cx="109728" cy="107014"/>
          </a:xfrm>
          <a:prstGeom prst="ellipse">
            <a:avLst/>
          </a:prstGeom>
          <a:gradFill flip="none" rotWithShape="1">
            <a:gsLst>
              <a:gs pos="0">
                <a:schemeClr val="accent4">
                  <a:lumMod val="40000"/>
                  <a:lumOff val="60000"/>
                </a:schemeClr>
              </a:gs>
              <a:gs pos="48000">
                <a:schemeClr val="accent4">
                  <a:lumMod val="40000"/>
                  <a:lumOff val="60000"/>
                </a:schemeClr>
              </a:gs>
              <a:gs pos="56000">
                <a:schemeClr val="bg2">
                  <a:lumMod val="40000"/>
                  <a:lumOff val="60000"/>
                </a:schemeClr>
              </a:gs>
              <a:gs pos="100000">
                <a:schemeClr val="bg2">
                  <a:lumMod val="40000"/>
                  <a:lumOff val="60000"/>
                </a:schemeClr>
              </a:gs>
            </a:gsLst>
            <a:lin ang="162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pic>
        <p:nvPicPr>
          <p:cNvPr id="219" name="Picture 218" descr="A picture containing rectangle, design&#10;&#10;Description automatically generated">
            <a:extLst>
              <a:ext uri="{FF2B5EF4-FFF2-40B4-BE49-F238E27FC236}">
                <a16:creationId xmlns:a16="http://schemas.microsoft.com/office/drawing/2014/main" id="{C96EA27E-EC9F-9CFB-6679-D782F6D90029}"/>
              </a:ext>
            </a:extLst>
          </p:cNvPr>
          <p:cNvPicPr>
            <a:picLocks noChangeAspect="1"/>
          </p:cNvPicPr>
          <p:nvPr/>
        </p:nvPicPr>
        <p:blipFill>
          <a:blip r:embed="rId8">
            <a:extLst>
              <a:ext uri="{BEBA8EAE-BF5A-486C-A8C5-ECC9F3942E4B}">
                <a14:imgProps xmlns:a14="http://schemas.microsoft.com/office/drawing/2010/main">
                  <a14:imgLayer r:embed="rId9">
                    <a14:imgEffect>
                      <a14:colorTemperature colorTemp="4700"/>
                    </a14:imgEffect>
                    <a14:imgEffect>
                      <a14:saturation sat="258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1195499" y="2162806"/>
            <a:ext cx="326147" cy="289619"/>
          </a:xfrm>
          <a:prstGeom prst="rect">
            <a:avLst/>
          </a:prstGeom>
        </p:spPr>
      </p:pic>
      <p:pic>
        <p:nvPicPr>
          <p:cNvPr id="220" name="Picture 219" descr="A black cell phone with a white screen&#10;&#10;Description automatically generated with low confidence">
            <a:extLst>
              <a:ext uri="{FF2B5EF4-FFF2-40B4-BE49-F238E27FC236}">
                <a16:creationId xmlns:a16="http://schemas.microsoft.com/office/drawing/2014/main" id="{17034FB5-C993-2773-3727-188549388E76}"/>
              </a:ext>
            </a:extLst>
          </p:cNvPr>
          <p:cNvPicPr>
            <a:picLocks noChangeAspect="1"/>
          </p:cNvPicPr>
          <p:nvPr/>
        </p:nvPicPr>
        <p:blipFill>
          <a:blip r:embed="rId10">
            <a:duotone>
              <a:prstClr val="black"/>
              <a:schemeClr val="accent4">
                <a:tint val="45000"/>
                <a:satMod val="400000"/>
              </a:schemeClr>
            </a:duotone>
            <a:extLst>
              <a:ext uri="{BEBA8EAE-BF5A-486C-A8C5-ECC9F3942E4B}">
                <a14:imgProps xmlns:a14="http://schemas.microsoft.com/office/drawing/2010/main">
                  <a14:imgLayer r:embed="rId11">
                    <a14:imgEffect>
                      <a14:saturation sat="400000"/>
                    </a14:imgEffect>
                  </a14:imgLayer>
                </a14:imgProps>
              </a:ext>
              <a:ext uri="{28A0092B-C50C-407E-A947-70E740481C1C}">
                <a14:useLocalDpi xmlns:a14="http://schemas.microsoft.com/office/drawing/2010/main" val="0"/>
              </a:ext>
            </a:extLst>
          </a:blip>
          <a:stretch>
            <a:fillRect/>
          </a:stretch>
        </p:blipFill>
        <p:spPr>
          <a:xfrm>
            <a:off x="10086332" y="2331002"/>
            <a:ext cx="381542" cy="381542"/>
          </a:xfrm>
          <a:prstGeom prst="rect">
            <a:avLst/>
          </a:prstGeom>
        </p:spPr>
      </p:pic>
      <p:pic>
        <p:nvPicPr>
          <p:cNvPr id="221" name="Picture 220" descr="A black cell phone with a white screen&#10;&#10;Description automatically generated with low confidence">
            <a:extLst>
              <a:ext uri="{FF2B5EF4-FFF2-40B4-BE49-F238E27FC236}">
                <a16:creationId xmlns:a16="http://schemas.microsoft.com/office/drawing/2014/main" id="{195BAD15-5448-7C87-C978-803C26DD999E}"/>
              </a:ext>
            </a:extLst>
          </p:cNvPr>
          <p:cNvPicPr>
            <a:picLocks noChangeAspect="1"/>
          </p:cNvPicPr>
          <p:nvPr/>
        </p:nvPicPr>
        <p:blipFill>
          <a:blip r:embed="rId6">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9596702" y="3518689"/>
            <a:ext cx="381542" cy="381542"/>
          </a:xfrm>
          <a:prstGeom prst="rect">
            <a:avLst/>
          </a:prstGeom>
        </p:spPr>
      </p:pic>
      <p:pic>
        <p:nvPicPr>
          <p:cNvPr id="222" name="Picture 221" descr="A black cell phone with a white screen&#10;&#10;Description automatically generated with low confidence">
            <a:extLst>
              <a:ext uri="{FF2B5EF4-FFF2-40B4-BE49-F238E27FC236}">
                <a16:creationId xmlns:a16="http://schemas.microsoft.com/office/drawing/2014/main" id="{ACA42E10-33E2-7CE1-943C-9DAEC7049403}"/>
              </a:ext>
            </a:extLst>
          </p:cNvPr>
          <p:cNvPicPr>
            <a:picLocks noChangeAspect="1"/>
          </p:cNvPicPr>
          <p:nvPr/>
        </p:nvPicPr>
        <p:blipFill>
          <a:blip r:embed="rId10">
            <a:duotone>
              <a:prstClr val="black"/>
              <a:schemeClr val="accent4">
                <a:tint val="45000"/>
                <a:satMod val="400000"/>
              </a:schemeClr>
            </a:duotone>
            <a:extLst>
              <a:ext uri="{BEBA8EAE-BF5A-486C-A8C5-ECC9F3942E4B}">
                <a14:imgProps xmlns:a14="http://schemas.microsoft.com/office/drawing/2010/main">
                  <a14:imgLayer r:embed="rId11">
                    <a14:imgEffect>
                      <a14:saturation sat="400000"/>
                    </a14:imgEffect>
                  </a14:imgLayer>
                </a14:imgProps>
              </a:ext>
              <a:ext uri="{28A0092B-C50C-407E-A947-70E740481C1C}">
                <a14:useLocalDpi xmlns:a14="http://schemas.microsoft.com/office/drawing/2010/main" val="0"/>
              </a:ext>
            </a:extLst>
          </a:blip>
          <a:stretch>
            <a:fillRect/>
          </a:stretch>
        </p:blipFill>
        <p:spPr>
          <a:xfrm>
            <a:off x="9743475" y="3670275"/>
            <a:ext cx="381542" cy="381542"/>
          </a:xfrm>
          <a:prstGeom prst="rect">
            <a:avLst/>
          </a:prstGeom>
        </p:spPr>
      </p:pic>
      <p:sp>
        <p:nvSpPr>
          <p:cNvPr id="223" name="Oval 222">
            <a:extLst>
              <a:ext uri="{FF2B5EF4-FFF2-40B4-BE49-F238E27FC236}">
                <a16:creationId xmlns:a16="http://schemas.microsoft.com/office/drawing/2014/main" id="{0ABD4DE3-0867-E565-876D-B94710F01436}"/>
              </a:ext>
            </a:extLst>
          </p:cNvPr>
          <p:cNvSpPr/>
          <p:nvPr/>
        </p:nvSpPr>
        <p:spPr>
          <a:xfrm>
            <a:off x="10500976" y="3610858"/>
            <a:ext cx="109728" cy="107014"/>
          </a:xfrm>
          <a:prstGeom prst="ellipse">
            <a:avLst/>
          </a:prstGeom>
          <a:gradFill flip="none" rotWithShape="1">
            <a:gsLst>
              <a:gs pos="0">
                <a:schemeClr val="accent4">
                  <a:lumMod val="40000"/>
                  <a:lumOff val="60000"/>
                </a:schemeClr>
              </a:gs>
              <a:gs pos="48000">
                <a:schemeClr val="accent4">
                  <a:lumMod val="40000"/>
                  <a:lumOff val="60000"/>
                </a:schemeClr>
              </a:gs>
              <a:gs pos="56000">
                <a:schemeClr val="bg2">
                  <a:lumMod val="40000"/>
                  <a:lumOff val="60000"/>
                </a:schemeClr>
              </a:gs>
              <a:gs pos="100000">
                <a:schemeClr val="bg2">
                  <a:lumMod val="40000"/>
                  <a:lumOff val="60000"/>
                </a:schemeClr>
              </a:gs>
            </a:gsLst>
            <a:lin ang="189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pic>
        <p:nvPicPr>
          <p:cNvPr id="224" name="Picture 223" descr="A picture containing rectangle, design&#10;&#10;Description automatically generated">
            <a:extLst>
              <a:ext uri="{FF2B5EF4-FFF2-40B4-BE49-F238E27FC236}">
                <a16:creationId xmlns:a16="http://schemas.microsoft.com/office/drawing/2014/main" id="{6CF20DF3-66D7-5BB4-6DDB-6EA2CC04D540}"/>
              </a:ext>
            </a:extLst>
          </p:cNvPr>
          <p:cNvPicPr>
            <a:picLocks noChangeAspect="1"/>
          </p:cNvPicPr>
          <p:nvPr/>
        </p:nvPicPr>
        <p:blipFill>
          <a:blip r:embed="rId8">
            <a:extLst>
              <a:ext uri="{BEBA8EAE-BF5A-486C-A8C5-ECC9F3942E4B}">
                <a14:imgProps xmlns:a14="http://schemas.microsoft.com/office/drawing/2010/main">
                  <a14:imgLayer r:embed="rId9">
                    <a14:imgEffect>
                      <a14:colorTemperature colorTemp="4700"/>
                    </a14:imgEffect>
                    <a14:imgEffect>
                      <a14:saturation sat="258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1329227" y="3607780"/>
            <a:ext cx="326147" cy="289619"/>
          </a:xfrm>
          <a:prstGeom prst="rect">
            <a:avLst/>
          </a:prstGeom>
        </p:spPr>
      </p:pic>
      <p:grpSp>
        <p:nvGrpSpPr>
          <p:cNvPr id="231" name="Group 230">
            <a:extLst>
              <a:ext uri="{FF2B5EF4-FFF2-40B4-BE49-F238E27FC236}">
                <a16:creationId xmlns:a16="http://schemas.microsoft.com/office/drawing/2014/main" id="{9F84CFA8-34A9-2CFF-AB48-2AB8FC7E406A}"/>
              </a:ext>
            </a:extLst>
          </p:cNvPr>
          <p:cNvGrpSpPr/>
          <p:nvPr/>
        </p:nvGrpSpPr>
        <p:grpSpPr>
          <a:xfrm rot="18956020">
            <a:off x="10367556" y="3437778"/>
            <a:ext cx="381000" cy="381000"/>
            <a:chOff x="9635963" y="2930363"/>
            <a:chExt cx="381000" cy="381000"/>
          </a:xfrm>
        </p:grpSpPr>
        <p:sp>
          <p:nvSpPr>
            <p:cNvPr id="232" name="Arc 231">
              <a:extLst>
                <a:ext uri="{FF2B5EF4-FFF2-40B4-BE49-F238E27FC236}">
                  <a16:creationId xmlns:a16="http://schemas.microsoft.com/office/drawing/2014/main" id="{0C21633C-6226-0089-5612-9ED7B46EC8D9}"/>
                </a:ext>
              </a:extLst>
            </p:cNvPr>
            <p:cNvSpPr/>
            <p:nvPr/>
          </p:nvSpPr>
          <p:spPr>
            <a:xfrm>
              <a:off x="9753600" y="3048000"/>
              <a:ext cx="152400" cy="152400"/>
            </a:xfrm>
            <a:prstGeom prst="arc">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3" name="Arc 232">
              <a:extLst>
                <a:ext uri="{FF2B5EF4-FFF2-40B4-BE49-F238E27FC236}">
                  <a16:creationId xmlns:a16="http://schemas.microsoft.com/office/drawing/2014/main" id="{F0459A6D-6164-0D02-01C7-24F423B83A99}"/>
                </a:ext>
              </a:extLst>
            </p:cNvPr>
            <p:cNvSpPr/>
            <p:nvPr/>
          </p:nvSpPr>
          <p:spPr>
            <a:xfrm>
              <a:off x="9694086" y="2988487"/>
              <a:ext cx="266700" cy="266700"/>
            </a:xfrm>
            <a:prstGeom prst="arc">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4" name="Arc 233">
              <a:extLst>
                <a:ext uri="{FF2B5EF4-FFF2-40B4-BE49-F238E27FC236}">
                  <a16:creationId xmlns:a16="http://schemas.microsoft.com/office/drawing/2014/main" id="{92018F73-C190-CCFE-D6FA-AA89B87F9623}"/>
                </a:ext>
              </a:extLst>
            </p:cNvPr>
            <p:cNvSpPr/>
            <p:nvPr/>
          </p:nvSpPr>
          <p:spPr>
            <a:xfrm>
              <a:off x="9635963" y="2930363"/>
              <a:ext cx="381000" cy="381000"/>
            </a:xfrm>
            <a:prstGeom prst="arc">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35" name="Group 234">
            <a:extLst>
              <a:ext uri="{FF2B5EF4-FFF2-40B4-BE49-F238E27FC236}">
                <a16:creationId xmlns:a16="http://schemas.microsoft.com/office/drawing/2014/main" id="{D87182E9-290D-4508-0086-D6DC8F44B91F}"/>
              </a:ext>
            </a:extLst>
          </p:cNvPr>
          <p:cNvGrpSpPr/>
          <p:nvPr/>
        </p:nvGrpSpPr>
        <p:grpSpPr>
          <a:xfrm rot="12881202">
            <a:off x="10334449" y="3486446"/>
            <a:ext cx="381000" cy="381000"/>
            <a:chOff x="9635963" y="2930363"/>
            <a:chExt cx="381000" cy="381000"/>
          </a:xfrm>
        </p:grpSpPr>
        <p:sp>
          <p:nvSpPr>
            <p:cNvPr id="236" name="Arc 235">
              <a:extLst>
                <a:ext uri="{FF2B5EF4-FFF2-40B4-BE49-F238E27FC236}">
                  <a16:creationId xmlns:a16="http://schemas.microsoft.com/office/drawing/2014/main" id="{CBEB9EE7-060C-116A-C766-C656455A9A63}"/>
                </a:ext>
              </a:extLst>
            </p:cNvPr>
            <p:cNvSpPr/>
            <p:nvPr/>
          </p:nvSpPr>
          <p:spPr>
            <a:xfrm>
              <a:off x="9753600" y="3048000"/>
              <a:ext cx="152400" cy="152400"/>
            </a:xfrm>
            <a:prstGeom prst="arc">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7" name="Arc 236">
              <a:extLst>
                <a:ext uri="{FF2B5EF4-FFF2-40B4-BE49-F238E27FC236}">
                  <a16:creationId xmlns:a16="http://schemas.microsoft.com/office/drawing/2014/main" id="{CB258A4A-F5DA-99C3-ECFA-F0BCF2793B09}"/>
                </a:ext>
              </a:extLst>
            </p:cNvPr>
            <p:cNvSpPr/>
            <p:nvPr/>
          </p:nvSpPr>
          <p:spPr>
            <a:xfrm>
              <a:off x="9694086" y="2988487"/>
              <a:ext cx="266700" cy="266700"/>
            </a:xfrm>
            <a:prstGeom prst="arc">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8" name="Arc 237">
              <a:extLst>
                <a:ext uri="{FF2B5EF4-FFF2-40B4-BE49-F238E27FC236}">
                  <a16:creationId xmlns:a16="http://schemas.microsoft.com/office/drawing/2014/main" id="{5FE188BD-0C47-C72A-DA70-AD71C2C08833}"/>
                </a:ext>
              </a:extLst>
            </p:cNvPr>
            <p:cNvSpPr/>
            <p:nvPr/>
          </p:nvSpPr>
          <p:spPr>
            <a:xfrm>
              <a:off x="9635963" y="2930363"/>
              <a:ext cx="381000" cy="381000"/>
            </a:xfrm>
            <a:prstGeom prst="arc">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44" name="Group 243">
            <a:extLst>
              <a:ext uri="{FF2B5EF4-FFF2-40B4-BE49-F238E27FC236}">
                <a16:creationId xmlns:a16="http://schemas.microsoft.com/office/drawing/2014/main" id="{2BCE9E5F-A23F-1C54-024D-B3523E8271F5}"/>
              </a:ext>
            </a:extLst>
          </p:cNvPr>
          <p:cNvGrpSpPr/>
          <p:nvPr/>
        </p:nvGrpSpPr>
        <p:grpSpPr>
          <a:xfrm rot="17459478">
            <a:off x="10512354" y="1851095"/>
            <a:ext cx="381000" cy="381000"/>
            <a:chOff x="9635963" y="2930363"/>
            <a:chExt cx="381000" cy="381000"/>
          </a:xfrm>
        </p:grpSpPr>
        <p:sp>
          <p:nvSpPr>
            <p:cNvPr id="245" name="Arc 244">
              <a:extLst>
                <a:ext uri="{FF2B5EF4-FFF2-40B4-BE49-F238E27FC236}">
                  <a16:creationId xmlns:a16="http://schemas.microsoft.com/office/drawing/2014/main" id="{C1E9A013-7433-16D0-D87C-BE5E92D7DAA3}"/>
                </a:ext>
              </a:extLst>
            </p:cNvPr>
            <p:cNvSpPr/>
            <p:nvPr/>
          </p:nvSpPr>
          <p:spPr>
            <a:xfrm>
              <a:off x="9753600" y="3048000"/>
              <a:ext cx="152400" cy="152400"/>
            </a:xfrm>
            <a:prstGeom prst="arc">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6" name="Arc 245">
              <a:extLst>
                <a:ext uri="{FF2B5EF4-FFF2-40B4-BE49-F238E27FC236}">
                  <a16:creationId xmlns:a16="http://schemas.microsoft.com/office/drawing/2014/main" id="{1E06274F-FFAF-0EF6-2EF7-926F2513AE3D}"/>
                </a:ext>
              </a:extLst>
            </p:cNvPr>
            <p:cNvSpPr/>
            <p:nvPr/>
          </p:nvSpPr>
          <p:spPr>
            <a:xfrm>
              <a:off x="9694086" y="2988487"/>
              <a:ext cx="266700" cy="266700"/>
            </a:xfrm>
            <a:prstGeom prst="arc">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7" name="Arc 246">
              <a:extLst>
                <a:ext uri="{FF2B5EF4-FFF2-40B4-BE49-F238E27FC236}">
                  <a16:creationId xmlns:a16="http://schemas.microsoft.com/office/drawing/2014/main" id="{B2D33F13-B7C5-319A-07CE-F9360F2D70A5}"/>
                </a:ext>
              </a:extLst>
            </p:cNvPr>
            <p:cNvSpPr/>
            <p:nvPr/>
          </p:nvSpPr>
          <p:spPr>
            <a:xfrm>
              <a:off x="9635963" y="2930363"/>
              <a:ext cx="381000" cy="381000"/>
            </a:xfrm>
            <a:prstGeom prst="arc">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248" name="Group 247">
            <a:extLst>
              <a:ext uri="{FF2B5EF4-FFF2-40B4-BE49-F238E27FC236}">
                <a16:creationId xmlns:a16="http://schemas.microsoft.com/office/drawing/2014/main" id="{D185BD7D-9430-CC10-8E3D-602F92F73BB1}"/>
              </a:ext>
            </a:extLst>
          </p:cNvPr>
          <p:cNvGrpSpPr/>
          <p:nvPr/>
        </p:nvGrpSpPr>
        <p:grpSpPr>
          <a:xfrm rot="9597227">
            <a:off x="10528566" y="1901355"/>
            <a:ext cx="381000" cy="381000"/>
            <a:chOff x="9635963" y="2930363"/>
            <a:chExt cx="381000" cy="381000"/>
          </a:xfrm>
        </p:grpSpPr>
        <p:sp>
          <p:nvSpPr>
            <p:cNvPr id="249" name="Arc 248">
              <a:extLst>
                <a:ext uri="{FF2B5EF4-FFF2-40B4-BE49-F238E27FC236}">
                  <a16:creationId xmlns:a16="http://schemas.microsoft.com/office/drawing/2014/main" id="{983DDFCF-58EF-74D0-966E-C66BD5D11C8F}"/>
                </a:ext>
              </a:extLst>
            </p:cNvPr>
            <p:cNvSpPr/>
            <p:nvPr/>
          </p:nvSpPr>
          <p:spPr>
            <a:xfrm>
              <a:off x="9753600" y="3048000"/>
              <a:ext cx="152400" cy="152400"/>
            </a:xfrm>
            <a:prstGeom prst="arc">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0" name="Arc 249">
              <a:extLst>
                <a:ext uri="{FF2B5EF4-FFF2-40B4-BE49-F238E27FC236}">
                  <a16:creationId xmlns:a16="http://schemas.microsoft.com/office/drawing/2014/main" id="{FA18CCEF-B27B-93D3-FB88-D6CD7F13146E}"/>
                </a:ext>
              </a:extLst>
            </p:cNvPr>
            <p:cNvSpPr/>
            <p:nvPr/>
          </p:nvSpPr>
          <p:spPr>
            <a:xfrm>
              <a:off x="9694086" y="2988487"/>
              <a:ext cx="266700" cy="266700"/>
            </a:xfrm>
            <a:prstGeom prst="arc">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51" name="Arc 250">
              <a:extLst>
                <a:ext uri="{FF2B5EF4-FFF2-40B4-BE49-F238E27FC236}">
                  <a16:creationId xmlns:a16="http://schemas.microsoft.com/office/drawing/2014/main" id="{04647468-AA4E-B199-E796-7AD39BC56A0C}"/>
                </a:ext>
              </a:extLst>
            </p:cNvPr>
            <p:cNvSpPr/>
            <p:nvPr/>
          </p:nvSpPr>
          <p:spPr>
            <a:xfrm>
              <a:off x="9635963" y="2930363"/>
              <a:ext cx="381000" cy="381000"/>
            </a:xfrm>
            <a:prstGeom prst="arc">
              <a:avLst/>
            </a:prstGeom>
            <a:ln w="22225"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57" name="Rectangle: Rounded Corners 256">
            <a:extLst>
              <a:ext uri="{FF2B5EF4-FFF2-40B4-BE49-F238E27FC236}">
                <a16:creationId xmlns:a16="http://schemas.microsoft.com/office/drawing/2014/main" id="{5D685336-5C9E-17DF-FD01-6A00268C8CED}"/>
              </a:ext>
            </a:extLst>
          </p:cNvPr>
          <p:cNvSpPr/>
          <p:nvPr/>
        </p:nvSpPr>
        <p:spPr>
          <a:xfrm>
            <a:off x="8385187" y="5020769"/>
            <a:ext cx="791524" cy="364168"/>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BH PLMN</a:t>
            </a:r>
          </a:p>
          <a:p>
            <a:pPr algn="ctr">
              <a:lnSpc>
                <a:spcPct val="96000"/>
              </a:lnSpc>
            </a:pPr>
            <a:r>
              <a:rPr lang="en-US" sz="1200" b="1" dirty="0">
                <a:solidFill>
                  <a:srgbClr val="FF0000"/>
                </a:solidFill>
                <a:latin typeface="Arial" panose="020B0604020202020204" pitchFamily="34" charset="0"/>
                <a:cs typeface="Arial" panose="020B0604020202020204" pitchFamily="34" charset="0"/>
              </a:rPr>
              <a:t>UPF</a:t>
            </a:r>
          </a:p>
        </p:txBody>
      </p:sp>
      <p:sp>
        <p:nvSpPr>
          <p:cNvPr id="260" name="Rectangle: Rounded Corners 259">
            <a:extLst>
              <a:ext uri="{FF2B5EF4-FFF2-40B4-BE49-F238E27FC236}">
                <a16:creationId xmlns:a16="http://schemas.microsoft.com/office/drawing/2014/main" id="{999F50DC-3FBE-4C00-1343-CDE96589F392}"/>
              </a:ext>
            </a:extLst>
          </p:cNvPr>
          <p:cNvSpPr/>
          <p:nvPr/>
        </p:nvSpPr>
        <p:spPr>
          <a:xfrm>
            <a:off x="9808471" y="5958268"/>
            <a:ext cx="1320442" cy="370559"/>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Access PLMN2</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NGC</a:t>
            </a:r>
          </a:p>
        </p:txBody>
      </p:sp>
      <p:sp>
        <p:nvSpPr>
          <p:cNvPr id="261" name="Rectangle: Rounded Corners 260">
            <a:extLst>
              <a:ext uri="{FF2B5EF4-FFF2-40B4-BE49-F238E27FC236}">
                <a16:creationId xmlns:a16="http://schemas.microsoft.com/office/drawing/2014/main" id="{6F3E3C6F-5DD5-916D-F78B-3B792BAC4F93}"/>
              </a:ext>
            </a:extLst>
          </p:cNvPr>
          <p:cNvSpPr/>
          <p:nvPr/>
        </p:nvSpPr>
        <p:spPr>
          <a:xfrm>
            <a:off x="8351501" y="5953263"/>
            <a:ext cx="1320442" cy="370559"/>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Access PLMN1</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NGC</a:t>
            </a:r>
          </a:p>
        </p:txBody>
      </p:sp>
      <p:sp>
        <p:nvSpPr>
          <p:cNvPr id="268" name="Rectangle: Rounded Corners 267">
            <a:extLst>
              <a:ext uri="{FF2B5EF4-FFF2-40B4-BE49-F238E27FC236}">
                <a16:creationId xmlns:a16="http://schemas.microsoft.com/office/drawing/2014/main" id="{C48E7CB1-06CE-7362-0337-3A0CBEBA1BC7}"/>
              </a:ext>
            </a:extLst>
          </p:cNvPr>
          <p:cNvSpPr/>
          <p:nvPr/>
        </p:nvSpPr>
        <p:spPr>
          <a:xfrm>
            <a:off x="1838519" y="4872526"/>
            <a:ext cx="933863" cy="1343448"/>
          </a:xfrm>
          <a:prstGeom prst="roundRect">
            <a:avLst>
              <a:gd name="adj" fmla="val 4825"/>
            </a:avLst>
          </a:prstGeom>
          <a:solidFill>
            <a:srgbClr val="FFFFE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err="1">
              <a:solidFill>
                <a:schemeClr val="bg1"/>
              </a:solidFill>
              <a:latin typeface="Microsoft Sans Serif"/>
              <a:cs typeface="Microsoft Sans Serif" panose="020B0604020202020204" pitchFamily="34" charset="0"/>
            </a:endParaRPr>
          </a:p>
        </p:txBody>
      </p:sp>
      <p:pic>
        <p:nvPicPr>
          <p:cNvPr id="269" name="Picture 268" descr="A black cell phone with a white screen&#10;&#10;Description automatically generated with low confidence">
            <a:extLst>
              <a:ext uri="{FF2B5EF4-FFF2-40B4-BE49-F238E27FC236}">
                <a16:creationId xmlns:a16="http://schemas.microsoft.com/office/drawing/2014/main" id="{097F81A7-ADB1-6DC8-83D7-5E433C9CE76A}"/>
              </a:ext>
            </a:extLst>
          </p:cNvPr>
          <p:cNvPicPr>
            <a:picLocks noChangeAspect="1"/>
          </p:cNvPicPr>
          <p:nvPr/>
        </p:nvPicPr>
        <p:blipFill>
          <a:blip r:embed="rId10">
            <a:duotone>
              <a:prstClr val="black"/>
              <a:schemeClr val="accent4">
                <a:tint val="45000"/>
                <a:satMod val="400000"/>
              </a:schemeClr>
            </a:duotone>
            <a:extLst>
              <a:ext uri="{BEBA8EAE-BF5A-486C-A8C5-ECC9F3942E4B}">
                <a14:imgProps xmlns:a14="http://schemas.microsoft.com/office/drawing/2010/main">
                  <a14:imgLayer r:embed="rId11">
                    <a14:imgEffect>
                      <a14:saturation sat="400000"/>
                    </a14:imgEffect>
                  </a14:imgLayer>
                </a14:imgProps>
              </a:ext>
              <a:ext uri="{28A0092B-C50C-407E-A947-70E740481C1C}">
                <a14:useLocalDpi xmlns:a14="http://schemas.microsoft.com/office/drawing/2010/main" val="0"/>
              </a:ext>
            </a:extLst>
          </a:blip>
          <a:stretch>
            <a:fillRect/>
          </a:stretch>
        </p:blipFill>
        <p:spPr>
          <a:xfrm>
            <a:off x="854419" y="4773225"/>
            <a:ext cx="567558" cy="567558"/>
          </a:xfrm>
          <a:prstGeom prst="rect">
            <a:avLst/>
          </a:prstGeom>
        </p:spPr>
      </p:pic>
      <p:pic>
        <p:nvPicPr>
          <p:cNvPr id="270" name="Picture 269" descr="A black cell phone with a white screen&#10;&#10;Description automatically generated with low confidence">
            <a:extLst>
              <a:ext uri="{FF2B5EF4-FFF2-40B4-BE49-F238E27FC236}">
                <a16:creationId xmlns:a16="http://schemas.microsoft.com/office/drawing/2014/main" id="{1DB47EB3-2434-13E7-044A-6ABC10B1CC10}"/>
              </a:ext>
            </a:extLst>
          </p:cNvPr>
          <p:cNvPicPr>
            <a:picLocks noChangeAspect="1"/>
          </p:cNvPicPr>
          <p:nvPr/>
        </p:nvPicPr>
        <p:blipFill>
          <a:blip r:embed="rId6">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49589" y="5369533"/>
            <a:ext cx="567558" cy="567558"/>
          </a:xfrm>
          <a:prstGeom prst="rect">
            <a:avLst/>
          </a:prstGeom>
        </p:spPr>
      </p:pic>
      <p:sp>
        <p:nvSpPr>
          <p:cNvPr id="271" name="Rectangle: Rounded Corners 270">
            <a:extLst>
              <a:ext uri="{FF2B5EF4-FFF2-40B4-BE49-F238E27FC236}">
                <a16:creationId xmlns:a16="http://schemas.microsoft.com/office/drawing/2014/main" id="{7E1E9139-D46A-E914-67AF-9498E3DFBD23}"/>
              </a:ext>
            </a:extLst>
          </p:cNvPr>
          <p:cNvSpPr/>
          <p:nvPr/>
        </p:nvSpPr>
        <p:spPr>
          <a:xfrm>
            <a:off x="1946522" y="5224553"/>
            <a:ext cx="620774" cy="275913"/>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err="1">
                <a:solidFill>
                  <a:srgbClr val="00B050"/>
                </a:solidFill>
                <a:latin typeface="Arial" panose="020B0604020202020204" pitchFamily="34" charset="0"/>
                <a:cs typeface="Arial" panose="020B0604020202020204" pitchFamily="34" charset="0"/>
              </a:rPr>
              <a:t>gNB</a:t>
            </a:r>
            <a:endParaRPr lang="en-US" sz="1200" b="1" dirty="0">
              <a:solidFill>
                <a:srgbClr val="00B050"/>
              </a:solidFill>
              <a:latin typeface="Arial" panose="020B0604020202020204" pitchFamily="34" charset="0"/>
              <a:cs typeface="Arial" panose="020B0604020202020204" pitchFamily="34" charset="0"/>
            </a:endParaRPr>
          </a:p>
        </p:txBody>
      </p:sp>
      <p:sp>
        <p:nvSpPr>
          <p:cNvPr id="272" name="Rectangle: Rounded Corners 271">
            <a:extLst>
              <a:ext uri="{FF2B5EF4-FFF2-40B4-BE49-F238E27FC236}">
                <a16:creationId xmlns:a16="http://schemas.microsoft.com/office/drawing/2014/main" id="{045C2997-D974-A3C4-65E2-A26AE2A42C64}"/>
              </a:ext>
            </a:extLst>
          </p:cNvPr>
          <p:cNvSpPr/>
          <p:nvPr/>
        </p:nvSpPr>
        <p:spPr>
          <a:xfrm>
            <a:off x="2075188" y="5589679"/>
            <a:ext cx="492031" cy="347239"/>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WAB</a:t>
            </a:r>
          </a:p>
          <a:p>
            <a:pPr algn="ctr">
              <a:lnSpc>
                <a:spcPct val="96000"/>
              </a:lnSpc>
            </a:pPr>
            <a:r>
              <a:rPr lang="en-US" sz="1200" b="1" dirty="0">
                <a:solidFill>
                  <a:srgbClr val="FF0000"/>
                </a:solidFill>
                <a:latin typeface="Arial" panose="020B0604020202020204" pitchFamily="34" charset="0"/>
                <a:cs typeface="Arial" panose="020B0604020202020204" pitchFamily="34" charset="0"/>
              </a:rPr>
              <a:t>MT</a:t>
            </a:r>
          </a:p>
        </p:txBody>
      </p:sp>
      <p:sp>
        <p:nvSpPr>
          <p:cNvPr id="273" name="Rectangle: Rounded Corners 272">
            <a:extLst>
              <a:ext uri="{FF2B5EF4-FFF2-40B4-BE49-F238E27FC236}">
                <a16:creationId xmlns:a16="http://schemas.microsoft.com/office/drawing/2014/main" id="{D6C80B7C-8821-0851-F052-982B0A0CB220}"/>
              </a:ext>
            </a:extLst>
          </p:cNvPr>
          <p:cNvSpPr/>
          <p:nvPr/>
        </p:nvSpPr>
        <p:spPr>
          <a:xfrm>
            <a:off x="1945531" y="4922809"/>
            <a:ext cx="612193" cy="270294"/>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a:solidFill>
                  <a:srgbClr val="00B050"/>
                </a:solidFill>
                <a:latin typeface="Arial" panose="020B0604020202020204" pitchFamily="34" charset="0"/>
                <a:cs typeface="Arial" panose="020B0604020202020204" pitchFamily="34" charset="0"/>
              </a:rPr>
              <a:t>UPF</a:t>
            </a:r>
          </a:p>
        </p:txBody>
      </p:sp>
      <p:sp>
        <p:nvSpPr>
          <p:cNvPr id="274" name="Rectangle: Rounded Corners 273">
            <a:extLst>
              <a:ext uri="{FF2B5EF4-FFF2-40B4-BE49-F238E27FC236}">
                <a16:creationId xmlns:a16="http://schemas.microsoft.com/office/drawing/2014/main" id="{DD34FA60-A1CB-D11B-82E7-2DE6F6E23C71}"/>
              </a:ext>
            </a:extLst>
          </p:cNvPr>
          <p:cNvSpPr/>
          <p:nvPr/>
        </p:nvSpPr>
        <p:spPr>
          <a:xfrm>
            <a:off x="3628759" y="5763054"/>
            <a:ext cx="706431" cy="232474"/>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BH </a:t>
            </a:r>
            <a:r>
              <a:rPr lang="en-US" sz="1200" b="1" dirty="0" err="1">
                <a:solidFill>
                  <a:srgbClr val="FF0000"/>
                </a:solidFill>
                <a:latin typeface="Arial" panose="020B0604020202020204" pitchFamily="34" charset="0"/>
                <a:cs typeface="Arial" panose="020B0604020202020204" pitchFamily="34" charset="0"/>
              </a:rPr>
              <a:t>gNB</a:t>
            </a:r>
            <a:endParaRPr lang="en-US" sz="1200" b="1" dirty="0">
              <a:solidFill>
                <a:srgbClr val="FF0000"/>
              </a:solidFill>
              <a:latin typeface="Arial" panose="020B0604020202020204" pitchFamily="34" charset="0"/>
              <a:cs typeface="Arial" panose="020B0604020202020204" pitchFamily="34" charset="0"/>
            </a:endParaRPr>
          </a:p>
        </p:txBody>
      </p:sp>
      <p:sp>
        <p:nvSpPr>
          <p:cNvPr id="275" name="Rectangle: Rounded Corners 274">
            <a:extLst>
              <a:ext uri="{FF2B5EF4-FFF2-40B4-BE49-F238E27FC236}">
                <a16:creationId xmlns:a16="http://schemas.microsoft.com/office/drawing/2014/main" id="{2F5FACBA-067B-8AEC-914D-20600D6C62C3}"/>
              </a:ext>
            </a:extLst>
          </p:cNvPr>
          <p:cNvSpPr/>
          <p:nvPr/>
        </p:nvSpPr>
        <p:spPr>
          <a:xfrm>
            <a:off x="4388366" y="5614095"/>
            <a:ext cx="795782" cy="378126"/>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BH PLMN</a:t>
            </a:r>
          </a:p>
          <a:p>
            <a:pPr algn="ctr">
              <a:lnSpc>
                <a:spcPct val="96000"/>
              </a:lnSpc>
            </a:pPr>
            <a:r>
              <a:rPr lang="en-US" sz="1200" b="1" dirty="0">
                <a:solidFill>
                  <a:srgbClr val="FF0000"/>
                </a:solidFill>
                <a:latin typeface="Arial" panose="020B0604020202020204" pitchFamily="34" charset="0"/>
                <a:cs typeface="Arial" panose="020B0604020202020204" pitchFamily="34" charset="0"/>
              </a:rPr>
              <a:t>UPF</a:t>
            </a:r>
          </a:p>
        </p:txBody>
      </p:sp>
      <p:sp>
        <p:nvSpPr>
          <p:cNvPr id="276" name="Rectangle: Rounded Corners 275">
            <a:extLst>
              <a:ext uri="{FF2B5EF4-FFF2-40B4-BE49-F238E27FC236}">
                <a16:creationId xmlns:a16="http://schemas.microsoft.com/office/drawing/2014/main" id="{C550A951-684B-01BA-B3F6-1BED383629A2}"/>
              </a:ext>
            </a:extLst>
          </p:cNvPr>
          <p:cNvSpPr/>
          <p:nvPr/>
        </p:nvSpPr>
        <p:spPr>
          <a:xfrm>
            <a:off x="5681488" y="4771084"/>
            <a:ext cx="706431" cy="52698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Access</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PLMN1</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NGC</a:t>
            </a:r>
          </a:p>
        </p:txBody>
      </p:sp>
      <p:sp>
        <p:nvSpPr>
          <p:cNvPr id="277" name="Rectangle: Rounded Corners 276">
            <a:extLst>
              <a:ext uri="{FF2B5EF4-FFF2-40B4-BE49-F238E27FC236}">
                <a16:creationId xmlns:a16="http://schemas.microsoft.com/office/drawing/2014/main" id="{D81BBCFC-BC81-F080-11DB-413F5577CEA8}"/>
              </a:ext>
            </a:extLst>
          </p:cNvPr>
          <p:cNvSpPr/>
          <p:nvPr/>
        </p:nvSpPr>
        <p:spPr>
          <a:xfrm>
            <a:off x="5681487" y="5486513"/>
            <a:ext cx="706431" cy="532603"/>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Access</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PLMN2</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NGC</a:t>
            </a:r>
          </a:p>
        </p:txBody>
      </p:sp>
      <p:sp>
        <p:nvSpPr>
          <p:cNvPr id="278" name="Rectangle: Rounded Corners 277">
            <a:extLst>
              <a:ext uri="{FF2B5EF4-FFF2-40B4-BE49-F238E27FC236}">
                <a16:creationId xmlns:a16="http://schemas.microsoft.com/office/drawing/2014/main" id="{EFC24E1D-408A-EBEA-8DF2-A1EE0970706F}"/>
              </a:ext>
            </a:extLst>
          </p:cNvPr>
          <p:cNvSpPr/>
          <p:nvPr/>
        </p:nvSpPr>
        <p:spPr>
          <a:xfrm>
            <a:off x="1868652" y="4391130"/>
            <a:ext cx="828444" cy="344295"/>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 Onboard</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 Service</a:t>
            </a:r>
          </a:p>
        </p:txBody>
      </p:sp>
      <p:cxnSp>
        <p:nvCxnSpPr>
          <p:cNvPr id="279" name="Straight Arrow Connector 278">
            <a:extLst>
              <a:ext uri="{FF2B5EF4-FFF2-40B4-BE49-F238E27FC236}">
                <a16:creationId xmlns:a16="http://schemas.microsoft.com/office/drawing/2014/main" id="{49C79D46-EB75-F87E-EF15-4D11FEDBFEF0}"/>
              </a:ext>
            </a:extLst>
          </p:cNvPr>
          <p:cNvCxnSpPr>
            <a:cxnSpLocks/>
            <a:endCxn id="271" idx="1"/>
          </p:cNvCxnSpPr>
          <p:nvPr/>
        </p:nvCxnSpPr>
        <p:spPr>
          <a:xfrm>
            <a:off x="1253503" y="5135279"/>
            <a:ext cx="693019" cy="227231"/>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80" name="Straight Arrow Connector 279">
            <a:extLst>
              <a:ext uri="{FF2B5EF4-FFF2-40B4-BE49-F238E27FC236}">
                <a16:creationId xmlns:a16="http://schemas.microsoft.com/office/drawing/2014/main" id="{D1BD6903-2ED4-7392-C65B-34115AE2A97D}"/>
              </a:ext>
            </a:extLst>
          </p:cNvPr>
          <p:cNvCxnSpPr>
            <a:cxnSpLocks/>
          </p:cNvCxnSpPr>
          <p:nvPr/>
        </p:nvCxnSpPr>
        <p:spPr>
          <a:xfrm flipH="1">
            <a:off x="2564500" y="5857454"/>
            <a:ext cx="1070945" cy="0"/>
          </a:xfrm>
          <a:prstGeom prst="straightConnector1">
            <a:avLst/>
          </a:prstGeom>
          <a:ln w="12700" cap="rnd">
            <a:solidFill>
              <a:srgbClr val="FF000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81" name="Straight Arrow Connector 280">
            <a:extLst>
              <a:ext uri="{FF2B5EF4-FFF2-40B4-BE49-F238E27FC236}">
                <a16:creationId xmlns:a16="http://schemas.microsoft.com/office/drawing/2014/main" id="{EA6469AF-F41B-A4F2-6F06-E696C1757FD4}"/>
              </a:ext>
            </a:extLst>
          </p:cNvPr>
          <p:cNvCxnSpPr>
            <a:cxnSpLocks/>
          </p:cNvCxnSpPr>
          <p:nvPr/>
        </p:nvCxnSpPr>
        <p:spPr>
          <a:xfrm flipH="1">
            <a:off x="2567219" y="5676541"/>
            <a:ext cx="1810106" cy="0"/>
          </a:xfrm>
          <a:prstGeom prst="straightConnector1">
            <a:avLst/>
          </a:prstGeom>
          <a:ln w="34925" cap="rnd">
            <a:solidFill>
              <a:srgbClr val="FF000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83" name="Straight Connector 282">
            <a:extLst>
              <a:ext uri="{FF2B5EF4-FFF2-40B4-BE49-F238E27FC236}">
                <a16:creationId xmlns:a16="http://schemas.microsoft.com/office/drawing/2014/main" id="{9A3FD8DF-0A9B-6B04-E5DD-A73000B91AD1}"/>
              </a:ext>
            </a:extLst>
          </p:cNvPr>
          <p:cNvCxnSpPr>
            <a:cxnSpLocks/>
          </p:cNvCxnSpPr>
          <p:nvPr/>
        </p:nvCxnSpPr>
        <p:spPr>
          <a:xfrm>
            <a:off x="5431495" y="5594237"/>
            <a:ext cx="245873" cy="0"/>
          </a:xfrm>
          <a:prstGeom prst="line">
            <a:avLst/>
          </a:prstGeom>
          <a:ln w="254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85" name="TextBox 284">
            <a:extLst>
              <a:ext uri="{FF2B5EF4-FFF2-40B4-BE49-F238E27FC236}">
                <a16:creationId xmlns:a16="http://schemas.microsoft.com/office/drawing/2014/main" id="{0BBA8FE5-1C8D-ABB8-D30B-F36C01369229}"/>
              </a:ext>
            </a:extLst>
          </p:cNvPr>
          <p:cNvSpPr txBox="1"/>
          <p:nvPr/>
        </p:nvSpPr>
        <p:spPr>
          <a:xfrm>
            <a:off x="3058733" y="5496546"/>
            <a:ext cx="1243120" cy="177293"/>
          </a:xfrm>
          <a:prstGeom prst="rect">
            <a:avLst/>
          </a:prstGeom>
        </p:spPr>
        <p:txBody>
          <a:bodyPr wrap="square" lIns="0" tIns="0" rIns="0" bIns="0" rtlCol="0">
            <a:spAutoFit/>
          </a:bodyPr>
          <a:lstStyle/>
          <a:p>
            <a:pPr algn="l">
              <a:lnSpc>
                <a:spcPct val="96000"/>
              </a:lnSpc>
            </a:pPr>
            <a:r>
              <a:rPr lang="en-US" sz="1200" b="1" dirty="0">
                <a:solidFill>
                  <a:srgbClr val="FF0000"/>
                </a:solidFill>
                <a:latin typeface="Microsoft Sans Serif"/>
                <a:cs typeface="Microsoft Sans Serif" panose="020B0604020202020204" pitchFamily="34" charset="0"/>
              </a:rPr>
              <a:t>BH PDU session</a:t>
            </a:r>
          </a:p>
        </p:txBody>
      </p:sp>
      <p:cxnSp>
        <p:nvCxnSpPr>
          <p:cNvPr id="291" name="Straight Connector 290">
            <a:extLst>
              <a:ext uri="{FF2B5EF4-FFF2-40B4-BE49-F238E27FC236}">
                <a16:creationId xmlns:a16="http://schemas.microsoft.com/office/drawing/2014/main" id="{4756125B-E02F-C880-A34B-38673F46899D}"/>
              </a:ext>
            </a:extLst>
          </p:cNvPr>
          <p:cNvCxnSpPr>
            <a:cxnSpLocks/>
          </p:cNvCxnSpPr>
          <p:nvPr/>
        </p:nvCxnSpPr>
        <p:spPr>
          <a:xfrm>
            <a:off x="5427444" y="5046102"/>
            <a:ext cx="0" cy="802130"/>
          </a:xfrm>
          <a:prstGeom prst="line">
            <a:avLst/>
          </a:prstGeom>
          <a:ln w="254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292" name="Straight Connector 291">
            <a:extLst>
              <a:ext uri="{FF2B5EF4-FFF2-40B4-BE49-F238E27FC236}">
                <a16:creationId xmlns:a16="http://schemas.microsoft.com/office/drawing/2014/main" id="{F74AEC89-0AB6-6E37-6845-C3D79B229DFA}"/>
              </a:ext>
            </a:extLst>
          </p:cNvPr>
          <p:cNvCxnSpPr>
            <a:cxnSpLocks/>
          </p:cNvCxnSpPr>
          <p:nvPr/>
        </p:nvCxnSpPr>
        <p:spPr>
          <a:xfrm>
            <a:off x="5182489" y="5731290"/>
            <a:ext cx="244955" cy="0"/>
          </a:xfrm>
          <a:prstGeom prst="line">
            <a:avLst/>
          </a:prstGeom>
          <a:ln w="254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298" name="Straight Arrow Connector 297">
            <a:extLst>
              <a:ext uri="{FF2B5EF4-FFF2-40B4-BE49-F238E27FC236}">
                <a16:creationId xmlns:a16="http://schemas.microsoft.com/office/drawing/2014/main" id="{CE04EF2F-FEAA-EE08-F487-6E9344E25821}"/>
              </a:ext>
            </a:extLst>
          </p:cNvPr>
          <p:cNvCxnSpPr>
            <a:cxnSpLocks/>
            <a:endCxn id="271" idx="1"/>
          </p:cNvCxnSpPr>
          <p:nvPr/>
        </p:nvCxnSpPr>
        <p:spPr>
          <a:xfrm flipV="1">
            <a:off x="1253873" y="5362510"/>
            <a:ext cx="692649" cy="266233"/>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303" name="TextBox 302">
            <a:extLst>
              <a:ext uri="{FF2B5EF4-FFF2-40B4-BE49-F238E27FC236}">
                <a16:creationId xmlns:a16="http://schemas.microsoft.com/office/drawing/2014/main" id="{A02CDCBC-B51F-53DC-52BF-3859D4DD559C}"/>
              </a:ext>
            </a:extLst>
          </p:cNvPr>
          <p:cNvSpPr txBox="1"/>
          <p:nvPr/>
        </p:nvSpPr>
        <p:spPr>
          <a:xfrm>
            <a:off x="2925475" y="5755199"/>
            <a:ext cx="368691" cy="206851"/>
          </a:xfrm>
          <a:prstGeom prst="rect">
            <a:avLst/>
          </a:prstGeom>
          <a:solidFill>
            <a:srgbClr val="FFFFFF"/>
          </a:solidFill>
        </p:spPr>
        <p:txBody>
          <a:bodyPr wrap="none" lIns="0" tIns="0" rIns="0" bIns="0" rtlCol="0">
            <a:spAutoFit/>
          </a:bodyPr>
          <a:lstStyle/>
          <a:p>
            <a:pPr algn="l">
              <a:lnSpc>
                <a:spcPct val="96000"/>
              </a:lnSpc>
            </a:pPr>
            <a:r>
              <a:rPr lang="en-US" sz="1400" dirty="0">
                <a:solidFill>
                  <a:srgbClr val="FF0000"/>
                </a:solidFill>
                <a:latin typeface="Microsoft Sans Serif"/>
                <a:cs typeface="Microsoft Sans Serif" panose="020B0604020202020204" pitchFamily="34" charset="0"/>
              </a:rPr>
              <a:t>NTN</a:t>
            </a:r>
          </a:p>
        </p:txBody>
      </p:sp>
      <p:sp>
        <p:nvSpPr>
          <p:cNvPr id="306" name="Rectangle: Rounded Corners 305">
            <a:extLst>
              <a:ext uri="{FF2B5EF4-FFF2-40B4-BE49-F238E27FC236}">
                <a16:creationId xmlns:a16="http://schemas.microsoft.com/office/drawing/2014/main" id="{D645B77A-1F2B-24E6-333E-EC8A0C28D4DA}"/>
              </a:ext>
            </a:extLst>
          </p:cNvPr>
          <p:cNvSpPr/>
          <p:nvPr/>
        </p:nvSpPr>
        <p:spPr>
          <a:xfrm>
            <a:off x="8387872" y="4748688"/>
            <a:ext cx="706431" cy="232474"/>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BH </a:t>
            </a:r>
            <a:r>
              <a:rPr lang="en-US" sz="1200" b="1" dirty="0" err="1">
                <a:solidFill>
                  <a:srgbClr val="FF0000"/>
                </a:solidFill>
                <a:latin typeface="Arial" panose="020B0604020202020204" pitchFamily="34" charset="0"/>
                <a:cs typeface="Arial" panose="020B0604020202020204" pitchFamily="34" charset="0"/>
              </a:rPr>
              <a:t>gNB</a:t>
            </a:r>
            <a:endParaRPr lang="en-US" sz="1200" b="1" dirty="0">
              <a:solidFill>
                <a:srgbClr val="FF0000"/>
              </a:solidFill>
              <a:latin typeface="Arial" panose="020B0604020202020204" pitchFamily="34" charset="0"/>
              <a:cs typeface="Arial" panose="020B0604020202020204" pitchFamily="34" charset="0"/>
            </a:endParaRPr>
          </a:p>
        </p:txBody>
      </p:sp>
      <p:sp>
        <p:nvSpPr>
          <p:cNvPr id="312" name="TextBox 311">
            <a:extLst>
              <a:ext uri="{FF2B5EF4-FFF2-40B4-BE49-F238E27FC236}">
                <a16:creationId xmlns:a16="http://schemas.microsoft.com/office/drawing/2014/main" id="{2B017E62-F46B-4907-87AD-4BD34A9D3E4C}"/>
              </a:ext>
            </a:extLst>
          </p:cNvPr>
          <p:cNvSpPr txBox="1"/>
          <p:nvPr/>
        </p:nvSpPr>
        <p:spPr>
          <a:xfrm>
            <a:off x="1506126" y="5138062"/>
            <a:ext cx="224908"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sp>
        <p:nvSpPr>
          <p:cNvPr id="313" name="TextBox 312">
            <a:extLst>
              <a:ext uri="{FF2B5EF4-FFF2-40B4-BE49-F238E27FC236}">
                <a16:creationId xmlns:a16="http://schemas.microsoft.com/office/drawing/2014/main" id="{309FCD4D-2B9C-D4F2-5CF4-A691578DFA7E}"/>
              </a:ext>
            </a:extLst>
          </p:cNvPr>
          <p:cNvSpPr txBox="1"/>
          <p:nvPr/>
        </p:nvSpPr>
        <p:spPr>
          <a:xfrm>
            <a:off x="1512741" y="5394391"/>
            <a:ext cx="235546"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sp>
        <p:nvSpPr>
          <p:cNvPr id="317" name="TextBox 316">
            <a:extLst>
              <a:ext uri="{FF2B5EF4-FFF2-40B4-BE49-F238E27FC236}">
                <a16:creationId xmlns:a16="http://schemas.microsoft.com/office/drawing/2014/main" id="{0EFBAB98-AA3E-6DF1-9EC4-C2BC0750C689}"/>
              </a:ext>
            </a:extLst>
          </p:cNvPr>
          <p:cNvSpPr txBox="1"/>
          <p:nvPr/>
        </p:nvSpPr>
        <p:spPr>
          <a:xfrm>
            <a:off x="3004706" y="4013963"/>
            <a:ext cx="1602889" cy="177293"/>
          </a:xfrm>
          <a:prstGeom prst="rect">
            <a:avLst/>
          </a:prstGeom>
        </p:spPr>
        <p:txBody>
          <a:bodyPr wrap="square" lIns="0" tIns="0" rIns="0" bIns="0" rtlCol="0">
            <a:spAutoFit/>
          </a:bodyPr>
          <a:lstStyle/>
          <a:p>
            <a:pPr algn="l">
              <a:lnSpc>
                <a:spcPct val="96000"/>
              </a:lnSpc>
            </a:pPr>
            <a:r>
              <a:rPr lang="en-US" sz="1200" b="1" dirty="0">
                <a:solidFill>
                  <a:srgbClr val="00B050"/>
                </a:solidFill>
                <a:latin typeface="Microsoft Sans Serif"/>
                <a:cs typeface="Microsoft Sans Serif" panose="020B0604020202020204" pitchFamily="34" charset="0"/>
              </a:rPr>
              <a:t>Access PDU session</a:t>
            </a:r>
          </a:p>
        </p:txBody>
      </p:sp>
      <p:sp>
        <p:nvSpPr>
          <p:cNvPr id="318" name="TextBox 317">
            <a:extLst>
              <a:ext uri="{FF2B5EF4-FFF2-40B4-BE49-F238E27FC236}">
                <a16:creationId xmlns:a16="http://schemas.microsoft.com/office/drawing/2014/main" id="{CA75937C-5CD0-C9D9-D9A1-D5D56C9471E2}"/>
              </a:ext>
            </a:extLst>
          </p:cNvPr>
          <p:cNvSpPr txBox="1"/>
          <p:nvPr/>
        </p:nvSpPr>
        <p:spPr>
          <a:xfrm>
            <a:off x="3081074" y="6420974"/>
            <a:ext cx="1602889" cy="177293"/>
          </a:xfrm>
          <a:prstGeom prst="rect">
            <a:avLst/>
          </a:prstGeom>
          <a:solidFill>
            <a:srgbClr val="FFFFFF"/>
          </a:solidFill>
        </p:spPr>
        <p:txBody>
          <a:bodyPr wrap="square" lIns="0" tIns="0" rIns="0" bIns="0" rtlCol="0">
            <a:spAutoFit/>
          </a:bodyPr>
          <a:lstStyle>
            <a:defPPr>
              <a:defRPr lang="en-US"/>
            </a:defPPr>
            <a:lvl1pPr>
              <a:lnSpc>
                <a:spcPct val="96000"/>
              </a:lnSpc>
              <a:defRPr sz="1200">
                <a:solidFill>
                  <a:srgbClr val="6666FF"/>
                </a:solidFill>
                <a:latin typeface="Microsoft Sans Serif"/>
                <a:cs typeface="Microsoft Sans Serif" panose="020B0604020202020204" pitchFamily="34" charset="0"/>
              </a:defRPr>
            </a:lvl1pPr>
          </a:lstStyle>
          <a:p>
            <a:r>
              <a:rPr lang="en-US" b="1" dirty="0">
                <a:solidFill>
                  <a:srgbClr val="00B050"/>
                </a:solidFill>
              </a:rPr>
              <a:t>Access PDU session</a:t>
            </a:r>
          </a:p>
        </p:txBody>
      </p:sp>
      <p:cxnSp>
        <p:nvCxnSpPr>
          <p:cNvPr id="320" name="Straight Connector 319">
            <a:extLst>
              <a:ext uri="{FF2B5EF4-FFF2-40B4-BE49-F238E27FC236}">
                <a16:creationId xmlns:a16="http://schemas.microsoft.com/office/drawing/2014/main" id="{E99D82DB-E3E4-57AC-B735-97F7F46E12FA}"/>
              </a:ext>
            </a:extLst>
          </p:cNvPr>
          <p:cNvCxnSpPr>
            <a:cxnSpLocks/>
          </p:cNvCxnSpPr>
          <p:nvPr/>
        </p:nvCxnSpPr>
        <p:spPr>
          <a:xfrm>
            <a:off x="8144756" y="955961"/>
            <a:ext cx="0" cy="5654710"/>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334" name="Straight Connector 333">
            <a:extLst>
              <a:ext uri="{FF2B5EF4-FFF2-40B4-BE49-F238E27FC236}">
                <a16:creationId xmlns:a16="http://schemas.microsoft.com/office/drawing/2014/main" id="{40231880-A2F7-D618-4A81-D9B630322DE4}"/>
              </a:ext>
            </a:extLst>
          </p:cNvPr>
          <p:cNvCxnSpPr>
            <a:cxnSpLocks/>
          </p:cNvCxnSpPr>
          <p:nvPr/>
        </p:nvCxnSpPr>
        <p:spPr>
          <a:xfrm>
            <a:off x="5423257" y="5104086"/>
            <a:ext cx="245873" cy="0"/>
          </a:xfrm>
          <a:prstGeom prst="line">
            <a:avLst/>
          </a:prstGeom>
          <a:ln w="254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335" name="TextBox 334">
            <a:extLst>
              <a:ext uri="{FF2B5EF4-FFF2-40B4-BE49-F238E27FC236}">
                <a16:creationId xmlns:a16="http://schemas.microsoft.com/office/drawing/2014/main" id="{D330C934-AD40-3689-BCE0-1E27643C8523}"/>
              </a:ext>
            </a:extLst>
          </p:cNvPr>
          <p:cNvSpPr txBox="1"/>
          <p:nvPr/>
        </p:nvSpPr>
        <p:spPr>
          <a:xfrm>
            <a:off x="10269704" y="2085449"/>
            <a:ext cx="259686" cy="177293"/>
          </a:xfrm>
          <a:prstGeom prst="rect">
            <a:avLst/>
          </a:prstGeom>
          <a:no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sp>
        <p:nvSpPr>
          <p:cNvPr id="336" name="TextBox 335">
            <a:extLst>
              <a:ext uri="{FF2B5EF4-FFF2-40B4-BE49-F238E27FC236}">
                <a16:creationId xmlns:a16="http://schemas.microsoft.com/office/drawing/2014/main" id="{5650E8C8-DAAB-ABD4-5AE0-001E4502BE84}"/>
              </a:ext>
            </a:extLst>
          </p:cNvPr>
          <p:cNvSpPr txBox="1"/>
          <p:nvPr/>
        </p:nvSpPr>
        <p:spPr>
          <a:xfrm>
            <a:off x="9992489" y="3409256"/>
            <a:ext cx="259686" cy="177293"/>
          </a:xfrm>
          <a:prstGeom prst="rect">
            <a:avLst/>
          </a:prstGeom>
          <a:no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sp>
        <p:nvSpPr>
          <p:cNvPr id="337" name="Rectangle: Rounded Corners 336">
            <a:extLst>
              <a:ext uri="{FF2B5EF4-FFF2-40B4-BE49-F238E27FC236}">
                <a16:creationId xmlns:a16="http://schemas.microsoft.com/office/drawing/2014/main" id="{EDD048F5-6397-485E-9AEE-9CE32515B908}"/>
              </a:ext>
            </a:extLst>
          </p:cNvPr>
          <p:cNvSpPr/>
          <p:nvPr/>
        </p:nvSpPr>
        <p:spPr>
          <a:xfrm>
            <a:off x="306942" y="4881139"/>
            <a:ext cx="646110" cy="347239"/>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Microsoft Sans Serif"/>
                <a:cs typeface="Microsoft Sans Serif" panose="020B0604020202020204" pitchFamily="34" charset="0"/>
              </a:rPr>
              <a:t>UE</a:t>
            </a:r>
          </a:p>
          <a:p>
            <a:pPr algn="ctr">
              <a:lnSpc>
                <a:spcPct val="96000"/>
              </a:lnSpc>
            </a:pPr>
            <a:r>
              <a:rPr lang="en-US" sz="1200" b="1" dirty="0">
                <a:solidFill>
                  <a:srgbClr val="00B050"/>
                </a:solidFill>
                <a:latin typeface="Microsoft Sans Serif"/>
                <a:cs typeface="Microsoft Sans Serif" panose="020B0604020202020204" pitchFamily="34" charset="0"/>
              </a:rPr>
              <a:t>PLMN1</a:t>
            </a:r>
          </a:p>
        </p:txBody>
      </p:sp>
      <p:sp>
        <p:nvSpPr>
          <p:cNvPr id="338" name="Rectangle: Rounded Corners 337">
            <a:extLst>
              <a:ext uri="{FF2B5EF4-FFF2-40B4-BE49-F238E27FC236}">
                <a16:creationId xmlns:a16="http://schemas.microsoft.com/office/drawing/2014/main" id="{A25BF96B-15B8-CA60-B2A5-3D3B81C9CD7F}"/>
              </a:ext>
            </a:extLst>
          </p:cNvPr>
          <p:cNvSpPr/>
          <p:nvPr/>
        </p:nvSpPr>
        <p:spPr>
          <a:xfrm>
            <a:off x="352250" y="5550464"/>
            <a:ext cx="640111" cy="392306"/>
          </a:xfrm>
          <a:prstGeom prst="roundRect">
            <a:avLst/>
          </a:prstGeom>
          <a:noFill/>
        </p:spPr>
        <p:txBody>
          <a:bodyPr wrap="square" lIns="0" tIns="0" rIns="0" bIns="0" rtlCol="0">
            <a:spAutoFit/>
          </a:bodyPr>
          <a:lstStyle/>
          <a:p>
            <a:pPr algn="ctr">
              <a:lnSpc>
                <a:spcPct val="96000"/>
              </a:lnSpc>
            </a:pPr>
            <a:r>
              <a:rPr lang="en-US" sz="1200" b="1" dirty="0">
                <a:solidFill>
                  <a:srgbClr val="00B050"/>
                </a:solidFill>
                <a:latin typeface="Microsoft Sans Serif"/>
                <a:cs typeface="Microsoft Sans Serif" panose="020B0604020202020204" pitchFamily="34" charset="0"/>
              </a:rPr>
              <a:t>UE</a:t>
            </a:r>
          </a:p>
          <a:p>
            <a:pPr algn="ctr">
              <a:lnSpc>
                <a:spcPct val="96000"/>
              </a:lnSpc>
            </a:pPr>
            <a:r>
              <a:rPr lang="en-US" sz="1200" b="1" dirty="0">
                <a:solidFill>
                  <a:srgbClr val="00B050"/>
                </a:solidFill>
                <a:latin typeface="Microsoft Sans Serif"/>
                <a:cs typeface="Microsoft Sans Serif" panose="020B0604020202020204" pitchFamily="34" charset="0"/>
              </a:rPr>
              <a:t>PLMN 2</a:t>
            </a:r>
          </a:p>
        </p:txBody>
      </p:sp>
      <p:sp>
        <p:nvSpPr>
          <p:cNvPr id="265" name="Oval 264">
            <a:extLst>
              <a:ext uri="{FF2B5EF4-FFF2-40B4-BE49-F238E27FC236}">
                <a16:creationId xmlns:a16="http://schemas.microsoft.com/office/drawing/2014/main" id="{F82CF2C1-28D7-2BD9-33E0-63C5A7B5C8DB}"/>
              </a:ext>
            </a:extLst>
          </p:cNvPr>
          <p:cNvSpPr/>
          <p:nvPr/>
        </p:nvSpPr>
        <p:spPr>
          <a:xfrm>
            <a:off x="6341890" y="5615751"/>
            <a:ext cx="462471" cy="257855"/>
          </a:xfrm>
          <a:prstGeom prst="ellipse">
            <a:avLst/>
          </a:prstGeom>
          <a:solidFill>
            <a:srgbClr val="FFFFFF"/>
          </a:solidFill>
          <a:ln w="12700" cap="rnd">
            <a:solidFill>
              <a:schemeClr val="tx1"/>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r>
              <a:rPr lang="en-US" sz="1100"/>
              <a:t>DN</a:t>
            </a:r>
          </a:p>
        </p:txBody>
      </p:sp>
      <p:sp>
        <p:nvSpPr>
          <p:cNvPr id="266" name="Oval 265">
            <a:extLst>
              <a:ext uri="{FF2B5EF4-FFF2-40B4-BE49-F238E27FC236}">
                <a16:creationId xmlns:a16="http://schemas.microsoft.com/office/drawing/2014/main" id="{09120081-0288-C969-D657-2BE742F14518}"/>
              </a:ext>
            </a:extLst>
          </p:cNvPr>
          <p:cNvSpPr/>
          <p:nvPr/>
        </p:nvSpPr>
        <p:spPr>
          <a:xfrm>
            <a:off x="6315899" y="4964779"/>
            <a:ext cx="462471" cy="257855"/>
          </a:xfrm>
          <a:prstGeom prst="ellipse">
            <a:avLst/>
          </a:prstGeom>
          <a:solidFill>
            <a:srgbClr val="FFFFFF"/>
          </a:solidFill>
          <a:ln w="12700" cap="rnd">
            <a:solidFill>
              <a:schemeClr val="tx1"/>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r>
              <a:rPr lang="en-US" sz="1100"/>
              <a:t>DN</a:t>
            </a:r>
          </a:p>
        </p:txBody>
      </p:sp>
      <p:sp>
        <p:nvSpPr>
          <p:cNvPr id="311" name="Oval 310">
            <a:extLst>
              <a:ext uri="{FF2B5EF4-FFF2-40B4-BE49-F238E27FC236}">
                <a16:creationId xmlns:a16="http://schemas.microsoft.com/office/drawing/2014/main" id="{2952834E-8FCD-A817-A79D-9A70AB169486}"/>
              </a:ext>
            </a:extLst>
          </p:cNvPr>
          <p:cNvSpPr/>
          <p:nvPr/>
        </p:nvSpPr>
        <p:spPr>
          <a:xfrm>
            <a:off x="2055993" y="4702648"/>
            <a:ext cx="462471" cy="257855"/>
          </a:xfrm>
          <a:prstGeom prst="ellipse">
            <a:avLst/>
          </a:prstGeom>
          <a:solidFill>
            <a:srgbClr val="FFFFFF"/>
          </a:solidFill>
          <a:ln w="12700" cap="rnd">
            <a:solidFill>
              <a:schemeClr val="tx1"/>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r>
              <a:rPr lang="en-US" sz="1100" dirty="0"/>
              <a:t>DN</a:t>
            </a:r>
          </a:p>
        </p:txBody>
      </p:sp>
      <p:sp>
        <p:nvSpPr>
          <p:cNvPr id="9" name="Freeform: Shape 8">
            <a:extLst>
              <a:ext uri="{FF2B5EF4-FFF2-40B4-BE49-F238E27FC236}">
                <a16:creationId xmlns:a16="http://schemas.microsoft.com/office/drawing/2014/main" id="{6227BB41-188B-4C5C-8C86-35A8C7C59A24}"/>
              </a:ext>
            </a:extLst>
          </p:cNvPr>
          <p:cNvSpPr/>
          <p:nvPr/>
        </p:nvSpPr>
        <p:spPr>
          <a:xfrm>
            <a:off x="1264013" y="4914568"/>
            <a:ext cx="1166649" cy="802944"/>
          </a:xfrm>
          <a:custGeom>
            <a:avLst/>
            <a:gdLst>
              <a:gd name="connsiteX0" fmla="*/ 0 w 1114097"/>
              <a:gd name="connsiteY0" fmla="*/ 851338 h 851338"/>
              <a:gd name="connsiteX1" fmla="*/ 872359 w 1114097"/>
              <a:gd name="connsiteY1" fmla="*/ 546538 h 851338"/>
              <a:gd name="connsiteX2" fmla="*/ 1114097 w 1114097"/>
              <a:gd name="connsiteY2" fmla="*/ 0 h 851338"/>
            </a:gdLst>
            <a:ahLst/>
            <a:cxnLst>
              <a:cxn ang="0">
                <a:pos x="connsiteX0" y="connsiteY0"/>
              </a:cxn>
              <a:cxn ang="0">
                <a:pos x="connsiteX1" y="connsiteY1"/>
              </a:cxn>
              <a:cxn ang="0">
                <a:pos x="connsiteX2" y="connsiteY2"/>
              </a:cxn>
            </a:cxnLst>
            <a:rect l="l" t="t" r="r" b="b"/>
            <a:pathLst>
              <a:path w="1114097" h="851338">
                <a:moveTo>
                  <a:pt x="0" y="851338"/>
                </a:moveTo>
                <a:cubicBezTo>
                  <a:pt x="343338" y="769883"/>
                  <a:pt x="686676" y="688428"/>
                  <a:pt x="872359" y="546538"/>
                </a:cubicBezTo>
                <a:cubicBezTo>
                  <a:pt x="1058042" y="404648"/>
                  <a:pt x="1086069" y="202324"/>
                  <a:pt x="1114097" y="0"/>
                </a:cubicBezTo>
              </a:path>
            </a:pathLst>
          </a:custGeom>
          <a:noFill/>
          <a:ln w="25400"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11" name="Freeform: Shape 10">
            <a:extLst>
              <a:ext uri="{FF2B5EF4-FFF2-40B4-BE49-F238E27FC236}">
                <a16:creationId xmlns:a16="http://schemas.microsoft.com/office/drawing/2014/main" id="{FE60127B-43D3-693C-91EE-C02B5794065A}"/>
              </a:ext>
            </a:extLst>
          </p:cNvPr>
          <p:cNvSpPr/>
          <p:nvPr/>
        </p:nvSpPr>
        <p:spPr>
          <a:xfrm>
            <a:off x="1274523" y="4925078"/>
            <a:ext cx="893379" cy="126124"/>
          </a:xfrm>
          <a:custGeom>
            <a:avLst/>
            <a:gdLst>
              <a:gd name="connsiteX0" fmla="*/ 0 w 914400"/>
              <a:gd name="connsiteY0" fmla="*/ 126124 h 138260"/>
              <a:gd name="connsiteX1" fmla="*/ 693683 w 914400"/>
              <a:gd name="connsiteY1" fmla="*/ 126124 h 138260"/>
              <a:gd name="connsiteX2" fmla="*/ 914400 w 914400"/>
              <a:gd name="connsiteY2" fmla="*/ 0 h 138260"/>
            </a:gdLst>
            <a:ahLst/>
            <a:cxnLst>
              <a:cxn ang="0">
                <a:pos x="connsiteX0" y="connsiteY0"/>
              </a:cxn>
              <a:cxn ang="0">
                <a:pos x="connsiteX1" y="connsiteY1"/>
              </a:cxn>
              <a:cxn ang="0">
                <a:pos x="connsiteX2" y="connsiteY2"/>
              </a:cxn>
            </a:cxnLst>
            <a:rect l="l" t="t" r="r" b="b"/>
            <a:pathLst>
              <a:path w="914400" h="138260">
                <a:moveTo>
                  <a:pt x="0" y="126124"/>
                </a:moveTo>
                <a:cubicBezTo>
                  <a:pt x="270641" y="136634"/>
                  <a:pt x="541283" y="147145"/>
                  <a:pt x="693683" y="126124"/>
                </a:cubicBezTo>
                <a:cubicBezTo>
                  <a:pt x="846083" y="105103"/>
                  <a:pt x="880241" y="52551"/>
                  <a:pt x="914400" y="0"/>
                </a:cubicBezTo>
              </a:path>
            </a:pathLst>
          </a:custGeom>
          <a:noFill/>
          <a:ln w="19050"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7" name="Freeform: Shape 286">
            <a:extLst>
              <a:ext uri="{FF2B5EF4-FFF2-40B4-BE49-F238E27FC236}">
                <a16:creationId xmlns:a16="http://schemas.microsoft.com/office/drawing/2014/main" id="{1D0D8A66-5EED-18C8-07E6-BC4CCFB36E33}"/>
              </a:ext>
            </a:extLst>
          </p:cNvPr>
          <p:cNvSpPr/>
          <p:nvPr/>
        </p:nvSpPr>
        <p:spPr>
          <a:xfrm flipV="1">
            <a:off x="1269088" y="5777342"/>
            <a:ext cx="5094146" cy="633186"/>
          </a:xfrm>
          <a:custGeom>
            <a:avLst/>
            <a:gdLst>
              <a:gd name="connsiteX0" fmla="*/ 45457 w 5063514"/>
              <a:gd name="connsiteY0" fmla="*/ 491868 h 491868"/>
              <a:gd name="connsiteX1" fmla="*/ 625006 w 5063514"/>
              <a:gd name="connsiteY1" fmla="*/ 79744 h 491868"/>
              <a:gd name="connsiteX2" fmla="*/ 4417834 w 5063514"/>
              <a:gd name="connsiteY2" fmla="*/ 28228 h 491868"/>
              <a:gd name="connsiteX3" fmla="*/ 5029581 w 5063514"/>
              <a:gd name="connsiteY3" fmla="*/ 408155 h 491868"/>
              <a:gd name="connsiteX0" fmla="*/ 157 w 5018214"/>
              <a:gd name="connsiteY0" fmla="*/ 491868 h 491868"/>
              <a:gd name="connsiteX1" fmla="*/ 579706 w 5018214"/>
              <a:gd name="connsiteY1" fmla="*/ 79744 h 491868"/>
              <a:gd name="connsiteX2" fmla="*/ 4372534 w 5018214"/>
              <a:gd name="connsiteY2" fmla="*/ 28228 h 491868"/>
              <a:gd name="connsiteX3" fmla="*/ 4984281 w 5018214"/>
              <a:gd name="connsiteY3" fmla="*/ 408155 h 491868"/>
              <a:gd name="connsiteX0" fmla="*/ 2961 w 5021018"/>
              <a:gd name="connsiteY0" fmla="*/ 491868 h 491868"/>
              <a:gd name="connsiteX1" fmla="*/ 582510 w 5021018"/>
              <a:gd name="connsiteY1" fmla="*/ 79744 h 491868"/>
              <a:gd name="connsiteX2" fmla="*/ 4375338 w 5021018"/>
              <a:gd name="connsiteY2" fmla="*/ 28228 h 491868"/>
              <a:gd name="connsiteX3" fmla="*/ 4987085 w 5021018"/>
              <a:gd name="connsiteY3" fmla="*/ 408155 h 491868"/>
              <a:gd name="connsiteX0" fmla="*/ 2961 w 5026269"/>
              <a:gd name="connsiteY0" fmla="*/ 491868 h 491868"/>
              <a:gd name="connsiteX1" fmla="*/ 582510 w 5026269"/>
              <a:gd name="connsiteY1" fmla="*/ 79744 h 491868"/>
              <a:gd name="connsiteX2" fmla="*/ 4375338 w 5026269"/>
              <a:gd name="connsiteY2" fmla="*/ 28228 h 491868"/>
              <a:gd name="connsiteX3" fmla="*/ 4993525 w 5026269"/>
              <a:gd name="connsiteY3" fmla="*/ 446792 h 491868"/>
              <a:gd name="connsiteX0" fmla="*/ 2961 w 4998865"/>
              <a:gd name="connsiteY0" fmla="*/ 491868 h 491868"/>
              <a:gd name="connsiteX1" fmla="*/ 582510 w 4998865"/>
              <a:gd name="connsiteY1" fmla="*/ 79744 h 491868"/>
              <a:gd name="connsiteX2" fmla="*/ 4375338 w 4998865"/>
              <a:gd name="connsiteY2" fmla="*/ 28228 h 491868"/>
              <a:gd name="connsiteX3" fmla="*/ 4993525 w 4998865"/>
              <a:gd name="connsiteY3" fmla="*/ 446792 h 491868"/>
              <a:gd name="connsiteX0" fmla="*/ 2961 w 5037296"/>
              <a:gd name="connsiteY0" fmla="*/ 491868 h 491868"/>
              <a:gd name="connsiteX1" fmla="*/ 582510 w 5037296"/>
              <a:gd name="connsiteY1" fmla="*/ 79744 h 491868"/>
              <a:gd name="connsiteX2" fmla="*/ 4375338 w 5037296"/>
              <a:gd name="connsiteY2" fmla="*/ 28228 h 491868"/>
              <a:gd name="connsiteX3" fmla="*/ 5036378 w 5037296"/>
              <a:gd name="connsiteY3" fmla="*/ 435425 h 491868"/>
              <a:gd name="connsiteX0" fmla="*/ 2961 w 5036378"/>
              <a:gd name="connsiteY0" fmla="*/ 491868 h 491868"/>
              <a:gd name="connsiteX1" fmla="*/ 582510 w 5036378"/>
              <a:gd name="connsiteY1" fmla="*/ 79744 h 491868"/>
              <a:gd name="connsiteX2" fmla="*/ 4375338 w 5036378"/>
              <a:gd name="connsiteY2" fmla="*/ 28228 h 491868"/>
              <a:gd name="connsiteX3" fmla="*/ 5036378 w 5036378"/>
              <a:gd name="connsiteY3" fmla="*/ 435425 h 491868"/>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40439"/>
              <a:gd name="connsiteY0" fmla="*/ 468444 h 468444"/>
              <a:gd name="connsiteX1" fmla="*/ 579549 w 5040439"/>
              <a:gd name="connsiteY1" fmla="*/ 56320 h 468444"/>
              <a:gd name="connsiteX2" fmla="*/ 4015271 w 5040439"/>
              <a:gd name="connsiteY2" fmla="*/ 38905 h 468444"/>
              <a:gd name="connsiteX3" fmla="*/ 5040439 w 5040439"/>
              <a:gd name="connsiteY3" fmla="*/ 377901 h 468444"/>
              <a:gd name="connsiteX0" fmla="*/ 0 w 5040439"/>
              <a:gd name="connsiteY0" fmla="*/ 468444 h 468444"/>
              <a:gd name="connsiteX1" fmla="*/ 579549 w 5040439"/>
              <a:gd name="connsiteY1" fmla="*/ 56320 h 468444"/>
              <a:gd name="connsiteX2" fmla="*/ 4015271 w 5040439"/>
              <a:gd name="connsiteY2" fmla="*/ 38905 h 468444"/>
              <a:gd name="connsiteX3" fmla="*/ 5040439 w 5040439"/>
              <a:gd name="connsiteY3" fmla="*/ 377901 h 468444"/>
              <a:gd name="connsiteX0" fmla="*/ 0 w 5040439"/>
              <a:gd name="connsiteY0" fmla="*/ 483981 h 483981"/>
              <a:gd name="connsiteX1" fmla="*/ 523372 w 5040439"/>
              <a:gd name="connsiteY1" fmla="*/ 42656 h 483981"/>
              <a:gd name="connsiteX2" fmla="*/ 4015271 w 5040439"/>
              <a:gd name="connsiteY2" fmla="*/ 54442 h 483981"/>
              <a:gd name="connsiteX3" fmla="*/ 5040439 w 5040439"/>
              <a:gd name="connsiteY3" fmla="*/ 393438 h 483981"/>
              <a:gd name="connsiteX0" fmla="*/ 0 w 5040439"/>
              <a:gd name="connsiteY0" fmla="*/ 503880 h 503880"/>
              <a:gd name="connsiteX1" fmla="*/ 495284 w 5040439"/>
              <a:gd name="connsiteY1" fmla="*/ 33355 h 503880"/>
              <a:gd name="connsiteX2" fmla="*/ 4015271 w 5040439"/>
              <a:gd name="connsiteY2" fmla="*/ 74341 h 503880"/>
              <a:gd name="connsiteX3" fmla="*/ 5040439 w 5040439"/>
              <a:gd name="connsiteY3" fmla="*/ 413337 h 503880"/>
              <a:gd name="connsiteX0" fmla="*/ 0 w 5040439"/>
              <a:gd name="connsiteY0" fmla="*/ 521214 h 521214"/>
              <a:gd name="connsiteX1" fmla="*/ 495284 w 5040439"/>
              <a:gd name="connsiteY1" fmla="*/ 50689 h 521214"/>
              <a:gd name="connsiteX2" fmla="*/ 4106559 w 5040439"/>
              <a:gd name="connsiteY2" fmla="*/ 49960 h 521214"/>
              <a:gd name="connsiteX3" fmla="*/ 5040439 w 5040439"/>
              <a:gd name="connsiteY3" fmla="*/ 430671 h 521214"/>
              <a:gd name="connsiteX0" fmla="*/ 0 w 5054483"/>
              <a:gd name="connsiteY0" fmla="*/ 521214 h 521214"/>
              <a:gd name="connsiteX1" fmla="*/ 495284 w 5054483"/>
              <a:gd name="connsiteY1" fmla="*/ 50689 h 521214"/>
              <a:gd name="connsiteX2" fmla="*/ 4106559 w 5054483"/>
              <a:gd name="connsiteY2" fmla="*/ 49960 h 521214"/>
              <a:gd name="connsiteX3" fmla="*/ 5054483 w 5054483"/>
              <a:gd name="connsiteY3" fmla="*/ 497414 h 521214"/>
              <a:gd name="connsiteX0" fmla="*/ 0 w 5054483"/>
              <a:gd name="connsiteY0" fmla="*/ 521214 h 521214"/>
              <a:gd name="connsiteX1" fmla="*/ 495284 w 5054483"/>
              <a:gd name="connsiteY1" fmla="*/ 50689 h 521214"/>
              <a:gd name="connsiteX2" fmla="*/ 4106559 w 5054483"/>
              <a:gd name="connsiteY2" fmla="*/ 49960 h 521214"/>
              <a:gd name="connsiteX3" fmla="*/ 5054483 w 5054483"/>
              <a:gd name="connsiteY3" fmla="*/ 497414 h 521214"/>
              <a:gd name="connsiteX0" fmla="*/ 0 w 5094360"/>
              <a:gd name="connsiteY0" fmla="*/ 522451 h 522451"/>
              <a:gd name="connsiteX1" fmla="*/ 495284 w 5094360"/>
              <a:gd name="connsiteY1" fmla="*/ 51926 h 522451"/>
              <a:gd name="connsiteX2" fmla="*/ 4106559 w 5094360"/>
              <a:gd name="connsiteY2" fmla="*/ 51197 h 522451"/>
              <a:gd name="connsiteX3" fmla="*/ 5013695 w 5094360"/>
              <a:gd name="connsiteY3" fmla="*/ 401849 h 522451"/>
              <a:gd name="connsiteX4" fmla="*/ 5054483 w 5094360"/>
              <a:gd name="connsiteY4" fmla="*/ 498651 h 522451"/>
              <a:gd name="connsiteX0" fmla="*/ 0 w 5054483"/>
              <a:gd name="connsiteY0" fmla="*/ 522451 h 522451"/>
              <a:gd name="connsiteX1" fmla="*/ 495284 w 5054483"/>
              <a:gd name="connsiteY1" fmla="*/ 51926 h 522451"/>
              <a:gd name="connsiteX2" fmla="*/ 4106559 w 5054483"/>
              <a:gd name="connsiteY2" fmla="*/ 51197 h 522451"/>
              <a:gd name="connsiteX3" fmla="*/ 5013695 w 5054483"/>
              <a:gd name="connsiteY3" fmla="*/ 401849 h 522451"/>
              <a:gd name="connsiteX4" fmla="*/ 5054483 w 5054483"/>
              <a:gd name="connsiteY4" fmla="*/ 498651 h 522451"/>
              <a:gd name="connsiteX0" fmla="*/ 0 w 5054483"/>
              <a:gd name="connsiteY0" fmla="*/ 522451 h 522451"/>
              <a:gd name="connsiteX1" fmla="*/ 495284 w 5054483"/>
              <a:gd name="connsiteY1" fmla="*/ 51926 h 522451"/>
              <a:gd name="connsiteX2" fmla="*/ 4106559 w 5054483"/>
              <a:gd name="connsiteY2" fmla="*/ 51197 h 522451"/>
              <a:gd name="connsiteX3" fmla="*/ 5013695 w 5054483"/>
              <a:gd name="connsiteY3" fmla="*/ 401849 h 522451"/>
              <a:gd name="connsiteX4" fmla="*/ 5054483 w 5054483"/>
              <a:gd name="connsiteY4" fmla="*/ 498651 h 522451"/>
              <a:gd name="connsiteX0" fmla="*/ 0 w 5054483"/>
              <a:gd name="connsiteY0" fmla="*/ 522451 h 522451"/>
              <a:gd name="connsiteX1" fmla="*/ 495284 w 5054483"/>
              <a:gd name="connsiteY1" fmla="*/ 51926 h 522451"/>
              <a:gd name="connsiteX2" fmla="*/ 4106559 w 5054483"/>
              <a:gd name="connsiteY2" fmla="*/ 51197 h 522451"/>
              <a:gd name="connsiteX3" fmla="*/ 5013695 w 5054483"/>
              <a:gd name="connsiteY3" fmla="*/ 401849 h 522451"/>
              <a:gd name="connsiteX4" fmla="*/ 5054483 w 5054483"/>
              <a:gd name="connsiteY4" fmla="*/ 498651 h 522451"/>
              <a:gd name="connsiteX0" fmla="*/ 0 w 5054483"/>
              <a:gd name="connsiteY0" fmla="*/ 506742 h 506742"/>
              <a:gd name="connsiteX1" fmla="*/ 495284 w 5054483"/>
              <a:gd name="connsiteY1" fmla="*/ 36217 h 506742"/>
              <a:gd name="connsiteX2" fmla="*/ 4106559 w 5054483"/>
              <a:gd name="connsiteY2" fmla="*/ 35488 h 506742"/>
              <a:gd name="connsiteX3" fmla="*/ 5013695 w 5054483"/>
              <a:gd name="connsiteY3" fmla="*/ 386140 h 506742"/>
              <a:gd name="connsiteX4" fmla="*/ 5054483 w 5054483"/>
              <a:gd name="connsiteY4" fmla="*/ 482942 h 506742"/>
              <a:gd name="connsiteX0" fmla="*/ 0 w 5093410"/>
              <a:gd name="connsiteY0" fmla="*/ 522451 h 522451"/>
              <a:gd name="connsiteX1" fmla="*/ 495284 w 5093410"/>
              <a:gd name="connsiteY1" fmla="*/ 51926 h 522451"/>
              <a:gd name="connsiteX2" fmla="*/ 4119680 w 5093410"/>
              <a:gd name="connsiteY2" fmla="*/ 51197 h 522451"/>
              <a:gd name="connsiteX3" fmla="*/ 5013695 w 5093410"/>
              <a:gd name="connsiteY3" fmla="*/ 401849 h 522451"/>
              <a:gd name="connsiteX4" fmla="*/ 5054483 w 5093410"/>
              <a:gd name="connsiteY4" fmla="*/ 498651 h 522451"/>
              <a:gd name="connsiteX0" fmla="*/ 0 w 5093410"/>
              <a:gd name="connsiteY0" fmla="*/ 503158 h 503158"/>
              <a:gd name="connsiteX1" fmla="*/ 495284 w 5093410"/>
              <a:gd name="connsiteY1" fmla="*/ 32633 h 503158"/>
              <a:gd name="connsiteX2" fmla="*/ 4119680 w 5093410"/>
              <a:gd name="connsiteY2" fmla="*/ 31904 h 503158"/>
              <a:gd name="connsiteX3" fmla="*/ 5013695 w 5093410"/>
              <a:gd name="connsiteY3" fmla="*/ 382556 h 503158"/>
              <a:gd name="connsiteX4" fmla="*/ 5054483 w 5093410"/>
              <a:gd name="connsiteY4" fmla="*/ 479358 h 503158"/>
              <a:gd name="connsiteX0" fmla="*/ 0 w 5062268"/>
              <a:gd name="connsiteY0" fmla="*/ 503158 h 503158"/>
              <a:gd name="connsiteX1" fmla="*/ 495284 w 5062268"/>
              <a:gd name="connsiteY1" fmla="*/ 32633 h 503158"/>
              <a:gd name="connsiteX2" fmla="*/ 4119680 w 5062268"/>
              <a:gd name="connsiteY2" fmla="*/ 31904 h 503158"/>
              <a:gd name="connsiteX3" fmla="*/ 4956841 w 5062268"/>
              <a:gd name="connsiteY3" fmla="*/ 300961 h 503158"/>
              <a:gd name="connsiteX4" fmla="*/ 5054483 w 5062268"/>
              <a:gd name="connsiteY4" fmla="*/ 479358 h 503158"/>
              <a:gd name="connsiteX0" fmla="*/ 0 w 5034331"/>
              <a:gd name="connsiteY0" fmla="*/ 503158 h 503158"/>
              <a:gd name="connsiteX1" fmla="*/ 495284 w 5034331"/>
              <a:gd name="connsiteY1" fmla="*/ 32633 h 503158"/>
              <a:gd name="connsiteX2" fmla="*/ 4119680 w 5034331"/>
              <a:gd name="connsiteY2" fmla="*/ 31904 h 503158"/>
              <a:gd name="connsiteX3" fmla="*/ 4956841 w 5034331"/>
              <a:gd name="connsiteY3" fmla="*/ 300961 h 503158"/>
              <a:gd name="connsiteX4" fmla="*/ 5002003 w 5034331"/>
              <a:gd name="connsiteY4" fmla="*/ 370564 h 503158"/>
              <a:gd name="connsiteX0" fmla="*/ 0 w 5098218"/>
              <a:gd name="connsiteY0" fmla="*/ 503158 h 503158"/>
              <a:gd name="connsiteX1" fmla="*/ 495284 w 5098218"/>
              <a:gd name="connsiteY1" fmla="*/ 32633 h 503158"/>
              <a:gd name="connsiteX2" fmla="*/ 4119680 w 5098218"/>
              <a:gd name="connsiteY2" fmla="*/ 31904 h 503158"/>
              <a:gd name="connsiteX3" fmla="*/ 4956841 w 5098218"/>
              <a:gd name="connsiteY3" fmla="*/ 300961 h 503158"/>
              <a:gd name="connsiteX4" fmla="*/ 5098218 w 5098218"/>
              <a:gd name="connsiteY4" fmla="*/ 471588 h 503158"/>
              <a:gd name="connsiteX0" fmla="*/ 0 w 5098218"/>
              <a:gd name="connsiteY0" fmla="*/ 503158 h 503158"/>
              <a:gd name="connsiteX1" fmla="*/ 495284 w 5098218"/>
              <a:gd name="connsiteY1" fmla="*/ 32633 h 503158"/>
              <a:gd name="connsiteX2" fmla="*/ 4119680 w 5098218"/>
              <a:gd name="connsiteY2" fmla="*/ 31904 h 503158"/>
              <a:gd name="connsiteX3" fmla="*/ 4956841 w 5098218"/>
              <a:gd name="connsiteY3" fmla="*/ 300961 h 503158"/>
              <a:gd name="connsiteX4" fmla="*/ 5098218 w 5098218"/>
              <a:gd name="connsiteY4" fmla="*/ 471588 h 503158"/>
              <a:gd name="connsiteX0" fmla="*/ 0 w 5098218"/>
              <a:gd name="connsiteY0" fmla="*/ 503158 h 503158"/>
              <a:gd name="connsiteX1" fmla="*/ 495284 w 5098218"/>
              <a:gd name="connsiteY1" fmla="*/ 32633 h 503158"/>
              <a:gd name="connsiteX2" fmla="*/ 4119680 w 5098218"/>
              <a:gd name="connsiteY2" fmla="*/ 31904 h 503158"/>
              <a:gd name="connsiteX3" fmla="*/ 4956841 w 5098218"/>
              <a:gd name="connsiteY3" fmla="*/ 300961 h 503158"/>
              <a:gd name="connsiteX4" fmla="*/ 5098218 w 5098218"/>
              <a:gd name="connsiteY4" fmla="*/ 471588 h 503158"/>
              <a:gd name="connsiteX0" fmla="*/ 0 w 5098218"/>
              <a:gd name="connsiteY0" fmla="*/ 503158 h 503158"/>
              <a:gd name="connsiteX1" fmla="*/ 495284 w 5098218"/>
              <a:gd name="connsiteY1" fmla="*/ 32633 h 503158"/>
              <a:gd name="connsiteX2" fmla="*/ 4119680 w 5098218"/>
              <a:gd name="connsiteY2" fmla="*/ 31904 h 503158"/>
              <a:gd name="connsiteX3" fmla="*/ 5098218 w 5098218"/>
              <a:gd name="connsiteY3" fmla="*/ 471588 h 503158"/>
              <a:gd name="connsiteX0" fmla="*/ 0 w 5058857"/>
              <a:gd name="connsiteY0" fmla="*/ 503158 h 615351"/>
              <a:gd name="connsiteX1" fmla="*/ 495284 w 5058857"/>
              <a:gd name="connsiteY1" fmla="*/ 32633 h 615351"/>
              <a:gd name="connsiteX2" fmla="*/ 4119680 w 5058857"/>
              <a:gd name="connsiteY2" fmla="*/ 31904 h 615351"/>
              <a:gd name="connsiteX3" fmla="*/ 5058857 w 5058857"/>
              <a:gd name="connsiteY3" fmla="*/ 615351 h 615351"/>
              <a:gd name="connsiteX0" fmla="*/ 0 w 5801402"/>
              <a:gd name="connsiteY0" fmla="*/ 503158 h 606249"/>
              <a:gd name="connsiteX1" fmla="*/ 495284 w 5801402"/>
              <a:gd name="connsiteY1" fmla="*/ 32633 h 606249"/>
              <a:gd name="connsiteX2" fmla="*/ 4119680 w 5801402"/>
              <a:gd name="connsiteY2" fmla="*/ 31904 h 606249"/>
              <a:gd name="connsiteX3" fmla="*/ 5801402 w 5801402"/>
              <a:gd name="connsiteY3" fmla="*/ 606249 h 606249"/>
              <a:gd name="connsiteX0" fmla="*/ 0 w 5801402"/>
              <a:gd name="connsiteY0" fmla="*/ 503158 h 606249"/>
              <a:gd name="connsiteX1" fmla="*/ 495284 w 5801402"/>
              <a:gd name="connsiteY1" fmla="*/ 32633 h 606249"/>
              <a:gd name="connsiteX2" fmla="*/ 4119680 w 5801402"/>
              <a:gd name="connsiteY2" fmla="*/ 31904 h 606249"/>
              <a:gd name="connsiteX3" fmla="*/ 5801402 w 5801402"/>
              <a:gd name="connsiteY3" fmla="*/ 606249 h 606249"/>
              <a:gd name="connsiteX0" fmla="*/ 0 w 5674920"/>
              <a:gd name="connsiteY0" fmla="*/ 208123 h 586045"/>
              <a:gd name="connsiteX1" fmla="*/ 368802 w 5674920"/>
              <a:gd name="connsiteY1" fmla="*/ 12429 h 586045"/>
              <a:gd name="connsiteX2" fmla="*/ 3993198 w 5674920"/>
              <a:gd name="connsiteY2" fmla="*/ 11700 h 586045"/>
              <a:gd name="connsiteX3" fmla="*/ 5674920 w 5674920"/>
              <a:gd name="connsiteY3" fmla="*/ 586045 h 586045"/>
              <a:gd name="connsiteX0" fmla="*/ 44512 w 5719432"/>
              <a:gd name="connsiteY0" fmla="*/ 208123 h 586045"/>
              <a:gd name="connsiteX1" fmla="*/ 413314 w 5719432"/>
              <a:gd name="connsiteY1" fmla="*/ 12429 h 586045"/>
              <a:gd name="connsiteX2" fmla="*/ 4037710 w 5719432"/>
              <a:gd name="connsiteY2" fmla="*/ 11700 h 586045"/>
              <a:gd name="connsiteX3" fmla="*/ 5719432 w 5719432"/>
              <a:gd name="connsiteY3" fmla="*/ 586045 h 586045"/>
              <a:gd name="connsiteX0" fmla="*/ 0 w 5674920"/>
              <a:gd name="connsiteY0" fmla="*/ 196423 h 574345"/>
              <a:gd name="connsiteX1" fmla="*/ 368802 w 5674920"/>
              <a:gd name="connsiteY1" fmla="*/ 729 h 574345"/>
              <a:gd name="connsiteX2" fmla="*/ 3993198 w 5674920"/>
              <a:gd name="connsiteY2" fmla="*/ 0 h 574345"/>
              <a:gd name="connsiteX3" fmla="*/ 5674920 w 5674920"/>
              <a:gd name="connsiteY3" fmla="*/ 574345 h 574345"/>
              <a:gd name="connsiteX0" fmla="*/ 46667 w 5721587"/>
              <a:gd name="connsiteY0" fmla="*/ 210380 h 588302"/>
              <a:gd name="connsiteX1" fmla="*/ 415469 w 5721587"/>
              <a:gd name="connsiteY1" fmla="*/ 14686 h 588302"/>
              <a:gd name="connsiteX2" fmla="*/ 4074756 w 5721587"/>
              <a:gd name="connsiteY2" fmla="*/ 13957 h 588302"/>
              <a:gd name="connsiteX3" fmla="*/ 5721587 w 5721587"/>
              <a:gd name="connsiteY3" fmla="*/ 588302 h 588302"/>
              <a:gd name="connsiteX0" fmla="*/ 46667 w 5721587"/>
              <a:gd name="connsiteY0" fmla="*/ 210380 h 588302"/>
              <a:gd name="connsiteX1" fmla="*/ 415469 w 5721587"/>
              <a:gd name="connsiteY1" fmla="*/ 14686 h 588302"/>
              <a:gd name="connsiteX2" fmla="*/ 4074756 w 5721587"/>
              <a:gd name="connsiteY2" fmla="*/ 13957 h 588302"/>
              <a:gd name="connsiteX3" fmla="*/ 5721587 w 5721587"/>
              <a:gd name="connsiteY3" fmla="*/ 588302 h 588302"/>
              <a:gd name="connsiteX0" fmla="*/ 46667 w 5721587"/>
              <a:gd name="connsiteY0" fmla="*/ 210380 h 588302"/>
              <a:gd name="connsiteX1" fmla="*/ 415469 w 5721587"/>
              <a:gd name="connsiteY1" fmla="*/ 14686 h 588302"/>
              <a:gd name="connsiteX2" fmla="*/ 4074756 w 5721587"/>
              <a:gd name="connsiteY2" fmla="*/ 13957 h 588302"/>
              <a:gd name="connsiteX3" fmla="*/ 5721587 w 5721587"/>
              <a:gd name="connsiteY3" fmla="*/ 588302 h 588302"/>
              <a:gd name="connsiteX0" fmla="*/ 48652 w 5723572"/>
              <a:gd name="connsiteY0" fmla="*/ 209279 h 587201"/>
              <a:gd name="connsiteX1" fmla="*/ 417454 w 5723572"/>
              <a:gd name="connsiteY1" fmla="*/ 13585 h 587201"/>
              <a:gd name="connsiteX2" fmla="*/ 4108724 w 5723572"/>
              <a:gd name="connsiteY2" fmla="*/ 16263 h 587201"/>
              <a:gd name="connsiteX3" fmla="*/ 5723572 w 5723572"/>
              <a:gd name="connsiteY3" fmla="*/ 587201 h 587201"/>
              <a:gd name="connsiteX0" fmla="*/ 0 w 5674920"/>
              <a:gd name="connsiteY0" fmla="*/ 273835 h 651757"/>
              <a:gd name="connsiteX1" fmla="*/ 535832 w 5674920"/>
              <a:gd name="connsiteY1" fmla="*/ 6021 h 651757"/>
              <a:gd name="connsiteX2" fmla="*/ 4060072 w 5674920"/>
              <a:gd name="connsiteY2" fmla="*/ 80819 h 651757"/>
              <a:gd name="connsiteX3" fmla="*/ 5674920 w 5674920"/>
              <a:gd name="connsiteY3" fmla="*/ 651757 h 651757"/>
              <a:gd name="connsiteX0" fmla="*/ 0 w 5674920"/>
              <a:gd name="connsiteY0" fmla="*/ 283786 h 661708"/>
              <a:gd name="connsiteX1" fmla="*/ 535832 w 5674920"/>
              <a:gd name="connsiteY1" fmla="*/ 15972 h 661708"/>
              <a:gd name="connsiteX2" fmla="*/ 4068862 w 5674920"/>
              <a:gd name="connsiteY2" fmla="*/ 28954 h 661708"/>
              <a:gd name="connsiteX3" fmla="*/ 5674920 w 5674920"/>
              <a:gd name="connsiteY3" fmla="*/ 661708 h 661708"/>
              <a:gd name="connsiteX0" fmla="*/ 0 w 5691343"/>
              <a:gd name="connsiteY0" fmla="*/ 228742 h 658012"/>
              <a:gd name="connsiteX1" fmla="*/ 552255 w 5691343"/>
              <a:gd name="connsiteY1" fmla="*/ 12276 h 658012"/>
              <a:gd name="connsiteX2" fmla="*/ 4085285 w 5691343"/>
              <a:gd name="connsiteY2" fmla="*/ 25258 h 658012"/>
              <a:gd name="connsiteX3" fmla="*/ 5691343 w 5691343"/>
              <a:gd name="connsiteY3" fmla="*/ 658012 h 658012"/>
              <a:gd name="connsiteX0" fmla="*/ 0 w 5673227"/>
              <a:gd name="connsiteY0" fmla="*/ 420441 h 670989"/>
              <a:gd name="connsiteX1" fmla="*/ 534139 w 5673227"/>
              <a:gd name="connsiteY1" fmla="*/ 25253 h 670989"/>
              <a:gd name="connsiteX2" fmla="*/ 4067169 w 5673227"/>
              <a:gd name="connsiteY2" fmla="*/ 38235 h 670989"/>
              <a:gd name="connsiteX3" fmla="*/ 5673227 w 5673227"/>
              <a:gd name="connsiteY3" fmla="*/ 670989 h 670989"/>
              <a:gd name="connsiteX0" fmla="*/ 0 w 5673227"/>
              <a:gd name="connsiteY0" fmla="*/ 420441 h 670989"/>
              <a:gd name="connsiteX1" fmla="*/ 534139 w 5673227"/>
              <a:gd name="connsiteY1" fmla="*/ 25253 h 670989"/>
              <a:gd name="connsiteX2" fmla="*/ 4067169 w 5673227"/>
              <a:gd name="connsiteY2" fmla="*/ 38235 h 670989"/>
              <a:gd name="connsiteX3" fmla="*/ 5673227 w 5673227"/>
              <a:gd name="connsiteY3" fmla="*/ 670989 h 670989"/>
              <a:gd name="connsiteX0" fmla="*/ 0 w 5673227"/>
              <a:gd name="connsiteY0" fmla="*/ 382472 h 633020"/>
              <a:gd name="connsiteX1" fmla="*/ 506967 w 5673227"/>
              <a:gd name="connsiteY1" fmla="*/ 55619 h 633020"/>
              <a:gd name="connsiteX2" fmla="*/ 4067169 w 5673227"/>
              <a:gd name="connsiteY2" fmla="*/ 266 h 633020"/>
              <a:gd name="connsiteX3" fmla="*/ 5673227 w 5673227"/>
              <a:gd name="connsiteY3" fmla="*/ 633020 h 633020"/>
              <a:gd name="connsiteX0" fmla="*/ 0 w 5673227"/>
              <a:gd name="connsiteY0" fmla="*/ 340274 h 590822"/>
              <a:gd name="connsiteX1" fmla="*/ 506967 w 5673227"/>
              <a:gd name="connsiteY1" fmla="*/ 13421 h 590822"/>
              <a:gd name="connsiteX2" fmla="*/ 4021882 w 5673227"/>
              <a:gd name="connsiteY2" fmla="*/ 57942 h 590822"/>
              <a:gd name="connsiteX3" fmla="*/ 5673227 w 5673227"/>
              <a:gd name="connsiteY3" fmla="*/ 590822 h 590822"/>
              <a:gd name="connsiteX0" fmla="*/ 0 w 4206127"/>
              <a:gd name="connsiteY0" fmla="*/ 340274 h 391074"/>
              <a:gd name="connsiteX1" fmla="*/ 506967 w 4206127"/>
              <a:gd name="connsiteY1" fmla="*/ 13421 h 391074"/>
              <a:gd name="connsiteX2" fmla="*/ 4021882 w 4206127"/>
              <a:gd name="connsiteY2" fmla="*/ 57942 h 391074"/>
              <a:gd name="connsiteX3" fmla="*/ 4187802 w 4206127"/>
              <a:gd name="connsiteY3" fmla="*/ 391074 h 391074"/>
              <a:gd name="connsiteX0" fmla="*/ 0 w 4187802"/>
              <a:gd name="connsiteY0" fmla="*/ 343310 h 394110"/>
              <a:gd name="connsiteX1" fmla="*/ 506967 w 4187802"/>
              <a:gd name="connsiteY1" fmla="*/ 16457 h 394110"/>
              <a:gd name="connsiteX2" fmla="*/ 3061790 w 4187802"/>
              <a:gd name="connsiteY2" fmla="*/ 45208 h 394110"/>
              <a:gd name="connsiteX3" fmla="*/ 4187802 w 4187802"/>
              <a:gd name="connsiteY3" fmla="*/ 394110 h 394110"/>
              <a:gd name="connsiteX0" fmla="*/ 0 w 4187802"/>
              <a:gd name="connsiteY0" fmla="*/ 318086 h 368886"/>
              <a:gd name="connsiteX1" fmla="*/ 484323 w 4187802"/>
              <a:gd name="connsiteY1" fmla="*/ 22772 h 368886"/>
              <a:gd name="connsiteX2" fmla="*/ 3061790 w 4187802"/>
              <a:gd name="connsiteY2" fmla="*/ 19984 h 368886"/>
              <a:gd name="connsiteX3" fmla="*/ 4187802 w 4187802"/>
              <a:gd name="connsiteY3" fmla="*/ 368886 h 368886"/>
              <a:gd name="connsiteX0" fmla="*/ 0 w 4187802"/>
              <a:gd name="connsiteY0" fmla="*/ 298102 h 348902"/>
              <a:gd name="connsiteX1" fmla="*/ 484323 w 4187802"/>
              <a:gd name="connsiteY1" fmla="*/ 2788 h 348902"/>
              <a:gd name="connsiteX2" fmla="*/ 3061790 w 4187802"/>
              <a:gd name="connsiteY2" fmla="*/ 0 h 348902"/>
              <a:gd name="connsiteX3" fmla="*/ 4187802 w 4187802"/>
              <a:gd name="connsiteY3" fmla="*/ 348902 h 348902"/>
              <a:gd name="connsiteX0" fmla="*/ 0 w 4097228"/>
              <a:gd name="connsiteY0" fmla="*/ 298102 h 409352"/>
              <a:gd name="connsiteX1" fmla="*/ 484323 w 4097228"/>
              <a:gd name="connsiteY1" fmla="*/ 2788 h 409352"/>
              <a:gd name="connsiteX2" fmla="*/ 3061790 w 4097228"/>
              <a:gd name="connsiteY2" fmla="*/ 0 h 409352"/>
              <a:gd name="connsiteX3" fmla="*/ 4097228 w 4097228"/>
              <a:gd name="connsiteY3" fmla="*/ 409352 h 409352"/>
              <a:gd name="connsiteX0" fmla="*/ 0 w 4097228"/>
              <a:gd name="connsiteY0" fmla="*/ 298102 h 409352"/>
              <a:gd name="connsiteX1" fmla="*/ 484323 w 4097228"/>
              <a:gd name="connsiteY1" fmla="*/ 2788 h 409352"/>
              <a:gd name="connsiteX2" fmla="*/ 3061790 w 4097228"/>
              <a:gd name="connsiteY2" fmla="*/ 0 h 409352"/>
              <a:gd name="connsiteX3" fmla="*/ 4097228 w 4097228"/>
              <a:gd name="connsiteY3" fmla="*/ 409352 h 409352"/>
              <a:gd name="connsiteX0" fmla="*/ 0 w 4097228"/>
              <a:gd name="connsiteY0" fmla="*/ 345057 h 431045"/>
              <a:gd name="connsiteX1" fmla="*/ 484323 w 4097228"/>
              <a:gd name="connsiteY1" fmla="*/ 24481 h 431045"/>
              <a:gd name="connsiteX2" fmla="*/ 3061790 w 4097228"/>
              <a:gd name="connsiteY2" fmla="*/ 21693 h 431045"/>
              <a:gd name="connsiteX3" fmla="*/ 4097228 w 4097228"/>
              <a:gd name="connsiteY3" fmla="*/ 431045 h 431045"/>
              <a:gd name="connsiteX0" fmla="*/ 0 w 4097228"/>
              <a:gd name="connsiteY0" fmla="*/ 333842 h 419830"/>
              <a:gd name="connsiteX1" fmla="*/ 484323 w 4097228"/>
              <a:gd name="connsiteY1" fmla="*/ 13266 h 419830"/>
              <a:gd name="connsiteX2" fmla="*/ 3061790 w 4097228"/>
              <a:gd name="connsiteY2" fmla="*/ 10478 h 419830"/>
              <a:gd name="connsiteX3" fmla="*/ 4097228 w 4097228"/>
              <a:gd name="connsiteY3" fmla="*/ 419830 h 419830"/>
              <a:gd name="connsiteX0" fmla="*/ 0 w 4065091"/>
              <a:gd name="connsiteY0" fmla="*/ 333842 h 372193"/>
              <a:gd name="connsiteX1" fmla="*/ 484323 w 4065091"/>
              <a:gd name="connsiteY1" fmla="*/ 13266 h 372193"/>
              <a:gd name="connsiteX2" fmla="*/ 3061790 w 4065091"/>
              <a:gd name="connsiteY2" fmla="*/ 10478 h 372193"/>
              <a:gd name="connsiteX3" fmla="*/ 4065091 w 4065091"/>
              <a:gd name="connsiteY3" fmla="*/ 372193 h 372193"/>
              <a:gd name="connsiteX0" fmla="*/ 0 w 4065091"/>
              <a:gd name="connsiteY0" fmla="*/ 333842 h 372193"/>
              <a:gd name="connsiteX1" fmla="*/ 484323 w 4065091"/>
              <a:gd name="connsiteY1" fmla="*/ 13266 h 372193"/>
              <a:gd name="connsiteX2" fmla="*/ 3061790 w 4065091"/>
              <a:gd name="connsiteY2" fmla="*/ 10478 h 372193"/>
              <a:gd name="connsiteX3" fmla="*/ 4065091 w 4065091"/>
              <a:gd name="connsiteY3" fmla="*/ 372193 h 372193"/>
              <a:gd name="connsiteX0" fmla="*/ 0 w 4065091"/>
              <a:gd name="connsiteY0" fmla="*/ 333842 h 372193"/>
              <a:gd name="connsiteX1" fmla="*/ 484323 w 4065091"/>
              <a:gd name="connsiteY1" fmla="*/ 13266 h 372193"/>
              <a:gd name="connsiteX2" fmla="*/ 3061790 w 4065091"/>
              <a:gd name="connsiteY2" fmla="*/ 10478 h 372193"/>
              <a:gd name="connsiteX3" fmla="*/ 4065091 w 4065091"/>
              <a:gd name="connsiteY3" fmla="*/ 372193 h 372193"/>
              <a:gd name="connsiteX0" fmla="*/ 0 w 4065091"/>
              <a:gd name="connsiteY0" fmla="*/ 324312 h 362663"/>
              <a:gd name="connsiteX1" fmla="*/ 484323 w 4065091"/>
              <a:gd name="connsiteY1" fmla="*/ 3736 h 362663"/>
              <a:gd name="connsiteX2" fmla="*/ 3061790 w 4065091"/>
              <a:gd name="connsiteY2" fmla="*/ 948 h 362663"/>
              <a:gd name="connsiteX3" fmla="*/ 4065091 w 4065091"/>
              <a:gd name="connsiteY3" fmla="*/ 362663 h 362663"/>
              <a:gd name="connsiteX0" fmla="*/ 0 w 4073126"/>
              <a:gd name="connsiteY0" fmla="*/ 368313 h 385011"/>
              <a:gd name="connsiteX1" fmla="*/ 492358 w 4073126"/>
              <a:gd name="connsiteY1" fmla="*/ 26084 h 385011"/>
              <a:gd name="connsiteX2" fmla="*/ 3069825 w 4073126"/>
              <a:gd name="connsiteY2" fmla="*/ 23296 h 385011"/>
              <a:gd name="connsiteX3" fmla="*/ 4073126 w 4073126"/>
              <a:gd name="connsiteY3" fmla="*/ 385011 h 385011"/>
            </a:gdLst>
            <a:ahLst/>
            <a:cxnLst>
              <a:cxn ang="0">
                <a:pos x="connsiteX0" y="connsiteY0"/>
              </a:cxn>
              <a:cxn ang="0">
                <a:pos x="connsiteX1" y="connsiteY1"/>
              </a:cxn>
              <a:cxn ang="0">
                <a:pos x="connsiteX2" y="connsiteY2"/>
              </a:cxn>
              <a:cxn ang="0">
                <a:pos x="connsiteX3" y="connsiteY3"/>
              </a:cxn>
            </a:cxnLst>
            <a:rect l="l" t="t" r="r" b="b"/>
            <a:pathLst>
              <a:path w="4073126" h="385011">
                <a:moveTo>
                  <a:pt x="0" y="368313"/>
                </a:moveTo>
                <a:cubicBezTo>
                  <a:pt x="240893" y="314945"/>
                  <a:pt x="-19280" y="83587"/>
                  <a:pt x="492358" y="26084"/>
                </a:cubicBezTo>
                <a:cubicBezTo>
                  <a:pt x="1003996" y="-31419"/>
                  <a:pt x="2210669" y="24225"/>
                  <a:pt x="3069825" y="23296"/>
                </a:cubicBezTo>
                <a:cubicBezTo>
                  <a:pt x="3820912" y="27165"/>
                  <a:pt x="3664240" y="282615"/>
                  <a:pt x="4073126" y="385011"/>
                </a:cubicBezTo>
              </a:path>
            </a:pathLst>
          </a:custGeom>
          <a:noFill/>
          <a:ln w="25400"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14" name="TextBox 13">
            <a:extLst>
              <a:ext uri="{FF2B5EF4-FFF2-40B4-BE49-F238E27FC236}">
                <a16:creationId xmlns:a16="http://schemas.microsoft.com/office/drawing/2014/main" id="{179631CB-F675-9C54-FA5C-31302F79F2E3}"/>
              </a:ext>
            </a:extLst>
          </p:cNvPr>
          <p:cNvSpPr txBox="1"/>
          <p:nvPr/>
        </p:nvSpPr>
        <p:spPr>
          <a:xfrm rot="19328584">
            <a:off x="10693770" y="1685973"/>
            <a:ext cx="916478" cy="135422"/>
          </a:xfrm>
          <a:prstGeom prst="rect">
            <a:avLst/>
          </a:prstGeom>
          <a:noFill/>
        </p:spPr>
        <p:txBody>
          <a:bodyPr wrap="square" lIns="0" tIns="0" rIns="0" bIns="0" rtlCol="0">
            <a:spAutoFit/>
          </a:bodyPr>
          <a:lstStyle/>
          <a:p>
            <a:pPr algn="l">
              <a:lnSpc>
                <a:spcPct val="80000"/>
              </a:lnSpc>
            </a:pPr>
            <a:r>
              <a:rPr lang="en-US" sz="1100" b="1" dirty="0" err="1">
                <a:solidFill>
                  <a:srgbClr val="00B050"/>
                </a:solidFill>
                <a:latin typeface="Arial" panose="020B0604020202020204" pitchFamily="34" charset="0"/>
                <a:cs typeface="Arial" panose="020B0604020202020204" pitchFamily="34" charset="0"/>
              </a:rPr>
              <a:t>gNB</a:t>
            </a:r>
            <a:r>
              <a:rPr lang="en-US" sz="1100" b="1" dirty="0">
                <a:latin typeface="Arial" panose="020B0604020202020204" pitchFamily="34" charset="0"/>
                <a:cs typeface="Arial" panose="020B0604020202020204" pitchFamily="34" charset="0"/>
              </a:rPr>
              <a:t>/</a:t>
            </a:r>
            <a:r>
              <a:rPr lang="en-US" sz="1100" b="1" dirty="0">
                <a:solidFill>
                  <a:srgbClr val="FF0000"/>
                </a:solidFill>
                <a:latin typeface="Arial" panose="020B0604020202020204" pitchFamily="34" charset="0"/>
                <a:cs typeface="Arial" panose="020B0604020202020204" pitchFamily="34" charset="0"/>
              </a:rPr>
              <a:t>WAB-MT</a:t>
            </a:r>
          </a:p>
        </p:txBody>
      </p:sp>
      <p:sp>
        <p:nvSpPr>
          <p:cNvPr id="15" name="TextBox 14">
            <a:extLst>
              <a:ext uri="{FF2B5EF4-FFF2-40B4-BE49-F238E27FC236}">
                <a16:creationId xmlns:a16="http://schemas.microsoft.com/office/drawing/2014/main" id="{5DED66DE-A3C6-47A4-0E52-A1D5FCD7EB05}"/>
              </a:ext>
            </a:extLst>
          </p:cNvPr>
          <p:cNvSpPr txBox="1"/>
          <p:nvPr/>
        </p:nvSpPr>
        <p:spPr>
          <a:xfrm rot="19328584">
            <a:off x="10570748" y="3292599"/>
            <a:ext cx="916478" cy="135422"/>
          </a:xfrm>
          <a:prstGeom prst="rect">
            <a:avLst/>
          </a:prstGeom>
          <a:noFill/>
        </p:spPr>
        <p:txBody>
          <a:bodyPr wrap="square" lIns="0" tIns="0" rIns="0" bIns="0" rtlCol="0">
            <a:spAutoFit/>
          </a:bodyPr>
          <a:lstStyle/>
          <a:p>
            <a:pPr algn="l">
              <a:lnSpc>
                <a:spcPct val="80000"/>
              </a:lnSpc>
            </a:pPr>
            <a:r>
              <a:rPr lang="en-US" sz="1100" b="1" dirty="0" err="1">
                <a:solidFill>
                  <a:srgbClr val="00B050"/>
                </a:solidFill>
                <a:latin typeface="Arial" panose="020B0604020202020204" pitchFamily="34" charset="0"/>
                <a:cs typeface="Arial" panose="020B0604020202020204" pitchFamily="34" charset="0"/>
              </a:rPr>
              <a:t>gNB</a:t>
            </a:r>
            <a:r>
              <a:rPr lang="en-US" sz="1100" b="1" dirty="0">
                <a:latin typeface="Arial" panose="020B0604020202020204" pitchFamily="34" charset="0"/>
                <a:cs typeface="Arial" panose="020B0604020202020204" pitchFamily="34" charset="0"/>
              </a:rPr>
              <a:t>/</a:t>
            </a:r>
            <a:r>
              <a:rPr lang="en-US" sz="1100" b="1" dirty="0">
                <a:solidFill>
                  <a:srgbClr val="FF0000"/>
                </a:solidFill>
                <a:latin typeface="Arial" panose="020B0604020202020204" pitchFamily="34" charset="0"/>
                <a:cs typeface="Arial" panose="020B0604020202020204" pitchFamily="34" charset="0"/>
              </a:rPr>
              <a:t>WAB-MT</a:t>
            </a:r>
          </a:p>
        </p:txBody>
      </p:sp>
      <p:sp>
        <p:nvSpPr>
          <p:cNvPr id="286" name="Freeform: Shape 285">
            <a:extLst>
              <a:ext uri="{FF2B5EF4-FFF2-40B4-BE49-F238E27FC236}">
                <a16:creationId xmlns:a16="http://schemas.microsoft.com/office/drawing/2014/main" id="{56908E0C-29A4-565D-796F-EB69A6CCBD50}"/>
              </a:ext>
            </a:extLst>
          </p:cNvPr>
          <p:cNvSpPr/>
          <p:nvPr/>
        </p:nvSpPr>
        <p:spPr>
          <a:xfrm>
            <a:off x="1278285" y="4205517"/>
            <a:ext cx="5099732" cy="903613"/>
          </a:xfrm>
          <a:custGeom>
            <a:avLst/>
            <a:gdLst>
              <a:gd name="connsiteX0" fmla="*/ 45457 w 5063514"/>
              <a:gd name="connsiteY0" fmla="*/ 491868 h 491868"/>
              <a:gd name="connsiteX1" fmla="*/ 625006 w 5063514"/>
              <a:gd name="connsiteY1" fmla="*/ 79744 h 491868"/>
              <a:gd name="connsiteX2" fmla="*/ 4417834 w 5063514"/>
              <a:gd name="connsiteY2" fmla="*/ 28228 h 491868"/>
              <a:gd name="connsiteX3" fmla="*/ 5029581 w 5063514"/>
              <a:gd name="connsiteY3" fmla="*/ 408155 h 491868"/>
              <a:gd name="connsiteX0" fmla="*/ 157 w 5018214"/>
              <a:gd name="connsiteY0" fmla="*/ 491868 h 491868"/>
              <a:gd name="connsiteX1" fmla="*/ 579706 w 5018214"/>
              <a:gd name="connsiteY1" fmla="*/ 79744 h 491868"/>
              <a:gd name="connsiteX2" fmla="*/ 4372534 w 5018214"/>
              <a:gd name="connsiteY2" fmla="*/ 28228 h 491868"/>
              <a:gd name="connsiteX3" fmla="*/ 4984281 w 5018214"/>
              <a:gd name="connsiteY3" fmla="*/ 408155 h 491868"/>
              <a:gd name="connsiteX0" fmla="*/ 2961 w 5021018"/>
              <a:gd name="connsiteY0" fmla="*/ 491868 h 491868"/>
              <a:gd name="connsiteX1" fmla="*/ 582510 w 5021018"/>
              <a:gd name="connsiteY1" fmla="*/ 79744 h 491868"/>
              <a:gd name="connsiteX2" fmla="*/ 4375338 w 5021018"/>
              <a:gd name="connsiteY2" fmla="*/ 28228 h 491868"/>
              <a:gd name="connsiteX3" fmla="*/ 4987085 w 5021018"/>
              <a:gd name="connsiteY3" fmla="*/ 408155 h 491868"/>
              <a:gd name="connsiteX0" fmla="*/ 2961 w 5026269"/>
              <a:gd name="connsiteY0" fmla="*/ 491868 h 491868"/>
              <a:gd name="connsiteX1" fmla="*/ 582510 w 5026269"/>
              <a:gd name="connsiteY1" fmla="*/ 79744 h 491868"/>
              <a:gd name="connsiteX2" fmla="*/ 4375338 w 5026269"/>
              <a:gd name="connsiteY2" fmla="*/ 28228 h 491868"/>
              <a:gd name="connsiteX3" fmla="*/ 4993525 w 5026269"/>
              <a:gd name="connsiteY3" fmla="*/ 446792 h 491868"/>
              <a:gd name="connsiteX0" fmla="*/ 2961 w 4998865"/>
              <a:gd name="connsiteY0" fmla="*/ 491868 h 491868"/>
              <a:gd name="connsiteX1" fmla="*/ 582510 w 4998865"/>
              <a:gd name="connsiteY1" fmla="*/ 79744 h 491868"/>
              <a:gd name="connsiteX2" fmla="*/ 4375338 w 4998865"/>
              <a:gd name="connsiteY2" fmla="*/ 28228 h 491868"/>
              <a:gd name="connsiteX3" fmla="*/ 4993525 w 4998865"/>
              <a:gd name="connsiteY3" fmla="*/ 446792 h 491868"/>
              <a:gd name="connsiteX0" fmla="*/ 2961 w 5037296"/>
              <a:gd name="connsiteY0" fmla="*/ 491868 h 491868"/>
              <a:gd name="connsiteX1" fmla="*/ 582510 w 5037296"/>
              <a:gd name="connsiteY1" fmla="*/ 79744 h 491868"/>
              <a:gd name="connsiteX2" fmla="*/ 4375338 w 5037296"/>
              <a:gd name="connsiteY2" fmla="*/ 28228 h 491868"/>
              <a:gd name="connsiteX3" fmla="*/ 5036378 w 5037296"/>
              <a:gd name="connsiteY3" fmla="*/ 435425 h 491868"/>
              <a:gd name="connsiteX0" fmla="*/ 2961 w 5036378"/>
              <a:gd name="connsiteY0" fmla="*/ 491868 h 491868"/>
              <a:gd name="connsiteX1" fmla="*/ 582510 w 5036378"/>
              <a:gd name="connsiteY1" fmla="*/ 79744 h 491868"/>
              <a:gd name="connsiteX2" fmla="*/ 4375338 w 5036378"/>
              <a:gd name="connsiteY2" fmla="*/ 28228 h 491868"/>
              <a:gd name="connsiteX3" fmla="*/ 5036378 w 5036378"/>
              <a:gd name="connsiteY3" fmla="*/ 435425 h 491868"/>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40439"/>
              <a:gd name="connsiteY0" fmla="*/ 468444 h 468444"/>
              <a:gd name="connsiteX1" fmla="*/ 579549 w 5040439"/>
              <a:gd name="connsiteY1" fmla="*/ 56320 h 468444"/>
              <a:gd name="connsiteX2" fmla="*/ 4015271 w 5040439"/>
              <a:gd name="connsiteY2" fmla="*/ 38905 h 468444"/>
              <a:gd name="connsiteX3" fmla="*/ 5040439 w 5040439"/>
              <a:gd name="connsiteY3" fmla="*/ 377901 h 468444"/>
              <a:gd name="connsiteX0" fmla="*/ 0 w 5040439"/>
              <a:gd name="connsiteY0" fmla="*/ 468444 h 468444"/>
              <a:gd name="connsiteX1" fmla="*/ 579549 w 5040439"/>
              <a:gd name="connsiteY1" fmla="*/ 56320 h 468444"/>
              <a:gd name="connsiteX2" fmla="*/ 4015271 w 5040439"/>
              <a:gd name="connsiteY2" fmla="*/ 38905 h 468444"/>
              <a:gd name="connsiteX3" fmla="*/ 5040439 w 5040439"/>
              <a:gd name="connsiteY3" fmla="*/ 377901 h 468444"/>
              <a:gd name="connsiteX0" fmla="*/ 0 w 5040439"/>
              <a:gd name="connsiteY0" fmla="*/ 481141 h 481141"/>
              <a:gd name="connsiteX1" fmla="*/ 579549 w 5040439"/>
              <a:gd name="connsiteY1" fmla="*/ 69017 h 481141"/>
              <a:gd name="connsiteX2" fmla="*/ 4015271 w 5040439"/>
              <a:gd name="connsiteY2" fmla="*/ 51602 h 481141"/>
              <a:gd name="connsiteX3" fmla="*/ 5040439 w 5040439"/>
              <a:gd name="connsiteY3" fmla="*/ 390598 h 481141"/>
              <a:gd name="connsiteX0" fmla="*/ 0 w 5040439"/>
              <a:gd name="connsiteY0" fmla="*/ 464639 h 464639"/>
              <a:gd name="connsiteX1" fmla="*/ 579549 w 5040439"/>
              <a:gd name="connsiteY1" fmla="*/ 52515 h 464639"/>
              <a:gd name="connsiteX2" fmla="*/ 4015271 w 5040439"/>
              <a:gd name="connsiteY2" fmla="*/ 35100 h 464639"/>
              <a:gd name="connsiteX3" fmla="*/ 5040439 w 5040439"/>
              <a:gd name="connsiteY3" fmla="*/ 374096 h 464639"/>
              <a:gd name="connsiteX0" fmla="*/ 0 w 5106630"/>
              <a:gd name="connsiteY0" fmla="*/ 464639 h 711336"/>
              <a:gd name="connsiteX1" fmla="*/ 579549 w 5106630"/>
              <a:gd name="connsiteY1" fmla="*/ 52515 h 711336"/>
              <a:gd name="connsiteX2" fmla="*/ 4015271 w 5106630"/>
              <a:gd name="connsiteY2" fmla="*/ 35100 h 711336"/>
              <a:gd name="connsiteX3" fmla="*/ 5106630 w 5106630"/>
              <a:gd name="connsiteY3" fmla="*/ 711336 h 711336"/>
              <a:gd name="connsiteX0" fmla="*/ 0 w 5770229"/>
              <a:gd name="connsiteY0" fmla="*/ 464639 h 656413"/>
              <a:gd name="connsiteX1" fmla="*/ 579549 w 5770229"/>
              <a:gd name="connsiteY1" fmla="*/ 52515 h 656413"/>
              <a:gd name="connsiteX2" fmla="*/ 4015271 w 5770229"/>
              <a:gd name="connsiteY2" fmla="*/ 35100 h 656413"/>
              <a:gd name="connsiteX3" fmla="*/ 5770229 w 5770229"/>
              <a:gd name="connsiteY3" fmla="*/ 656413 h 656413"/>
              <a:gd name="connsiteX0" fmla="*/ 0 w 5770229"/>
              <a:gd name="connsiteY0" fmla="*/ 464639 h 656535"/>
              <a:gd name="connsiteX1" fmla="*/ 579549 w 5770229"/>
              <a:gd name="connsiteY1" fmla="*/ 52515 h 656535"/>
              <a:gd name="connsiteX2" fmla="*/ 4015271 w 5770229"/>
              <a:gd name="connsiteY2" fmla="*/ 35100 h 656535"/>
              <a:gd name="connsiteX3" fmla="*/ 5770229 w 5770229"/>
              <a:gd name="connsiteY3" fmla="*/ 656413 h 656535"/>
              <a:gd name="connsiteX0" fmla="*/ 0 w 5855854"/>
              <a:gd name="connsiteY0" fmla="*/ 464639 h 656535"/>
              <a:gd name="connsiteX1" fmla="*/ 579549 w 5855854"/>
              <a:gd name="connsiteY1" fmla="*/ 52515 h 656535"/>
              <a:gd name="connsiteX2" fmla="*/ 4015271 w 5855854"/>
              <a:gd name="connsiteY2" fmla="*/ 35100 h 656535"/>
              <a:gd name="connsiteX3" fmla="*/ 5855854 w 5855854"/>
              <a:gd name="connsiteY3" fmla="*/ 656413 h 656535"/>
              <a:gd name="connsiteX0" fmla="*/ 0 w 5868950"/>
              <a:gd name="connsiteY0" fmla="*/ 464639 h 490968"/>
              <a:gd name="connsiteX1" fmla="*/ 579549 w 5868950"/>
              <a:gd name="connsiteY1" fmla="*/ 52515 h 490968"/>
              <a:gd name="connsiteX2" fmla="*/ 4015271 w 5868950"/>
              <a:gd name="connsiteY2" fmla="*/ 35100 h 490968"/>
              <a:gd name="connsiteX3" fmla="*/ 5868950 w 5868950"/>
              <a:gd name="connsiteY3" fmla="*/ 490798 h 490968"/>
              <a:gd name="connsiteX0" fmla="*/ 0 w 5868950"/>
              <a:gd name="connsiteY0" fmla="*/ 464639 h 490968"/>
              <a:gd name="connsiteX1" fmla="*/ 579549 w 5868950"/>
              <a:gd name="connsiteY1" fmla="*/ 52515 h 490968"/>
              <a:gd name="connsiteX2" fmla="*/ 4015271 w 5868950"/>
              <a:gd name="connsiteY2" fmla="*/ 35100 h 490968"/>
              <a:gd name="connsiteX3" fmla="*/ 5868950 w 5868950"/>
              <a:gd name="connsiteY3" fmla="*/ 490798 h 490968"/>
              <a:gd name="connsiteX0" fmla="*/ 0 w 5868950"/>
              <a:gd name="connsiteY0" fmla="*/ 445851 h 472200"/>
              <a:gd name="connsiteX1" fmla="*/ 579549 w 5868950"/>
              <a:gd name="connsiteY1" fmla="*/ 33727 h 472200"/>
              <a:gd name="connsiteX2" fmla="*/ 4647964 w 5868950"/>
              <a:gd name="connsiteY2" fmla="*/ 61680 h 472200"/>
              <a:gd name="connsiteX3" fmla="*/ 5868950 w 5868950"/>
              <a:gd name="connsiteY3" fmla="*/ 472010 h 472200"/>
              <a:gd name="connsiteX0" fmla="*/ 0 w 5868950"/>
              <a:gd name="connsiteY0" fmla="*/ 445849 h 490195"/>
              <a:gd name="connsiteX1" fmla="*/ 579549 w 5868950"/>
              <a:gd name="connsiteY1" fmla="*/ 33725 h 490195"/>
              <a:gd name="connsiteX2" fmla="*/ 4647964 w 5868950"/>
              <a:gd name="connsiteY2" fmla="*/ 61678 h 490195"/>
              <a:gd name="connsiteX3" fmla="*/ 5868950 w 5868950"/>
              <a:gd name="connsiteY3" fmla="*/ 472008 h 490195"/>
              <a:gd name="connsiteX0" fmla="*/ 0 w 5868950"/>
              <a:gd name="connsiteY0" fmla="*/ 445849 h 472009"/>
              <a:gd name="connsiteX1" fmla="*/ 579549 w 5868950"/>
              <a:gd name="connsiteY1" fmla="*/ 33725 h 472009"/>
              <a:gd name="connsiteX2" fmla="*/ 4647964 w 5868950"/>
              <a:gd name="connsiteY2" fmla="*/ 61678 h 472009"/>
              <a:gd name="connsiteX3" fmla="*/ 5868950 w 5868950"/>
              <a:gd name="connsiteY3" fmla="*/ 472008 h 472009"/>
              <a:gd name="connsiteX0" fmla="*/ 0 w 5868950"/>
              <a:gd name="connsiteY0" fmla="*/ 412123 h 438282"/>
              <a:gd name="connsiteX1" fmla="*/ 579549 w 5868950"/>
              <a:gd name="connsiteY1" fmla="*/ -1 h 438282"/>
              <a:gd name="connsiteX2" fmla="*/ 4647964 w 5868950"/>
              <a:gd name="connsiteY2" fmla="*/ 27952 h 438282"/>
              <a:gd name="connsiteX3" fmla="*/ 5868950 w 5868950"/>
              <a:gd name="connsiteY3" fmla="*/ 438282 h 438282"/>
              <a:gd name="connsiteX0" fmla="*/ 0 w 5868950"/>
              <a:gd name="connsiteY0" fmla="*/ 436243 h 462402"/>
              <a:gd name="connsiteX1" fmla="*/ 579549 w 5868950"/>
              <a:gd name="connsiteY1" fmla="*/ 24119 h 462402"/>
              <a:gd name="connsiteX2" fmla="*/ 4647964 w 5868950"/>
              <a:gd name="connsiteY2" fmla="*/ 52072 h 462402"/>
              <a:gd name="connsiteX3" fmla="*/ 5868950 w 5868950"/>
              <a:gd name="connsiteY3" fmla="*/ 462402 h 462402"/>
              <a:gd name="connsiteX0" fmla="*/ 0 w 5868950"/>
              <a:gd name="connsiteY0" fmla="*/ 423143 h 449302"/>
              <a:gd name="connsiteX1" fmla="*/ 579549 w 5868950"/>
              <a:gd name="connsiteY1" fmla="*/ 11019 h 449302"/>
              <a:gd name="connsiteX2" fmla="*/ 4647964 w 5868950"/>
              <a:gd name="connsiteY2" fmla="*/ 38972 h 449302"/>
              <a:gd name="connsiteX3" fmla="*/ 5868950 w 5868950"/>
              <a:gd name="connsiteY3" fmla="*/ 449302 h 449302"/>
              <a:gd name="connsiteX0" fmla="*/ 0 w 5868950"/>
              <a:gd name="connsiteY0" fmla="*/ 440589 h 466748"/>
              <a:gd name="connsiteX1" fmla="*/ 579549 w 5868950"/>
              <a:gd name="connsiteY1" fmla="*/ 28465 h 466748"/>
              <a:gd name="connsiteX2" fmla="*/ 4647964 w 5868950"/>
              <a:gd name="connsiteY2" fmla="*/ 41057 h 466748"/>
              <a:gd name="connsiteX3" fmla="*/ 5868950 w 5868950"/>
              <a:gd name="connsiteY3" fmla="*/ 466748 h 466748"/>
              <a:gd name="connsiteX0" fmla="*/ 0 w 5868950"/>
              <a:gd name="connsiteY0" fmla="*/ 433649 h 459808"/>
              <a:gd name="connsiteX1" fmla="*/ 681513 w 5868950"/>
              <a:gd name="connsiteY1" fmla="*/ 30849 h 459808"/>
              <a:gd name="connsiteX2" fmla="*/ 4647964 w 5868950"/>
              <a:gd name="connsiteY2" fmla="*/ 34117 h 459808"/>
              <a:gd name="connsiteX3" fmla="*/ 5868950 w 5868950"/>
              <a:gd name="connsiteY3" fmla="*/ 459808 h 459808"/>
              <a:gd name="connsiteX0" fmla="*/ 0 w 5845912"/>
              <a:gd name="connsiteY0" fmla="*/ 433649 h 709977"/>
              <a:gd name="connsiteX1" fmla="*/ 681513 w 5845912"/>
              <a:gd name="connsiteY1" fmla="*/ 30849 h 709977"/>
              <a:gd name="connsiteX2" fmla="*/ 4647964 w 5845912"/>
              <a:gd name="connsiteY2" fmla="*/ 34117 h 709977"/>
              <a:gd name="connsiteX3" fmla="*/ 5845912 w 5845912"/>
              <a:gd name="connsiteY3" fmla="*/ 709977 h 709977"/>
              <a:gd name="connsiteX0" fmla="*/ 0 w 5845912"/>
              <a:gd name="connsiteY0" fmla="*/ 433649 h 709977"/>
              <a:gd name="connsiteX1" fmla="*/ 681513 w 5845912"/>
              <a:gd name="connsiteY1" fmla="*/ 30849 h 709977"/>
              <a:gd name="connsiteX2" fmla="*/ 4647964 w 5845912"/>
              <a:gd name="connsiteY2" fmla="*/ 34117 h 709977"/>
              <a:gd name="connsiteX3" fmla="*/ 5845912 w 5845912"/>
              <a:gd name="connsiteY3" fmla="*/ 709977 h 709977"/>
              <a:gd name="connsiteX0" fmla="*/ 0 w 5845912"/>
              <a:gd name="connsiteY0" fmla="*/ 715844 h 992172"/>
              <a:gd name="connsiteX1" fmla="*/ 681513 w 5845912"/>
              <a:gd name="connsiteY1" fmla="*/ 313044 h 992172"/>
              <a:gd name="connsiteX2" fmla="*/ 4613409 w 5845912"/>
              <a:gd name="connsiteY2" fmla="*/ 309 h 992172"/>
              <a:gd name="connsiteX3" fmla="*/ 5845912 w 5845912"/>
              <a:gd name="connsiteY3" fmla="*/ 992172 h 992172"/>
              <a:gd name="connsiteX0" fmla="*/ 0 w 5845912"/>
              <a:gd name="connsiteY0" fmla="*/ 883147 h 1159475"/>
              <a:gd name="connsiteX1" fmla="*/ 658476 w 5845912"/>
              <a:gd name="connsiteY1" fmla="*/ 32674 h 1159475"/>
              <a:gd name="connsiteX2" fmla="*/ 4613409 w 5845912"/>
              <a:gd name="connsiteY2" fmla="*/ 167612 h 1159475"/>
              <a:gd name="connsiteX3" fmla="*/ 5845912 w 5845912"/>
              <a:gd name="connsiteY3" fmla="*/ 1159475 h 1159475"/>
              <a:gd name="connsiteX0" fmla="*/ 0 w 5845912"/>
              <a:gd name="connsiteY0" fmla="*/ 935862 h 1212190"/>
              <a:gd name="connsiteX1" fmla="*/ 658476 w 5845912"/>
              <a:gd name="connsiteY1" fmla="*/ 85389 h 1212190"/>
              <a:gd name="connsiteX2" fmla="*/ 4601889 w 5845912"/>
              <a:gd name="connsiteY2" fmla="*/ 35991 h 1212190"/>
              <a:gd name="connsiteX3" fmla="*/ 5845912 w 5845912"/>
              <a:gd name="connsiteY3" fmla="*/ 1212190 h 1212190"/>
              <a:gd name="connsiteX0" fmla="*/ 0 w 5845912"/>
              <a:gd name="connsiteY0" fmla="*/ 924247 h 1200575"/>
              <a:gd name="connsiteX1" fmla="*/ 658476 w 5845912"/>
              <a:gd name="connsiteY1" fmla="*/ 73774 h 1200575"/>
              <a:gd name="connsiteX2" fmla="*/ 4601889 w 5845912"/>
              <a:gd name="connsiteY2" fmla="*/ 50709 h 1200575"/>
              <a:gd name="connsiteX3" fmla="*/ 5845912 w 5845912"/>
              <a:gd name="connsiteY3" fmla="*/ 1200575 h 1200575"/>
              <a:gd name="connsiteX0" fmla="*/ 0 w 5845912"/>
              <a:gd name="connsiteY0" fmla="*/ 924247 h 1200575"/>
              <a:gd name="connsiteX1" fmla="*/ 658476 w 5845912"/>
              <a:gd name="connsiteY1" fmla="*/ 73774 h 1200575"/>
              <a:gd name="connsiteX2" fmla="*/ 4601889 w 5845912"/>
              <a:gd name="connsiteY2" fmla="*/ 50709 h 1200575"/>
              <a:gd name="connsiteX3" fmla="*/ 5845912 w 5845912"/>
              <a:gd name="connsiteY3" fmla="*/ 1200575 h 1200575"/>
              <a:gd name="connsiteX0" fmla="*/ 0 w 5845912"/>
              <a:gd name="connsiteY0" fmla="*/ 893907 h 1170235"/>
              <a:gd name="connsiteX1" fmla="*/ 658476 w 5845912"/>
              <a:gd name="connsiteY1" fmla="*/ 96101 h 1170235"/>
              <a:gd name="connsiteX2" fmla="*/ 4601889 w 5845912"/>
              <a:gd name="connsiteY2" fmla="*/ 20369 h 1170235"/>
              <a:gd name="connsiteX3" fmla="*/ 5845912 w 5845912"/>
              <a:gd name="connsiteY3" fmla="*/ 1170235 h 1170235"/>
              <a:gd name="connsiteX0" fmla="*/ 0 w 5845912"/>
              <a:gd name="connsiteY0" fmla="*/ 907719 h 1184047"/>
              <a:gd name="connsiteX1" fmla="*/ 646958 w 5845912"/>
              <a:gd name="connsiteY1" fmla="*/ 83580 h 1184047"/>
              <a:gd name="connsiteX2" fmla="*/ 4601889 w 5845912"/>
              <a:gd name="connsiteY2" fmla="*/ 34181 h 1184047"/>
              <a:gd name="connsiteX3" fmla="*/ 5845912 w 5845912"/>
              <a:gd name="connsiteY3" fmla="*/ 1184047 h 1184047"/>
            </a:gdLst>
            <a:ahLst/>
            <a:cxnLst>
              <a:cxn ang="0">
                <a:pos x="connsiteX0" y="connsiteY0"/>
              </a:cxn>
              <a:cxn ang="0">
                <a:pos x="connsiteX1" y="connsiteY1"/>
              </a:cxn>
              <a:cxn ang="0">
                <a:pos x="connsiteX2" y="connsiteY2"/>
              </a:cxn>
              <a:cxn ang="0">
                <a:pos x="connsiteX3" y="connsiteY3"/>
              </a:cxn>
            </a:cxnLst>
            <a:rect l="l" t="t" r="r" b="b"/>
            <a:pathLst>
              <a:path w="5845912" h="1184047">
                <a:moveTo>
                  <a:pt x="0" y="907719"/>
                </a:moveTo>
                <a:cubicBezTo>
                  <a:pt x="343083" y="842583"/>
                  <a:pt x="214017" y="229170"/>
                  <a:pt x="646958" y="83580"/>
                </a:cubicBezTo>
                <a:cubicBezTo>
                  <a:pt x="1079899" y="-62010"/>
                  <a:pt x="3245751" y="24863"/>
                  <a:pt x="4601889" y="34181"/>
                </a:cubicBezTo>
                <a:cubicBezTo>
                  <a:pt x="5335985" y="88916"/>
                  <a:pt x="5616294" y="1133312"/>
                  <a:pt x="5845912" y="1184047"/>
                </a:cubicBezTo>
              </a:path>
            </a:pathLst>
          </a:custGeom>
          <a:noFill/>
          <a:ln w="25400"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4" name="TextBox 3">
            <a:extLst>
              <a:ext uri="{FF2B5EF4-FFF2-40B4-BE49-F238E27FC236}">
                <a16:creationId xmlns:a16="http://schemas.microsoft.com/office/drawing/2014/main" id="{087B335C-4520-8E10-25A5-89BCE58E39DD}"/>
              </a:ext>
            </a:extLst>
          </p:cNvPr>
          <p:cNvSpPr txBox="1"/>
          <p:nvPr/>
        </p:nvSpPr>
        <p:spPr>
          <a:xfrm>
            <a:off x="1754221" y="5954169"/>
            <a:ext cx="1144621" cy="299184"/>
          </a:xfrm>
          <a:prstGeom prst="rect">
            <a:avLst/>
          </a:prstGeom>
          <a:noFill/>
        </p:spPr>
        <p:txBody>
          <a:bodyPr wrap="square">
            <a:spAutoFit/>
          </a:bodyPr>
          <a:lstStyle/>
          <a:p>
            <a:pPr algn="ctr">
              <a:lnSpc>
                <a:spcPct val="96000"/>
              </a:lnSpc>
            </a:pPr>
            <a:r>
              <a:rPr lang="en-US" sz="1400" dirty="0">
                <a:solidFill>
                  <a:schemeClr val="tx1"/>
                </a:solidFill>
                <a:latin typeface="Microsoft Sans Serif"/>
                <a:cs typeface="Microsoft Sans Serif" panose="020B0604020202020204" pitchFamily="34" charset="0"/>
              </a:rPr>
              <a:t>WAB-node</a:t>
            </a:r>
          </a:p>
        </p:txBody>
      </p:sp>
    </p:spTree>
    <p:extLst>
      <p:ext uri="{BB962C8B-B14F-4D97-AF65-F5344CB8AC3E}">
        <p14:creationId xmlns:p14="http://schemas.microsoft.com/office/powerpoint/2010/main" val="2990212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DFC8B-2F97-18AA-4A28-1BDD883377A7}"/>
              </a:ext>
            </a:extLst>
          </p:cNvPr>
          <p:cNvSpPr>
            <a:spLocks noGrp="1"/>
          </p:cNvSpPr>
          <p:nvPr>
            <p:ph type="title"/>
          </p:nvPr>
        </p:nvSpPr>
        <p:spPr>
          <a:xfrm>
            <a:off x="435661" y="395189"/>
            <a:ext cx="11542822" cy="413639"/>
          </a:xfrm>
        </p:spPr>
        <p:txBody>
          <a:bodyPr/>
          <a:lstStyle/>
          <a:p>
            <a:r>
              <a:rPr lang="en-US" sz="3200" dirty="0"/>
              <a:t>5G access for UEs in helicopters (commercial helicopter flights)</a:t>
            </a:r>
            <a:endParaRPr lang="en-US" sz="3600" dirty="0"/>
          </a:p>
        </p:txBody>
      </p:sp>
      <p:sp>
        <p:nvSpPr>
          <p:cNvPr id="3" name="Content Placeholder 2">
            <a:extLst>
              <a:ext uri="{FF2B5EF4-FFF2-40B4-BE49-F238E27FC236}">
                <a16:creationId xmlns:a16="http://schemas.microsoft.com/office/drawing/2014/main" id="{5D3364E1-E69B-71E4-18C6-E254610788EA}"/>
              </a:ext>
            </a:extLst>
          </p:cNvPr>
          <p:cNvSpPr>
            <a:spLocks noGrp="1"/>
          </p:cNvSpPr>
          <p:nvPr>
            <p:ph sz="quarter" idx="14"/>
          </p:nvPr>
        </p:nvSpPr>
        <p:spPr>
          <a:xfrm>
            <a:off x="270565" y="1013610"/>
            <a:ext cx="7546732" cy="3407470"/>
          </a:xfrm>
        </p:spPr>
        <p:txBody>
          <a:bodyPr/>
          <a:lstStyle/>
          <a:p>
            <a:pPr lvl="1">
              <a:lnSpc>
                <a:spcPct val="100000"/>
              </a:lnSpc>
              <a:spcBef>
                <a:spcPts val="400"/>
              </a:spcBef>
            </a:pPr>
            <a:r>
              <a:rPr lang="en-US" sz="1800" dirty="0"/>
              <a:t>Aspects to be considered for this use case</a:t>
            </a:r>
          </a:p>
          <a:p>
            <a:pPr lvl="2">
              <a:lnSpc>
                <a:spcPct val="100000"/>
              </a:lnSpc>
              <a:spcBef>
                <a:spcPts val="400"/>
              </a:spcBef>
            </a:pPr>
            <a:r>
              <a:rPr lang="en-US" dirty="0"/>
              <a:t>Same as for 5G access on aircrafts.</a:t>
            </a:r>
          </a:p>
          <a:p>
            <a:pPr lvl="2">
              <a:lnSpc>
                <a:spcPct val="100000"/>
              </a:lnSpc>
              <a:spcBef>
                <a:spcPts val="400"/>
              </a:spcBef>
            </a:pPr>
            <a:r>
              <a:rPr lang="en-US" dirty="0"/>
              <a:t>For backhauling via TN, the onboard MT needs to support UAV functionality since it can “see” many TN </a:t>
            </a:r>
            <a:r>
              <a:rPr lang="en-US" dirty="0" err="1"/>
              <a:t>gNBs</a:t>
            </a:r>
            <a:r>
              <a:rPr lang="en-US" dirty="0"/>
              <a:t> due to high altitude and LOS condition.</a:t>
            </a:r>
          </a:p>
          <a:p>
            <a:pPr lvl="2">
              <a:lnSpc>
                <a:spcPct val="100000"/>
              </a:lnSpc>
              <a:spcBef>
                <a:spcPts val="400"/>
              </a:spcBef>
            </a:pPr>
            <a:r>
              <a:rPr lang="en-US" dirty="0"/>
              <a:t>Onboard UEs also have high altitude and LOS condition to TN but they </a:t>
            </a:r>
            <a:r>
              <a:rPr lang="en-US" b="1" dirty="0"/>
              <a:t>may not</a:t>
            </a:r>
            <a:r>
              <a:rPr lang="en-US" dirty="0"/>
              <a:t> support UAV functionality.</a:t>
            </a:r>
          </a:p>
          <a:p>
            <a:pPr lvl="2">
              <a:lnSpc>
                <a:spcPct val="100000"/>
              </a:lnSpc>
              <a:spcBef>
                <a:spcPts val="400"/>
              </a:spcBef>
            </a:pPr>
            <a:endParaRPr lang="en-US" sz="1100" dirty="0"/>
          </a:p>
          <a:p>
            <a:pPr lvl="1">
              <a:lnSpc>
                <a:spcPct val="100000"/>
              </a:lnSpc>
              <a:spcBef>
                <a:spcPts val="400"/>
              </a:spcBef>
            </a:pPr>
            <a:r>
              <a:rPr lang="en-US" sz="1800" dirty="0"/>
              <a:t>Best solution candidate: WAB</a:t>
            </a:r>
          </a:p>
          <a:p>
            <a:pPr lvl="2">
              <a:lnSpc>
                <a:spcPct val="100000"/>
              </a:lnSpc>
              <a:spcBef>
                <a:spcPts val="400"/>
              </a:spcBef>
            </a:pPr>
            <a:r>
              <a:rPr lang="en-US" dirty="0"/>
              <a:t>Full </a:t>
            </a:r>
            <a:r>
              <a:rPr lang="en-US" dirty="0" err="1"/>
              <a:t>gNB</a:t>
            </a:r>
            <a:r>
              <a:rPr lang="en-US" dirty="0"/>
              <a:t> onboard is aware of UAV condition of onboard UE, even if onboard UE does not support UAV functionality.</a:t>
            </a:r>
          </a:p>
          <a:p>
            <a:pPr lvl="2">
              <a:lnSpc>
                <a:spcPct val="100000"/>
              </a:lnSpc>
              <a:spcBef>
                <a:spcPts val="400"/>
              </a:spcBef>
            </a:pPr>
            <a:r>
              <a:rPr lang="en-US" dirty="0"/>
              <a:t>Onboard WAB-MT supports UAV functionality to connect to TN.</a:t>
            </a:r>
          </a:p>
          <a:p>
            <a:pPr lvl="2">
              <a:lnSpc>
                <a:spcPct val="100000"/>
              </a:lnSpc>
              <a:spcBef>
                <a:spcPts val="400"/>
              </a:spcBef>
            </a:pPr>
            <a:r>
              <a:rPr lang="en-US" dirty="0"/>
              <a:t>WAB-MT can potentially also use NTN for backhauling.</a:t>
            </a:r>
          </a:p>
        </p:txBody>
      </p:sp>
      <p:cxnSp>
        <p:nvCxnSpPr>
          <p:cNvPr id="320" name="Straight Connector 319">
            <a:extLst>
              <a:ext uri="{FF2B5EF4-FFF2-40B4-BE49-F238E27FC236}">
                <a16:creationId xmlns:a16="http://schemas.microsoft.com/office/drawing/2014/main" id="{E99D82DB-E3E4-57AC-B735-97F7F46E12FA}"/>
              </a:ext>
            </a:extLst>
          </p:cNvPr>
          <p:cNvCxnSpPr>
            <a:cxnSpLocks/>
          </p:cNvCxnSpPr>
          <p:nvPr/>
        </p:nvCxnSpPr>
        <p:spPr>
          <a:xfrm>
            <a:off x="7832522" y="933659"/>
            <a:ext cx="0" cy="5654710"/>
          </a:xfrm>
          <a:prstGeom prst="line">
            <a:avLst/>
          </a:prstGeom>
          <a:ln w="127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pic>
        <p:nvPicPr>
          <p:cNvPr id="4" name="Picture 3" descr="A black and white drawing of a helicopter">
            <a:extLst>
              <a:ext uri="{FF2B5EF4-FFF2-40B4-BE49-F238E27FC236}">
                <a16:creationId xmlns:a16="http://schemas.microsoft.com/office/drawing/2014/main" id="{D601E5B3-8D8F-5657-84AB-1340187B9B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1011" y="1044694"/>
            <a:ext cx="2571686" cy="1430585"/>
          </a:xfrm>
          <a:prstGeom prst="rect">
            <a:avLst/>
          </a:prstGeom>
        </p:spPr>
      </p:pic>
      <p:pic>
        <p:nvPicPr>
          <p:cNvPr id="6" name="Picture 5">
            <a:extLst>
              <a:ext uri="{FF2B5EF4-FFF2-40B4-BE49-F238E27FC236}">
                <a16:creationId xmlns:a16="http://schemas.microsoft.com/office/drawing/2014/main" id="{E7428717-C973-A553-9138-352FB0A66887}"/>
              </a:ext>
            </a:extLst>
          </p:cNvPr>
          <p:cNvPicPr>
            <a:picLocks noChangeAspect="1"/>
          </p:cNvPicPr>
          <p:nvPr/>
        </p:nvPicPr>
        <p:blipFill>
          <a:blip r:embed="rId4"/>
          <a:stretch>
            <a:fillRect/>
          </a:stretch>
        </p:blipFill>
        <p:spPr>
          <a:xfrm rot="14710170">
            <a:off x="10075297" y="1833327"/>
            <a:ext cx="316539" cy="153897"/>
          </a:xfrm>
          <a:prstGeom prst="rect">
            <a:avLst/>
          </a:prstGeom>
        </p:spPr>
      </p:pic>
      <p:pic>
        <p:nvPicPr>
          <p:cNvPr id="7" name="Picture 6" descr="A black and white image of a radio tower&#10;&#10;Description automatically generated with low confidence">
            <a:extLst>
              <a:ext uri="{FF2B5EF4-FFF2-40B4-BE49-F238E27FC236}">
                <a16:creationId xmlns:a16="http://schemas.microsoft.com/office/drawing/2014/main" id="{EDCC8F4C-FED6-A63C-6FC9-849AB7933F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19803" y="2970320"/>
            <a:ext cx="737632" cy="737632"/>
          </a:xfrm>
          <a:prstGeom prst="rect">
            <a:avLst/>
          </a:prstGeom>
        </p:spPr>
      </p:pic>
      <p:pic>
        <p:nvPicPr>
          <p:cNvPr id="8" name="Picture 7" descr="A black cell phone with a white screen&#10;&#10;Description automatically generated with low confidence">
            <a:extLst>
              <a:ext uri="{FF2B5EF4-FFF2-40B4-BE49-F238E27FC236}">
                <a16:creationId xmlns:a16="http://schemas.microsoft.com/office/drawing/2014/main" id="{3AD5A823-EC6C-C3BD-7903-5B2F0C45D24E}"/>
              </a:ext>
            </a:extLst>
          </p:cNvPr>
          <p:cNvPicPr>
            <a:picLocks noChangeAspect="1"/>
          </p:cNvPicPr>
          <p:nvPr/>
        </p:nvPicPr>
        <p:blipFill>
          <a:blip r:embed="rId6">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10487653" y="1516960"/>
            <a:ext cx="381542" cy="381542"/>
          </a:xfrm>
          <a:prstGeom prst="rect">
            <a:avLst/>
          </a:prstGeom>
        </p:spPr>
      </p:pic>
      <p:pic>
        <p:nvPicPr>
          <p:cNvPr id="9" name="Picture 8" descr="A black cell phone with a white screen&#10;&#10;Description automatically generated with low confidence">
            <a:extLst>
              <a:ext uri="{FF2B5EF4-FFF2-40B4-BE49-F238E27FC236}">
                <a16:creationId xmlns:a16="http://schemas.microsoft.com/office/drawing/2014/main" id="{B69BE388-00BD-30B3-458F-ED3F58C1D390}"/>
              </a:ext>
            </a:extLst>
          </p:cNvPr>
          <p:cNvPicPr>
            <a:picLocks noChangeAspect="1"/>
          </p:cNvPicPr>
          <p:nvPr/>
        </p:nvPicPr>
        <p:blipFill>
          <a:blip r:embed="rId7">
            <a:duotone>
              <a:prstClr val="black"/>
              <a:schemeClr val="accent4">
                <a:tint val="45000"/>
                <a:satMod val="400000"/>
              </a:schemeClr>
            </a:duotone>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tretch>
            <a:fillRect/>
          </a:stretch>
        </p:blipFill>
        <p:spPr>
          <a:xfrm>
            <a:off x="10426668" y="1767685"/>
            <a:ext cx="381542" cy="381542"/>
          </a:xfrm>
          <a:prstGeom prst="rect">
            <a:avLst/>
          </a:prstGeom>
        </p:spPr>
      </p:pic>
      <p:pic>
        <p:nvPicPr>
          <p:cNvPr id="10" name="Picture 9">
            <a:extLst>
              <a:ext uri="{FF2B5EF4-FFF2-40B4-BE49-F238E27FC236}">
                <a16:creationId xmlns:a16="http://schemas.microsoft.com/office/drawing/2014/main" id="{74722A2F-5EBE-F32F-A47A-03E13A7E1642}"/>
              </a:ext>
            </a:extLst>
          </p:cNvPr>
          <p:cNvPicPr>
            <a:picLocks noChangeAspect="1"/>
          </p:cNvPicPr>
          <p:nvPr/>
        </p:nvPicPr>
        <p:blipFill>
          <a:blip r:embed="rId4"/>
          <a:stretch>
            <a:fillRect/>
          </a:stretch>
        </p:blipFill>
        <p:spPr>
          <a:xfrm rot="2400279">
            <a:off x="9876504" y="2024590"/>
            <a:ext cx="316539" cy="153897"/>
          </a:xfrm>
          <a:prstGeom prst="rect">
            <a:avLst/>
          </a:prstGeom>
        </p:spPr>
      </p:pic>
      <p:cxnSp>
        <p:nvCxnSpPr>
          <p:cNvPr id="11" name="Straight Arrow Connector 10">
            <a:extLst>
              <a:ext uri="{FF2B5EF4-FFF2-40B4-BE49-F238E27FC236}">
                <a16:creationId xmlns:a16="http://schemas.microsoft.com/office/drawing/2014/main" id="{50ECF551-BAC1-5201-7173-8BB1DF4E2926}"/>
              </a:ext>
            </a:extLst>
          </p:cNvPr>
          <p:cNvCxnSpPr>
            <a:cxnSpLocks/>
            <a:endCxn id="7" idx="0"/>
          </p:cNvCxnSpPr>
          <p:nvPr/>
        </p:nvCxnSpPr>
        <p:spPr>
          <a:xfrm>
            <a:off x="9988619" y="2187673"/>
            <a:ext cx="0" cy="782647"/>
          </a:xfrm>
          <a:prstGeom prst="straightConnector1">
            <a:avLst/>
          </a:prstGeom>
          <a:ln w="12700" cap="rnd">
            <a:solidFill>
              <a:srgbClr val="FF000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C0B32F93-89EE-7C41-1445-D7A4E860E354}"/>
              </a:ext>
            </a:extLst>
          </p:cNvPr>
          <p:cNvSpPr/>
          <p:nvPr/>
        </p:nvSpPr>
        <p:spPr>
          <a:xfrm>
            <a:off x="10066483" y="1930260"/>
            <a:ext cx="109728" cy="107014"/>
          </a:xfrm>
          <a:prstGeom prst="ellipse">
            <a:avLst/>
          </a:prstGeom>
          <a:gradFill flip="none" rotWithShape="1">
            <a:gsLst>
              <a:gs pos="0">
                <a:schemeClr val="accent4">
                  <a:lumMod val="40000"/>
                  <a:lumOff val="60000"/>
                </a:schemeClr>
              </a:gs>
              <a:gs pos="48000">
                <a:schemeClr val="accent4">
                  <a:lumMod val="40000"/>
                  <a:lumOff val="60000"/>
                </a:schemeClr>
              </a:gs>
              <a:gs pos="56000">
                <a:schemeClr val="bg2">
                  <a:lumMod val="40000"/>
                  <a:lumOff val="60000"/>
                </a:schemeClr>
              </a:gs>
              <a:gs pos="100000">
                <a:schemeClr val="bg2">
                  <a:lumMod val="40000"/>
                  <a:lumOff val="60000"/>
                </a:schemeClr>
              </a:gs>
            </a:gsLst>
            <a:lin ang="8100000" scaled="1"/>
            <a:tileRect/>
          </a:gra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cxnSp>
        <p:nvCxnSpPr>
          <p:cNvPr id="13" name="Straight Arrow Connector 12">
            <a:extLst>
              <a:ext uri="{FF2B5EF4-FFF2-40B4-BE49-F238E27FC236}">
                <a16:creationId xmlns:a16="http://schemas.microsoft.com/office/drawing/2014/main" id="{16E96E04-DCE6-2F88-3317-C283136DFC8A}"/>
              </a:ext>
            </a:extLst>
          </p:cNvPr>
          <p:cNvCxnSpPr>
            <a:cxnSpLocks/>
          </p:cNvCxnSpPr>
          <p:nvPr/>
        </p:nvCxnSpPr>
        <p:spPr>
          <a:xfrm>
            <a:off x="10313923" y="1945013"/>
            <a:ext cx="240585"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06D9375-B976-4082-7279-2EBA13AACA54}"/>
              </a:ext>
            </a:extLst>
          </p:cNvPr>
          <p:cNvCxnSpPr>
            <a:cxnSpLocks/>
          </p:cNvCxnSpPr>
          <p:nvPr/>
        </p:nvCxnSpPr>
        <p:spPr>
          <a:xfrm flipV="1">
            <a:off x="10256898" y="1660549"/>
            <a:ext cx="335262" cy="178035"/>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B939ED8A-4124-3C44-186E-8B5EB8AAC7B9}"/>
              </a:ext>
            </a:extLst>
          </p:cNvPr>
          <p:cNvSpPr txBox="1"/>
          <p:nvPr/>
        </p:nvSpPr>
        <p:spPr>
          <a:xfrm>
            <a:off x="8799873" y="2445128"/>
            <a:ext cx="469680" cy="147733"/>
          </a:xfrm>
          <a:prstGeom prst="rect">
            <a:avLst/>
          </a:prstGeom>
        </p:spPr>
        <p:txBody>
          <a:bodyPr wrap="none" lIns="0" tIns="0" rIns="0" bIns="0" rtlCol="0">
            <a:spAutoFit/>
          </a:bodyPr>
          <a:lstStyle/>
          <a:p>
            <a:pPr algn="l">
              <a:lnSpc>
                <a:spcPct val="80000"/>
              </a:lnSpc>
            </a:pPr>
            <a:r>
              <a:rPr lang="en-US" sz="1200" b="1" dirty="0">
                <a:solidFill>
                  <a:srgbClr val="FF0000"/>
                </a:solidFill>
                <a:latin typeface="Arial" panose="020B0604020202020204" pitchFamily="34" charset="0"/>
                <a:cs typeface="Arial" panose="020B0604020202020204" pitchFamily="34" charset="0"/>
              </a:rPr>
              <a:t>TN BH</a:t>
            </a:r>
          </a:p>
        </p:txBody>
      </p:sp>
      <p:sp>
        <p:nvSpPr>
          <p:cNvPr id="16" name="TextBox 15">
            <a:extLst>
              <a:ext uri="{FF2B5EF4-FFF2-40B4-BE49-F238E27FC236}">
                <a16:creationId xmlns:a16="http://schemas.microsoft.com/office/drawing/2014/main" id="{0F9F557B-E664-EE6A-CEA3-AA175A52F846}"/>
              </a:ext>
            </a:extLst>
          </p:cNvPr>
          <p:cNvSpPr txBox="1"/>
          <p:nvPr/>
        </p:nvSpPr>
        <p:spPr>
          <a:xfrm>
            <a:off x="10252776" y="3567520"/>
            <a:ext cx="1146148" cy="147733"/>
          </a:xfrm>
          <a:prstGeom prst="rect">
            <a:avLst/>
          </a:prstGeom>
        </p:spPr>
        <p:txBody>
          <a:bodyPr wrap="none" lIns="0" tIns="0" rIns="0" bIns="0" rtlCol="0">
            <a:spAutoFit/>
          </a:bodyPr>
          <a:lstStyle/>
          <a:p>
            <a:pPr algn="l">
              <a:lnSpc>
                <a:spcPct val="80000"/>
              </a:lnSpc>
            </a:pPr>
            <a:r>
              <a:rPr lang="en-US" sz="1200" b="1" dirty="0">
                <a:solidFill>
                  <a:srgbClr val="FF0000"/>
                </a:solidFill>
                <a:latin typeface="Arial" panose="020B0604020202020204" pitchFamily="34" charset="0"/>
                <a:cs typeface="Arial" panose="020B0604020202020204" pitchFamily="34" charset="0"/>
              </a:rPr>
              <a:t>BH </a:t>
            </a:r>
            <a:r>
              <a:rPr lang="en-US" sz="1200" b="1" dirty="0" err="1">
                <a:solidFill>
                  <a:srgbClr val="FF0000"/>
                </a:solidFill>
                <a:latin typeface="Arial" panose="020B0604020202020204" pitchFamily="34" charset="0"/>
                <a:cs typeface="Arial" panose="020B0604020202020204" pitchFamily="34" charset="0"/>
              </a:rPr>
              <a:t>gNBs</a:t>
            </a:r>
            <a:r>
              <a:rPr lang="en-US" sz="1200" b="1" dirty="0">
                <a:solidFill>
                  <a:srgbClr val="FF0000"/>
                </a:solidFill>
                <a:latin typeface="Arial" panose="020B0604020202020204" pitchFamily="34" charset="0"/>
                <a:cs typeface="Arial" panose="020B0604020202020204" pitchFamily="34" charset="0"/>
              </a:rPr>
              <a:t> on TN</a:t>
            </a:r>
          </a:p>
        </p:txBody>
      </p:sp>
      <p:sp>
        <p:nvSpPr>
          <p:cNvPr id="18" name="Thought Bubble: Cloud 17">
            <a:extLst>
              <a:ext uri="{FF2B5EF4-FFF2-40B4-BE49-F238E27FC236}">
                <a16:creationId xmlns:a16="http://schemas.microsoft.com/office/drawing/2014/main" id="{F9DE6697-DD84-DBAD-507A-F6023395E075}"/>
              </a:ext>
            </a:extLst>
          </p:cNvPr>
          <p:cNvSpPr/>
          <p:nvPr/>
        </p:nvSpPr>
        <p:spPr>
          <a:xfrm>
            <a:off x="10536065" y="2639494"/>
            <a:ext cx="1196404" cy="548640"/>
          </a:xfrm>
          <a:prstGeom prst="cloudCallout">
            <a:avLst>
              <a:gd name="adj1" fmla="val -73253"/>
              <a:gd name="adj2" fmla="val 34280"/>
            </a:avLst>
          </a:prstGeom>
          <a:solidFill>
            <a:schemeClr val="tx1">
              <a:lumMod val="10000"/>
              <a:lumOff val="90000"/>
            </a:schemeClr>
          </a:solidFill>
          <a:ln w="12700" cap="rnd">
            <a:solidFill>
              <a:schemeClr val="tx1"/>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lnSpc>
                <a:spcPct val="96000"/>
              </a:lnSpc>
            </a:pPr>
            <a:r>
              <a:rPr lang="en-US" sz="1400" i="1" dirty="0">
                <a:solidFill>
                  <a:schemeClr val="tx2"/>
                </a:solidFill>
                <a:latin typeface="Microsoft Sans Serif"/>
                <a:cs typeface="Microsoft Sans Serif" panose="020B0604020202020204" pitchFamily="34" charset="0"/>
              </a:rPr>
              <a:t>WAB-MT is UAV!</a:t>
            </a:r>
            <a:r>
              <a:rPr lang="en-US" sz="1400" b="1" i="1" dirty="0">
                <a:solidFill>
                  <a:schemeClr val="tx2"/>
                </a:solidFill>
                <a:latin typeface="Microsoft Sans Serif"/>
                <a:cs typeface="Microsoft Sans Serif" panose="020B0604020202020204" pitchFamily="34" charset="0"/>
              </a:rPr>
              <a:t> </a:t>
            </a:r>
          </a:p>
        </p:txBody>
      </p:sp>
      <p:sp>
        <p:nvSpPr>
          <p:cNvPr id="21" name="Rectangle: Rounded Corners 20">
            <a:extLst>
              <a:ext uri="{FF2B5EF4-FFF2-40B4-BE49-F238E27FC236}">
                <a16:creationId xmlns:a16="http://schemas.microsoft.com/office/drawing/2014/main" id="{6F35EB69-7A15-1B1E-99CE-58D62A716F7C}"/>
              </a:ext>
            </a:extLst>
          </p:cNvPr>
          <p:cNvSpPr/>
          <p:nvPr/>
        </p:nvSpPr>
        <p:spPr>
          <a:xfrm>
            <a:off x="10580084" y="1825494"/>
            <a:ext cx="492031" cy="347239"/>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Microsoft Sans Serif"/>
                <a:cs typeface="Microsoft Sans Serif" panose="020B0604020202020204" pitchFamily="34" charset="0"/>
              </a:rPr>
              <a:t>UE</a:t>
            </a:r>
          </a:p>
        </p:txBody>
      </p:sp>
      <p:sp>
        <p:nvSpPr>
          <p:cNvPr id="22" name="Rectangle: Rounded Corners 21">
            <a:extLst>
              <a:ext uri="{FF2B5EF4-FFF2-40B4-BE49-F238E27FC236}">
                <a16:creationId xmlns:a16="http://schemas.microsoft.com/office/drawing/2014/main" id="{12532AA3-1358-0AC1-0F7C-250DA78205D5}"/>
              </a:ext>
            </a:extLst>
          </p:cNvPr>
          <p:cNvSpPr/>
          <p:nvPr/>
        </p:nvSpPr>
        <p:spPr>
          <a:xfrm>
            <a:off x="10784652" y="1648493"/>
            <a:ext cx="291198" cy="196154"/>
          </a:xfrm>
          <a:prstGeom prst="roundRect">
            <a:avLst/>
          </a:prstGeom>
          <a:noFill/>
        </p:spPr>
        <p:txBody>
          <a:bodyPr wrap="square" lIns="0" tIns="0" rIns="0" bIns="0" rtlCol="0">
            <a:spAutoFit/>
          </a:bodyPr>
          <a:lstStyle/>
          <a:p>
            <a:pPr>
              <a:lnSpc>
                <a:spcPct val="96000"/>
              </a:lnSpc>
            </a:pPr>
            <a:r>
              <a:rPr lang="en-US" sz="1200" b="1" dirty="0">
                <a:solidFill>
                  <a:srgbClr val="00B050"/>
                </a:solidFill>
                <a:latin typeface="Microsoft Sans Serif"/>
                <a:cs typeface="Microsoft Sans Serif" panose="020B0604020202020204" pitchFamily="34" charset="0"/>
              </a:rPr>
              <a:t>UE</a:t>
            </a:r>
          </a:p>
        </p:txBody>
      </p:sp>
      <p:pic>
        <p:nvPicPr>
          <p:cNvPr id="23" name="Picture 22" descr="A black and white image of a radio tower&#10;&#10;Description automatically generated with low confidence">
            <a:extLst>
              <a:ext uri="{FF2B5EF4-FFF2-40B4-BE49-F238E27FC236}">
                <a16:creationId xmlns:a16="http://schemas.microsoft.com/office/drawing/2014/main" id="{102FC2E3-AA0A-B600-BEEC-38B84CC6A3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98263" y="2977064"/>
            <a:ext cx="737632" cy="737632"/>
          </a:xfrm>
          <a:prstGeom prst="rect">
            <a:avLst/>
          </a:prstGeom>
        </p:spPr>
      </p:pic>
      <p:pic>
        <p:nvPicPr>
          <p:cNvPr id="24" name="Picture 23" descr="A black and white image of a radio tower&#10;&#10;Description automatically generated with low confidence">
            <a:extLst>
              <a:ext uri="{FF2B5EF4-FFF2-40B4-BE49-F238E27FC236}">
                <a16:creationId xmlns:a16="http://schemas.microsoft.com/office/drawing/2014/main" id="{FE62A893-CABB-3D05-B82C-029ACD16F9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65735" y="2967623"/>
            <a:ext cx="737632" cy="737632"/>
          </a:xfrm>
          <a:prstGeom prst="rect">
            <a:avLst/>
          </a:prstGeom>
        </p:spPr>
      </p:pic>
      <p:cxnSp>
        <p:nvCxnSpPr>
          <p:cNvPr id="25" name="Straight Arrow Connector 24">
            <a:extLst>
              <a:ext uri="{FF2B5EF4-FFF2-40B4-BE49-F238E27FC236}">
                <a16:creationId xmlns:a16="http://schemas.microsoft.com/office/drawing/2014/main" id="{86101F17-C458-E1A2-2245-BB180FDEEDC4}"/>
              </a:ext>
            </a:extLst>
          </p:cNvPr>
          <p:cNvCxnSpPr>
            <a:cxnSpLocks/>
          </p:cNvCxnSpPr>
          <p:nvPr/>
        </p:nvCxnSpPr>
        <p:spPr>
          <a:xfrm flipH="1">
            <a:off x="9417767" y="2171537"/>
            <a:ext cx="534313" cy="736756"/>
          </a:xfrm>
          <a:prstGeom prst="straightConnector1">
            <a:avLst/>
          </a:prstGeom>
          <a:ln w="12700" cap="rnd">
            <a:solidFill>
              <a:srgbClr val="FF0000"/>
            </a:solidFill>
            <a:prstDash val="sysDash"/>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279C6FB-3988-7EFA-9DE1-72B171E1D235}"/>
              </a:ext>
            </a:extLst>
          </p:cNvPr>
          <p:cNvCxnSpPr>
            <a:cxnSpLocks/>
          </p:cNvCxnSpPr>
          <p:nvPr/>
        </p:nvCxnSpPr>
        <p:spPr>
          <a:xfrm flipH="1">
            <a:off x="8762312" y="2133885"/>
            <a:ext cx="1173631" cy="782500"/>
          </a:xfrm>
          <a:prstGeom prst="straightConnector1">
            <a:avLst/>
          </a:prstGeom>
          <a:ln w="12700" cap="rnd">
            <a:solidFill>
              <a:srgbClr val="FF0000"/>
            </a:solidFill>
            <a:prstDash val="sysDash"/>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308" name="TextBox 307">
            <a:extLst>
              <a:ext uri="{FF2B5EF4-FFF2-40B4-BE49-F238E27FC236}">
                <a16:creationId xmlns:a16="http://schemas.microsoft.com/office/drawing/2014/main" id="{1CE9C5DD-6167-D1C8-D598-7DA24720FFFE}"/>
              </a:ext>
            </a:extLst>
          </p:cNvPr>
          <p:cNvSpPr txBox="1"/>
          <p:nvPr/>
        </p:nvSpPr>
        <p:spPr>
          <a:xfrm>
            <a:off x="9108963" y="1914112"/>
            <a:ext cx="916478" cy="135422"/>
          </a:xfrm>
          <a:prstGeom prst="rect">
            <a:avLst/>
          </a:prstGeom>
          <a:solidFill>
            <a:srgbClr val="FFFFFF"/>
          </a:solidFill>
        </p:spPr>
        <p:txBody>
          <a:bodyPr wrap="square" lIns="0" tIns="0" rIns="0" bIns="0" rtlCol="0">
            <a:spAutoFit/>
          </a:bodyPr>
          <a:lstStyle/>
          <a:p>
            <a:pPr algn="l">
              <a:lnSpc>
                <a:spcPct val="80000"/>
              </a:lnSpc>
            </a:pPr>
            <a:r>
              <a:rPr lang="en-US" sz="1100" b="1" dirty="0" err="1">
                <a:solidFill>
                  <a:srgbClr val="00B050"/>
                </a:solidFill>
                <a:latin typeface="Arial" panose="020B0604020202020204" pitchFamily="34" charset="0"/>
                <a:cs typeface="Arial" panose="020B0604020202020204" pitchFamily="34" charset="0"/>
              </a:rPr>
              <a:t>gNB</a:t>
            </a:r>
            <a:r>
              <a:rPr lang="en-US" sz="1100" b="1" dirty="0">
                <a:latin typeface="Arial" panose="020B0604020202020204" pitchFamily="34" charset="0"/>
                <a:cs typeface="Arial" panose="020B0604020202020204" pitchFamily="34" charset="0"/>
              </a:rPr>
              <a:t>/</a:t>
            </a:r>
            <a:r>
              <a:rPr lang="en-US" sz="1100" b="1" dirty="0">
                <a:solidFill>
                  <a:srgbClr val="FF0000"/>
                </a:solidFill>
                <a:latin typeface="Arial" panose="020B0604020202020204" pitchFamily="34" charset="0"/>
                <a:cs typeface="Arial" panose="020B0604020202020204" pitchFamily="34" charset="0"/>
              </a:rPr>
              <a:t>WAB-MT</a:t>
            </a:r>
          </a:p>
        </p:txBody>
      </p:sp>
      <p:sp>
        <p:nvSpPr>
          <p:cNvPr id="5" name="Rectangle: Rounded Corners 4">
            <a:extLst>
              <a:ext uri="{FF2B5EF4-FFF2-40B4-BE49-F238E27FC236}">
                <a16:creationId xmlns:a16="http://schemas.microsoft.com/office/drawing/2014/main" id="{3646C512-611B-39C5-348F-82D2F406C092}"/>
              </a:ext>
            </a:extLst>
          </p:cNvPr>
          <p:cNvSpPr/>
          <p:nvPr/>
        </p:nvSpPr>
        <p:spPr>
          <a:xfrm>
            <a:off x="1809345" y="5145932"/>
            <a:ext cx="972765" cy="1079770"/>
          </a:xfrm>
          <a:prstGeom prst="roundRect">
            <a:avLst>
              <a:gd name="adj" fmla="val 4825"/>
            </a:avLst>
          </a:prstGeom>
          <a:solidFill>
            <a:srgbClr val="FFFFE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err="1">
              <a:solidFill>
                <a:schemeClr val="bg1"/>
              </a:solidFill>
              <a:latin typeface="Microsoft Sans Serif"/>
              <a:cs typeface="Microsoft Sans Serif" panose="020B0604020202020204" pitchFamily="34" charset="0"/>
            </a:endParaRPr>
          </a:p>
        </p:txBody>
      </p:sp>
      <p:pic>
        <p:nvPicPr>
          <p:cNvPr id="17" name="Picture 16" descr="A black cell phone with a white screen&#10;&#10;Description automatically generated with low confidence">
            <a:extLst>
              <a:ext uri="{FF2B5EF4-FFF2-40B4-BE49-F238E27FC236}">
                <a16:creationId xmlns:a16="http://schemas.microsoft.com/office/drawing/2014/main" id="{A1ED5ECD-FA0F-982A-2FB6-1F4A8B935967}"/>
              </a:ext>
            </a:extLst>
          </p:cNvPr>
          <p:cNvPicPr>
            <a:picLocks noChangeAspect="1"/>
          </p:cNvPicPr>
          <p:nvPr/>
        </p:nvPicPr>
        <p:blipFill>
          <a:blip r:embed="rId7">
            <a:duotone>
              <a:prstClr val="black"/>
              <a:schemeClr val="accent4">
                <a:tint val="45000"/>
                <a:satMod val="400000"/>
              </a:schemeClr>
            </a:duotone>
            <a:extLst>
              <a:ext uri="{BEBA8EAE-BF5A-486C-A8C5-ECC9F3942E4B}">
                <a14:imgProps xmlns:a14="http://schemas.microsoft.com/office/drawing/2010/main">
                  <a14:imgLayer r:embed="rId8">
                    <a14:imgEffect>
                      <a14:saturation sat="400000"/>
                    </a14:imgEffect>
                  </a14:imgLayer>
                </a14:imgProps>
              </a:ext>
              <a:ext uri="{28A0092B-C50C-407E-A947-70E740481C1C}">
                <a14:useLocalDpi xmlns:a14="http://schemas.microsoft.com/office/drawing/2010/main" val="0"/>
              </a:ext>
            </a:extLst>
          </a:blip>
          <a:stretch>
            <a:fillRect/>
          </a:stretch>
        </p:blipFill>
        <p:spPr>
          <a:xfrm>
            <a:off x="854419" y="4773225"/>
            <a:ext cx="567558" cy="567558"/>
          </a:xfrm>
          <a:prstGeom prst="rect">
            <a:avLst/>
          </a:prstGeom>
        </p:spPr>
      </p:pic>
      <p:pic>
        <p:nvPicPr>
          <p:cNvPr id="19" name="Picture 18" descr="A black cell phone with a white screen&#10;&#10;Description automatically generated with low confidence">
            <a:extLst>
              <a:ext uri="{FF2B5EF4-FFF2-40B4-BE49-F238E27FC236}">
                <a16:creationId xmlns:a16="http://schemas.microsoft.com/office/drawing/2014/main" id="{A88864A6-FC02-73E5-20A9-AFF7CDEEDB65}"/>
              </a:ext>
            </a:extLst>
          </p:cNvPr>
          <p:cNvPicPr>
            <a:picLocks noChangeAspect="1"/>
          </p:cNvPicPr>
          <p:nvPr/>
        </p:nvPicPr>
        <p:blipFill>
          <a:blip r:embed="rId6">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849589" y="5369533"/>
            <a:ext cx="567558" cy="567558"/>
          </a:xfrm>
          <a:prstGeom prst="rect">
            <a:avLst/>
          </a:prstGeom>
        </p:spPr>
      </p:pic>
      <p:sp>
        <p:nvSpPr>
          <p:cNvPr id="20" name="Rectangle: Rounded Corners 19">
            <a:extLst>
              <a:ext uri="{FF2B5EF4-FFF2-40B4-BE49-F238E27FC236}">
                <a16:creationId xmlns:a16="http://schemas.microsoft.com/office/drawing/2014/main" id="{71B538B3-7078-699E-20F1-7055E4F1127E}"/>
              </a:ext>
            </a:extLst>
          </p:cNvPr>
          <p:cNvSpPr/>
          <p:nvPr/>
        </p:nvSpPr>
        <p:spPr>
          <a:xfrm>
            <a:off x="1946522" y="5224553"/>
            <a:ext cx="620774" cy="275913"/>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err="1">
                <a:solidFill>
                  <a:srgbClr val="00B050"/>
                </a:solidFill>
                <a:latin typeface="Arial" panose="020B0604020202020204" pitchFamily="34" charset="0"/>
                <a:cs typeface="Arial" panose="020B0604020202020204" pitchFamily="34" charset="0"/>
              </a:rPr>
              <a:t>gNB</a:t>
            </a:r>
            <a:endParaRPr lang="en-US" sz="1200" b="1" dirty="0">
              <a:solidFill>
                <a:srgbClr val="00B050"/>
              </a:solidFill>
              <a:latin typeface="Arial" panose="020B0604020202020204" pitchFamily="34" charset="0"/>
              <a:cs typeface="Arial" panose="020B0604020202020204" pitchFamily="34" charset="0"/>
            </a:endParaRPr>
          </a:p>
        </p:txBody>
      </p:sp>
      <p:sp>
        <p:nvSpPr>
          <p:cNvPr id="26" name="Rectangle: Rounded Corners 25">
            <a:extLst>
              <a:ext uri="{FF2B5EF4-FFF2-40B4-BE49-F238E27FC236}">
                <a16:creationId xmlns:a16="http://schemas.microsoft.com/office/drawing/2014/main" id="{65970889-B539-2A67-A4C0-64624FFFABE9}"/>
              </a:ext>
            </a:extLst>
          </p:cNvPr>
          <p:cNvSpPr/>
          <p:nvPr/>
        </p:nvSpPr>
        <p:spPr>
          <a:xfrm>
            <a:off x="2075188" y="5564221"/>
            <a:ext cx="492031" cy="372697"/>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WAB</a:t>
            </a:r>
          </a:p>
          <a:p>
            <a:pPr algn="ctr">
              <a:lnSpc>
                <a:spcPct val="96000"/>
              </a:lnSpc>
            </a:pPr>
            <a:r>
              <a:rPr lang="en-US" sz="1200" b="1" dirty="0">
                <a:solidFill>
                  <a:srgbClr val="FF0000"/>
                </a:solidFill>
                <a:latin typeface="Arial" panose="020B0604020202020204" pitchFamily="34" charset="0"/>
                <a:cs typeface="Arial" panose="020B0604020202020204" pitchFamily="34" charset="0"/>
              </a:rPr>
              <a:t>MT</a:t>
            </a:r>
          </a:p>
        </p:txBody>
      </p:sp>
      <p:sp>
        <p:nvSpPr>
          <p:cNvPr id="28" name="Rectangle: Rounded Corners 27">
            <a:extLst>
              <a:ext uri="{FF2B5EF4-FFF2-40B4-BE49-F238E27FC236}">
                <a16:creationId xmlns:a16="http://schemas.microsoft.com/office/drawing/2014/main" id="{1C0AEB5A-D278-5105-08FE-9D1F131D053D}"/>
              </a:ext>
            </a:extLst>
          </p:cNvPr>
          <p:cNvSpPr/>
          <p:nvPr/>
        </p:nvSpPr>
        <p:spPr>
          <a:xfrm>
            <a:off x="3628759" y="5763054"/>
            <a:ext cx="706431" cy="232474"/>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BH </a:t>
            </a:r>
            <a:r>
              <a:rPr lang="en-US" sz="1200" b="1" dirty="0" err="1">
                <a:solidFill>
                  <a:srgbClr val="FF0000"/>
                </a:solidFill>
                <a:latin typeface="Arial" panose="020B0604020202020204" pitchFamily="34" charset="0"/>
                <a:cs typeface="Arial" panose="020B0604020202020204" pitchFamily="34" charset="0"/>
              </a:rPr>
              <a:t>gNB</a:t>
            </a:r>
            <a:endParaRPr lang="en-US" sz="1200" b="1" dirty="0">
              <a:solidFill>
                <a:srgbClr val="FF0000"/>
              </a:solidFill>
              <a:latin typeface="Arial" panose="020B0604020202020204" pitchFamily="34" charset="0"/>
              <a:cs typeface="Arial" panose="020B0604020202020204" pitchFamily="34" charset="0"/>
            </a:endParaRPr>
          </a:p>
        </p:txBody>
      </p:sp>
      <p:sp>
        <p:nvSpPr>
          <p:cNvPr id="30" name="Rectangle: Rounded Corners 29">
            <a:extLst>
              <a:ext uri="{FF2B5EF4-FFF2-40B4-BE49-F238E27FC236}">
                <a16:creationId xmlns:a16="http://schemas.microsoft.com/office/drawing/2014/main" id="{C8B886B2-14EC-611E-A22C-F97F4611105C}"/>
              </a:ext>
            </a:extLst>
          </p:cNvPr>
          <p:cNvSpPr/>
          <p:nvPr/>
        </p:nvSpPr>
        <p:spPr>
          <a:xfrm>
            <a:off x="4388366" y="5614095"/>
            <a:ext cx="795782" cy="378126"/>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BH PLMN</a:t>
            </a:r>
          </a:p>
          <a:p>
            <a:pPr algn="ctr">
              <a:lnSpc>
                <a:spcPct val="96000"/>
              </a:lnSpc>
            </a:pPr>
            <a:r>
              <a:rPr lang="en-US" sz="1200" b="1" dirty="0">
                <a:solidFill>
                  <a:srgbClr val="FF0000"/>
                </a:solidFill>
                <a:latin typeface="Arial" panose="020B0604020202020204" pitchFamily="34" charset="0"/>
                <a:cs typeface="Arial" panose="020B0604020202020204" pitchFamily="34" charset="0"/>
              </a:rPr>
              <a:t>UPF</a:t>
            </a:r>
          </a:p>
        </p:txBody>
      </p:sp>
      <p:sp>
        <p:nvSpPr>
          <p:cNvPr id="31" name="Rectangle: Rounded Corners 30">
            <a:extLst>
              <a:ext uri="{FF2B5EF4-FFF2-40B4-BE49-F238E27FC236}">
                <a16:creationId xmlns:a16="http://schemas.microsoft.com/office/drawing/2014/main" id="{582E7B1E-F03B-4975-3371-6CC4B56B0517}"/>
              </a:ext>
            </a:extLst>
          </p:cNvPr>
          <p:cNvSpPr/>
          <p:nvPr/>
        </p:nvSpPr>
        <p:spPr>
          <a:xfrm>
            <a:off x="5681488" y="4858636"/>
            <a:ext cx="706431" cy="526980"/>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Access</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PLMN1</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NGC</a:t>
            </a:r>
          </a:p>
        </p:txBody>
      </p:sp>
      <p:sp>
        <p:nvSpPr>
          <p:cNvPr id="32" name="Rectangle: Rounded Corners 31">
            <a:extLst>
              <a:ext uri="{FF2B5EF4-FFF2-40B4-BE49-F238E27FC236}">
                <a16:creationId xmlns:a16="http://schemas.microsoft.com/office/drawing/2014/main" id="{CC428A10-7540-E15A-644E-74241E74DB22}"/>
              </a:ext>
            </a:extLst>
          </p:cNvPr>
          <p:cNvSpPr/>
          <p:nvPr/>
        </p:nvSpPr>
        <p:spPr>
          <a:xfrm>
            <a:off x="5681487" y="5486513"/>
            <a:ext cx="706431" cy="532603"/>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Access</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PLMN2</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NGC</a:t>
            </a:r>
          </a:p>
        </p:txBody>
      </p:sp>
      <p:cxnSp>
        <p:nvCxnSpPr>
          <p:cNvPr id="34" name="Straight Arrow Connector 33">
            <a:extLst>
              <a:ext uri="{FF2B5EF4-FFF2-40B4-BE49-F238E27FC236}">
                <a16:creationId xmlns:a16="http://schemas.microsoft.com/office/drawing/2014/main" id="{2371CA93-6B14-F185-3F27-DA1A21E77DC1}"/>
              </a:ext>
            </a:extLst>
          </p:cNvPr>
          <p:cNvCxnSpPr>
            <a:cxnSpLocks/>
            <a:endCxn id="20" idx="1"/>
          </p:cNvCxnSpPr>
          <p:nvPr/>
        </p:nvCxnSpPr>
        <p:spPr>
          <a:xfrm>
            <a:off x="1253503" y="5135279"/>
            <a:ext cx="693019" cy="227231"/>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E8EB4D93-986F-9882-74B3-D4A15D6A302E}"/>
              </a:ext>
            </a:extLst>
          </p:cNvPr>
          <p:cNvCxnSpPr>
            <a:cxnSpLocks/>
          </p:cNvCxnSpPr>
          <p:nvPr/>
        </p:nvCxnSpPr>
        <p:spPr>
          <a:xfrm flipH="1">
            <a:off x="2564500" y="5857454"/>
            <a:ext cx="1070945" cy="0"/>
          </a:xfrm>
          <a:prstGeom prst="straightConnector1">
            <a:avLst/>
          </a:prstGeom>
          <a:ln w="12700" cap="rnd">
            <a:solidFill>
              <a:srgbClr val="FF000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E6B5C786-140D-55DD-FF28-2851A690D19A}"/>
              </a:ext>
            </a:extLst>
          </p:cNvPr>
          <p:cNvCxnSpPr>
            <a:cxnSpLocks/>
          </p:cNvCxnSpPr>
          <p:nvPr/>
        </p:nvCxnSpPr>
        <p:spPr>
          <a:xfrm flipH="1">
            <a:off x="2567219" y="5676541"/>
            <a:ext cx="1810106" cy="0"/>
          </a:xfrm>
          <a:prstGeom prst="straightConnector1">
            <a:avLst/>
          </a:prstGeom>
          <a:ln w="34925" cap="rnd">
            <a:solidFill>
              <a:srgbClr val="FF000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D136FE10-1E6A-44B8-2D1A-44045598209B}"/>
              </a:ext>
            </a:extLst>
          </p:cNvPr>
          <p:cNvCxnSpPr>
            <a:cxnSpLocks/>
          </p:cNvCxnSpPr>
          <p:nvPr/>
        </p:nvCxnSpPr>
        <p:spPr>
          <a:xfrm>
            <a:off x="5431495" y="5594237"/>
            <a:ext cx="245873" cy="0"/>
          </a:xfrm>
          <a:prstGeom prst="line">
            <a:avLst/>
          </a:prstGeom>
          <a:ln w="254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DCE0C6BD-7367-A4E3-F2E1-184B81689461}"/>
              </a:ext>
            </a:extLst>
          </p:cNvPr>
          <p:cNvSpPr txBox="1"/>
          <p:nvPr/>
        </p:nvSpPr>
        <p:spPr>
          <a:xfrm>
            <a:off x="2864180" y="5486818"/>
            <a:ext cx="1243120" cy="177293"/>
          </a:xfrm>
          <a:prstGeom prst="rect">
            <a:avLst/>
          </a:prstGeom>
        </p:spPr>
        <p:txBody>
          <a:bodyPr wrap="square" lIns="0" tIns="0" rIns="0" bIns="0" rtlCol="0">
            <a:spAutoFit/>
          </a:bodyPr>
          <a:lstStyle/>
          <a:p>
            <a:pPr algn="l">
              <a:lnSpc>
                <a:spcPct val="96000"/>
              </a:lnSpc>
            </a:pPr>
            <a:r>
              <a:rPr lang="en-US" sz="1200" b="1" dirty="0">
                <a:solidFill>
                  <a:srgbClr val="FF0000"/>
                </a:solidFill>
                <a:latin typeface="Microsoft Sans Serif"/>
                <a:cs typeface="Microsoft Sans Serif" panose="020B0604020202020204" pitchFamily="34" charset="0"/>
              </a:rPr>
              <a:t>BH PDU session</a:t>
            </a:r>
          </a:p>
        </p:txBody>
      </p:sp>
      <p:cxnSp>
        <p:nvCxnSpPr>
          <p:cNvPr id="40" name="Straight Connector 39">
            <a:extLst>
              <a:ext uri="{FF2B5EF4-FFF2-40B4-BE49-F238E27FC236}">
                <a16:creationId xmlns:a16="http://schemas.microsoft.com/office/drawing/2014/main" id="{458DF658-A462-2DE1-7862-0E9E7BDEE0FB}"/>
              </a:ext>
            </a:extLst>
          </p:cNvPr>
          <p:cNvCxnSpPr>
            <a:cxnSpLocks/>
          </p:cNvCxnSpPr>
          <p:nvPr/>
        </p:nvCxnSpPr>
        <p:spPr>
          <a:xfrm>
            <a:off x="5427444" y="5046102"/>
            <a:ext cx="0" cy="802130"/>
          </a:xfrm>
          <a:prstGeom prst="line">
            <a:avLst/>
          </a:prstGeom>
          <a:ln w="254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5B4C8B76-853E-C1EC-8931-A1EEDCF79F5E}"/>
              </a:ext>
            </a:extLst>
          </p:cNvPr>
          <p:cNvCxnSpPr>
            <a:cxnSpLocks/>
          </p:cNvCxnSpPr>
          <p:nvPr/>
        </p:nvCxnSpPr>
        <p:spPr>
          <a:xfrm>
            <a:off x="5182489" y="5750746"/>
            <a:ext cx="244955" cy="0"/>
          </a:xfrm>
          <a:prstGeom prst="line">
            <a:avLst/>
          </a:prstGeom>
          <a:ln w="254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B7273655-4C15-A4F3-7380-62D0A986BDC7}"/>
              </a:ext>
            </a:extLst>
          </p:cNvPr>
          <p:cNvCxnSpPr>
            <a:cxnSpLocks/>
            <a:endCxn id="20" idx="1"/>
          </p:cNvCxnSpPr>
          <p:nvPr/>
        </p:nvCxnSpPr>
        <p:spPr>
          <a:xfrm flipV="1">
            <a:off x="1253873" y="5362510"/>
            <a:ext cx="692649" cy="266233"/>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D733423F-CC2D-A2D4-9439-2390535223CA}"/>
              </a:ext>
            </a:extLst>
          </p:cNvPr>
          <p:cNvSpPr txBox="1"/>
          <p:nvPr/>
        </p:nvSpPr>
        <p:spPr>
          <a:xfrm>
            <a:off x="2925475" y="5755199"/>
            <a:ext cx="368691" cy="206851"/>
          </a:xfrm>
          <a:prstGeom prst="rect">
            <a:avLst/>
          </a:prstGeom>
          <a:solidFill>
            <a:srgbClr val="FFFFFF"/>
          </a:solidFill>
        </p:spPr>
        <p:txBody>
          <a:bodyPr wrap="none" lIns="0" tIns="0" rIns="0" bIns="0" rtlCol="0">
            <a:spAutoFit/>
          </a:bodyPr>
          <a:lstStyle/>
          <a:p>
            <a:pPr algn="l">
              <a:lnSpc>
                <a:spcPct val="96000"/>
              </a:lnSpc>
            </a:pPr>
            <a:r>
              <a:rPr lang="en-US" sz="1400" dirty="0">
                <a:solidFill>
                  <a:srgbClr val="FF0000"/>
                </a:solidFill>
                <a:latin typeface="Microsoft Sans Serif"/>
                <a:cs typeface="Microsoft Sans Serif" panose="020B0604020202020204" pitchFamily="34" charset="0"/>
              </a:rPr>
              <a:t>NTN</a:t>
            </a:r>
          </a:p>
        </p:txBody>
      </p:sp>
      <p:sp>
        <p:nvSpPr>
          <p:cNvPr id="44" name="TextBox 43">
            <a:extLst>
              <a:ext uri="{FF2B5EF4-FFF2-40B4-BE49-F238E27FC236}">
                <a16:creationId xmlns:a16="http://schemas.microsoft.com/office/drawing/2014/main" id="{7E59BE83-9D24-4C37-C021-D80C35B2E859}"/>
              </a:ext>
            </a:extLst>
          </p:cNvPr>
          <p:cNvSpPr txBox="1"/>
          <p:nvPr/>
        </p:nvSpPr>
        <p:spPr>
          <a:xfrm>
            <a:off x="1506126" y="5138062"/>
            <a:ext cx="224908"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sp>
        <p:nvSpPr>
          <p:cNvPr id="45" name="TextBox 44">
            <a:extLst>
              <a:ext uri="{FF2B5EF4-FFF2-40B4-BE49-F238E27FC236}">
                <a16:creationId xmlns:a16="http://schemas.microsoft.com/office/drawing/2014/main" id="{409A6C35-E673-374A-2655-034DE75EE5CA}"/>
              </a:ext>
            </a:extLst>
          </p:cNvPr>
          <p:cNvSpPr txBox="1"/>
          <p:nvPr/>
        </p:nvSpPr>
        <p:spPr>
          <a:xfrm>
            <a:off x="1512741" y="5394391"/>
            <a:ext cx="235546"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sp>
        <p:nvSpPr>
          <p:cNvPr id="46" name="TextBox 45">
            <a:extLst>
              <a:ext uri="{FF2B5EF4-FFF2-40B4-BE49-F238E27FC236}">
                <a16:creationId xmlns:a16="http://schemas.microsoft.com/office/drawing/2014/main" id="{A100C488-35E4-DA81-1E9C-7F89F23991CA}"/>
              </a:ext>
            </a:extLst>
          </p:cNvPr>
          <p:cNvSpPr txBox="1"/>
          <p:nvPr/>
        </p:nvSpPr>
        <p:spPr>
          <a:xfrm>
            <a:off x="2887974" y="4685168"/>
            <a:ext cx="1602889" cy="177293"/>
          </a:xfrm>
          <a:prstGeom prst="rect">
            <a:avLst/>
          </a:prstGeom>
        </p:spPr>
        <p:txBody>
          <a:bodyPr wrap="square" lIns="0" tIns="0" rIns="0" bIns="0" rtlCol="0">
            <a:spAutoFit/>
          </a:bodyPr>
          <a:lstStyle/>
          <a:p>
            <a:pPr algn="l">
              <a:lnSpc>
                <a:spcPct val="96000"/>
              </a:lnSpc>
            </a:pPr>
            <a:r>
              <a:rPr lang="en-US" sz="1200" b="1" dirty="0">
                <a:solidFill>
                  <a:srgbClr val="00B050"/>
                </a:solidFill>
                <a:latin typeface="Microsoft Sans Serif"/>
                <a:cs typeface="Microsoft Sans Serif" panose="020B0604020202020204" pitchFamily="34" charset="0"/>
              </a:rPr>
              <a:t>Access PDU session</a:t>
            </a:r>
          </a:p>
        </p:txBody>
      </p:sp>
      <p:sp>
        <p:nvSpPr>
          <p:cNvPr id="47" name="TextBox 46">
            <a:extLst>
              <a:ext uri="{FF2B5EF4-FFF2-40B4-BE49-F238E27FC236}">
                <a16:creationId xmlns:a16="http://schemas.microsoft.com/office/drawing/2014/main" id="{5A032AA4-0945-AC61-FFD9-CB63B640145B}"/>
              </a:ext>
            </a:extLst>
          </p:cNvPr>
          <p:cNvSpPr txBox="1"/>
          <p:nvPr/>
        </p:nvSpPr>
        <p:spPr>
          <a:xfrm>
            <a:off x="2857337" y="6430702"/>
            <a:ext cx="1602889" cy="177293"/>
          </a:xfrm>
          <a:prstGeom prst="rect">
            <a:avLst/>
          </a:prstGeom>
          <a:solidFill>
            <a:srgbClr val="FFFFFF"/>
          </a:solidFill>
        </p:spPr>
        <p:txBody>
          <a:bodyPr wrap="square" lIns="0" tIns="0" rIns="0" bIns="0" rtlCol="0">
            <a:spAutoFit/>
          </a:bodyPr>
          <a:lstStyle>
            <a:defPPr>
              <a:defRPr lang="en-US"/>
            </a:defPPr>
            <a:lvl1pPr>
              <a:lnSpc>
                <a:spcPct val="96000"/>
              </a:lnSpc>
              <a:defRPr sz="1200">
                <a:solidFill>
                  <a:srgbClr val="6666FF"/>
                </a:solidFill>
                <a:latin typeface="Microsoft Sans Serif"/>
                <a:cs typeface="Microsoft Sans Serif" panose="020B0604020202020204" pitchFamily="34" charset="0"/>
              </a:defRPr>
            </a:lvl1pPr>
          </a:lstStyle>
          <a:p>
            <a:r>
              <a:rPr lang="en-US" b="1" dirty="0">
                <a:solidFill>
                  <a:srgbClr val="00B050"/>
                </a:solidFill>
              </a:rPr>
              <a:t>Access PDU session</a:t>
            </a:r>
          </a:p>
        </p:txBody>
      </p:sp>
      <p:cxnSp>
        <p:nvCxnSpPr>
          <p:cNvPr id="48" name="Straight Connector 47">
            <a:extLst>
              <a:ext uri="{FF2B5EF4-FFF2-40B4-BE49-F238E27FC236}">
                <a16:creationId xmlns:a16="http://schemas.microsoft.com/office/drawing/2014/main" id="{011C8BB5-996B-176D-09AB-C3A3D50377CF}"/>
              </a:ext>
            </a:extLst>
          </p:cNvPr>
          <p:cNvCxnSpPr>
            <a:cxnSpLocks/>
          </p:cNvCxnSpPr>
          <p:nvPr/>
        </p:nvCxnSpPr>
        <p:spPr>
          <a:xfrm>
            <a:off x="5423257" y="5191638"/>
            <a:ext cx="245873" cy="0"/>
          </a:xfrm>
          <a:prstGeom prst="line">
            <a:avLst/>
          </a:prstGeom>
          <a:ln w="254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49" name="Rectangle: Rounded Corners 48">
            <a:extLst>
              <a:ext uri="{FF2B5EF4-FFF2-40B4-BE49-F238E27FC236}">
                <a16:creationId xmlns:a16="http://schemas.microsoft.com/office/drawing/2014/main" id="{B26F8CB3-6E89-0BFE-0A25-3114AFB60464}"/>
              </a:ext>
            </a:extLst>
          </p:cNvPr>
          <p:cNvSpPr/>
          <p:nvPr/>
        </p:nvSpPr>
        <p:spPr>
          <a:xfrm>
            <a:off x="301848" y="4901655"/>
            <a:ext cx="701923" cy="347239"/>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Microsoft Sans Serif"/>
                <a:cs typeface="Microsoft Sans Serif" panose="020B0604020202020204" pitchFamily="34" charset="0"/>
              </a:rPr>
              <a:t>UE</a:t>
            </a:r>
          </a:p>
          <a:p>
            <a:pPr algn="ctr">
              <a:lnSpc>
                <a:spcPct val="96000"/>
              </a:lnSpc>
            </a:pPr>
            <a:r>
              <a:rPr lang="en-US" sz="1200" b="1" dirty="0">
                <a:solidFill>
                  <a:srgbClr val="00B050"/>
                </a:solidFill>
                <a:latin typeface="Microsoft Sans Serif"/>
                <a:cs typeface="Microsoft Sans Serif" panose="020B0604020202020204" pitchFamily="34" charset="0"/>
              </a:rPr>
              <a:t>PLMN1</a:t>
            </a:r>
          </a:p>
        </p:txBody>
      </p:sp>
      <p:sp>
        <p:nvSpPr>
          <p:cNvPr id="50" name="Rectangle: Rounded Corners 49">
            <a:extLst>
              <a:ext uri="{FF2B5EF4-FFF2-40B4-BE49-F238E27FC236}">
                <a16:creationId xmlns:a16="http://schemas.microsoft.com/office/drawing/2014/main" id="{FFA1FA30-99BF-0020-1EA1-5A625D660E46}"/>
              </a:ext>
            </a:extLst>
          </p:cNvPr>
          <p:cNvSpPr/>
          <p:nvPr/>
        </p:nvSpPr>
        <p:spPr>
          <a:xfrm>
            <a:off x="288186" y="5551808"/>
            <a:ext cx="640111" cy="392306"/>
          </a:xfrm>
          <a:prstGeom prst="roundRect">
            <a:avLst/>
          </a:prstGeom>
          <a:noFill/>
        </p:spPr>
        <p:txBody>
          <a:bodyPr wrap="square" lIns="0" tIns="0" rIns="0" bIns="0" rtlCol="0">
            <a:spAutoFit/>
          </a:bodyPr>
          <a:lstStyle/>
          <a:p>
            <a:pPr algn="ctr">
              <a:lnSpc>
                <a:spcPct val="96000"/>
              </a:lnSpc>
            </a:pPr>
            <a:r>
              <a:rPr lang="en-US" sz="1200" b="1" dirty="0">
                <a:solidFill>
                  <a:srgbClr val="00B050"/>
                </a:solidFill>
                <a:latin typeface="Microsoft Sans Serif"/>
                <a:cs typeface="Microsoft Sans Serif" panose="020B0604020202020204" pitchFamily="34" charset="0"/>
              </a:rPr>
              <a:t>UE</a:t>
            </a:r>
          </a:p>
          <a:p>
            <a:pPr algn="ctr">
              <a:lnSpc>
                <a:spcPct val="96000"/>
              </a:lnSpc>
            </a:pPr>
            <a:r>
              <a:rPr lang="en-US" sz="1200" b="1" dirty="0">
                <a:solidFill>
                  <a:srgbClr val="00B050"/>
                </a:solidFill>
                <a:latin typeface="Microsoft Sans Serif"/>
                <a:cs typeface="Microsoft Sans Serif" panose="020B0604020202020204" pitchFamily="34" charset="0"/>
              </a:rPr>
              <a:t>PLMN2</a:t>
            </a:r>
          </a:p>
        </p:txBody>
      </p:sp>
      <p:sp>
        <p:nvSpPr>
          <p:cNvPr id="51" name="Oval 50">
            <a:extLst>
              <a:ext uri="{FF2B5EF4-FFF2-40B4-BE49-F238E27FC236}">
                <a16:creationId xmlns:a16="http://schemas.microsoft.com/office/drawing/2014/main" id="{6DC9328A-5EF9-3BC8-4F48-657E71DCC11C}"/>
              </a:ext>
            </a:extLst>
          </p:cNvPr>
          <p:cNvSpPr/>
          <p:nvPr/>
        </p:nvSpPr>
        <p:spPr>
          <a:xfrm>
            <a:off x="6341890" y="5615751"/>
            <a:ext cx="462471" cy="257855"/>
          </a:xfrm>
          <a:prstGeom prst="ellipse">
            <a:avLst/>
          </a:prstGeom>
          <a:solidFill>
            <a:srgbClr val="FFFFFF"/>
          </a:solidFill>
          <a:ln w="12700" cap="rnd">
            <a:solidFill>
              <a:schemeClr val="tx1"/>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r>
              <a:rPr lang="en-US" sz="1100"/>
              <a:t>DN</a:t>
            </a:r>
          </a:p>
        </p:txBody>
      </p:sp>
      <p:sp>
        <p:nvSpPr>
          <p:cNvPr id="52" name="Oval 51">
            <a:extLst>
              <a:ext uri="{FF2B5EF4-FFF2-40B4-BE49-F238E27FC236}">
                <a16:creationId xmlns:a16="http://schemas.microsoft.com/office/drawing/2014/main" id="{9F434487-69EC-7E93-29C7-AC700A6C4313}"/>
              </a:ext>
            </a:extLst>
          </p:cNvPr>
          <p:cNvSpPr/>
          <p:nvPr/>
        </p:nvSpPr>
        <p:spPr>
          <a:xfrm>
            <a:off x="6315899" y="5052331"/>
            <a:ext cx="462471" cy="257855"/>
          </a:xfrm>
          <a:prstGeom prst="ellipse">
            <a:avLst/>
          </a:prstGeom>
          <a:solidFill>
            <a:srgbClr val="FFFFFF"/>
          </a:solidFill>
          <a:ln w="12700" cap="rnd">
            <a:solidFill>
              <a:schemeClr val="tx1"/>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r>
              <a:rPr lang="en-US" sz="1100"/>
              <a:t>DN</a:t>
            </a:r>
          </a:p>
        </p:txBody>
      </p:sp>
      <p:sp>
        <p:nvSpPr>
          <p:cNvPr id="56" name="Freeform: Shape 55">
            <a:extLst>
              <a:ext uri="{FF2B5EF4-FFF2-40B4-BE49-F238E27FC236}">
                <a16:creationId xmlns:a16="http://schemas.microsoft.com/office/drawing/2014/main" id="{31E62F9F-41B0-33E9-5389-26D1C3AF4A99}"/>
              </a:ext>
            </a:extLst>
          </p:cNvPr>
          <p:cNvSpPr/>
          <p:nvPr/>
        </p:nvSpPr>
        <p:spPr>
          <a:xfrm flipV="1">
            <a:off x="1269088" y="5777341"/>
            <a:ext cx="5094146" cy="604003"/>
          </a:xfrm>
          <a:custGeom>
            <a:avLst/>
            <a:gdLst>
              <a:gd name="connsiteX0" fmla="*/ 45457 w 5063514"/>
              <a:gd name="connsiteY0" fmla="*/ 491868 h 491868"/>
              <a:gd name="connsiteX1" fmla="*/ 625006 w 5063514"/>
              <a:gd name="connsiteY1" fmla="*/ 79744 h 491868"/>
              <a:gd name="connsiteX2" fmla="*/ 4417834 w 5063514"/>
              <a:gd name="connsiteY2" fmla="*/ 28228 h 491868"/>
              <a:gd name="connsiteX3" fmla="*/ 5029581 w 5063514"/>
              <a:gd name="connsiteY3" fmla="*/ 408155 h 491868"/>
              <a:gd name="connsiteX0" fmla="*/ 157 w 5018214"/>
              <a:gd name="connsiteY0" fmla="*/ 491868 h 491868"/>
              <a:gd name="connsiteX1" fmla="*/ 579706 w 5018214"/>
              <a:gd name="connsiteY1" fmla="*/ 79744 h 491868"/>
              <a:gd name="connsiteX2" fmla="*/ 4372534 w 5018214"/>
              <a:gd name="connsiteY2" fmla="*/ 28228 h 491868"/>
              <a:gd name="connsiteX3" fmla="*/ 4984281 w 5018214"/>
              <a:gd name="connsiteY3" fmla="*/ 408155 h 491868"/>
              <a:gd name="connsiteX0" fmla="*/ 2961 w 5021018"/>
              <a:gd name="connsiteY0" fmla="*/ 491868 h 491868"/>
              <a:gd name="connsiteX1" fmla="*/ 582510 w 5021018"/>
              <a:gd name="connsiteY1" fmla="*/ 79744 h 491868"/>
              <a:gd name="connsiteX2" fmla="*/ 4375338 w 5021018"/>
              <a:gd name="connsiteY2" fmla="*/ 28228 h 491868"/>
              <a:gd name="connsiteX3" fmla="*/ 4987085 w 5021018"/>
              <a:gd name="connsiteY3" fmla="*/ 408155 h 491868"/>
              <a:gd name="connsiteX0" fmla="*/ 2961 w 5026269"/>
              <a:gd name="connsiteY0" fmla="*/ 491868 h 491868"/>
              <a:gd name="connsiteX1" fmla="*/ 582510 w 5026269"/>
              <a:gd name="connsiteY1" fmla="*/ 79744 h 491868"/>
              <a:gd name="connsiteX2" fmla="*/ 4375338 w 5026269"/>
              <a:gd name="connsiteY2" fmla="*/ 28228 h 491868"/>
              <a:gd name="connsiteX3" fmla="*/ 4993525 w 5026269"/>
              <a:gd name="connsiteY3" fmla="*/ 446792 h 491868"/>
              <a:gd name="connsiteX0" fmla="*/ 2961 w 4998865"/>
              <a:gd name="connsiteY0" fmla="*/ 491868 h 491868"/>
              <a:gd name="connsiteX1" fmla="*/ 582510 w 4998865"/>
              <a:gd name="connsiteY1" fmla="*/ 79744 h 491868"/>
              <a:gd name="connsiteX2" fmla="*/ 4375338 w 4998865"/>
              <a:gd name="connsiteY2" fmla="*/ 28228 h 491868"/>
              <a:gd name="connsiteX3" fmla="*/ 4993525 w 4998865"/>
              <a:gd name="connsiteY3" fmla="*/ 446792 h 491868"/>
              <a:gd name="connsiteX0" fmla="*/ 2961 w 5037296"/>
              <a:gd name="connsiteY0" fmla="*/ 491868 h 491868"/>
              <a:gd name="connsiteX1" fmla="*/ 582510 w 5037296"/>
              <a:gd name="connsiteY1" fmla="*/ 79744 h 491868"/>
              <a:gd name="connsiteX2" fmla="*/ 4375338 w 5037296"/>
              <a:gd name="connsiteY2" fmla="*/ 28228 h 491868"/>
              <a:gd name="connsiteX3" fmla="*/ 5036378 w 5037296"/>
              <a:gd name="connsiteY3" fmla="*/ 435425 h 491868"/>
              <a:gd name="connsiteX0" fmla="*/ 2961 w 5036378"/>
              <a:gd name="connsiteY0" fmla="*/ 491868 h 491868"/>
              <a:gd name="connsiteX1" fmla="*/ 582510 w 5036378"/>
              <a:gd name="connsiteY1" fmla="*/ 79744 h 491868"/>
              <a:gd name="connsiteX2" fmla="*/ 4375338 w 5036378"/>
              <a:gd name="connsiteY2" fmla="*/ 28228 h 491868"/>
              <a:gd name="connsiteX3" fmla="*/ 5036378 w 5036378"/>
              <a:gd name="connsiteY3" fmla="*/ 435425 h 491868"/>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40439"/>
              <a:gd name="connsiteY0" fmla="*/ 468444 h 468444"/>
              <a:gd name="connsiteX1" fmla="*/ 579549 w 5040439"/>
              <a:gd name="connsiteY1" fmla="*/ 56320 h 468444"/>
              <a:gd name="connsiteX2" fmla="*/ 4015271 w 5040439"/>
              <a:gd name="connsiteY2" fmla="*/ 38905 h 468444"/>
              <a:gd name="connsiteX3" fmla="*/ 5040439 w 5040439"/>
              <a:gd name="connsiteY3" fmla="*/ 377901 h 468444"/>
              <a:gd name="connsiteX0" fmla="*/ 0 w 5040439"/>
              <a:gd name="connsiteY0" fmla="*/ 468444 h 468444"/>
              <a:gd name="connsiteX1" fmla="*/ 579549 w 5040439"/>
              <a:gd name="connsiteY1" fmla="*/ 56320 h 468444"/>
              <a:gd name="connsiteX2" fmla="*/ 4015271 w 5040439"/>
              <a:gd name="connsiteY2" fmla="*/ 38905 h 468444"/>
              <a:gd name="connsiteX3" fmla="*/ 5040439 w 5040439"/>
              <a:gd name="connsiteY3" fmla="*/ 377901 h 468444"/>
              <a:gd name="connsiteX0" fmla="*/ 0 w 5040439"/>
              <a:gd name="connsiteY0" fmla="*/ 483981 h 483981"/>
              <a:gd name="connsiteX1" fmla="*/ 523372 w 5040439"/>
              <a:gd name="connsiteY1" fmla="*/ 42656 h 483981"/>
              <a:gd name="connsiteX2" fmla="*/ 4015271 w 5040439"/>
              <a:gd name="connsiteY2" fmla="*/ 54442 h 483981"/>
              <a:gd name="connsiteX3" fmla="*/ 5040439 w 5040439"/>
              <a:gd name="connsiteY3" fmla="*/ 393438 h 483981"/>
              <a:gd name="connsiteX0" fmla="*/ 0 w 5040439"/>
              <a:gd name="connsiteY0" fmla="*/ 503880 h 503880"/>
              <a:gd name="connsiteX1" fmla="*/ 495284 w 5040439"/>
              <a:gd name="connsiteY1" fmla="*/ 33355 h 503880"/>
              <a:gd name="connsiteX2" fmla="*/ 4015271 w 5040439"/>
              <a:gd name="connsiteY2" fmla="*/ 74341 h 503880"/>
              <a:gd name="connsiteX3" fmla="*/ 5040439 w 5040439"/>
              <a:gd name="connsiteY3" fmla="*/ 413337 h 503880"/>
              <a:gd name="connsiteX0" fmla="*/ 0 w 5040439"/>
              <a:gd name="connsiteY0" fmla="*/ 521214 h 521214"/>
              <a:gd name="connsiteX1" fmla="*/ 495284 w 5040439"/>
              <a:gd name="connsiteY1" fmla="*/ 50689 h 521214"/>
              <a:gd name="connsiteX2" fmla="*/ 4106559 w 5040439"/>
              <a:gd name="connsiteY2" fmla="*/ 49960 h 521214"/>
              <a:gd name="connsiteX3" fmla="*/ 5040439 w 5040439"/>
              <a:gd name="connsiteY3" fmla="*/ 430671 h 521214"/>
              <a:gd name="connsiteX0" fmla="*/ 0 w 5054483"/>
              <a:gd name="connsiteY0" fmla="*/ 521214 h 521214"/>
              <a:gd name="connsiteX1" fmla="*/ 495284 w 5054483"/>
              <a:gd name="connsiteY1" fmla="*/ 50689 h 521214"/>
              <a:gd name="connsiteX2" fmla="*/ 4106559 w 5054483"/>
              <a:gd name="connsiteY2" fmla="*/ 49960 h 521214"/>
              <a:gd name="connsiteX3" fmla="*/ 5054483 w 5054483"/>
              <a:gd name="connsiteY3" fmla="*/ 497414 h 521214"/>
              <a:gd name="connsiteX0" fmla="*/ 0 w 5054483"/>
              <a:gd name="connsiteY0" fmla="*/ 521214 h 521214"/>
              <a:gd name="connsiteX1" fmla="*/ 495284 w 5054483"/>
              <a:gd name="connsiteY1" fmla="*/ 50689 h 521214"/>
              <a:gd name="connsiteX2" fmla="*/ 4106559 w 5054483"/>
              <a:gd name="connsiteY2" fmla="*/ 49960 h 521214"/>
              <a:gd name="connsiteX3" fmla="*/ 5054483 w 5054483"/>
              <a:gd name="connsiteY3" fmla="*/ 497414 h 521214"/>
              <a:gd name="connsiteX0" fmla="*/ 0 w 5094360"/>
              <a:gd name="connsiteY0" fmla="*/ 522451 h 522451"/>
              <a:gd name="connsiteX1" fmla="*/ 495284 w 5094360"/>
              <a:gd name="connsiteY1" fmla="*/ 51926 h 522451"/>
              <a:gd name="connsiteX2" fmla="*/ 4106559 w 5094360"/>
              <a:gd name="connsiteY2" fmla="*/ 51197 h 522451"/>
              <a:gd name="connsiteX3" fmla="*/ 5013695 w 5094360"/>
              <a:gd name="connsiteY3" fmla="*/ 401849 h 522451"/>
              <a:gd name="connsiteX4" fmla="*/ 5054483 w 5094360"/>
              <a:gd name="connsiteY4" fmla="*/ 498651 h 522451"/>
              <a:gd name="connsiteX0" fmla="*/ 0 w 5054483"/>
              <a:gd name="connsiteY0" fmla="*/ 522451 h 522451"/>
              <a:gd name="connsiteX1" fmla="*/ 495284 w 5054483"/>
              <a:gd name="connsiteY1" fmla="*/ 51926 h 522451"/>
              <a:gd name="connsiteX2" fmla="*/ 4106559 w 5054483"/>
              <a:gd name="connsiteY2" fmla="*/ 51197 h 522451"/>
              <a:gd name="connsiteX3" fmla="*/ 5013695 w 5054483"/>
              <a:gd name="connsiteY3" fmla="*/ 401849 h 522451"/>
              <a:gd name="connsiteX4" fmla="*/ 5054483 w 5054483"/>
              <a:gd name="connsiteY4" fmla="*/ 498651 h 522451"/>
              <a:gd name="connsiteX0" fmla="*/ 0 w 5054483"/>
              <a:gd name="connsiteY0" fmla="*/ 522451 h 522451"/>
              <a:gd name="connsiteX1" fmla="*/ 495284 w 5054483"/>
              <a:gd name="connsiteY1" fmla="*/ 51926 h 522451"/>
              <a:gd name="connsiteX2" fmla="*/ 4106559 w 5054483"/>
              <a:gd name="connsiteY2" fmla="*/ 51197 h 522451"/>
              <a:gd name="connsiteX3" fmla="*/ 5013695 w 5054483"/>
              <a:gd name="connsiteY3" fmla="*/ 401849 h 522451"/>
              <a:gd name="connsiteX4" fmla="*/ 5054483 w 5054483"/>
              <a:gd name="connsiteY4" fmla="*/ 498651 h 522451"/>
              <a:gd name="connsiteX0" fmla="*/ 0 w 5054483"/>
              <a:gd name="connsiteY0" fmla="*/ 522451 h 522451"/>
              <a:gd name="connsiteX1" fmla="*/ 495284 w 5054483"/>
              <a:gd name="connsiteY1" fmla="*/ 51926 h 522451"/>
              <a:gd name="connsiteX2" fmla="*/ 4106559 w 5054483"/>
              <a:gd name="connsiteY2" fmla="*/ 51197 h 522451"/>
              <a:gd name="connsiteX3" fmla="*/ 5013695 w 5054483"/>
              <a:gd name="connsiteY3" fmla="*/ 401849 h 522451"/>
              <a:gd name="connsiteX4" fmla="*/ 5054483 w 5054483"/>
              <a:gd name="connsiteY4" fmla="*/ 498651 h 522451"/>
              <a:gd name="connsiteX0" fmla="*/ 0 w 5054483"/>
              <a:gd name="connsiteY0" fmla="*/ 506742 h 506742"/>
              <a:gd name="connsiteX1" fmla="*/ 495284 w 5054483"/>
              <a:gd name="connsiteY1" fmla="*/ 36217 h 506742"/>
              <a:gd name="connsiteX2" fmla="*/ 4106559 w 5054483"/>
              <a:gd name="connsiteY2" fmla="*/ 35488 h 506742"/>
              <a:gd name="connsiteX3" fmla="*/ 5013695 w 5054483"/>
              <a:gd name="connsiteY3" fmla="*/ 386140 h 506742"/>
              <a:gd name="connsiteX4" fmla="*/ 5054483 w 5054483"/>
              <a:gd name="connsiteY4" fmla="*/ 482942 h 506742"/>
              <a:gd name="connsiteX0" fmla="*/ 0 w 5093410"/>
              <a:gd name="connsiteY0" fmla="*/ 522451 h 522451"/>
              <a:gd name="connsiteX1" fmla="*/ 495284 w 5093410"/>
              <a:gd name="connsiteY1" fmla="*/ 51926 h 522451"/>
              <a:gd name="connsiteX2" fmla="*/ 4119680 w 5093410"/>
              <a:gd name="connsiteY2" fmla="*/ 51197 h 522451"/>
              <a:gd name="connsiteX3" fmla="*/ 5013695 w 5093410"/>
              <a:gd name="connsiteY3" fmla="*/ 401849 h 522451"/>
              <a:gd name="connsiteX4" fmla="*/ 5054483 w 5093410"/>
              <a:gd name="connsiteY4" fmla="*/ 498651 h 522451"/>
              <a:gd name="connsiteX0" fmla="*/ 0 w 5093410"/>
              <a:gd name="connsiteY0" fmla="*/ 503158 h 503158"/>
              <a:gd name="connsiteX1" fmla="*/ 495284 w 5093410"/>
              <a:gd name="connsiteY1" fmla="*/ 32633 h 503158"/>
              <a:gd name="connsiteX2" fmla="*/ 4119680 w 5093410"/>
              <a:gd name="connsiteY2" fmla="*/ 31904 h 503158"/>
              <a:gd name="connsiteX3" fmla="*/ 5013695 w 5093410"/>
              <a:gd name="connsiteY3" fmla="*/ 382556 h 503158"/>
              <a:gd name="connsiteX4" fmla="*/ 5054483 w 5093410"/>
              <a:gd name="connsiteY4" fmla="*/ 479358 h 503158"/>
              <a:gd name="connsiteX0" fmla="*/ 0 w 5062268"/>
              <a:gd name="connsiteY0" fmla="*/ 503158 h 503158"/>
              <a:gd name="connsiteX1" fmla="*/ 495284 w 5062268"/>
              <a:gd name="connsiteY1" fmla="*/ 32633 h 503158"/>
              <a:gd name="connsiteX2" fmla="*/ 4119680 w 5062268"/>
              <a:gd name="connsiteY2" fmla="*/ 31904 h 503158"/>
              <a:gd name="connsiteX3" fmla="*/ 4956841 w 5062268"/>
              <a:gd name="connsiteY3" fmla="*/ 300961 h 503158"/>
              <a:gd name="connsiteX4" fmla="*/ 5054483 w 5062268"/>
              <a:gd name="connsiteY4" fmla="*/ 479358 h 503158"/>
              <a:gd name="connsiteX0" fmla="*/ 0 w 5034331"/>
              <a:gd name="connsiteY0" fmla="*/ 503158 h 503158"/>
              <a:gd name="connsiteX1" fmla="*/ 495284 w 5034331"/>
              <a:gd name="connsiteY1" fmla="*/ 32633 h 503158"/>
              <a:gd name="connsiteX2" fmla="*/ 4119680 w 5034331"/>
              <a:gd name="connsiteY2" fmla="*/ 31904 h 503158"/>
              <a:gd name="connsiteX3" fmla="*/ 4956841 w 5034331"/>
              <a:gd name="connsiteY3" fmla="*/ 300961 h 503158"/>
              <a:gd name="connsiteX4" fmla="*/ 5002003 w 5034331"/>
              <a:gd name="connsiteY4" fmla="*/ 370564 h 503158"/>
              <a:gd name="connsiteX0" fmla="*/ 0 w 5098218"/>
              <a:gd name="connsiteY0" fmla="*/ 503158 h 503158"/>
              <a:gd name="connsiteX1" fmla="*/ 495284 w 5098218"/>
              <a:gd name="connsiteY1" fmla="*/ 32633 h 503158"/>
              <a:gd name="connsiteX2" fmla="*/ 4119680 w 5098218"/>
              <a:gd name="connsiteY2" fmla="*/ 31904 h 503158"/>
              <a:gd name="connsiteX3" fmla="*/ 4956841 w 5098218"/>
              <a:gd name="connsiteY3" fmla="*/ 300961 h 503158"/>
              <a:gd name="connsiteX4" fmla="*/ 5098218 w 5098218"/>
              <a:gd name="connsiteY4" fmla="*/ 471588 h 503158"/>
              <a:gd name="connsiteX0" fmla="*/ 0 w 5098218"/>
              <a:gd name="connsiteY0" fmla="*/ 503158 h 503158"/>
              <a:gd name="connsiteX1" fmla="*/ 495284 w 5098218"/>
              <a:gd name="connsiteY1" fmla="*/ 32633 h 503158"/>
              <a:gd name="connsiteX2" fmla="*/ 4119680 w 5098218"/>
              <a:gd name="connsiteY2" fmla="*/ 31904 h 503158"/>
              <a:gd name="connsiteX3" fmla="*/ 4956841 w 5098218"/>
              <a:gd name="connsiteY3" fmla="*/ 300961 h 503158"/>
              <a:gd name="connsiteX4" fmla="*/ 5098218 w 5098218"/>
              <a:gd name="connsiteY4" fmla="*/ 471588 h 503158"/>
              <a:gd name="connsiteX0" fmla="*/ 0 w 5098218"/>
              <a:gd name="connsiteY0" fmla="*/ 503158 h 503158"/>
              <a:gd name="connsiteX1" fmla="*/ 495284 w 5098218"/>
              <a:gd name="connsiteY1" fmla="*/ 32633 h 503158"/>
              <a:gd name="connsiteX2" fmla="*/ 4119680 w 5098218"/>
              <a:gd name="connsiteY2" fmla="*/ 31904 h 503158"/>
              <a:gd name="connsiteX3" fmla="*/ 4956841 w 5098218"/>
              <a:gd name="connsiteY3" fmla="*/ 300961 h 503158"/>
              <a:gd name="connsiteX4" fmla="*/ 5098218 w 5098218"/>
              <a:gd name="connsiteY4" fmla="*/ 471588 h 503158"/>
              <a:gd name="connsiteX0" fmla="*/ 0 w 5098218"/>
              <a:gd name="connsiteY0" fmla="*/ 503158 h 503158"/>
              <a:gd name="connsiteX1" fmla="*/ 495284 w 5098218"/>
              <a:gd name="connsiteY1" fmla="*/ 32633 h 503158"/>
              <a:gd name="connsiteX2" fmla="*/ 4119680 w 5098218"/>
              <a:gd name="connsiteY2" fmla="*/ 31904 h 503158"/>
              <a:gd name="connsiteX3" fmla="*/ 5098218 w 5098218"/>
              <a:gd name="connsiteY3" fmla="*/ 471588 h 503158"/>
              <a:gd name="connsiteX0" fmla="*/ 0 w 5058857"/>
              <a:gd name="connsiteY0" fmla="*/ 503158 h 615351"/>
              <a:gd name="connsiteX1" fmla="*/ 495284 w 5058857"/>
              <a:gd name="connsiteY1" fmla="*/ 32633 h 615351"/>
              <a:gd name="connsiteX2" fmla="*/ 4119680 w 5058857"/>
              <a:gd name="connsiteY2" fmla="*/ 31904 h 615351"/>
              <a:gd name="connsiteX3" fmla="*/ 5058857 w 5058857"/>
              <a:gd name="connsiteY3" fmla="*/ 615351 h 615351"/>
              <a:gd name="connsiteX0" fmla="*/ 0 w 5801402"/>
              <a:gd name="connsiteY0" fmla="*/ 503158 h 606249"/>
              <a:gd name="connsiteX1" fmla="*/ 495284 w 5801402"/>
              <a:gd name="connsiteY1" fmla="*/ 32633 h 606249"/>
              <a:gd name="connsiteX2" fmla="*/ 4119680 w 5801402"/>
              <a:gd name="connsiteY2" fmla="*/ 31904 h 606249"/>
              <a:gd name="connsiteX3" fmla="*/ 5801402 w 5801402"/>
              <a:gd name="connsiteY3" fmla="*/ 606249 h 606249"/>
              <a:gd name="connsiteX0" fmla="*/ 0 w 5801402"/>
              <a:gd name="connsiteY0" fmla="*/ 503158 h 606249"/>
              <a:gd name="connsiteX1" fmla="*/ 495284 w 5801402"/>
              <a:gd name="connsiteY1" fmla="*/ 32633 h 606249"/>
              <a:gd name="connsiteX2" fmla="*/ 4119680 w 5801402"/>
              <a:gd name="connsiteY2" fmla="*/ 31904 h 606249"/>
              <a:gd name="connsiteX3" fmla="*/ 5801402 w 5801402"/>
              <a:gd name="connsiteY3" fmla="*/ 606249 h 606249"/>
              <a:gd name="connsiteX0" fmla="*/ 0 w 5674920"/>
              <a:gd name="connsiteY0" fmla="*/ 208123 h 586045"/>
              <a:gd name="connsiteX1" fmla="*/ 368802 w 5674920"/>
              <a:gd name="connsiteY1" fmla="*/ 12429 h 586045"/>
              <a:gd name="connsiteX2" fmla="*/ 3993198 w 5674920"/>
              <a:gd name="connsiteY2" fmla="*/ 11700 h 586045"/>
              <a:gd name="connsiteX3" fmla="*/ 5674920 w 5674920"/>
              <a:gd name="connsiteY3" fmla="*/ 586045 h 586045"/>
              <a:gd name="connsiteX0" fmla="*/ 44512 w 5719432"/>
              <a:gd name="connsiteY0" fmla="*/ 208123 h 586045"/>
              <a:gd name="connsiteX1" fmla="*/ 413314 w 5719432"/>
              <a:gd name="connsiteY1" fmla="*/ 12429 h 586045"/>
              <a:gd name="connsiteX2" fmla="*/ 4037710 w 5719432"/>
              <a:gd name="connsiteY2" fmla="*/ 11700 h 586045"/>
              <a:gd name="connsiteX3" fmla="*/ 5719432 w 5719432"/>
              <a:gd name="connsiteY3" fmla="*/ 586045 h 586045"/>
              <a:gd name="connsiteX0" fmla="*/ 0 w 5674920"/>
              <a:gd name="connsiteY0" fmla="*/ 196423 h 574345"/>
              <a:gd name="connsiteX1" fmla="*/ 368802 w 5674920"/>
              <a:gd name="connsiteY1" fmla="*/ 729 h 574345"/>
              <a:gd name="connsiteX2" fmla="*/ 3993198 w 5674920"/>
              <a:gd name="connsiteY2" fmla="*/ 0 h 574345"/>
              <a:gd name="connsiteX3" fmla="*/ 5674920 w 5674920"/>
              <a:gd name="connsiteY3" fmla="*/ 574345 h 574345"/>
              <a:gd name="connsiteX0" fmla="*/ 46667 w 5721587"/>
              <a:gd name="connsiteY0" fmla="*/ 210380 h 588302"/>
              <a:gd name="connsiteX1" fmla="*/ 415469 w 5721587"/>
              <a:gd name="connsiteY1" fmla="*/ 14686 h 588302"/>
              <a:gd name="connsiteX2" fmla="*/ 4074756 w 5721587"/>
              <a:gd name="connsiteY2" fmla="*/ 13957 h 588302"/>
              <a:gd name="connsiteX3" fmla="*/ 5721587 w 5721587"/>
              <a:gd name="connsiteY3" fmla="*/ 588302 h 588302"/>
              <a:gd name="connsiteX0" fmla="*/ 46667 w 5721587"/>
              <a:gd name="connsiteY0" fmla="*/ 210380 h 588302"/>
              <a:gd name="connsiteX1" fmla="*/ 415469 w 5721587"/>
              <a:gd name="connsiteY1" fmla="*/ 14686 h 588302"/>
              <a:gd name="connsiteX2" fmla="*/ 4074756 w 5721587"/>
              <a:gd name="connsiteY2" fmla="*/ 13957 h 588302"/>
              <a:gd name="connsiteX3" fmla="*/ 5721587 w 5721587"/>
              <a:gd name="connsiteY3" fmla="*/ 588302 h 588302"/>
              <a:gd name="connsiteX0" fmla="*/ 46667 w 5721587"/>
              <a:gd name="connsiteY0" fmla="*/ 210380 h 588302"/>
              <a:gd name="connsiteX1" fmla="*/ 415469 w 5721587"/>
              <a:gd name="connsiteY1" fmla="*/ 14686 h 588302"/>
              <a:gd name="connsiteX2" fmla="*/ 4074756 w 5721587"/>
              <a:gd name="connsiteY2" fmla="*/ 13957 h 588302"/>
              <a:gd name="connsiteX3" fmla="*/ 5721587 w 5721587"/>
              <a:gd name="connsiteY3" fmla="*/ 588302 h 588302"/>
              <a:gd name="connsiteX0" fmla="*/ 48652 w 5723572"/>
              <a:gd name="connsiteY0" fmla="*/ 209279 h 587201"/>
              <a:gd name="connsiteX1" fmla="*/ 417454 w 5723572"/>
              <a:gd name="connsiteY1" fmla="*/ 13585 h 587201"/>
              <a:gd name="connsiteX2" fmla="*/ 4108724 w 5723572"/>
              <a:gd name="connsiteY2" fmla="*/ 16263 h 587201"/>
              <a:gd name="connsiteX3" fmla="*/ 5723572 w 5723572"/>
              <a:gd name="connsiteY3" fmla="*/ 587201 h 587201"/>
              <a:gd name="connsiteX0" fmla="*/ 0 w 5674920"/>
              <a:gd name="connsiteY0" fmla="*/ 273835 h 651757"/>
              <a:gd name="connsiteX1" fmla="*/ 535832 w 5674920"/>
              <a:gd name="connsiteY1" fmla="*/ 6021 h 651757"/>
              <a:gd name="connsiteX2" fmla="*/ 4060072 w 5674920"/>
              <a:gd name="connsiteY2" fmla="*/ 80819 h 651757"/>
              <a:gd name="connsiteX3" fmla="*/ 5674920 w 5674920"/>
              <a:gd name="connsiteY3" fmla="*/ 651757 h 651757"/>
              <a:gd name="connsiteX0" fmla="*/ 0 w 5674920"/>
              <a:gd name="connsiteY0" fmla="*/ 283786 h 661708"/>
              <a:gd name="connsiteX1" fmla="*/ 535832 w 5674920"/>
              <a:gd name="connsiteY1" fmla="*/ 15972 h 661708"/>
              <a:gd name="connsiteX2" fmla="*/ 4068862 w 5674920"/>
              <a:gd name="connsiteY2" fmla="*/ 28954 h 661708"/>
              <a:gd name="connsiteX3" fmla="*/ 5674920 w 5674920"/>
              <a:gd name="connsiteY3" fmla="*/ 661708 h 661708"/>
              <a:gd name="connsiteX0" fmla="*/ 0 w 5691343"/>
              <a:gd name="connsiteY0" fmla="*/ 228742 h 658012"/>
              <a:gd name="connsiteX1" fmla="*/ 552255 w 5691343"/>
              <a:gd name="connsiteY1" fmla="*/ 12276 h 658012"/>
              <a:gd name="connsiteX2" fmla="*/ 4085285 w 5691343"/>
              <a:gd name="connsiteY2" fmla="*/ 25258 h 658012"/>
              <a:gd name="connsiteX3" fmla="*/ 5691343 w 5691343"/>
              <a:gd name="connsiteY3" fmla="*/ 658012 h 658012"/>
              <a:gd name="connsiteX0" fmla="*/ 0 w 5673227"/>
              <a:gd name="connsiteY0" fmla="*/ 420441 h 670989"/>
              <a:gd name="connsiteX1" fmla="*/ 534139 w 5673227"/>
              <a:gd name="connsiteY1" fmla="*/ 25253 h 670989"/>
              <a:gd name="connsiteX2" fmla="*/ 4067169 w 5673227"/>
              <a:gd name="connsiteY2" fmla="*/ 38235 h 670989"/>
              <a:gd name="connsiteX3" fmla="*/ 5673227 w 5673227"/>
              <a:gd name="connsiteY3" fmla="*/ 670989 h 670989"/>
              <a:gd name="connsiteX0" fmla="*/ 0 w 5673227"/>
              <a:gd name="connsiteY0" fmla="*/ 420441 h 670989"/>
              <a:gd name="connsiteX1" fmla="*/ 534139 w 5673227"/>
              <a:gd name="connsiteY1" fmla="*/ 25253 h 670989"/>
              <a:gd name="connsiteX2" fmla="*/ 4067169 w 5673227"/>
              <a:gd name="connsiteY2" fmla="*/ 38235 h 670989"/>
              <a:gd name="connsiteX3" fmla="*/ 5673227 w 5673227"/>
              <a:gd name="connsiteY3" fmla="*/ 670989 h 670989"/>
              <a:gd name="connsiteX0" fmla="*/ 0 w 5673227"/>
              <a:gd name="connsiteY0" fmla="*/ 382472 h 633020"/>
              <a:gd name="connsiteX1" fmla="*/ 506967 w 5673227"/>
              <a:gd name="connsiteY1" fmla="*/ 55619 h 633020"/>
              <a:gd name="connsiteX2" fmla="*/ 4067169 w 5673227"/>
              <a:gd name="connsiteY2" fmla="*/ 266 h 633020"/>
              <a:gd name="connsiteX3" fmla="*/ 5673227 w 5673227"/>
              <a:gd name="connsiteY3" fmla="*/ 633020 h 633020"/>
              <a:gd name="connsiteX0" fmla="*/ 0 w 5673227"/>
              <a:gd name="connsiteY0" fmla="*/ 340274 h 590822"/>
              <a:gd name="connsiteX1" fmla="*/ 506967 w 5673227"/>
              <a:gd name="connsiteY1" fmla="*/ 13421 h 590822"/>
              <a:gd name="connsiteX2" fmla="*/ 4021882 w 5673227"/>
              <a:gd name="connsiteY2" fmla="*/ 57942 h 590822"/>
              <a:gd name="connsiteX3" fmla="*/ 5673227 w 5673227"/>
              <a:gd name="connsiteY3" fmla="*/ 590822 h 590822"/>
              <a:gd name="connsiteX0" fmla="*/ 0 w 4206127"/>
              <a:gd name="connsiteY0" fmla="*/ 340274 h 391074"/>
              <a:gd name="connsiteX1" fmla="*/ 506967 w 4206127"/>
              <a:gd name="connsiteY1" fmla="*/ 13421 h 391074"/>
              <a:gd name="connsiteX2" fmla="*/ 4021882 w 4206127"/>
              <a:gd name="connsiteY2" fmla="*/ 57942 h 391074"/>
              <a:gd name="connsiteX3" fmla="*/ 4187802 w 4206127"/>
              <a:gd name="connsiteY3" fmla="*/ 391074 h 391074"/>
              <a:gd name="connsiteX0" fmla="*/ 0 w 4187802"/>
              <a:gd name="connsiteY0" fmla="*/ 343310 h 394110"/>
              <a:gd name="connsiteX1" fmla="*/ 506967 w 4187802"/>
              <a:gd name="connsiteY1" fmla="*/ 16457 h 394110"/>
              <a:gd name="connsiteX2" fmla="*/ 3061790 w 4187802"/>
              <a:gd name="connsiteY2" fmla="*/ 45208 h 394110"/>
              <a:gd name="connsiteX3" fmla="*/ 4187802 w 4187802"/>
              <a:gd name="connsiteY3" fmla="*/ 394110 h 394110"/>
              <a:gd name="connsiteX0" fmla="*/ 0 w 4187802"/>
              <a:gd name="connsiteY0" fmla="*/ 318086 h 368886"/>
              <a:gd name="connsiteX1" fmla="*/ 484323 w 4187802"/>
              <a:gd name="connsiteY1" fmla="*/ 22772 h 368886"/>
              <a:gd name="connsiteX2" fmla="*/ 3061790 w 4187802"/>
              <a:gd name="connsiteY2" fmla="*/ 19984 h 368886"/>
              <a:gd name="connsiteX3" fmla="*/ 4187802 w 4187802"/>
              <a:gd name="connsiteY3" fmla="*/ 368886 h 368886"/>
              <a:gd name="connsiteX0" fmla="*/ 0 w 4187802"/>
              <a:gd name="connsiteY0" fmla="*/ 298102 h 348902"/>
              <a:gd name="connsiteX1" fmla="*/ 484323 w 4187802"/>
              <a:gd name="connsiteY1" fmla="*/ 2788 h 348902"/>
              <a:gd name="connsiteX2" fmla="*/ 3061790 w 4187802"/>
              <a:gd name="connsiteY2" fmla="*/ 0 h 348902"/>
              <a:gd name="connsiteX3" fmla="*/ 4187802 w 4187802"/>
              <a:gd name="connsiteY3" fmla="*/ 348902 h 348902"/>
              <a:gd name="connsiteX0" fmla="*/ 0 w 4097228"/>
              <a:gd name="connsiteY0" fmla="*/ 298102 h 409352"/>
              <a:gd name="connsiteX1" fmla="*/ 484323 w 4097228"/>
              <a:gd name="connsiteY1" fmla="*/ 2788 h 409352"/>
              <a:gd name="connsiteX2" fmla="*/ 3061790 w 4097228"/>
              <a:gd name="connsiteY2" fmla="*/ 0 h 409352"/>
              <a:gd name="connsiteX3" fmla="*/ 4097228 w 4097228"/>
              <a:gd name="connsiteY3" fmla="*/ 409352 h 409352"/>
              <a:gd name="connsiteX0" fmla="*/ 0 w 4097228"/>
              <a:gd name="connsiteY0" fmla="*/ 298102 h 409352"/>
              <a:gd name="connsiteX1" fmla="*/ 484323 w 4097228"/>
              <a:gd name="connsiteY1" fmla="*/ 2788 h 409352"/>
              <a:gd name="connsiteX2" fmla="*/ 3061790 w 4097228"/>
              <a:gd name="connsiteY2" fmla="*/ 0 h 409352"/>
              <a:gd name="connsiteX3" fmla="*/ 4097228 w 4097228"/>
              <a:gd name="connsiteY3" fmla="*/ 409352 h 409352"/>
              <a:gd name="connsiteX0" fmla="*/ 0 w 4097228"/>
              <a:gd name="connsiteY0" fmla="*/ 345057 h 431045"/>
              <a:gd name="connsiteX1" fmla="*/ 484323 w 4097228"/>
              <a:gd name="connsiteY1" fmla="*/ 24481 h 431045"/>
              <a:gd name="connsiteX2" fmla="*/ 3061790 w 4097228"/>
              <a:gd name="connsiteY2" fmla="*/ 21693 h 431045"/>
              <a:gd name="connsiteX3" fmla="*/ 4097228 w 4097228"/>
              <a:gd name="connsiteY3" fmla="*/ 431045 h 431045"/>
              <a:gd name="connsiteX0" fmla="*/ 0 w 4097228"/>
              <a:gd name="connsiteY0" fmla="*/ 333842 h 419830"/>
              <a:gd name="connsiteX1" fmla="*/ 484323 w 4097228"/>
              <a:gd name="connsiteY1" fmla="*/ 13266 h 419830"/>
              <a:gd name="connsiteX2" fmla="*/ 3061790 w 4097228"/>
              <a:gd name="connsiteY2" fmla="*/ 10478 h 419830"/>
              <a:gd name="connsiteX3" fmla="*/ 4097228 w 4097228"/>
              <a:gd name="connsiteY3" fmla="*/ 419830 h 419830"/>
              <a:gd name="connsiteX0" fmla="*/ 0 w 4065091"/>
              <a:gd name="connsiteY0" fmla="*/ 333842 h 372193"/>
              <a:gd name="connsiteX1" fmla="*/ 484323 w 4065091"/>
              <a:gd name="connsiteY1" fmla="*/ 13266 h 372193"/>
              <a:gd name="connsiteX2" fmla="*/ 3061790 w 4065091"/>
              <a:gd name="connsiteY2" fmla="*/ 10478 h 372193"/>
              <a:gd name="connsiteX3" fmla="*/ 4065091 w 4065091"/>
              <a:gd name="connsiteY3" fmla="*/ 372193 h 372193"/>
              <a:gd name="connsiteX0" fmla="*/ 0 w 4065091"/>
              <a:gd name="connsiteY0" fmla="*/ 333842 h 372193"/>
              <a:gd name="connsiteX1" fmla="*/ 484323 w 4065091"/>
              <a:gd name="connsiteY1" fmla="*/ 13266 h 372193"/>
              <a:gd name="connsiteX2" fmla="*/ 3061790 w 4065091"/>
              <a:gd name="connsiteY2" fmla="*/ 10478 h 372193"/>
              <a:gd name="connsiteX3" fmla="*/ 4065091 w 4065091"/>
              <a:gd name="connsiteY3" fmla="*/ 372193 h 372193"/>
              <a:gd name="connsiteX0" fmla="*/ 0 w 4065091"/>
              <a:gd name="connsiteY0" fmla="*/ 333842 h 372193"/>
              <a:gd name="connsiteX1" fmla="*/ 484323 w 4065091"/>
              <a:gd name="connsiteY1" fmla="*/ 13266 h 372193"/>
              <a:gd name="connsiteX2" fmla="*/ 3061790 w 4065091"/>
              <a:gd name="connsiteY2" fmla="*/ 10478 h 372193"/>
              <a:gd name="connsiteX3" fmla="*/ 4065091 w 4065091"/>
              <a:gd name="connsiteY3" fmla="*/ 372193 h 372193"/>
              <a:gd name="connsiteX0" fmla="*/ 0 w 4065091"/>
              <a:gd name="connsiteY0" fmla="*/ 324312 h 362663"/>
              <a:gd name="connsiteX1" fmla="*/ 484323 w 4065091"/>
              <a:gd name="connsiteY1" fmla="*/ 3736 h 362663"/>
              <a:gd name="connsiteX2" fmla="*/ 3061790 w 4065091"/>
              <a:gd name="connsiteY2" fmla="*/ 948 h 362663"/>
              <a:gd name="connsiteX3" fmla="*/ 4065091 w 4065091"/>
              <a:gd name="connsiteY3" fmla="*/ 362663 h 362663"/>
              <a:gd name="connsiteX0" fmla="*/ 0 w 4073126"/>
              <a:gd name="connsiteY0" fmla="*/ 368313 h 385011"/>
              <a:gd name="connsiteX1" fmla="*/ 492358 w 4073126"/>
              <a:gd name="connsiteY1" fmla="*/ 26084 h 385011"/>
              <a:gd name="connsiteX2" fmla="*/ 3069825 w 4073126"/>
              <a:gd name="connsiteY2" fmla="*/ 23296 h 385011"/>
              <a:gd name="connsiteX3" fmla="*/ 4073126 w 4073126"/>
              <a:gd name="connsiteY3" fmla="*/ 385011 h 385011"/>
            </a:gdLst>
            <a:ahLst/>
            <a:cxnLst>
              <a:cxn ang="0">
                <a:pos x="connsiteX0" y="connsiteY0"/>
              </a:cxn>
              <a:cxn ang="0">
                <a:pos x="connsiteX1" y="connsiteY1"/>
              </a:cxn>
              <a:cxn ang="0">
                <a:pos x="connsiteX2" y="connsiteY2"/>
              </a:cxn>
              <a:cxn ang="0">
                <a:pos x="connsiteX3" y="connsiteY3"/>
              </a:cxn>
            </a:cxnLst>
            <a:rect l="l" t="t" r="r" b="b"/>
            <a:pathLst>
              <a:path w="4073126" h="385011">
                <a:moveTo>
                  <a:pt x="0" y="368313"/>
                </a:moveTo>
                <a:cubicBezTo>
                  <a:pt x="240893" y="314945"/>
                  <a:pt x="-19280" y="83587"/>
                  <a:pt x="492358" y="26084"/>
                </a:cubicBezTo>
                <a:cubicBezTo>
                  <a:pt x="1003996" y="-31419"/>
                  <a:pt x="2210669" y="24225"/>
                  <a:pt x="3069825" y="23296"/>
                </a:cubicBezTo>
                <a:cubicBezTo>
                  <a:pt x="3820912" y="27165"/>
                  <a:pt x="3664240" y="282615"/>
                  <a:pt x="4073126" y="385011"/>
                </a:cubicBezTo>
              </a:path>
            </a:pathLst>
          </a:custGeom>
          <a:noFill/>
          <a:ln w="25400"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39" name="Freeform: Shape 38">
            <a:extLst>
              <a:ext uri="{FF2B5EF4-FFF2-40B4-BE49-F238E27FC236}">
                <a16:creationId xmlns:a16="http://schemas.microsoft.com/office/drawing/2014/main" id="{8050606C-2406-AD9D-904B-9EC664412630}"/>
              </a:ext>
            </a:extLst>
          </p:cNvPr>
          <p:cNvSpPr/>
          <p:nvPr/>
        </p:nvSpPr>
        <p:spPr>
          <a:xfrm>
            <a:off x="1278284" y="4931920"/>
            <a:ext cx="5090005" cy="177206"/>
          </a:xfrm>
          <a:custGeom>
            <a:avLst/>
            <a:gdLst>
              <a:gd name="connsiteX0" fmla="*/ 45457 w 5063514"/>
              <a:gd name="connsiteY0" fmla="*/ 491868 h 491868"/>
              <a:gd name="connsiteX1" fmla="*/ 625006 w 5063514"/>
              <a:gd name="connsiteY1" fmla="*/ 79744 h 491868"/>
              <a:gd name="connsiteX2" fmla="*/ 4417834 w 5063514"/>
              <a:gd name="connsiteY2" fmla="*/ 28228 h 491868"/>
              <a:gd name="connsiteX3" fmla="*/ 5029581 w 5063514"/>
              <a:gd name="connsiteY3" fmla="*/ 408155 h 491868"/>
              <a:gd name="connsiteX0" fmla="*/ 157 w 5018214"/>
              <a:gd name="connsiteY0" fmla="*/ 491868 h 491868"/>
              <a:gd name="connsiteX1" fmla="*/ 579706 w 5018214"/>
              <a:gd name="connsiteY1" fmla="*/ 79744 h 491868"/>
              <a:gd name="connsiteX2" fmla="*/ 4372534 w 5018214"/>
              <a:gd name="connsiteY2" fmla="*/ 28228 h 491868"/>
              <a:gd name="connsiteX3" fmla="*/ 4984281 w 5018214"/>
              <a:gd name="connsiteY3" fmla="*/ 408155 h 491868"/>
              <a:gd name="connsiteX0" fmla="*/ 2961 w 5021018"/>
              <a:gd name="connsiteY0" fmla="*/ 491868 h 491868"/>
              <a:gd name="connsiteX1" fmla="*/ 582510 w 5021018"/>
              <a:gd name="connsiteY1" fmla="*/ 79744 h 491868"/>
              <a:gd name="connsiteX2" fmla="*/ 4375338 w 5021018"/>
              <a:gd name="connsiteY2" fmla="*/ 28228 h 491868"/>
              <a:gd name="connsiteX3" fmla="*/ 4987085 w 5021018"/>
              <a:gd name="connsiteY3" fmla="*/ 408155 h 491868"/>
              <a:gd name="connsiteX0" fmla="*/ 2961 w 5026269"/>
              <a:gd name="connsiteY0" fmla="*/ 491868 h 491868"/>
              <a:gd name="connsiteX1" fmla="*/ 582510 w 5026269"/>
              <a:gd name="connsiteY1" fmla="*/ 79744 h 491868"/>
              <a:gd name="connsiteX2" fmla="*/ 4375338 w 5026269"/>
              <a:gd name="connsiteY2" fmla="*/ 28228 h 491868"/>
              <a:gd name="connsiteX3" fmla="*/ 4993525 w 5026269"/>
              <a:gd name="connsiteY3" fmla="*/ 446792 h 491868"/>
              <a:gd name="connsiteX0" fmla="*/ 2961 w 4998865"/>
              <a:gd name="connsiteY0" fmla="*/ 491868 h 491868"/>
              <a:gd name="connsiteX1" fmla="*/ 582510 w 4998865"/>
              <a:gd name="connsiteY1" fmla="*/ 79744 h 491868"/>
              <a:gd name="connsiteX2" fmla="*/ 4375338 w 4998865"/>
              <a:gd name="connsiteY2" fmla="*/ 28228 h 491868"/>
              <a:gd name="connsiteX3" fmla="*/ 4993525 w 4998865"/>
              <a:gd name="connsiteY3" fmla="*/ 446792 h 491868"/>
              <a:gd name="connsiteX0" fmla="*/ 2961 w 5037296"/>
              <a:gd name="connsiteY0" fmla="*/ 491868 h 491868"/>
              <a:gd name="connsiteX1" fmla="*/ 582510 w 5037296"/>
              <a:gd name="connsiteY1" fmla="*/ 79744 h 491868"/>
              <a:gd name="connsiteX2" fmla="*/ 4375338 w 5037296"/>
              <a:gd name="connsiteY2" fmla="*/ 28228 h 491868"/>
              <a:gd name="connsiteX3" fmla="*/ 5036378 w 5037296"/>
              <a:gd name="connsiteY3" fmla="*/ 435425 h 491868"/>
              <a:gd name="connsiteX0" fmla="*/ 2961 w 5036378"/>
              <a:gd name="connsiteY0" fmla="*/ 491868 h 491868"/>
              <a:gd name="connsiteX1" fmla="*/ 582510 w 5036378"/>
              <a:gd name="connsiteY1" fmla="*/ 79744 h 491868"/>
              <a:gd name="connsiteX2" fmla="*/ 4375338 w 5036378"/>
              <a:gd name="connsiteY2" fmla="*/ 28228 h 491868"/>
              <a:gd name="connsiteX3" fmla="*/ 5036378 w 5036378"/>
              <a:gd name="connsiteY3" fmla="*/ 435425 h 491868"/>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40439"/>
              <a:gd name="connsiteY0" fmla="*/ 468444 h 468444"/>
              <a:gd name="connsiteX1" fmla="*/ 579549 w 5040439"/>
              <a:gd name="connsiteY1" fmla="*/ 56320 h 468444"/>
              <a:gd name="connsiteX2" fmla="*/ 4015271 w 5040439"/>
              <a:gd name="connsiteY2" fmla="*/ 38905 h 468444"/>
              <a:gd name="connsiteX3" fmla="*/ 5040439 w 5040439"/>
              <a:gd name="connsiteY3" fmla="*/ 377901 h 468444"/>
              <a:gd name="connsiteX0" fmla="*/ 0 w 5040439"/>
              <a:gd name="connsiteY0" fmla="*/ 468444 h 468444"/>
              <a:gd name="connsiteX1" fmla="*/ 579549 w 5040439"/>
              <a:gd name="connsiteY1" fmla="*/ 56320 h 468444"/>
              <a:gd name="connsiteX2" fmla="*/ 4015271 w 5040439"/>
              <a:gd name="connsiteY2" fmla="*/ 38905 h 468444"/>
              <a:gd name="connsiteX3" fmla="*/ 5040439 w 5040439"/>
              <a:gd name="connsiteY3" fmla="*/ 377901 h 468444"/>
              <a:gd name="connsiteX0" fmla="*/ 0 w 5040439"/>
              <a:gd name="connsiteY0" fmla="*/ 481141 h 481141"/>
              <a:gd name="connsiteX1" fmla="*/ 579549 w 5040439"/>
              <a:gd name="connsiteY1" fmla="*/ 69017 h 481141"/>
              <a:gd name="connsiteX2" fmla="*/ 4015271 w 5040439"/>
              <a:gd name="connsiteY2" fmla="*/ 51602 h 481141"/>
              <a:gd name="connsiteX3" fmla="*/ 5040439 w 5040439"/>
              <a:gd name="connsiteY3" fmla="*/ 390598 h 481141"/>
              <a:gd name="connsiteX0" fmla="*/ 0 w 5040439"/>
              <a:gd name="connsiteY0" fmla="*/ 464639 h 464639"/>
              <a:gd name="connsiteX1" fmla="*/ 579549 w 5040439"/>
              <a:gd name="connsiteY1" fmla="*/ 52515 h 464639"/>
              <a:gd name="connsiteX2" fmla="*/ 4015271 w 5040439"/>
              <a:gd name="connsiteY2" fmla="*/ 35100 h 464639"/>
              <a:gd name="connsiteX3" fmla="*/ 5040439 w 5040439"/>
              <a:gd name="connsiteY3" fmla="*/ 374096 h 464639"/>
              <a:gd name="connsiteX0" fmla="*/ 0 w 5106630"/>
              <a:gd name="connsiteY0" fmla="*/ 464639 h 711336"/>
              <a:gd name="connsiteX1" fmla="*/ 579549 w 5106630"/>
              <a:gd name="connsiteY1" fmla="*/ 52515 h 711336"/>
              <a:gd name="connsiteX2" fmla="*/ 4015271 w 5106630"/>
              <a:gd name="connsiteY2" fmla="*/ 35100 h 711336"/>
              <a:gd name="connsiteX3" fmla="*/ 5106630 w 5106630"/>
              <a:gd name="connsiteY3" fmla="*/ 711336 h 711336"/>
              <a:gd name="connsiteX0" fmla="*/ 0 w 5770229"/>
              <a:gd name="connsiteY0" fmla="*/ 464639 h 656413"/>
              <a:gd name="connsiteX1" fmla="*/ 579549 w 5770229"/>
              <a:gd name="connsiteY1" fmla="*/ 52515 h 656413"/>
              <a:gd name="connsiteX2" fmla="*/ 4015271 w 5770229"/>
              <a:gd name="connsiteY2" fmla="*/ 35100 h 656413"/>
              <a:gd name="connsiteX3" fmla="*/ 5770229 w 5770229"/>
              <a:gd name="connsiteY3" fmla="*/ 656413 h 656413"/>
              <a:gd name="connsiteX0" fmla="*/ 0 w 5770229"/>
              <a:gd name="connsiteY0" fmla="*/ 464639 h 656535"/>
              <a:gd name="connsiteX1" fmla="*/ 579549 w 5770229"/>
              <a:gd name="connsiteY1" fmla="*/ 52515 h 656535"/>
              <a:gd name="connsiteX2" fmla="*/ 4015271 w 5770229"/>
              <a:gd name="connsiteY2" fmla="*/ 35100 h 656535"/>
              <a:gd name="connsiteX3" fmla="*/ 5770229 w 5770229"/>
              <a:gd name="connsiteY3" fmla="*/ 656413 h 656535"/>
              <a:gd name="connsiteX0" fmla="*/ 0 w 5855854"/>
              <a:gd name="connsiteY0" fmla="*/ 464639 h 656535"/>
              <a:gd name="connsiteX1" fmla="*/ 579549 w 5855854"/>
              <a:gd name="connsiteY1" fmla="*/ 52515 h 656535"/>
              <a:gd name="connsiteX2" fmla="*/ 4015271 w 5855854"/>
              <a:gd name="connsiteY2" fmla="*/ 35100 h 656535"/>
              <a:gd name="connsiteX3" fmla="*/ 5855854 w 5855854"/>
              <a:gd name="connsiteY3" fmla="*/ 656413 h 656535"/>
              <a:gd name="connsiteX0" fmla="*/ 0 w 5868950"/>
              <a:gd name="connsiteY0" fmla="*/ 464639 h 490968"/>
              <a:gd name="connsiteX1" fmla="*/ 579549 w 5868950"/>
              <a:gd name="connsiteY1" fmla="*/ 52515 h 490968"/>
              <a:gd name="connsiteX2" fmla="*/ 4015271 w 5868950"/>
              <a:gd name="connsiteY2" fmla="*/ 35100 h 490968"/>
              <a:gd name="connsiteX3" fmla="*/ 5868950 w 5868950"/>
              <a:gd name="connsiteY3" fmla="*/ 490798 h 490968"/>
              <a:gd name="connsiteX0" fmla="*/ 0 w 5868950"/>
              <a:gd name="connsiteY0" fmla="*/ 464639 h 490968"/>
              <a:gd name="connsiteX1" fmla="*/ 579549 w 5868950"/>
              <a:gd name="connsiteY1" fmla="*/ 52515 h 490968"/>
              <a:gd name="connsiteX2" fmla="*/ 4015271 w 5868950"/>
              <a:gd name="connsiteY2" fmla="*/ 35100 h 490968"/>
              <a:gd name="connsiteX3" fmla="*/ 5868950 w 5868950"/>
              <a:gd name="connsiteY3" fmla="*/ 490798 h 490968"/>
              <a:gd name="connsiteX0" fmla="*/ 0 w 5868950"/>
              <a:gd name="connsiteY0" fmla="*/ 445851 h 472200"/>
              <a:gd name="connsiteX1" fmla="*/ 579549 w 5868950"/>
              <a:gd name="connsiteY1" fmla="*/ 33727 h 472200"/>
              <a:gd name="connsiteX2" fmla="*/ 4647964 w 5868950"/>
              <a:gd name="connsiteY2" fmla="*/ 61680 h 472200"/>
              <a:gd name="connsiteX3" fmla="*/ 5868950 w 5868950"/>
              <a:gd name="connsiteY3" fmla="*/ 472010 h 472200"/>
              <a:gd name="connsiteX0" fmla="*/ 0 w 5868950"/>
              <a:gd name="connsiteY0" fmla="*/ 445849 h 490195"/>
              <a:gd name="connsiteX1" fmla="*/ 579549 w 5868950"/>
              <a:gd name="connsiteY1" fmla="*/ 33725 h 490195"/>
              <a:gd name="connsiteX2" fmla="*/ 4647964 w 5868950"/>
              <a:gd name="connsiteY2" fmla="*/ 61678 h 490195"/>
              <a:gd name="connsiteX3" fmla="*/ 5868950 w 5868950"/>
              <a:gd name="connsiteY3" fmla="*/ 472008 h 490195"/>
              <a:gd name="connsiteX0" fmla="*/ 0 w 5868950"/>
              <a:gd name="connsiteY0" fmla="*/ 445849 h 472009"/>
              <a:gd name="connsiteX1" fmla="*/ 579549 w 5868950"/>
              <a:gd name="connsiteY1" fmla="*/ 33725 h 472009"/>
              <a:gd name="connsiteX2" fmla="*/ 4647964 w 5868950"/>
              <a:gd name="connsiteY2" fmla="*/ 61678 h 472009"/>
              <a:gd name="connsiteX3" fmla="*/ 5868950 w 5868950"/>
              <a:gd name="connsiteY3" fmla="*/ 472008 h 472009"/>
              <a:gd name="connsiteX0" fmla="*/ 0 w 5868950"/>
              <a:gd name="connsiteY0" fmla="*/ 412123 h 438282"/>
              <a:gd name="connsiteX1" fmla="*/ 579549 w 5868950"/>
              <a:gd name="connsiteY1" fmla="*/ -1 h 438282"/>
              <a:gd name="connsiteX2" fmla="*/ 4647964 w 5868950"/>
              <a:gd name="connsiteY2" fmla="*/ 27952 h 438282"/>
              <a:gd name="connsiteX3" fmla="*/ 5868950 w 5868950"/>
              <a:gd name="connsiteY3" fmla="*/ 438282 h 438282"/>
              <a:gd name="connsiteX0" fmla="*/ 0 w 5868950"/>
              <a:gd name="connsiteY0" fmla="*/ 436243 h 462402"/>
              <a:gd name="connsiteX1" fmla="*/ 579549 w 5868950"/>
              <a:gd name="connsiteY1" fmla="*/ 24119 h 462402"/>
              <a:gd name="connsiteX2" fmla="*/ 4647964 w 5868950"/>
              <a:gd name="connsiteY2" fmla="*/ 52072 h 462402"/>
              <a:gd name="connsiteX3" fmla="*/ 5868950 w 5868950"/>
              <a:gd name="connsiteY3" fmla="*/ 462402 h 462402"/>
              <a:gd name="connsiteX0" fmla="*/ 0 w 5868950"/>
              <a:gd name="connsiteY0" fmla="*/ 423143 h 449302"/>
              <a:gd name="connsiteX1" fmla="*/ 579549 w 5868950"/>
              <a:gd name="connsiteY1" fmla="*/ 11019 h 449302"/>
              <a:gd name="connsiteX2" fmla="*/ 4647964 w 5868950"/>
              <a:gd name="connsiteY2" fmla="*/ 38972 h 449302"/>
              <a:gd name="connsiteX3" fmla="*/ 5868950 w 5868950"/>
              <a:gd name="connsiteY3" fmla="*/ 449302 h 449302"/>
              <a:gd name="connsiteX0" fmla="*/ 0 w 5868950"/>
              <a:gd name="connsiteY0" fmla="*/ 440589 h 466748"/>
              <a:gd name="connsiteX1" fmla="*/ 579549 w 5868950"/>
              <a:gd name="connsiteY1" fmla="*/ 28465 h 466748"/>
              <a:gd name="connsiteX2" fmla="*/ 4647964 w 5868950"/>
              <a:gd name="connsiteY2" fmla="*/ 41057 h 466748"/>
              <a:gd name="connsiteX3" fmla="*/ 5868950 w 5868950"/>
              <a:gd name="connsiteY3" fmla="*/ 466748 h 466748"/>
              <a:gd name="connsiteX0" fmla="*/ 0 w 5868950"/>
              <a:gd name="connsiteY0" fmla="*/ 433649 h 459808"/>
              <a:gd name="connsiteX1" fmla="*/ 681513 w 5868950"/>
              <a:gd name="connsiteY1" fmla="*/ 30849 h 459808"/>
              <a:gd name="connsiteX2" fmla="*/ 4647964 w 5868950"/>
              <a:gd name="connsiteY2" fmla="*/ 34117 h 459808"/>
              <a:gd name="connsiteX3" fmla="*/ 5868950 w 5868950"/>
              <a:gd name="connsiteY3" fmla="*/ 459808 h 459808"/>
              <a:gd name="connsiteX0" fmla="*/ 0 w 5845912"/>
              <a:gd name="connsiteY0" fmla="*/ 433649 h 709977"/>
              <a:gd name="connsiteX1" fmla="*/ 681513 w 5845912"/>
              <a:gd name="connsiteY1" fmla="*/ 30849 h 709977"/>
              <a:gd name="connsiteX2" fmla="*/ 4647964 w 5845912"/>
              <a:gd name="connsiteY2" fmla="*/ 34117 h 709977"/>
              <a:gd name="connsiteX3" fmla="*/ 5845912 w 5845912"/>
              <a:gd name="connsiteY3" fmla="*/ 709977 h 709977"/>
              <a:gd name="connsiteX0" fmla="*/ 0 w 5845912"/>
              <a:gd name="connsiteY0" fmla="*/ 433649 h 709977"/>
              <a:gd name="connsiteX1" fmla="*/ 681513 w 5845912"/>
              <a:gd name="connsiteY1" fmla="*/ 30849 h 709977"/>
              <a:gd name="connsiteX2" fmla="*/ 4647964 w 5845912"/>
              <a:gd name="connsiteY2" fmla="*/ 34117 h 709977"/>
              <a:gd name="connsiteX3" fmla="*/ 5845912 w 5845912"/>
              <a:gd name="connsiteY3" fmla="*/ 709977 h 709977"/>
              <a:gd name="connsiteX0" fmla="*/ 0 w 5845912"/>
              <a:gd name="connsiteY0" fmla="*/ 715844 h 992172"/>
              <a:gd name="connsiteX1" fmla="*/ 681513 w 5845912"/>
              <a:gd name="connsiteY1" fmla="*/ 313044 h 992172"/>
              <a:gd name="connsiteX2" fmla="*/ 4613409 w 5845912"/>
              <a:gd name="connsiteY2" fmla="*/ 309 h 992172"/>
              <a:gd name="connsiteX3" fmla="*/ 5845912 w 5845912"/>
              <a:gd name="connsiteY3" fmla="*/ 992172 h 992172"/>
              <a:gd name="connsiteX0" fmla="*/ 0 w 5845912"/>
              <a:gd name="connsiteY0" fmla="*/ 883147 h 1159475"/>
              <a:gd name="connsiteX1" fmla="*/ 658476 w 5845912"/>
              <a:gd name="connsiteY1" fmla="*/ 32674 h 1159475"/>
              <a:gd name="connsiteX2" fmla="*/ 4613409 w 5845912"/>
              <a:gd name="connsiteY2" fmla="*/ 167612 h 1159475"/>
              <a:gd name="connsiteX3" fmla="*/ 5845912 w 5845912"/>
              <a:gd name="connsiteY3" fmla="*/ 1159475 h 1159475"/>
              <a:gd name="connsiteX0" fmla="*/ 0 w 5845912"/>
              <a:gd name="connsiteY0" fmla="*/ 935862 h 1212190"/>
              <a:gd name="connsiteX1" fmla="*/ 658476 w 5845912"/>
              <a:gd name="connsiteY1" fmla="*/ 85389 h 1212190"/>
              <a:gd name="connsiteX2" fmla="*/ 4601889 w 5845912"/>
              <a:gd name="connsiteY2" fmla="*/ 35991 h 1212190"/>
              <a:gd name="connsiteX3" fmla="*/ 5845912 w 5845912"/>
              <a:gd name="connsiteY3" fmla="*/ 1212190 h 1212190"/>
              <a:gd name="connsiteX0" fmla="*/ 0 w 5845912"/>
              <a:gd name="connsiteY0" fmla="*/ 924247 h 1200575"/>
              <a:gd name="connsiteX1" fmla="*/ 658476 w 5845912"/>
              <a:gd name="connsiteY1" fmla="*/ 73774 h 1200575"/>
              <a:gd name="connsiteX2" fmla="*/ 4601889 w 5845912"/>
              <a:gd name="connsiteY2" fmla="*/ 50709 h 1200575"/>
              <a:gd name="connsiteX3" fmla="*/ 5845912 w 5845912"/>
              <a:gd name="connsiteY3" fmla="*/ 1200575 h 1200575"/>
              <a:gd name="connsiteX0" fmla="*/ 0 w 5845912"/>
              <a:gd name="connsiteY0" fmla="*/ 924247 h 1200575"/>
              <a:gd name="connsiteX1" fmla="*/ 658476 w 5845912"/>
              <a:gd name="connsiteY1" fmla="*/ 73774 h 1200575"/>
              <a:gd name="connsiteX2" fmla="*/ 4601889 w 5845912"/>
              <a:gd name="connsiteY2" fmla="*/ 50709 h 1200575"/>
              <a:gd name="connsiteX3" fmla="*/ 5845912 w 5845912"/>
              <a:gd name="connsiteY3" fmla="*/ 1200575 h 1200575"/>
              <a:gd name="connsiteX0" fmla="*/ 0 w 5845912"/>
              <a:gd name="connsiteY0" fmla="*/ 893907 h 1170235"/>
              <a:gd name="connsiteX1" fmla="*/ 658476 w 5845912"/>
              <a:gd name="connsiteY1" fmla="*/ 96101 h 1170235"/>
              <a:gd name="connsiteX2" fmla="*/ 4601889 w 5845912"/>
              <a:gd name="connsiteY2" fmla="*/ 20369 h 1170235"/>
              <a:gd name="connsiteX3" fmla="*/ 5845912 w 5845912"/>
              <a:gd name="connsiteY3" fmla="*/ 1170235 h 1170235"/>
              <a:gd name="connsiteX0" fmla="*/ 0 w 5845912"/>
              <a:gd name="connsiteY0" fmla="*/ 907719 h 1184047"/>
              <a:gd name="connsiteX1" fmla="*/ 646958 w 5845912"/>
              <a:gd name="connsiteY1" fmla="*/ 83580 h 1184047"/>
              <a:gd name="connsiteX2" fmla="*/ 4601889 w 5845912"/>
              <a:gd name="connsiteY2" fmla="*/ 34181 h 1184047"/>
              <a:gd name="connsiteX3" fmla="*/ 5845912 w 5845912"/>
              <a:gd name="connsiteY3" fmla="*/ 1184047 h 1184047"/>
              <a:gd name="connsiteX0" fmla="*/ 0 w 5834762"/>
              <a:gd name="connsiteY0" fmla="*/ 907719 h 2988807"/>
              <a:gd name="connsiteX1" fmla="*/ 646958 w 5834762"/>
              <a:gd name="connsiteY1" fmla="*/ 83580 h 2988807"/>
              <a:gd name="connsiteX2" fmla="*/ 4601889 w 5834762"/>
              <a:gd name="connsiteY2" fmla="*/ 34181 h 2988807"/>
              <a:gd name="connsiteX3" fmla="*/ 5834762 w 5834762"/>
              <a:gd name="connsiteY3" fmla="*/ 2988807 h 2988807"/>
            </a:gdLst>
            <a:ahLst/>
            <a:cxnLst>
              <a:cxn ang="0">
                <a:pos x="connsiteX0" y="connsiteY0"/>
              </a:cxn>
              <a:cxn ang="0">
                <a:pos x="connsiteX1" y="connsiteY1"/>
              </a:cxn>
              <a:cxn ang="0">
                <a:pos x="connsiteX2" y="connsiteY2"/>
              </a:cxn>
              <a:cxn ang="0">
                <a:pos x="connsiteX3" y="connsiteY3"/>
              </a:cxn>
            </a:cxnLst>
            <a:rect l="l" t="t" r="r" b="b"/>
            <a:pathLst>
              <a:path w="5834762" h="2988807">
                <a:moveTo>
                  <a:pt x="0" y="907719"/>
                </a:moveTo>
                <a:cubicBezTo>
                  <a:pt x="343083" y="842583"/>
                  <a:pt x="214017" y="229170"/>
                  <a:pt x="646958" y="83580"/>
                </a:cubicBezTo>
                <a:cubicBezTo>
                  <a:pt x="1079899" y="-62010"/>
                  <a:pt x="3245751" y="24863"/>
                  <a:pt x="4601889" y="34181"/>
                </a:cubicBezTo>
                <a:cubicBezTo>
                  <a:pt x="5335985" y="88916"/>
                  <a:pt x="5605144" y="2938072"/>
                  <a:pt x="5834762" y="2988807"/>
                </a:cubicBezTo>
              </a:path>
            </a:pathLst>
          </a:custGeom>
          <a:noFill/>
          <a:ln w="25400"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57" name="TextBox 56">
            <a:extLst>
              <a:ext uri="{FF2B5EF4-FFF2-40B4-BE49-F238E27FC236}">
                <a16:creationId xmlns:a16="http://schemas.microsoft.com/office/drawing/2014/main" id="{AAD86574-32F6-C396-8829-3B27B9ABD90D}"/>
              </a:ext>
            </a:extLst>
          </p:cNvPr>
          <p:cNvSpPr txBox="1"/>
          <p:nvPr/>
        </p:nvSpPr>
        <p:spPr>
          <a:xfrm>
            <a:off x="1754221" y="5954169"/>
            <a:ext cx="1144621" cy="299184"/>
          </a:xfrm>
          <a:prstGeom prst="rect">
            <a:avLst/>
          </a:prstGeom>
          <a:noFill/>
        </p:spPr>
        <p:txBody>
          <a:bodyPr wrap="square">
            <a:spAutoFit/>
          </a:bodyPr>
          <a:lstStyle/>
          <a:p>
            <a:pPr algn="ctr">
              <a:lnSpc>
                <a:spcPct val="96000"/>
              </a:lnSpc>
            </a:pPr>
            <a:r>
              <a:rPr lang="en-US" sz="1400" dirty="0">
                <a:solidFill>
                  <a:schemeClr val="tx1"/>
                </a:solidFill>
                <a:latin typeface="Microsoft Sans Serif"/>
                <a:cs typeface="Microsoft Sans Serif" panose="020B0604020202020204" pitchFamily="34" charset="0"/>
              </a:rPr>
              <a:t>WAB-node</a:t>
            </a:r>
          </a:p>
        </p:txBody>
      </p:sp>
    </p:spTree>
    <p:extLst>
      <p:ext uri="{BB962C8B-B14F-4D97-AF65-F5344CB8AC3E}">
        <p14:creationId xmlns:p14="http://schemas.microsoft.com/office/powerpoint/2010/main" val="192104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DFC8B-2F97-18AA-4A28-1BDD883377A7}"/>
              </a:ext>
            </a:extLst>
          </p:cNvPr>
          <p:cNvSpPr>
            <a:spLocks noGrp="1"/>
          </p:cNvSpPr>
          <p:nvPr>
            <p:ph type="title"/>
          </p:nvPr>
        </p:nvSpPr>
        <p:spPr>
          <a:xfrm>
            <a:off x="453416" y="433216"/>
            <a:ext cx="11542822" cy="413639"/>
          </a:xfrm>
        </p:spPr>
        <p:txBody>
          <a:bodyPr/>
          <a:lstStyle/>
          <a:p>
            <a:r>
              <a:rPr lang="en-US" sz="3200" dirty="0"/>
              <a:t>Multi-hop backhauling for public safety and disaster recovery</a:t>
            </a:r>
            <a:endParaRPr lang="en-US" sz="3600" dirty="0"/>
          </a:p>
        </p:txBody>
      </p:sp>
      <p:sp>
        <p:nvSpPr>
          <p:cNvPr id="3" name="Content Placeholder 2">
            <a:extLst>
              <a:ext uri="{FF2B5EF4-FFF2-40B4-BE49-F238E27FC236}">
                <a16:creationId xmlns:a16="http://schemas.microsoft.com/office/drawing/2014/main" id="{5D3364E1-E69B-71E4-18C6-E254610788EA}"/>
              </a:ext>
            </a:extLst>
          </p:cNvPr>
          <p:cNvSpPr>
            <a:spLocks noGrp="1"/>
          </p:cNvSpPr>
          <p:nvPr>
            <p:ph sz="quarter" idx="14"/>
          </p:nvPr>
        </p:nvSpPr>
        <p:spPr>
          <a:xfrm>
            <a:off x="260836" y="955244"/>
            <a:ext cx="11237257" cy="3249910"/>
          </a:xfrm>
        </p:spPr>
        <p:txBody>
          <a:bodyPr/>
          <a:lstStyle/>
          <a:p>
            <a:pPr lvl="1">
              <a:lnSpc>
                <a:spcPct val="100000"/>
              </a:lnSpc>
              <a:spcBef>
                <a:spcPts val="400"/>
              </a:spcBef>
            </a:pPr>
            <a:r>
              <a:rPr lang="en-US" sz="1800" dirty="0"/>
              <a:t>Aspects to be considered to support use case</a:t>
            </a:r>
          </a:p>
          <a:p>
            <a:pPr lvl="2">
              <a:lnSpc>
                <a:spcPct val="100000"/>
              </a:lnSpc>
              <a:spcBef>
                <a:spcPts val="400"/>
              </a:spcBef>
            </a:pPr>
            <a:r>
              <a:rPr lang="en-US" dirty="0" err="1"/>
              <a:t>gNB</a:t>
            </a:r>
            <a:r>
              <a:rPr lang="en-US" dirty="0"/>
              <a:t> deployed in PS/disaster recovery area</a:t>
            </a:r>
          </a:p>
          <a:p>
            <a:pPr lvl="2">
              <a:lnSpc>
                <a:spcPct val="100000"/>
              </a:lnSpc>
              <a:spcBef>
                <a:spcPts val="400"/>
              </a:spcBef>
            </a:pPr>
            <a:r>
              <a:rPr lang="en-US" dirty="0" err="1"/>
              <a:t>gNB</a:t>
            </a:r>
            <a:r>
              <a:rPr lang="en-US" dirty="0"/>
              <a:t> backhauling is supported via NTN and/or TN</a:t>
            </a:r>
          </a:p>
          <a:p>
            <a:pPr lvl="2">
              <a:lnSpc>
                <a:spcPct val="100000"/>
              </a:lnSpc>
              <a:spcBef>
                <a:spcPts val="400"/>
              </a:spcBef>
            </a:pPr>
            <a:r>
              <a:rPr lang="en-US" dirty="0"/>
              <a:t>Support for on-site services, MEC and local inter-UE communications.</a:t>
            </a:r>
          </a:p>
          <a:p>
            <a:pPr lvl="2">
              <a:lnSpc>
                <a:spcPct val="100000"/>
              </a:lnSpc>
              <a:spcBef>
                <a:spcPts val="400"/>
              </a:spcBef>
            </a:pPr>
            <a:r>
              <a:rPr lang="en-US" dirty="0" err="1"/>
              <a:t>gNB</a:t>
            </a:r>
            <a:r>
              <a:rPr lang="en-US" dirty="0"/>
              <a:t> coverage can be extended via mesh of moving relay nodes.</a:t>
            </a:r>
          </a:p>
          <a:p>
            <a:pPr lvl="2">
              <a:lnSpc>
                <a:spcPct val="100000"/>
              </a:lnSpc>
              <a:spcBef>
                <a:spcPts val="400"/>
              </a:spcBef>
            </a:pPr>
            <a:endParaRPr lang="en-US" dirty="0"/>
          </a:p>
          <a:p>
            <a:pPr lvl="1">
              <a:lnSpc>
                <a:spcPct val="100000"/>
              </a:lnSpc>
              <a:spcBef>
                <a:spcPts val="400"/>
              </a:spcBef>
            </a:pPr>
            <a:r>
              <a:rPr lang="en-US" sz="1800" dirty="0"/>
              <a:t>Potential solution: WAB combined with multi-hop IAB</a:t>
            </a:r>
          </a:p>
          <a:p>
            <a:pPr lvl="2">
              <a:lnSpc>
                <a:spcPct val="100000"/>
              </a:lnSpc>
              <a:spcBef>
                <a:spcPts val="400"/>
              </a:spcBef>
            </a:pPr>
            <a:r>
              <a:rPr lang="en-US" dirty="0"/>
              <a:t>On-site WAB-node supports NTN backhauling as well as MEC/local services and on-site inter-UE communications.</a:t>
            </a:r>
          </a:p>
          <a:p>
            <a:pPr lvl="2">
              <a:lnSpc>
                <a:spcPct val="100000"/>
              </a:lnSpc>
              <a:spcBef>
                <a:spcPts val="400"/>
              </a:spcBef>
            </a:pPr>
            <a:r>
              <a:rPr lang="en-US" dirty="0"/>
              <a:t>WAB-node contains IAB-donor for local coverage extension via multi-hop IAB</a:t>
            </a:r>
          </a:p>
        </p:txBody>
      </p:sp>
      <p:sp>
        <p:nvSpPr>
          <p:cNvPr id="4" name="Rectangle: Rounded Corners 3">
            <a:extLst>
              <a:ext uri="{FF2B5EF4-FFF2-40B4-BE49-F238E27FC236}">
                <a16:creationId xmlns:a16="http://schemas.microsoft.com/office/drawing/2014/main" id="{84F3D806-90A7-F7EE-B8E0-3D4F6C607037}"/>
              </a:ext>
            </a:extLst>
          </p:cNvPr>
          <p:cNvSpPr/>
          <p:nvPr/>
        </p:nvSpPr>
        <p:spPr>
          <a:xfrm>
            <a:off x="5992238" y="4571999"/>
            <a:ext cx="972766" cy="1702340"/>
          </a:xfrm>
          <a:prstGeom prst="roundRect">
            <a:avLst>
              <a:gd name="adj" fmla="val 4825"/>
            </a:avLst>
          </a:prstGeom>
          <a:solidFill>
            <a:srgbClr val="FFFFE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sz="1600" err="1">
              <a:solidFill>
                <a:schemeClr val="bg1"/>
              </a:solidFill>
              <a:latin typeface="Microsoft Sans Serif"/>
              <a:cs typeface="Microsoft Sans Serif" panose="020B0604020202020204" pitchFamily="34" charset="0"/>
            </a:endParaRPr>
          </a:p>
        </p:txBody>
      </p:sp>
      <p:pic>
        <p:nvPicPr>
          <p:cNvPr id="5" name="Picture 4" descr="A black cell phone with a white screen&#10;&#10;Description automatically generated with low confidence">
            <a:extLst>
              <a:ext uri="{FF2B5EF4-FFF2-40B4-BE49-F238E27FC236}">
                <a16:creationId xmlns:a16="http://schemas.microsoft.com/office/drawing/2014/main" id="{7719602D-1EE2-F8E6-BA19-90EE055BD129}"/>
              </a:ext>
            </a:extLst>
          </p:cNvPr>
          <p:cNvPicPr>
            <a:picLocks noChangeAspect="1"/>
          </p:cNvPicPr>
          <p:nvPr/>
        </p:nvPicPr>
        <p:blipFill>
          <a:blip r:embed="rId3">
            <a:duotone>
              <a:prstClr val="black"/>
              <a:schemeClr val="accent4">
                <a:tint val="45000"/>
                <a:satMod val="400000"/>
              </a:schemeClr>
            </a:duotone>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5085952" y="4588400"/>
            <a:ext cx="567558" cy="567558"/>
          </a:xfrm>
          <a:prstGeom prst="rect">
            <a:avLst/>
          </a:prstGeom>
        </p:spPr>
      </p:pic>
      <p:sp>
        <p:nvSpPr>
          <p:cNvPr id="7" name="Rectangle: Rounded Corners 6">
            <a:extLst>
              <a:ext uri="{FF2B5EF4-FFF2-40B4-BE49-F238E27FC236}">
                <a16:creationId xmlns:a16="http://schemas.microsoft.com/office/drawing/2014/main" id="{77103742-8F4C-6545-7B72-027ECB837407}"/>
              </a:ext>
            </a:extLst>
          </p:cNvPr>
          <p:cNvSpPr/>
          <p:nvPr/>
        </p:nvSpPr>
        <p:spPr>
          <a:xfrm>
            <a:off x="6148871" y="4961903"/>
            <a:ext cx="620774" cy="514767"/>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donor</a:t>
            </a:r>
          </a:p>
        </p:txBody>
      </p:sp>
      <p:sp>
        <p:nvSpPr>
          <p:cNvPr id="8" name="Rectangle: Rounded Corners 7">
            <a:extLst>
              <a:ext uri="{FF2B5EF4-FFF2-40B4-BE49-F238E27FC236}">
                <a16:creationId xmlns:a16="http://schemas.microsoft.com/office/drawing/2014/main" id="{C7D54167-B346-BA46-F22A-C64F15B2335A}"/>
              </a:ext>
            </a:extLst>
          </p:cNvPr>
          <p:cNvSpPr/>
          <p:nvPr/>
        </p:nvSpPr>
        <p:spPr>
          <a:xfrm>
            <a:off x="6277537" y="5589678"/>
            <a:ext cx="492031" cy="347239"/>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WAB</a:t>
            </a:r>
          </a:p>
          <a:p>
            <a:pPr algn="ctr">
              <a:lnSpc>
                <a:spcPct val="96000"/>
              </a:lnSpc>
            </a:pPr>
            <a:r>
              <a:rPr lang="en-US" sz="1200" b="1" dirty="0">
                <a:solidFill>
                  <a:srgbClr val="FF0000"/>
                </a:solidFill>
                <a:latin typeface="Arial" panose="020B0604020202020204" pitchFamily="34" charset="0"/>
                <a:cs typeface="Arial" panose="020B0604020202020204" pitchFamily="34" charset="0"/>
              </a:rPr>
              <a:t>MT</a:t>
            </a:r>
          </a:p>
        </p:txBody>
      </p:sp>
      <p:sp>
        <p:nvSpPr>
          <p:cNvPr id="9" name="Rectangle: Rounded Corners 8">
            <a:extLst>
              <a:ext uri="{FF2B5EF4-FFF2-40B4-BE49-F238E27FC236}">
                <a16:creationId xmlns:a16="http://schemas.microsoft.com/office/drawing/2014/main" id="{41C2890D-9E71-4EAB-CE43-814501BA3F4D}"/>
              </a:ext>
            </a:extLst>
          </p:cNvPr>
          <p:cNvSpPr/>
          <p:nvPr/>
        </p:nvSpPr>
        <p:spPr>
          <a:xfrm>
            <a:off x="6147880" y="4660160"/>
            <a:ext cx="612193" cy="270294"/>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a:solidFill>
                  <a:srgbClr val="00B050"/>
                </a:solidFill>
                <a:latin typeface="Arial" panose="020B0604020202020204" pitchFamily="34" charset="0"/>
                <a:cs typeface="Arial" panose="020B0604020202020204" pitchFamily="34" charset="0"/>
              </a:rPr>
              <a:t>UPF</a:t>
            </a:r>
          </a:p>
        </p:txBody>
      </p:sp>
      <p:sp>
        <p:nvSpPr>
          <p:cNvPr id="10" name="Rectangle: Rounded Corners 9">
            <a:extLst>
              <a:ext uri="{FF2B5EF4-FFF2-40B4-BE49-F238E27FC236}">
                <a16:creationId xmlns:a16="http://schemas.microsoft.com/office/drawing/2014/main" id="{2D080AEA-BCBA-EA23-5B8A-0CA86D951673}"/>
              </a:ext>
            </a:extLst>
          </p:cNvPr>
          <p:cNvSpPr/>
          <p:nvPr/>
        </p:nvSpPr>
        <p:spPr>
          <a:xfrm>
            <a:off x="7831108" y="5763053"/>
            <a:ext cx="706431" cy="232474"/>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BH </a:t>
            </a:r>
            <a:r>
              <a:rPr lang="en-US" sz="1200" b="1" dirty="0" err="1">
                <a:solidFill>
                  <a:srgbClr val="FF0000"/>
                </a:solidFill>
                <a:latin typeface="Arial" panose="020B0604020202020204" pitchFamily="34" charset="0"/>
                <a:cs typeface="Arial" panose="020B0604020202020204" pitchFamily="34" charset="0"/>
              </a:rPr>
              <a:t>gNB</a:t>
            </a:r>
            <a:endParaRPr lang="en-US" sz="1200" b="1" dirty="0">
              <a:solidFill>
                <a:srgbClr val="FF0000"/>
              </a:solidFill>
              <a:latin typeface="Arial" panose="020B0604020202020204" pitchFamily="34" charset="0"/>
              <a:cs typeface="Arial" panose="020B0604020202020204" pitchFamily="34" charset="0"/>
            </a:endParaRPr>
          </a:p>
        </p:txBody>
      </p:sp>
      <p:sp>
        <p:nvSpPr>
          <p:cNvPr id="11" name="Rectangle: Rounded Corners 10">
            <a:extLst>
              <a:ext uri="{FF2B5EF4-FFF2-40B4-BE49-F238E27FC236}">
                <a16:creationId xmlns:a16="http://schemas.microsoft.com/office/drawing/2014/main" id="{2352D138-1548-F15E-4E12-C9265F57CDA9}"/>
              </a:ext>
            </a:extLst>
          </p:cNvPr>
          <p:cNvSpPr/>
          <p:nvPr/>
        </p:nvSpPr>
        <p:spPr>
          <a:xfrm>
            <a:off x="8590715" y="5614094"/>
            <a:ext cx="795782" cy="378126"/>
          </a:xfrm>
          <a:prstGeom prst="roundRect">
            <a:avLst/>
          </a:prstGeom>
          <a:solidFill>
            <a:srgbClr val="FFEBEB"/>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FF0000"/>
                </a:solidFill>
                <a:latin typeface="Arial" panose="020B0604020202020204" pitchFamily="34" charset="0"/>
                <a:cs typeface="Arial" panose="020B0604020202020204" pitchFamily="34" charset="0"/>
              </a:rPr>
              <a:t>BH PLMN</a:t>
            </a:r>
          </a:p>
          <a:p>
            <a:pPr algn="ctr">
              <a:lnSpc>
                <a:spcPct val="96000"/>
              </a:lnSpc>
            </a:pPr>
            <a:r>
              <a:rPr lang="en-US" sz="1200" b="1" dirty="0">
                <a:solidFill>
                  <a:srgbClr val="FF0000"/>
                </a:solidFill>
                <a:latin typeface="Arial" panose="020B0604020202020204" pitchFamily="34" charset="0"/>
                <a:cs typeface="Arial" panose="020B0604020202020204" pitchFamily="34" charset="0"/>
              </a:rPr>
              <a:t>UPF</a:t>
            </a:r>
          </a:p>
        </p:txBody>
      </p:sp>
      <p:sp>
        <p:nvSpPr>
          <p:cNvPr id="13" name="Rectangle: Rounded Corners 12">
            <a:extLst>
              <a:ext uri="{FF2B5EF4-FFF2-40B4-BE49-F238E27FC236}">
                <a16:creationId xmlns:a16="http://schemas.microsoft.com/office/drawing/2014/main" id="{D3FACCF9-664D-DFA9-61BE-E0C89123FF04}"/>
              </a:ext>
            </a:extLst>
          </p:cNvPr>
          <p:cNvSpPr/>
          <p:nvPr/>
        </p:nvSpPr>
        <p:spPr>
          <a:xfrm>
            <a:off x="9660100" y="4922307"/>
            <a:ext cx="706431" cy="962926"/>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Access</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PLMN</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NGC</a:t>
            </a:r>
          </a:p>
        </p:txBody>
      </p:sp>
      <p:sp>
        <p:nvSpPr>
          <p:cNvPr id="14" name="Rectangle: Rounded Corners 13">
            <a:extLst>
              <a:ext uri="{FF2B5EF4-FFF2-40B4-BE49-F238E27FC236}">
                <a16:creationId xmlns:a16="http://schemas.microsoft.com/office/drawing/2014/main" id="{11BEAC43-FD77-19A5-1432-FDAC1F193402}"/>
              </a:ext>
            </a:extLst>
          </p:cNvPr>
          <p:cNvSpPr/>
          <p:nvPr/>
        </p:nvSpPr>
        <p:spPr>
          <a:xfrm>
            <a:off x="6071001" y="4128481"/>
            <a:ext cx="855093" cy="344295"/>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 Onboard</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 Service</a:t>
            </a:r>
          </a:p>
        </p:txBody>
      </p:sp>
      <p:cxnSp>
        <p:nvCxnSpPr>
          <p:cNvPr id="15" name="Straight Arrow Connector 14">
            <a:extLst>
              <a:ext uri="{FF2B5EF4-FFF2-40B4-BE49-F238E27FC236}">
                <a16:creationId xmlns:a16="http://schemas.microsoft.com/office/drawing/2014/main" id="{F684573D-E2F8-CB82-7AD3-FA948D1D594B}"/>
              </a:ext>
            </a:extLst>
          </p:cNvPr>
          <p:cNvCxnSpPr>
            <a:cxnSpLocks/>
          </p:cNvCxnSpPr>
          <p:nvPr/>
        </p:nvCxnSpPr>
        <p:spPr>
          <a:xfrm>
            <a:off x="5505855" y="5068109"/>
            <a:ext cx="671209"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E95D6E84-B698-695D-F943-7F4BBA4E7A10}"/>
              </a:ext>
            </a:extLst>
          </p:cNvPr>
          <p:cNvCxnSpPr>
            <a:cxnSpLocks/>
          </p:cNvCxnSpPr>
          <p:nvPr/>
        </p:nvCxnSpPr>
        <p:spPr>
          <a:xfrm flipH="1">
            <a:off x="6766849" y="5857453"/>
            <a:ext cx="1070945" cy="0"/>
          </a:xfrm>
          <a:prstGeom prst="straightConnector1">
            <a:avLst/>
          </a:prstGeom>
          <a:ln w="12700" cap="rnd">
            <a:solidFill>
              <a:srgbClr val="FF000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DD34C848-6472-7F07-5B81-3287A814343A}"/>
              </a:ext>
            </a:extLst>
          </p:cNvPr>
          <p:cNvCxnSpPr>
            <a:cxnSpLocks/>
          </p:cNvCxnSpPr>
          <p:nvPr/>
        </p:nvCxnSpPr>
        <p:spPr>
          <a:xfrm flipH="1">
            <a:off x="6769568" y="5676540"/>
            <a:ext cx="1810106" cy="0"/>
          </a:xfrm>
          <a:prstGeom prst="straightConnector1">
            <a:avLst/>
          </a:prstGeom>
          <a:ln w="34925" cap="rnd">
            <a:solidFill>
              <a:srgbClr val="FF000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EB57B7F8-79CC-3E0A-7B64-0A89BB239DD0}"/>
              </a:ext>
            </a:extLst>
          </p:cNvPr>
          <p:cNvSpPr txBox="1"/>
          <p:nvPr/>
        </p:nvSpPr>
        <p:spPr>
          <a:xfrm>
            <a:off x="7066529" y="5486817"/>
            <a:ext cx="1243120" cy="177293"/>
          </a:xfrm>
          <a:prstGeom prst="rect">
            <a:avLst/>
          </a:prstGeom>
        </p:spPr>
        <p:txBody>
          <a:bodyPr wrap="square" lIns="0" tIns="0" rIns="0" bIns="0" rtlCol="0">
            <a:spAutoFit/>
          </a:bodyPr>
          <a:lstStyle/>
          <a:p>
            <a:pPr algn="l">
              <a:lnSpc>
                <a:spcPct val="96000"/>
              </a:lnSpc>
            </a:pPr>
            <a:r>
              <a:rPr lang="en-US" sz="1200" b="1" dirty="0">
                <a:solidFill>
                  <a:srgbClr val="FF0000"/>
                </a:solidFill>
                <a:latin typeface="Microsoft Sans Serif"/>
                <a:cs typeface="Microsoft Sans Serif" panose="020B0604020202020204" pitchFamily="34" charset="0"/>
              </a:rPr>
              <a:t>BH PDU session</a:t>
            </a:r>
          </a:p>
        </p:txBody>
      </p:sp>
      <p:cxnSp>
        <p:nvCxnSpPr>
          <p:cNvPr id="21" name="Straight Connector 20">
            <a:extLst>
              <a:ext uri="{FF2B5EF4-FFF2-40B4-BE49-F238E27FC236}">
                <a16:creationId xmlns:a16="http://schemas.microsoft.com/office/drawing/2014/main" id="{DD02D0DA-13B6-BFAA-CB9B-4E940630C7A5}"/>
              </a:ext>
            </a:extLst>
          </p:cNvPr>
          <p:cNvCxnSpPr>
            <a:cxnSpLocks/>
          </p:cNvCxnSpPr>
          <p:nvPr/>
        </p:nvCxnSpPr>
        <p:spPr>
          <a:xfrm>
            <a:off x="9384838" y="5731289"/>
            <a:ext cx="244955" cy="0"/>
          </a:xfrm>
          <a:prstGeom prst="line">
            <a:avLst/>
          </a:prstGeom>
          <a:ln w="25400" cap="rnd">
            <a:solidFill>
              <a:schemeClr val="tx1"/>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1060DAC4-0AC2-9F29-4EE6-4FC057F90292}"/>
              </a:ext>
            </a:extLst>
          </p:cNvPr>
          <p:cNvSpPr txBox="1"/>
          <p:nvPr/>
        </p:nvSpPr>
        <p:spPr>
          <a:xfrm>
            <a:off x="7127824" y="5755198"/>
            <a:ext cx="368691" cy="206851"/>
          </a:xfrm>
          <a:prstGeom prst="rect">
            <a:avLst/>
          </a:prstGeom>
          <a:solidFill>
            <a:srgbClr val="FFFFFF"/>
          </a:solidFill>
        </p:spPr>
        <p:txBody>
          <a:bodyPr wrap="none" lIns="0" tIns="0" rIns="0" bIns="0" rtlCol="0">
            <a:spAutoFit/>
          </a:bodyPr>
          <a:lstStyle/>
          <a:p>
            <a:pPr algn="l">
              <a:lnSpc>
                <a:spcPct val="96000"/>
              </a:lnSpc>
            </a:pPr>
            <a:r>
              <a:rPr lang="en-US" sz="1400" dirty="0">
                <a:solidFill>
                  <a:srgbClr val="FF0000"/>
                </a:solidFill>
                <a:latin typeface="Microsoft Sans Serif"/>
                <a:cs typeface="Microsoft Sans Serif" panose="020B0604020202020204" pitchFamily="34" charset="0"/>
              </a:rPr>
              <a:t>NTN</a:t>
            </a:r>
          </a:p>
        </p:txBody>
      </p:sp>
      <p:sp>
        <p:nvSpPr>
          <p:cNvPr id="24" name="TextBox 23">
            <a:extLst>
              <a:ext uri="{FF2B5EF4-FFF2-40B4-BE49-F238E27FC236}">
                <a16:creationId xmlns:a16="http://schemas.microsoft.com/office/drawing/2014/main" id="{D497643F-5E2B-5F12-14BB-5BB5956C37C9}"/>
              </a:ext>
            </a:extLst>
          </p:cNvPr>
          <p:cNvSpPr txBox="1"/>
          <p:nvPr/>
        </p:nvSpPr>
        <p:spPr>
          <a:xfrm>
            <a:off x="5669564" y="4972691"/>
            <a:ext cx="224908"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sp>
        <p:nvSpPr>
          <p:cNvPr id="26" name="TextBox 25">
            <a:extLst>
              <a:ext uri="{FF2B5EF4-FFF2-40B4-BE49-F238E27FC236}">
                <a16:creationId xmlns:a16="http://schemas.microsoft.com/office/drawing/2014/main" id="{19EFEB39-ACB1-815B-372E-9756EAF563B8}"/>
              </a:ext>
            </a:extLst>
          </p:cNvPr>
          <p:cNvSpPr txBox="1"/>
          <p:nvPr/>
        </p:nvSpPr>
        <p:spPr>
          <a:xfrm>
            <a:off x="7100051" y="3761041"/>
            <a:ext cx="1602889" cy="177293"/>
          </a:xfrm>
          <a:prstGeom prst="rect">
            <a:avLst/>
          </a:prstGeom>
        </p:spPr>
        <p:txBody>
          <a:bodyPr wrap="square" lIns="0" tIns="0" rIns="0" bIns="0" rtlCol="0">
            <a:spAutoFit/>
          </a:bodyPr>
          <a:lstStyle/>
          <a:p>
            <a:pPr algn="l">
              <a:lnSpc>
                <a:spcPct val="96000"/>
              </a:lnSpc>
            </a:pPr>
            <a:r>
              <a:rPr lang="en-US" sz="1200" b="1" dirty="0">
                <a:solidFill>
                  <a:srgbClr val="00B050"/>
                </a:solidFill>
                <a:latin typeface="Microsoft Sans Serif"/>
                <a:cs typeface="Microsoft Sans Serif" panose="020B0604020202020204" pitchFamily="34" charset="0"/>
              </a:rPr>
              <a:t>Access PDU session</a:t>
            </a:r>
          </a:p>
        </p:txBody>
      </p:sp>
      <p:sp>
        <p:nvSpPr>
          <p:cNvPr id="29" name="Rectangle: Rounded Corners 28">
            <a:extLst>
              <a:ext uri="{FF2B5EF4-FFF2-40B4-BE49-F238E27FC236}">
                <a16:creationId xmlns:a16="http://schemas.microsoft.com/office/drawing/2014/main" id="{51016F71-68EC-8AB5-2F45-E999990D1EC8}"/>
              </a:ext>
            </a:extLst>
          </p:cNvPr>
          <p:cNvSpPr/>
          <p:nvPr/>
        </p:nvSpPr>
        <p:spPr>
          <a:xfrm>
            <a:off x="4806167" y="4719657"/>
            <a:ext cx="492031" cy="347239"/>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Microsoft Sans Serif"/>
                <a:cs typeface="Microsoft Sans Serif" panose="020B0604020202020204" pitchFamily="34" charset="0"/>
              </a:rPr>
              <a:t>UE</a:t>
            </a:r>
          </a:p>
        </p:txBody>
      </p:sp>
      <p:sp>
        <p:nvSpPr>
          <p:cNvPr id="31" name="Oval 30">
            <a:extLst>
              <a:ext uri="{FF2B5EF4-FFF2-40B4-BE49-F238E27FC236}">
                <a16:creationId xmlns:a16="http://schemas.microsoft.com/office/drawing/2014/main" id="{5DDAF4E7-BDFA-412B-4C7F-DCFF261EEA11}"/>
              </a:ext>
            </a:extLst>
          </p:cNvPr>
          <p:cNvSpPr/>
          <p:nvPr/>
        </p:nvSpPr>
        <p:spPr>
          <a:xfrm>
            <a:off x="10339958" y="4944541"/>
            <a:ext cx="462471" cy="257855"/>
          </a:xfrm>
          <a:prstGeom prst="ellipse">
            <a:avLst/>
          </a:prstGeom>
          <a:solidFill>
            <a:srgbClr val="FFFFFF"/>
          </a:solidFill>
          <a:ln w="12700" cap="rnd">
            <a:solidFill>
              <a:schemeClr val="tx1"/>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r>
              <a:rPr lang="en-US" sz="1100"/>
              <a:t>DN</a:t>
            </a:r>
          </a:p>
        </p:txBody>
      </p:sp>
      <p:sp>
        <p:nvSpPr>
          <p:cNvPr id="33" name="Oval 32">
            <a:extLst>
              <a:ext uri="{FF2B5EF4-FFF2-40B4-BE49-F238E27FC236}">
                <a16:creationId xmlns:a16="http://schemas.microsoft.com/office/drawing/2014/main" id="{DE1836B2-1F8B-91AC-625D-ED3536B1989C}"/>
              </a:ext>
            </a:extLst>
          </p:cNvPr>
          <p:cNvSpPr/>
          <p:nvPr/>
        </p:nvSpPr>
        <p:spPr>
          <a:xfrm>
            <a:off x="6258342" y="4439999"/>
            <a:ext cx="462471" cy="257855"/>
          </a:xfrm>
          <a:prstGeom prst="ellipse">
            <a:avLst/>
          </a:prstGeom>
          <a:solidFill>
            <a:srgbClr val="FFFFFF"/>
          </a:solidFill>
          <a:ln w="12700" cap="rnd">
            <a:solidFill>
              <a:schemeClr val="tx1"/>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0" tIns="0" rIns="0" bIns="0" rtlCol="0" anchor="ctr"/>
          <a:lstStyle/>
          <a:p>
            <a:pPr algn="ctr"/>
            <a:r>
              <a:rPr lang="en-US" sz="1100" dirty="0"/>
              <a:t>DN</a:t>
            </a:r>
          </a:p>
        </p:txBody>
      </p:sp>
      <p:sp>
        <p:nvSpPr>
          <p:cNvPr id="35" name="Freeform: Shape 34">
            <a:extLst>
              <a:ext uri="{FF2B5EF4-FFF2-40B4-BE49-F238E27FC236}">
                <a16:creationId xmlns:a16="http://schemas.microsoft.com/office/drawing/2014/main" id="{80C7A4EA-0CF4-8811-E9EC-ADE3F83E8AD1}"/>
              </a:ext>
            </a:extLst>
          </p:cNvPr>
          <p:cNvSpPr/>
          <p:nvPr/>
        </p:nvSpPr>
        <p:spPr>
          <a:xfrm>
            <a:off x="5515782" y="4708186"/>
            <a:ext cx="893379" cy="167916"/>
          </a:xfrm>
          <a:custGeom>
            <a:avLst/>
            <a:gdLst>
              <a:gd name="connsiteX0" fmla="*/ 0 w 914400"/>
              <a:gd name="connsiteY0" fmla="*/ 126124 h 138260"/>
              <a:gd name="connsiteX1" fmla="*/ 693683 w 914400"/>
              <a:gd name="connsiteY1" fmla="*/ 126124 h 138260"/>
              <a:gd name="connsiteX2" fmla="*/ 914400 w 914400"/>
              <a:gd name="connsiteY2" fmla="*/ 0 h 138260"/>
            </a:gdLst>
            <a:ahLst/>
            <a:cxnLst>
              <a:cxn ang="0">
                <a:pos x="connsiteX0" y="connsiteY0"/>
              </a:cxn>
              <a:cxn ang="0">
                <a:pos x="connsiteX1" y="connsiteY1"/>
              </a:cxn>
              <a:cxn ang="0">
                <a:pos x="connsiteX2" y="connsiteY2"/>
              </a:cxn>
            </a:cxnLst>
            <a:rect l="l" t="t" r="r" b="b"/>
            <a:pathLst>
              <a:path w="914400" h="138260">
                <a:moveTo>
                  <a:pt x="0" y="126124"/>
                </a:moveTo>
                <a:cubicBezTo>
                  <a:pt x="270641" y="136634"/>
                  <a:pt x="541283" y="147145"/>
                  <a:pt x="693683" y="126124"/>
                </a:cubicBezTo>
                <a:cubicBezTo>
                  <a:pt x="846083" y="105103"/>
                  <a:pt x="880241" y="52551"/>
                  <a:pt x="914400" y="0"/>
                </a:cubicBezTo>
              </a:path>
            </a:pathLst>
          </a:custGeom>
          <a:noFill/>
          <a:ln w="25400"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37" name="Freeform: Shape 36">
            <a:extLst>
              <a:ext uri="{FF2B5EF4-FFF2-40B4-BE49-F238E27FC236}">
                <a16:creationId xmlns:a16="http://schemas.microsoft.com/office/drawing/2014/main" id="{5947AA2A-524F-33ED-685C-5036D73280EC}"/>
              </a:ext>
            </a:extLst>
          </p:cNvPr>
          <p:cNvSpPr/>
          <p:nvPr/>
        </p:nvSpPr>
        <p:spPr>
          <a:xfrm>
            <a:off x="5509817" y="4005342"/>
            <a:ext cx="4866268" cy="1045420"/>
          </a:xfrm>
          <a:custGeom>
            <a:avLst/>
            <a:gdLst>
              <a:gd name="connsiteX0" fmla="*/ 45457 w 5063514"/>
              <a:gd name="connsiteY0" fmla="*/ 491868 h 491868"/>
              <a:gd name="connsiteX1" fmla="*/ 625006 w 5063514"/>
              <a:gd name="connsiteY1" fmla="*/ 79744 h 491868"/>
              <a:gd name="connsiteX2" fmla="*/ 4417834 w 5063514"/>
              <a:gd name="connsiteY2" fmla="*/ 28228 h 491868"/>
              <a:gd name="connsiteX3" fmla="*/ 5029581 w 5063514"/>
              <a:gd name="connsiteY3" fmla="*/ 408155 h 491868"/>
              <a:gd name="connsiteX0" fmla="*/ 157 w 5018214"/>
              <a:gd name="connsiteY0" fmla="*/ 491868 h 491868"/>
              <a:gd name="connsiteX1" fmla="*/ 579706 w 5018214"/>
              <a:gd name="connsiteY1" fmla="*/ 79744 h 491868"/>
              <a:gd name="connsiteX2" fmla="*/ 4372534 w 5018214"/>
              <a:gd name="connsiteY2" fmla="*/ 28228 h 491868"/>
              <a:gd name="connsiteX3" fmla="*/ 4984281 w 5018214"/>
              <a:gd name="connsiteY3" fmla="*/ 408155 h 491868"/>
              <a:gd name="connsiteX0" fmla="*/ 2961 w 5021018"/>
              <a:gd name="connsiteY0" fmla="*/ 491868 h 491868"/>
              <a:gd name="connsiteX1" fmla="*/ 582510 w 5021018"/>
              <a:gd name="connsiteY1" fmla="*/ 79744 h 491868"/>
              <a:gd name="connsiteX2" fmla="*/ 4375338 w 5021018"/>
              <a:gd name="connsiteY2" fmla="*/ 28228 h 491868"/>
              <a:gd name="connsiteX3" fmla="*/ 4987085 w 5021018"/>
              <a:gd name="connsiteY3" fmla="*/ 408155 h 491868"/>
              <a:gd name="connsiteX0" fmla="*/ 2961 w 5026269"/>
              <a:gd name="connsiteY0" fmla="*/ 491868 h 491868"/>
              <a:gd name="connsiteX1" fmla="*/ 582510 w 5026269"/>
              <a:gd name="connsiteY1" fmla="*/ 79744 h 491868"/>
              <a:gd name="connsiteX2" fmla="*/ 4375338 w 5026269"/>
              <a:gd name="connsiteY2" fmla="*/ 28228 h 491868"/>
              <a:gd name="connsiteX3" fmla="*/ 4993525 w 5026269"/>
              <a:gd name="connsiteY3" fmla="*/ 446792 h 491868"/>
              <a:gd name="connsiteX0" fmla="*/ 2961 w 4998865"/>
              <a:gd name="connsiteY0" fmla="*/ 491868 h 491868"/>
              <a:gd name="connsiteX1" fmla="*/ 582510 w 4998865"/>
              <a:gd name="connsiteY1" fmla="*/ 79744 h 491868"/>
              <a:gd name="connsiteX2" fmla="*/ 4375338 w 4998865"/>
              <a:gd name="connsiteY2" fmla="*/ 28228 h 491868"/>
              <a:gd name="connsiteX3" fmla="*/ 4993525 w 4998865"/>
              <a:gd name="connsiteY3" fmla="*/ 446792 h 491868"/>
              <a:gd name="connsiteX0" fmla="*/ 2961 w 5037296"/>
              <a:gd name="connsiteY0" fmla="*/ 491868 h 491868"/>
              <a:gd name="connsiteX1" fmla="*/ 582510 w 5037296"/>
              <a:gd name="connsiteY1" fmla="*/ 79744 h 491868"/>
              <a:gd name="connsiteX2" fmla="*/ 4375338 w 5037296"/>
              <a:gd name="connsiteY2" fmla="*/ 28228 h 491868"/>
              <a:gd name="connsiteX3" fmla="*/ 5036378 w 5037296"/>
              <a:gd name="connsiteY3" fmla="*/ 435425 h 491868"/>
              <a:gd name="connsiteX0" fmla="*/ 2961 w 5036378"/>
              <a:gd name="connsiteY0" fmla="*/ 491868 h 491868"/>
              <a:gd name="connsiteX1" fmla="*/ 582510 w 5036378"/>
              <a:gd name="connsiteY1" fmla="*/ 79744 h 491868"/>
              <a:gd name="connsiteX2" fmla="*/ 4375338 w 5036378"/>
              <a:gd name="connsiteY2" fmla="*/ 28228 h 491868"/>
              <a:gd name="connsiteX3" fmla="*/ 5036378 w 5036378"/>
              <a:gd name="connsiteY3" fmla="*/ 435425 h 491868"/>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33417"/>
              <a:gd name="connsiteY0" fmla="*/ 468444 h 468444"/>
              <a:gd name="connsiteX1" fmla="*/ 579549 w 5033417"/>
              <a:gd name="connsiteY1" fmla="*/ 56320 h 468444"/>
              <a:gd name="connsiteX2" fmla="*/ 4015271 w 5033417"/>
              <a:gd name="connsiteY2" fmla="*/ 38905 h 468444"/>
              <a:gd name="connsiteX3" fmla="*/ 5033417 w 5033417"/>
              <a:gd name="connsiteY3" fmla="*/ 412001 h 468444"/>
              <a:gd name="connsiteX0" fmla="*/ 0 w 5040439"/>
              <a:gd name="connsiteY0" fmla="*/ 468444 h 468444"/>
              <a:gd name="connsiteX1" fmla="*/ 579549 w 5040439"/>
              <a:gd name="connsiteY1" fmla="*/ 56320 h 468444"/>
              <a:gd name="connsiteX2" fmla="*/ 4015271 w 5040439"/>
              <a:gd name="connsiteY2" fmla="*/ 38905 h 468444"/>
              <a:gd name="connsiteX3" fmla="*/ 5040439 w 5040439"/>
              <a:gd name="connsiteY3" fmla="*/ 377901 h 468444"/>
              <a:gd name="connsiteX0" fmla="*/ 0 w 5040439"/>
              <a:gd name="connsiteY0" fmla="*/ 468444 h 468444"/>
              <a:gd name="connsiteX1" fmla="*/ 579549 w 5040439"/>
              <a:gd name="connsiteY1" fmla="*/ 56320 h 468444"/>
              <a:gd name="connsiteX2" fmla="*/ 4015271 w 5040439"/>
              <a:gd name="connsiteY2" fmla="*/ 38905 h 468444"/>
              <a:gd name="connsiteX3" fmla="*/ 5040439 w 5040439"/>
              <a:gd name="connsiteY3" fmla="*/ 377901 h 468444"/>
              <a:gd name="connsiteX0" fmla="*/ 0 w 5040439"/>
              <a:gd name="connsiteY0" fmla="*/ 481141 h 481141"/>
              <a:gd name="connsiteX1" fmla="*/ 579549 w 5040439"/>
              <a:gd name="connsiteY1" fmla="*/ 69017 h 481141"/>
              <a:gd name="connsiteX2" fmla="*/ 4015271 w 5040439"/>
              <a:gd name="connsiteY2" fmla="*/ 51602 h 481141"/>
              <a:gd name="connsiteX3" fmla="*/ 5040439 w 5040439"/>
              <a:gd name="connsiteY3" fmla="*/ 390598 h 481141"/>
              <a:gd name="connsiteX0" fmla="*/ 0 w 5040439"/>
              <a:gd name="connsiteY0" fmla="*/ 464639 h 464639"/>
              <a:gd name="connsiteX1" fmla="*/ 579549 w 5040439"/>
              <a:gd name="connsiteY1" fmla="*/ 52515 h 464639"/>
              <a:gd name="connsiteX2" fmla="*/ 4015271 w 5040439"/>
              <a:gd name="connsiteY2" fmla="*/ 35100 h 464639"/>
              <a:gd name="connsiteX3" fmla="*/ 5040439 w 5040439"/>
              <a:gd name="connsiteY3" fmla="*/ 374096 h 464639"/>
              <a:gd name="connsiteX0" fmla="*/ 0 w 5106630"/>
              <a:gd name="connsiteY0" fmla="*/ 464639 h 711336"/>
              <a:gd name="connsiteX1" fmla="*/ 579549 w 5106630"/>
              <a:gd name="connsiteY1" fmla="*/ 52515 h 711336"/>
              <a:gd name="connsiteX2" fmla="*/ 4015271 w 5106630"/>
              <a:gd name="connsiteY2" fmla="*/ 35100 h 711336"/>
              <a:gd name="connsiteX3" fmla="*/ 5106630 w 5106630"/>
              <a:gd name="connsiteY3" fmla="*/ 711336 h 711336"/>
              <a:gd name="connsiteX0" fmla="*/ 0 w 5770229"/>
              <a:gd name="connsiteY0" fmla="*/ 464639 h 656413"/>
              <a:gd name="connsiteX1" fmla="*/ 579549 w 5770229"/>
              <a:gd name="connsiteY1" fmla="*/ 52515 h 656413"/>
              <a:gd name="connsiteX2" fmla="*/ 4015271 w 5770229"/>
              <a:gd name="connsiteY2" fmla="*/ 35100 h 656413"/>
              <a:gd name="connsiteX3" fmla="*/ 5770229 w 5770229"/>
              <a:gd name="connsiteY3" fmla="*/ 656413 h 656413"/>
              <a:gd name="connsiteX0" fmla="*/ 0 w 5770229"/>
              <a:gd name="connsiteY0" fmla="*/ 464639 h 656535"/>
              <a:gd name="connsiteX1" fmla="*/ 579549 w 5770229"/>
              <a:gd name="connsiteY1" fmla="*/ 52515 h 656535"/>
              <a:gd name="connsiteX2" fmla="*/ 4015271 w 5770229"/>
              <a:gd name="connsiteY2" fmla="*/ 35100 h 656535"/>
              <a:gd name="connsiteX3" fmla="*/ 5770229 w 5770229"/>
              <a:gd name="connsiteY3" fmla="*/ 656413 h 656535"/>
              <a:gd name="connsiteX0" fmla="*/ 0 w 5855854"/>
              <a:gd name="connsiteY0" fmla="*/ 464639 h 656535"/>
              <a:gd name="connsiteX1" fmla="*/ 579549 w 5855854"/>
              <a:gd name="connsiteY1" fmla="*/ 52515 h 656535"/>
              <a:gd name="connsiteX2" fmla="*/ 4015271 w 5855854"/>
              <a:gd name="connsiteY2" fmla="*/ 35100 h 656535"/>
              <a:gd name="connsiteX3" fmla="*/ 5855854 w 5855854"/>
              <a:gd name="connsiteY3" fmla="*/ 656413 h 656535"/>
              <a:gd name="connsiteX0" fmla="*/ 0 w 5868950"/>
              <a:gd name="connsiteY0" fmla="*/ 464639 h 490968"/>
              <a:gd name="connsiteX1" fmla="*/ 579549 w 5868950"/>
              <a:gd name="connsiteY1" fmla="*/ 52515 h 490968"/>
              <a:gd name="connsiteX2" fmla="*/ 4015271 w 5868950"/>
              <a:gd name="connsiteY2" fmla="*/ 35100 h 490968"/>
              <a:gd name="connsiteX3" fmla="*/ 5868950 w 5868950"/>
              <a:gd name="connsiteY3" fmla="*/ 490798 h 490968"/>
              <a:gd name="connsiteX0" fmla="*/ 0 w 5868950"/>
              <a:gd name="connsiteY0" fmla="*/ 464639 h 490968"/>
              <a:gd name="connsiteX1" fmla="*/ 579549 w 5868950"/>
              <a:gd name="connsiteY1" fmla="*/ 52515 h 490968"/>
              <a:gd name="connsiteX2" fmla="*/ 4015271 w 5868950"/>
              <a:gd name="connsiteY2" fmla="*/ 35100 h 490968"/>
              <a:gd name="connsiteX3" fmla="*/ 5868950 w 5868950"/>
              <a:gd name="connsiteY3" fmla="*/ 490798 h 490968"/>
              <a:gd name="connsiteX0" fmla="*/ 0 w 5868950"/>
              <a:gd name="connsiteY0" fmla="*/ 445851 h 472200"/>
              <a:gd name="connsiteX1" fmla="*/ 579549 w 5868950"/>
              <a:gd name="connsiteY1" fmla="*/ 33727 h 472200"/>
              <a:gd name="connsiteX2" fmla="*/ 4647964 w 5868950"/>
              <a:gd name="connsiteY2" fmla="*/ 61680 h 472200"/>
              <a:gd name="connsiteX3" fmla="*/ 5868950 w 5868950"/>
              <a:gd name="connsiteY3" fmla="*/ 472010 h 472200"/>
              <a:gd name="connsiteX0" fmla="*/ 0 w 5868950"/>
              <a:gd name="connsiteY0" fmla="*/ 445849 h 490195"/>
              <a:gd name="connsiteX1" fmla="*/ 579549 w 5868950"/>
              <a:gd name="connsiteY1" fmla="*/ 33725 h 490195"/>
              <a:gd name="connsiteX2" fmla="*/ 4647964 w 5868950"/>
              <a:gd name="connsiteY2" fmla="*/ 61678 h 490195"/>
              <a:gd name="connsiteX3" fmla="*/ 5868950 w 5868950"/>
              <a:gd name="connsiteY3" fmla="*/ 472008 h 490195"/>
              <a:gd name="connsiteX0" fmla="*/ 0 w 5868950"/>
              <a:gd name="connsiteY0" fmla="*/ 445849 h 472009"/>
              <a:gd name="connsiteX1" fmla="*/ 579549 w 5868950"/>
              <a:gd name="connsiteY1" fmla="*/ 33725 h 472009"/>
              <a:gd name="connsiteX2" fmla="*/ 4647964 w 5868950"/>
              <a:gd name="connsiteY2" fmla="*/ 61678 h 472009"/>
              <a:gd name="connsiteX3" fmla="*/ 5868950 w 5868950"/>
              <a:gd name="connsiteY3" fmla="*/ 472008 h 472009"/>
              <a:gd name="connsiteX0" fmla="*/ 0 w 5868950"/>
              <a:gd name="connsiteY0" fmla="*/ 412123 h 438282"/>
              <a:gd name="connsiteX1" fmla="*/ 579549 w 5868950"/>
              <a:gd name="connsiteY1" fmla="*/ -1 h 438282"/>
              <a:gd name="connsiteX2" fmla="*/ 4647964 w 5868950"/>
              <a:gd name="connsiteY2" fmla="*/ 27952 h 438282"/>
              <a:gd name="connsiteX3" fmla="*/ 5868950 w 5868950"/>
              <a:gd name="connsiteY3" fmla="*/ 438282 h 438282"/>
              <a:gd name="connsiteX0" fmla="*/ 0 w 5868950"/>
              <a:gd name="connsiteY0" fmla="*/ 436243 h 462402"/>
              <a:gd name="connsiteX1" fmla="*/ 579549 w 5868950"/>
              <a:gd name="connsiteY1" fmla="*/ 24119 h 462402"/>
              <a:gd name="connsiteX2" fmla="*/ 4647964 w 5868950"/>
              <a:gd name="connsiteY2" fmla="*/ 52072 h 462402"/>
              <a:gd name="connsiteX3" fmla="*/ 5868950 w 5868950"/>
              <a:gd name="connsiteY3" fmla="*/ 462402 h 462402"/>
              <a:gd name="connsiteX0" fmla="*/ 0 w 5868950"/>
              <a:gd name="connsiteY0" fmla="*/ 423143 h 449302"/>
              <a:gd name="connsiteX1" fmla="*/ 579549 w 5868950"/>
              <a:gd name="connsiteY1" fmla="*/ 11019 h 449302"/>
              <a:gd name="connsiteX2" fmla="*/ 4647964 w 5868950"/>
              <a:gd name="connsiteY2" fmla="*/ 38972 h 449302"/>
              <a:gd name="connsiteX3" fmla="*/ 5868950 w 5868950"/>
              <a:gd name="connsiteY3" fmla="*/ 449302 h 449302"/>
              <a:gd name="connsiteX0" fmla="*/ 0 w 5868950"/>
              <a:gd name="connsiteY0" fmla="*/ 440589 h 466748"/>
              <a:gd name="connsiteX1" fmla="*/ 579549 w 5868950"/>
              <a:gd name="connsiteY1" fmla="*/ 28465 h 466748"/>
              <a:gd name="connsiteX2" fmla="*/ 4647964 w 5868950"/>
              <a:gd name="connsiteY2" fmla="*/ 41057 h 466748"/>
              <a:gd name="connsiteX3" fmla="*/ 5868950 w 5868950"/>
              <a:gd name="connsiteY3" fmla="*/ 466748 h 466748"/>
              <a:gd name="connsiteX0" fmla="*/ 0 w 5868950"/>
              <a:gd name="connsiteY0" fmla="*/ 433649 h 459808"/>
              <a:gd name="connsiteX1" fmla="*/ 681513 w 5868950"/>
              <a:gd name="connsiteY1" fmla="*/ 30849 h 459808"/>
              <a:gd name="connsiteX2" fmla="*/ 4647964 w 5868950"/>
              <a:gd name="connsiteY2" fmla="*/ 34117 h 459808"/>
              <a:gd name="connsiteX3" fmla="*/ 5868950 w 5868950"/>
              <a:gd name="connsiteY3" fmla="*/ 459808 h 459808"/>
              <a:gd name="connsiteX0" fmla="*/ 0 w 5845912"/>
              <a:gd name="connsiteY0" fmla="*/ 433649 h 709977"/>
              <a:gd name="connsiteX1" fmla="*/ 681513 w 5845912"/>
              <a:gd name="connsiteY1" fmla="*/ 30849 h 709977"/>
              <a:gd name="connsiteX2" fmla="*/ 4647964 w 5845912"/>
              <a:gd name="connsiteY2" fmla="*/ 34117 h 709977"/>
              <a:gd name="connsiteX3" fmla="*/ 5845912 w 5845912"/>
              <a:gd name="connsiteY3" fmla="*/ 709977 h 709977"/>
              <a:gd name="connsiteX0" fmla="*/ 0 w 5845912"/>
              <a:gd name="connsiteY0" fmla="*/ 433649 h 709977"/>
              <a:gd name="connsiteX1" fmla="*/ 681513 w 5845912"/>
              <a:gd name="connsiteY1" fmla="*/ 30849 h 709977"/>
              <a:gd name="connsiteX2" fmla="*/ 4647964 w 5845912"/>
              <a:gd name="connsiteY2" fmla="*/ 34117 h 709977"/>
              <a:gd name="connsiteX3" fmla="*/ 5845912 w 5845912"/>
              <a:gd name="connsiteY3" fmla="*/ 709977 h 709977"/>
              <a:gd name="connsiteX0" fmla="*/ 0 w 5845912"/>
              <a:gd name="connsiteY0" fmla="*/ 715844 h 992172"/>
              <a:gd name="connsiteX1" fmla="*/ 681513 w 5845912"/>
              <a:gd name="connsiteY1" fmla="*/ 313044 h 992172"/>
              <a:gd name="connsiteX2" fmla="*/ 4613409 w 5845912"/>
              <a:gd name="connsiteY2" fmla="*/ 309 h 992172"/>
              <a:gd name="connsiteX3" fmla="*/ 5845912 w 5845912"/>
              <a:gd name="connsiteY3" fmla="*/ 992172 h 992172"/>
              <a:gd name="connsiteX0" fmla="*/ 0 w 5845912"/>
              <a:gd name="connsiteY0" fmla="*/ 883147 h 1159475"/>
              <a:gd name="connsiteX1" fmla="*/ 658476 w 5845912"/>
              <a:gd name="connsiteY1" fmla="*/ 32674 h 1159475"/>
              <a:gd name="connsiteX2" fmla="*/ 4613409 w 5845912"/>
              <a:gd name="connsiteY2" fmla="*/ 167612 h 1159475"/>
              <a:gd name="connsiteX3" fmla="*/ 5845912 w 5845912"/>
              <a:gd name="connsiteY3" fmla="*/ 1159475 h 1159475"/>
              <a:gd name="connsiteX0" fmla="*/ 0 w 5845912"/>
              <a:gd name="connsiteY0" fmla="*/ 935862 h 1212190"/>
              <a:gd name="connsiteX1" fmla="*/ 658476 w 5845912"/>
              <a:gd name="connsiteY1" fmla="*/ 85389 h 1212190"/>
              <a:gd name="connsiteX2" fmla="*/ 4601889 w 5845912"/>
              <a:gd name="connsiteY2" fmla="*/ 35991 h 1212190"/>
              <a:gd name="connsiteX3" fmla="*/ 5845912 w 5845912"/>
              <a:gd name="connsiteY3" fmla="*/ 1212190 h 1212190"/>
              <a:gd name="connsiteX0" fmla="*/ 0 w 5845912"/>
              <a:gd name="connsiteY0" fmla="*/ 924247 h 1200575"/>
              <a:gd name="connsiteX1" fmla="*/ 658476 w 5845912"/>
              <a:gd name="connsiteY1" fmla="*/ 73774 h 1200575"/>
              <a:gd name="connsiteX2" fmla="*/ 4601889 w 5845912"/>
              <a:gd name="connsiteY2" fmla="*/ 50709 h 1200575"/>
              <a:gd name="connsiteX3" fmla="*/ 5845912 w 5845912"/>
              <a:gd name="connsiteY3" fmla="*/ 1200575 h 1200575"/>
              <a:gd name="connsiteX0" fmla="*/ 0 w 5845912"/>
              <a:gd name="connsiteY0" fmla="*/ 924247 h 1200575"/>
              <a:gd name="connsiteX1" fmla="*/ 658476 w 5845912"/>
              <a:gd name="connsiteY1" fmla="*/ 73774 h 1200575"/>
              <a:gd name="connsiteX2" fmla="*/ 4601889 w 5845912"/>
              <a:gd name="connsiteY2" fmla="*/ 50709 h 1200575"/>
              <a:gd name="connsiteX3" fmla="*/ 5845912 w 5845912"/>
              <a:gd name="connsiteY3" fmla="*/ 1200575 h 1200575"/>
              <a:gd name="connsiteX0" fmla="*/ 0 w 5845912"/>
              <a:gd name="connsiteY0" fmla="*/ 893907 h 1170235"/>
              <a:gd name="connsiteX1" fmla="*/ 658476 w 5845912"/>
              <a:gd name="connsiteY1" fmla="*/ 96101 h 1170235"/>
              <a:gd name="connsiteX2" fmla="*/ 4601889 w 5845912"/>
              <a:gd name="connsiteY2" fmla="*/ 20369 h 1170235"/>
              <a:gd name="connsiteX3" fmla="*/ 5845912 w 5845912"/>
              <a:gd name="connsiteY3" fmla="*/ 1170235 h 1170235"/>
              <a:gd name="connsiteX0" fmla="*/ 0 w 5845912"/>
              <a:gd name="connsiteY0" fmla="*/ 907719 h 1184047"/>
              <a:gd name="connsiteX1" fmla="*/ 646958 w 5845912"/>
              <a:gd name="connsiteY1" fmla="*/ 83580 h 1184047"/>
              <a:gd name="connsiteX2" fmla="*/ 4601889 w 5845912"/>
              <a:gd name="connsiteY2" fmla="*/ 34181 h 1184047"/>
              <a:gd name="connsiteX3" fmla="*/ 5845912 w 5845912"/>
              <a:gd name="connsiteY3" fmla="*/ 1184047 h 1184047"/>
              <a:gd name="connsiteX0" fmla="*/ 0 w 5845912"/>
              <a:gd name="connsiteY0" fmla="*/ 923991 h 1200319"/>
              <a:gd name="connsiteX1" fmla="*/ 646958 w 5845912"/>
              <a:gd name="connsiteY1" fmla="*/ 99852 h 1200319"/>
              <a:gd name="connsiteX2" fmla="*/ 4601889 w 5845912"/>
              <a:gd name="connsiteY2" fmla="*/ 50453 h 1200319"/>
              <a:gd name="connsiteX3" fmla="*/ 5845912 w 5845912"/>
              <a:gd name="connsiteY3" fmla="*/ 1200319 h 1200319"/>
              <a:gd name="connsiteX0" fmla="*/ 0 w 5845912"/>
              <a:gd name="connsiteY0" fmla="*/ 902781 h 1179109"/>
              <a:gd name="connsiteX1" fmla="*/ 646958 w 5845912"/>
              <a:gd name="connsiteY1" fmla="*/ 78642 h 1179109"/>
              <a:gd name="connsiteX2" fmla="*/ 4601889 w 5845912"/>
              <a:gd name="connsiteY2" fmla="*/ 29243 h 1179109"/>
              <a:gd name="connsiteX3" fmla="*/ 5845912 w 5845912"/>
              <a:gd name="connsiteY3" fmla="*/ 1179109 h 1179109"/>
              <a:gd name="connsiteX0" fmla="*/ 0 w 5578288"/>
              <a:gd name="connsiteY0" fmla="*/ 987851 h 1410333"/>
              <a:gd name="connsiteX1" fmla="*/ 646958 w 5578288"/>
              <a:gd name="connsiteY1" fmla="*/ 163712 h 1410333"/>
              <a:gd name="connsiteX2" fmla="*/ 4601889 w 5578288"/>
              <a:gd name="connsiteY2" fmla="*/ 114313 h 1410333"/>
              <a:gd name="connsiteX3" fmla="*/ 5578288 w 5578288"/>
              <a:gd name="connsiteY3" fmla="*/ 1410333 h 1410333"/>
              <a:gd name="connsiteX0" fmla="*/ 0 w 5578288"/>
              <a:gd name="connsiteY0" fmla="*/ 947751 h 1370233"/>
              <a:gd name="connsiteX1" fmla="*/ 646958 w 5578288"/>
              <a:gd name="connsiteY1" fmla="*/ 123612 h 1370233"/>
              <a:gd name="connsiteX2" fmla="*/ 4401171 w 5578288"/>
              <a:gd name="connsiteY2" fmla="*/ 135111 h 1370233"/>
              <a:gd name="connsiteX3" fmla="*/ 5578288 w 5578288"/>
              <a:gd name="connsiteY3" fmla="*/ 1370233 h 1370233"/>
              <a:gd name="connsiteX0" fmla="*/ 0 w 5578288"/>
              <a:gd name="connsiteY0" fmla="*/ 896373 h 1318855"/>
              <a:gd name="connsiteX1" fmla="*/ 646958 w 5578288"/>
              <a:gd name="connsiteY1" fmla="*/ 72234 h 1318855"/>
              <a:gd name="connsiteX2" fmla="*/ 4401171 w 5578288"/>
              <a:gd name="connsiteY2" fmla="*/ 83733 h 1318855"/>
              <a:gd name="connsiteX3" fmla="*/ 5578288 w 5578288"/>
              <a:gd name="connsiteY3" fmla="*/ 1318855 h 1318855"/>
              <a:gd name="connsiteX0" fmla="*/ 0 w 5578288"/>
              <a:gd name="connsiteY0" fmla="*/ 870320 h 1292802"/>
              <a:gd name="connsiteX1" fmla="*/ 646958 w 5578288"/>
              <a:gd name="connsiteY1" fmla="*/ 46181 h 1292802"/>
              <a:gd name="connsiteX2" fmla="*/ 4401171 w 5578288"/>
              <a:gd name="connsiteY2" fmla="*/ 57680 h 1292802"/>
              <a:gd name="connsiteX3" fmla="*/ 5578288 w 5578288"/>
              <a:gd name="connsiteY3" fmla="*/ 1292802 h 1292802"/>
              <a:gd name="connsiteX0" fmla="*/ 0 w 5578288"/>
              <a:gd name="connsiteY0" fmla="*/ 875407 h 1297889"/>
              <a:gd name="connsiteX1" fmla="*/ 646958 w 5578288"/>
              <a:gd name="connsiteY1" fmla="*/ 51268 h 1297889"/>
              <a:gd name="connsiteX2" fmla="*/ 4378870 w 5578288"/>
              <a:gd name="connsiteY2" fmla="*/ 123664 h 1297889"/>
              <a:gd name="connsiteX3" fmla="*/ 5578288 w 5578288"/>
              <a:gd name="connsiteY3" fmla="*/ 1297889 h 1297889"/>
              <a:gd name="connsiteX0" fmla="*/ 0 w 5578288"/>
              <a:gd name="connsiteY0" fmla="*/ 913240 h 1335722"/>
              <a:gd name="connsiteX1" fmla="*/ 646958 w 5578288"/>
              <a:gd name="connsiteY1" fmla="*/ 89101 h 1335722"/>
              <a:gd name="connsiteX2" fmla="*/ 4345417 w 5578288"/>
              <a:gd name="connsiteY2" fmla="*/ 64062 h 1335722"/>
              <a:gd name="connsiteX3" fmla="*/ 5578288 w 5578288"/>
              <a:gd name="connsiteY3" fmla="*/ 1335722 h 1335722"/>
              <a:gd name="connsiteX0" fmla="*/ 0 w 5578288"/>
              <a:gd name="connsiteY0" fmla="*/ 891531 h 1314013"/>
              <a:gd name="connsiteX1" fmla="*/ 646958 w 5578288"/>
              <a:gd name="connsiteY1" fmla="*/ 67392 h 1314013"/>
              <a:gd name="connsiteX2" fmla="*/ 4178152 w 5578288"/>
              <a:gd name="connsiteY2" fmla="*/ 91070 h 1314013"/>
              <a:gd name="connsiteX3" fmla="*/ 5578288 w 5578288"/>
              <a:gd name="connsiteY3" fmla="*/ 1314013 h 1314013"/>
              <a:gd name="connsiteX0" fmla="*/ 0 w 5578288"/>
              <a:gd name="connsiteY0" fmla="*/ 886430 h 1308912"/>
              <a:gd name="connsiteX1" fmla="*/ 646958 w 5578288"/>
              <a:gd name="connsiteY1" fmla="*/ 62291 h 1308912"/>
              <a:gd name="connsiteX2" fmla="*/ 4178152 w 5578288"/>
              <a:gd name="connsiteY2" fmla="*/ 85969 h 1308912"/>
              <a:gd name="connsiteX3" fmla="*/ 5102610 w 5578288"/>
              <a:gd name="connsiteY3" fmla="*/ 307557 h 1308912"/>
              <a:gd name="connsiteX4" fmla="*/ 5578288 w 5578288"/>
              <a:gd name="connsiteY4" fmla="*/ 1308912 h 1308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8288" h="1308912">
                <a:moveTo>
                  <a:pt x="0" y="886430"/>
                </a:moveTo>
                <a:cubicBezTo>
                  <a:pt x="343083" y="821294"/>
                  <a:pt x="-49401" y="195701"/>
                  <a:pt x="646958" y="62291"/>
                </a:cubicBezTo>
                <a:cubicBezTo>
                  <a:pt x="1343317" y="-71119"/>
                  <a:pt x="3435543" y="45091"/>
                  <a:pt x="4178152" y="85969"/>
                </a:cubicBezTo>
                <a:cubicBezTo>
                  <a:pt x="4920761" y="126847"/>
                  <a:pt x="4869254" y="103733"/>
                  <a:pt x="5102610" y="307557"/>
                </a:cubicBezTo>
                <a:cubicBezTo>
                  <a:pt x="5335966" y="511381"/>
                  <a:pt x="5357763" y="1109541"/>
                  <a:pt x="5578288" y="1308912"/>
                </a:cubicBezTo>
              </a:path>
            </a:pathLst>
          </a:custGeom>
          <a:noFill/>
          <a:ln w="25400"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57" name="Rectangle: Rounded Corners 256">
            <a:extLst>
              <a:ext uri="{FF2B5EF4-FFF2-40B4-BE49-F238E27FC236}">
                <a16:creationId xmlns:a16="http://schemas.microsoft.com/office/drawing/2014/main" id="{8F7634B5-F5C1-3627-2970-ED5C2A800ECE}"/>
              </a:ext>
            </a:extLst>
          </p:cNvPr>
          <p:cNvSpPr/>
          <p:nvPr/>
        </p:nvSpPr>
        <p:spPr>
          <a:xfrm>
            <a:off x="4289898" y="5175114"/>
            <a:ext cx="836579" cy="758757"/>
          </a:xfrm>
          <a:prstGeom prst="roundRect">
            <a:avLst>
              <a:gd name="adj" fmla="val 4825"/>
            </a:avLst>
          </a:prstGeom>
          <a:solidFill>
            <a:srgbClr val="FFFFE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ct val="96000"/>
              </a:lnSpc>
            </a:pPr>
            <a:endParaRPr lang="en-US" sz="1600" dirty="0">
              <a:solidFill>
                <a:schemeClr val="tx1"/>
              </a:solidFill>
              <a:latin typeface="Microsoft Sans Serif"/>
              <a:cs typeface="Microsoft Sans Serif" panose="020B0604020202020204" pitchFamily="34" charset="0"/>
            </a:endParaRPr>
          </a:p>
          <a:p>
            <a:pPr algn="ctr">
              <a:lnSpc>
                <a:spcPct val="96000"/>
              </a:lnSpc>
            </a:pPr>
            <a:endParaRPr lang="en-US" sz="1400" dirty="0">
              <a:solidFill>
                <a:schemeClr val="tx1"/>
              </a:solidFill>
              <a:latin typeface="Microsoft Sans Serif"/>
              <a:cs typeface="Microsoft Sans Serif" panose="020B0604020202020204" pitchFamily="34" charset="0"/>
            </a:endParaRPr>
          </a:p>
          <a:p>
            <a:pPr algn="ctr">
              <a:lnSpc>
                <a:spcPct val="96000"/>
              </a:lnSpc>
            </a:pPr>
            <a:r>
              <a:rPr lang="en-US" sz="1400" dirty="0">
                <a:solidFill>
                  <a:schemeClr val="tx1"/>
                </a:solidFill>
                <a:latin typeface="Microsoft Sans Serif"/>
                <a:cs typeface="Microsoft Sans Serif" panose="020B0604020202020204" pitchFamily="34" charset="0"/>
              </a:rPr>
              <a:t>IAB-node</a:t>
            </a:r>
          </a:p>
        </p:txBody>
      </p:sp>
      <p:sp>
        <p:nvSpPr>
          <p:cNvPr id="260" name="Rectangle: Rounded Corners 259">
            <a:extLst>
              <a:ext uri="{FF2B5EF4-FFF2-40B4-BE49-F238E27FC236}">
                <a16:creationId xmlns:a16="http://schemas.microsoft.com/office/drawing/2014/main" id="{E99476EB-DD89-7C21-4B62-3F3525E7A7A9}"/>
              </a:ext>
            </a:extLst>
          </p:cNvPr>
          <p:cNvSpPr/>
          <p:nvPr/>
        </p:nvSpPr>
        <p:spPr>
          <a:xfrm>
            <a:off x="4357992" y="5222880"/>
            <a:ext cx="344109" cy="438617"/>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DU</a:t>
            </a:r>
          </a:p>
        </p:txBody>
      </p:sp>
      <p:sp>
        <p:nvSpPr>
          <p:cNvPr id="265" name="Rectangle: Rounded Corners 264">
            <a:extLst>
              <a:ext uri="{FF2B5EF4-FFF2-40B4-BE49-F238E27FC236}">
                <a16:creationId xmlns:a16="http://schemas.microsoft.com/office/drawing/2014/main" id="{CF8048A8-561A-D575-3AA1-5F085D5B28C3}"/>
              </a:ext>
            </a:extLst>
          </p:cNvPr>
          <p:cNvSpPr/>
          <p:nvPr/>
        </p:nvSpPr>
        <p:spPr>
          <a:xfrm>
            <a:off x="4725578" y="5222880"/>
            <a:ext cx="342534" cy="438617"/>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MT</a:t>
            </a:r>
          </a:p>
        </p:txBody>
      </p:sp>
      <p:cxnSp>
        <p:nvCxnSpPr>
          <p:cNvPr id="22" name="Straight Arrow Connector 21">
            <a:extLst>
              <a:ext uri="{FF2B5EF4-FFF2-40B4-BE49-F238E27FC236}">
                <a16:creationId xmlns:a16="http://schemas.microsoft.com/office/drawing/2014/main" id="{24518C91-B07E-93A9-217D-32A35A6DE612}"/>
              </a:ext>
            </a:extLst>
          </p:cNvPr>
          <p:cNvCxnSpPr>
            <a:cxnSpLocks/>
          </p:cNvCxnSpPr>
          <p:nvPr/>
        </p:nvCxnSpPr>
        <p:spPr>
          <a:xfrm>
            <a:off x="5060338" y="5399619"/>
            <a:ext cx="1087543"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F8A52C1C-1BB5-7F3E-C349-F6B3DA3F4026}"/>
              </a:ext>
            </a:extLst>
          </p:cNvPr>
          <p:cNvSpPr txBox="1"/>
          <p:nvPr/>
        </p:nvSpPr>
        <p:spPr>
          <a:xfrm>
            <a:off x="5385513" y="5306610"/>
            <a:ext cx="522638"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 BH</a:t>
            </a:r>
          </a:p>
        </p:txBody>
      </p:sp>
      <p:sp>
        <p:nvSpPr>
          <p:cNvPr id="266" name="Rectangle: Rounded Corners 265">
            <a:extLst>
              <a:ext uri="{FF2B5EF4-FFF2-40B4-BE49-F238E27FC236}">
                <a16:creationId xmlns:a16="http://schemas.microsoft.com/office/drawing/2014/main" id="{0D878042-AFBA-38BB-94E5-34D4301A1406}"/>
              </a:ext>
            </a:extLst>
          </p:cNvPr>
          <p:cNvSpPr/>
          <p:nvPr/>
        </p:nvSpPr>
        <p:spPr>
          <a:xfrm>
            <a:off x="2525948" y="5181599"/>
            <a:ext cx="836579" cy="758757"/>
          </a:xfrm>
          <a:prstGeom prst="roundRect">
            <a:avLst>
              <a:gd name="adj" fmla="val 4825"/>
            </a:avLst>
          </a:prstGeom>
          <a:solidFill>
            <a:srgbClr val="FFFFE5"/>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ct val="96000"/>
              </a:lnSpc>
            </a:pPr>
            <a:endParaRPr lang="en-US" sz="1600" dirty="0">
              <a:solidFill>
                <a:schemeClr val="tx1"/>
              </a:solidFill>
              <a:latin typeface="Microsoft Sans Serif"/>
              <a:cs typeface="Microsoft Sans Serif" panose="020B0604020202020204" pitchFamily="34" charset="0"/>
            </a:endParaRPr>
          </a:p>
          <a:p>
            <a:pPr algn="ctr">
              <a:lnSpc>
                <a:spcPct val="96000"/>
              </a:lnSpc>
            </a:pPr>
            <a:endParaRPr lang="en-US" sz="1400" dirty="0">
              <a:solidFill>
                <a:schemeClr val="tx1"/>
              </a:solidFill>
              <a:latin typeface="Microsoft Sans Serif"/>
              <a:cs typeface="Microsoft Sans Serif" panose="020B0604020202020204" pitchFamily="34" charset="0"/>
            </a:endParaRPr>
          </a:p>
          <a:p>
            <a:pPr algn="ctr">
              <a:lnSpc>
                <a:spcPct val="96000"/>
              </a:lnSpc>
            </a:pPr>
            <a:r>
              <a:rPr lang="en-US" sz="1400" dirty="0">
                <a:solidFill>
                  <a:schemeClr val="tx1"/>
                </a:solidFill>
                <a:latin typeface="Microsoft Sans Serif"/>
                <a:cs typeface="Microsoft Sans Serif" panose="020B0604020202020204" pitchFamily="34" charset="0"/>
              </a:rPr>
              <a:t>IAB-node</a:t>
            </a:r>
          </a:p>
        </p:txBody>
      </p:sp>
      <p:sp>
        <p:nvSpPr>
          <p:cNvPr id="268" name="Rectangle: Rounded Corners 267">
            <a:extLst>
              <a:ext uri="{FF2B5EF4-FFF2-40B4-BE49-F238E27FC236}">
                <a16:creationId xmlns:a16="http://schemas.microsoft.com/office/drawing/2014/main" id="{F35C275E-F804-1D1A-34B4-883DD7DC77A5}"/>
              </a:ext>
            </a:extLst>
          </p:cNvPr>
          <p:cNvSpPr/>
          <p:nvPr/>
        </p:nvSpPr>
        <p:spPr>
          <a:xfrm>
            <a:off x="2594042" y="5229365"/>
            <a:ext cx="344109" cy="438617"/>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DU</a:t>
            </a:r>
          </a:p>
        </p:txBody>
      </p:sp>
      <p:sp>
        <p:nvSpPr>
          <p:cNvPr id="269" name="Rectangle: Rounded Corners 268">
            <a:extLst>
              <a:ext uri="{FF2B5EF4-FFF2-40B4-BE49-F238E27FC236}">
                <a16:creationId xmlns:a16="http://schemas.microsoft.com/office/drawing/2014/main" id="{BD8B1DEC-1775-F362-8A6C-DF5A9C68A0C3}"/>
              </a:ext>
            </a:extLst>
          </p:cNvPr>
          <p:cNvSpPr/>
          <p:nvPr/>
        </p:nvSpPr>
        <p:spPr>
          <a:xfrm>
            <a:off x="2961628" y="5229365"/>
            <a:ext cx="342534" cy="438617"/>
          </a:xfrm>
          <a:prstGeom prst="roundRect">
            <a:avLst/>
          </a:prstGeom>
          <a:solidFill>
            <a:srgbClr val="CAF8F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Arial" panose="020B0604020202020204" pitchFamily="34" charset="0"/>
                <a:cs typeface="Arial" panose="020B0604020202020204" pitchFamily="34" charset="0"/>
              </a:rPr>
              <a:t>IAB</a:t>
            </a:r>
          </a:p>
          <a:p>
            <a:pPr algn="ctr">
              <a:lnSpc>
                <a:spcPct val="96000"/>
              </a:lnSpc>
            </a:pPr>
            <a:r>
              <a:rPr lang="en-US" sz="1200" b="1" dirty="0">
                <a:solidFill>
                  <a:srgbClr val="00B050"/>
                </a:solidFill>
                <a:latin typeface="Arial" panose="020B0604020202020204" pitchFamily="34" charset="0"/>
                <a:cs typeface="Arial" panose="020B0604020202020204" pitchFamily="34" charset="0"/>
              </a:rPr>
              <a:t>MT</a:t>
            </a:r>
          </a:p>
        </p:txBody>
      </p:sp>
      <p:cxnSp>
        <p:nvCxnSpPr>
          <p:cNvPr id="270" name="Straight Arrow Connector 269">
            <a:extLst>
              <a:ext uri="{FF2B5EF4-FFF2-40B4-BE49-F238E27FC236}">
                <a16:creationId xmlns:a16="http://schemas.microsoft.com/office/drawing/2014/main" id="{55264BFB-F25B-CC91-7894-4954BAAAF7BE}"/>
              </a:ext>
            </a:extLst>
          </p:cNvPr>
          <p:cNvCxnSpPr>
            <a:cxnSpLocks/>
          </p:cNvCxnSpPr>
          <p:nvPr/>
        </p:nvCxnSpPr>
        <p:spPr>
          <a:xfrm>
            <a:off x="3267206" y="5406104"/>
            <a:ext cx="1087543"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271" name="TextBox 270">
            <a:extLst>
              <a:ext uri="{FF2B5EF4-FFF2-40B4-BE49-F238E27FC236}">
                <a16:creationId xmlns:a16="http://schemas.microsoft.com/office/drawing/2014/main" id="{B33E8618-403E-8EF7-A038-3F79E6BB4175}"/>
              </a:ext>
            </a:extLst>
          </p:cNvPr>
          <p:cNvSpPr txBox="1"/>
          <p:nvPr/>
        </p:nvSpPr>
        <p:spPr>
          <a:xfrm>
            <a:off x="3592381" y="5313095"/>
            <a:ext cx="522638"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 BH</a:t>
            </a:r>
          </a:p>
        </p:txBody>
      </p:sp>
      <p:pic>
        <p:nvPicPr>
          <p:cNvPr id="6" name="Picture 5" descr="A black cell phone with a white screen&#10;&#10;Description automatically generated with low confidence">
            <a:extLst>
              <a:ext uri="{FF2B5EF4-FFF2-40B4-BE49-F238E27FC236}">
                <a16:creationId xmlns:a16="http://schemas.microsoft.com/office/drawing/2014/main" id="{B9F06ADA-3828-7D14-E44B-774C7014C7D9}"/>
              </a:ext>
            </a:extLst>
          </p:cNvPr>
          <p:cNvPicPr>
            <a:picLocks noChangeAspect="1"/>
          </p:cNvPicPr>
          <p:nvPr/>
        </p:nvPicPr>
        <p:blipFill>
          <a:blip r:embed="rId5">
            <a:duotone>
              <a:prstClr val="black"/>
              <a:schemeClr val="accent4">
                <a:tint val="45000"/>
                <a:satMod val="400000"/>
              </a:schemeClr>
            </a:duotone>
            <a:extLst>
              <a:ext uri="{28A0092B-C50C-407E-A947-70E740481C1C}">
                <a14:useLocalDpi xmlns:a14="http://schemas.microsoft.com/office/drawing/2010/main" val="0"/>
              </a:ext>
            </a:extLst>
          </a:blip>
          <a:stretch>
            <a:fillRect/>
          </a:stretch>
        </p:blipFill>
        <p:spPr>
          <a:xfrm>
            <a:off x="1676431" y="5169897"/>
            <a:ext cx="567558" cy="567558"/>
          </a:xfrm>
          <a:prstGeom prst="rect">
            <a:avLst/>
          </a:prstGeom>
        </p:spPr>
      </p:pic>
      <p:cxnSp>
        <p:nvCxnSpPr>
          <p:cNvPr id="44" name="Straight Arrow Connector 43">
            <a:extLst>
              <a:ext uri="{FF2B5EF4-FFF2-40B4-BE49-F238E27FC236}">
                <a16:creationId xmlns:a16="http://schemas.microsoft.com/office/drawing/2014/main" id="{D0EEBF26-43E5-5ADE-D7A0-F5CA5489CFE4}"/>
              </a:ext>
            </a:extLst>
          </p:cNvPr>
          <p:cNvCxnSpPr>
            <a:cxnSpLocks/>
          </p:cNvCxnSpPr>
          <p:nvPr/>
        </p:nvCxnSpPr>
        <p:spPr>
          <a:xfrm flipH="1">
            <a:off x="2091447" y="5399957"/>
            <a:ext cx="521526" cy="0"/>
          </a:xfrm>
          <a:prstGeom prst="straightConnector1">
            <a:avLst/>
          </a:prstGeom>
          <a:ln w="12700" cap="rnd">
            <a:solidFill>
              <a:srgbClr val="00B05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621EC717-3FB8-DBC6-9A14-9449DD176175}"/>
              </a:ext>
            </a:extLst>
          </p:cNvPr>
          <p:cNvSpPr txBox="1"/>
          <p:nvPr/>
        </p:nvSpPr>
        <p:spPr>
          <a:xfrm>
            <a:off x="2239440" y="5325086"/>
            <a:ext cx="259686" cy="177293"/>
          </a:xfrm>
          <a:prstGeom prst="rect">
            <a:avLst/>
          </a:prstGeom>
          <a:solidFill>
            <a:srgbClr val="FFFFFF"/>
          </a:solidFill>
        </p:spPr>
        <p:txBody>
          <a:bodyPr wrap="square" lIns="0" tIns="0" rIns="0" bIns="0" rtlCol="0">
            <a:spAutoFit/>
          </a:bodyPr>
          <a:lstStyle/>
          <a:p>
            <a:pPr algn="l">
              <a:lnSpc>
                <a:spcPct val="96000"/>
              </a:lnSpc>
            </a:pPr>
            <a:r>
              <a:rPr lang="en-US" sz="1200" dirty="0">
                <a:solidFill>
                  <a:srgbClr val="00B050"/>
                </a:solidFill>
                <a:latin typeface="Microsoft Sans Serif"/>
                <a:cs typeface="Microsoft Sans Serif" panose="020B0604020202020204" pitchFamily="34" charset="0"/>
              </a:rPr>
              <a:t>NR</a:t>
            </a:r>
          </a:p>
        </p:txBody>
      </p:sp>
      <p:sp>
        <p:nvSpPr>
          <p:cNvPr id="273" name="Freeform: Shape 272">
            <a:extLst>
              <a:ext uri="{FF2B5EF4-FFF2-40B4-BE49-F238E27FC236}">
                <a16:creationId xmlns:a16="http://schemas.microsoft.com/office/drawing/2014/main" id="{A620573F-9896-7AD6-775D-C9C68962FC1E}"/>
              </a:ext>
            </a:extLst>
          </p:cNvPr>
          <p:cNvSpPr/>
          <p:nvPr/>
        </p:nvSpPr>
        <p:spPr>
          <a:xfrm>
            <a:off x="2081717" y="4698457"/>
            <a:ext cx="4484451" cy="874578"/>
          </a:xfrm>
          <a:custGeom>
            <a:avLst/>
            <a:gdLst>
              <a:gd name="connsiteX0" fmla="*/ 0 w 4564340"/>
              <a:gd name="connsiteY0" fmla="*/ 865762 h 941646"/>
              <a:gd name="connsiteX1" fmla="*/ 3959158 w 4564340"/>
              <a:gd name="connsiteY1" fmla="*/ 856034 h 941646"/>
              <a:gd name="connsiteX2" fmla="*/ 4484451 w 4564340"/>
              <a:gd name="connsiteY2" fmla="*/ 0 h 941646"/>
              <a:gd name="connsiteX0" fmla="*/ 0 w 4553631"/>
              <a:gd name="connsiteY0" fmla="*/ 865762 h 947578"/>
              <a:gd name="connsiteX1" fmla="*/ 3920247 w 4553631"/>
              <a:gd name="connsiteY1" fmla="*/ 865762 h 947578"/>
              <a:gd name="connsiteX2" fmla="*/ 4484451 w 4553631"/>
              <a:gd name="connsiteY2" fmla="*/ 0 h 947578"/>
              <a:gd name="connsiteX0" fmla="*/ 0 w 4497432"/>
              <a:gd name="connsiteY0" fmla="*/ 865762 h 947578"/>
              <a:gd name="connsiteX1" fmla="*/ 3920247 w 4497432"/>
              <a:gd name="connsiteY1" fmla="*/ 865762 h 947578"/>
              <a:gd name="connsiteX2" fmla="*/ 4484451 w 4497432"/>
              <a:gd name="connsiteY2" fmla="*/ 0 h 947578"/>
              <a:gd name="connsiteX0" fmla="*/ 0 w 4484451"/>
              <a:gd name="connsiteY0" fmla="*/ 865762 h 912642"/>
              <a:gd name="connsiteX1" fmla="*/ 3638145 w 4484451"/>
              <a:gd name="connsiteY1" fmla="*/ 797668 h 912642"/>
              <a:gd name="connsiteX2" fmla="*/ 4484451 w 4484451"/>
              <a:gd name="connsiteY2" fmla="*/ 0 h 912642"/>
              <a:gd name="connsiteX0" fmla="*/ 0 w 4484451"/>
              <a:gd name="connsiteY0" fmla="*/ 865762 h 912642"/>
              <a:gd name="connsiteX1" fmla="*/ 3638145 w 4484451"/>
              <a:gd name="connsiteY1" fmla="*/ 797668 h 912642"/>
              <a:gd name="connsiteX2" fmla="*/ 4484451 w 4484451"/>
              <a:gd name="connsiteY2" fmla="*/ 0 h 912642"/>
              <a:gd name="connsiteX0" fmla="*/ 0 w 4484451"/>
              <a:gd name="connsiteY0" fmla="*/ 865762 h 925648"/>
              <a:gd name="connsiteX1" fmla="*/ 3696511 w 4484451"/>
              <a:gd name="connsiteY1" fmla="*/ 826851 h 925648"/>
              <a:gd name="connsiteX2" fmla="*/ 4484451 w 4484451"/>
              <a:gd name="connsiteY2" fmla="*/ 0 h 925648"/>
              <a:gd name="connsiteX0" fmla="*/ 0 w 4484451"/>
              <a:gd name="connsiteY0" fmla="*/ 865762 h 903131"/>
              <a:gd name="connsiteX1" fmla="*/ 3696511 w 4484451"/>
              <a:gd name="connsiteY1" fmla="*/ 826851 h 903131"/>
              <a:gd name="connsiteX2" fmla="*/ 4484451 w 4484451"/>
              <a:gd name="connsiteY2" fmla="*/ 0 h 903131"/>
              <a:gd name="connsiteX0" fmla="*/ 0 w 4484451"/>
              <a:gd name="connsiteY0" fmla="*/ 865762 h 874578"/>
              <a:gd name="connsiteX1" fmla="*/ 3696511 w 4484451"/>
              <a:gd name="connsiteY1" fmla="*/ 826851 h 874578"/>
              <a:gd name="connsiteX2" fmla="*/ 4484451 w 4484451"/>
              <a:gd name="connsiteY2" fmla="*/ 0 h 874578"/>
            </a:gdLst>
            <a:ahLst/>
            <a:cxnLst>
              <a:cxn ang="0">
                <a:pos x="connsiteX0" y="connsiteY0"/>
              </a:cxn>
              <a:cxn ang="0">
                <a:pos x="connsiteX1" y="connsiteY1"/>
              </a:cxn>
              <a:cxn ang="0">
                <a:pos x="connsiteX2" y="connsiteY2"/>
              </a:cxn>
            </a:cxnLst>
            <a:rect l="l" t="t" r="r" b="b"/>
            <a:pathLst>
              <a:path w="4484451" h="874578">
                <a:moveTo>
                  <a:pt x="0" y="865762"/>
                </a:moveTo>
                <a:cubicBezTo>
                  <a:pt x="1615602" y="864951"/>
                  <a:pt x="2949103" y="903051"/>
                  <a:pt x="3696511" y="826851"/>
                </a:cubicBezTo>
                <a:cubicBezTo>
                  <a:pt x="4249366" y="779833"/>
                  <a:pt x="4469048" y="511513"/>
                  <a:pt x="4484451" y="0"/>
                </a:cubicBezTo>
              </a:path>
            </a:pathLst>
          </a:custGeom>
          <a:noFill/>
          <a:ln w="25400"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74" name="Freeform: Shape 273">
            <a:extLst>
              <a:ext uri="{FF2B5EF4-FFF2-40B4-BE49-F238E27FC236}">
                <a16:creationId xmlns:a16="http://schemas.microsoft.com/office/drawing/2014/main" id="{0FA602DC-239F-A371-E54D-B143694D6C18}"/>
              </a:ext>
            </a:extLst>
          </p:cNvPr>
          <p:cNvSpPr/>
          <p:nvPr/>
        </p:nvSpPr>
        <p:spPr>
          <a:xfrm>
            <a:off x="2052536" y="5155658"/>
            <a:ext cx="8365787" cy="1284108"/>
          </a:xfrm>
          <a:custGeom>
            <a:avLst/>
            <a:gdLst>
              <a:gd name="connsiteX0" fmla="*/ 359468 w 8705800"/>
              <a:gd name="connsiteY0" fmla="*/ 535022 h 1052122"/>
              <a:gd name="connsiteX1" fmla="*/ 845851 w 8705800"/>
              <a:gd name="connsiteY1" fmla="*/ 943583 h 1052122"/>
              <a:gd name="connsiteX2" fmla="*/ 7752490 w 8705800"/>
              <a:gd name="connsiteY2" fmla="*/ 1011677 h 1052122"/>
              <a:gd name="connsiteX3" fmla="*/ 8258328 w 8705800"/>
              <a:gd name="connsiteY3" fmla="*/ 398834 h 1052122"/>
              <a:gd name="connsiteX4" fmla="*/ 8705800 w 8705800"/>
              <a:gd name="connsiteY4" fmla="*/ 0 h 1052122"/>
              <a:gd name="connsiteX0" fmla="*/ 153823 w 8500155"/>
              <a:gd name="connsiteY0" fmla="*/ 535022 h 1052122"/>
              <a:gd name="connsiteX1" fmla="*/ 640206 w 8500155"/>
              <a:gd name="connsiteY1" fmla="*/ 943583 h 1052122"/>
              <a:gd name="connsiteX2" fmla="*/ 7546845 w 8500155"/>
              <a:gd name="connsiteY2" fmla="*/ 1011677 h 1052122"/>
              <a:gd name="connsiteX3" fmla="*/ 8052683 w 8500155"/>
              <a:gd name="connsiteY3" fmla="*/ 398834 h 1052122"/>
              <a:gd name="connsiteX4" fmla="*/ 8500155 w 8500155"/>
              <a:gd name="connsiteY4" fmla="*/ 0 h 1052122"/>
              <a:gd name="connsiteX0" fmla="*/ 0 w 8346332"/>
              <a:gd name="connsiteY0" fmla="*/ 535022 h 1034297"/>
              <a:gd name="connsiteX1" fmla="*/ 486383 w 8346332"/>
              <a:gd name="connsiteY1" fmla="*/ 943583 h 1034297"/>
              <a:gd name="connsiteX2" fmla="*/ 7393022 w 8346332"/>
              <a:gd name="connsiteY2" fmla="*/ 1011677 h 1034297"/>
              <a:gd name="connsiteX3" fmla="*/ 7898860 w 8346332"/>
              <a:gd name="connsiteY3" fmla="*/ 398834 h 1034297"/>
              <a:gd name="connsiteX4" fmla="*/ 8346332 w 8346332"/>
              <a:gd name="connsiteY4" fmla="*/ 0 h 1034297"/>
              <a:gd name="connsiteX0" fmla="*/ 0 w 8346332"/>
              <a:gd name="connsiteY0" fmla="*/ 535022 h 1039886"/>
              <a:gd name="connsiteX1" fmla="*/ 486383 w 8346332"/>
              <a:gd name="connsiteY1" fmla="*/ 943583 h 1039886"/>
              <a:gd name="connsiteX2" fmla="*/ 7393022 w 8346332"/>
              <a:gd name="connsiteY2" fmla="*/ 1011677 h 1039886"/>
              <a:gd name="connsiteX3" fmla="*/ 7898860 w 8346332"/>
              <a:gd name="connsiteY3" fmla="*/ 398834 h 1039886"/>
              <a:gd name="connsiteX4" fmla="*/ 8346332 w 8346332"/>
              <a:gd name="connsiteY4" fmla="*/ 0 h 1039886"/>
              <a:gd name="connsiteX0" fmla="*/ 153822 w 8500154"/>
              <a:gd name="connsiteY0" fmla="*/ 535022 h 1009576"/>
              <a:gd name="connsiteX1" fmla="*/ 640205 w 8500154"/>
              <a:gd name="connsiteY1" fmla="*/ 943583 h 1009576"/>
              <a:gd name="connsiteX2" fmla="*/ 7546844 w 8500154"/>
              <a:gd name="connsiteY2" fmla="*/ 953311 h 1009576"/>
              <a:gd name="connsiteX3" fmla="*/ 8052682 w 8500154"/>
              <a:gd name="connsiteY3" fmla="*/ 398834 h 1009576"/>
              <a:gd name="connsiteX4" fmla="*/ 8500154 w 8500154"/>
              <a:gd name="connsiteY4" fmla="*/ 0 h 1009576"/>
              <a:gd name="connsiteX0" fmla="*/ 153822 w 8500154"/>
              <a:gd name="connsiteY0" fmla="*/ 535022 h 983828"/>
              <a:gd name="connsiteX1" fmla="*/ 640205 w 8500154"/>
              <a:gd name="connsiteY1" fmla="*/ 943583 h 983828"/>
              <a:gd name="connsiteX2" fmla="*/ 7546844 w 8500154"/>
              <a:gd name="connsiteY2" fmla="*/ 953311 h 983828"/>
              <a:gd name="connsiteX3" fmla="*/ 8052682 w 8500154"/>
              <a:gd name="connsiteY3" fmla="*/ 398834 h 983828"/>
              <a:gd name="connsiteX4" fmla="*/ 8500154 w 8500154"/>
              <a:gd name="connsiteY4" fmla="*/ 0 h 983828"/>
              <a:gd name="connsiteX0" fmla="*/ 153822 w 8500154"/>
              <a:gd name="connsiteY0" fmla="*/ 535022 h 1010923"/>
              <a:gd name="connsiteX1" fmla="*/ 640205 w 8500154"/>
              <a:gd name="connsiteY1" fmla="*/ 943583 h 1010923"/>
              <a:gd name="connsiteX2" fmla="*/ 7546844 w 8500154"/>
              <a:gd name="connsiteY2" fmla="*/ 953311 h 1010923"/>
              <a:gd name="connsiteX3" fmla="*/ 8276418 w 8500154"/>
              <a:gd name="connsiteY3" fmla="*/ 379379 h 1010923"/>
              <a:gd name="connsiteX4" fmla="*/ 8500154 w 8500154"/>
              <a:gd name="connsiteY4" fmla="*/ 0 h 1010923"/>
              <a:gd name="connsiteX0" fmla="*/ 153822 w 8500154"/>
              <a:gd name="connsiteY0" fmla="*/ 535022 h 1010923"/>
              <a:gd name="connsiteX1" fmla="*/ 640205 w 8500154"/>
              <a:gd name="connsiteY1" fmla="*/ 943583 h 1010923"/>
              <a:gd name="connsiteX2" fmla="*/ 7546844 w 8500154"/>
              <a:gd name="connsiteY2" fmla="*/ 953311 h 1010923"/>
              <a:gd name="connsiteX3" fmla="*/ 8276418 w 8500154"/>
              <a:gd name="connsiteY3" fmla="*/ 379379 h 1010923"/>
              <a:gd name="connsiteX4" fmla="*/ 8500154 w 8500154"/>
              <a:gd name="connsiteY4" fmla="*/ 0 h 1010923"/>
              <a:gd name="connsiteX0" fmla="*/ 153822 w 8470971"/>
              <a:gd name="connsiteY0" fmla="*/ 535022 h 1010923"/>
              <a:gd name="connsiteX1" fmla="*/ 640205 w 8470971"/>
              <a:gd name="connsiteY1" fmla="*/ 943583 h 1010923"/>
              <a:gd name="connsiteX2" fmla="*/ 7546844 w 8470971"/>
              <a:gd name="connsiteY2" fmla="*/ 953311 h 1010923"/>
              <a:gd name="connsiteX3" fmla="*/ 8276418 w 8470971"/>
              <a:gd name="connsiteY3" fmla="*/ 379379 h 1010923"/>
              <a:gd name="connsiteX4" fmla="*/ 8470971 w 8470971"/>
              <a:gd name="connsiteY4" fmla="*/ 0 h 1010923"/>
              <a:gd name="connsiteX0" fmla="*/ 153822 w 8470971"/>
              <a:gd name="connsiteY0" fmla="*/ 535022 h 1010923"/>
              <a:gd name="connsiteX1" fmla="*/ 640205 w 8470971"/>
              <a:gd name="connsiteY1" fmla="*/ 943583 h 1010923"/>
              <a:gd name="connsiteX2" fmla="*/ 7546844 w 8470971"/>
              <a:gd name="connsiteY2" fmla="*/ 953311 h 1010923"/>
              <a:gd name="connsiteX3" fmla="*/ 8276418 w 8470971"/>
              <a:gd name="connsiteY3" fmla="*/ 379379 h 1010923"/>
              <a:gd name="connsiteX4" fmla="*/ 8470971 w 8470971"/>
              <a:gd name="connsiteY4" fmla="*/ 0 h 1010923"/>
              <a:gd name="connsiteX0" fmla="*/ 153822 w 8470971"/>
              <a:gd name="connsiteY0" fmla="*/ 535022 h 1010923"/>
              <a:gd name="connsiteX1" fmla="*/ 640205 w 8470971"/>
              <a:gd name="connsiteY1" fmla="*/ 943583 h 1010923"/>
              <a:gd name="connsiteX2" fmla="*/ 7546844 w 8470971"/>
              <a:gd name="connsiteY2" fmla="*/ 953311 h 1010923"/>
              <a:gd name="connsiteX3" fmla="*/ 8276418 w 8470971"/>
              <a:gd name="connsiteY3" fmla="*/ 379379 h 1010923"/>
              <a:gd name="connsiteX4" fmla="*/ 8470971 w 8470971"/>
              <a:gd name="connsiteY4" fmla="*/ 0 h 1010923"/>
              <a:gd name="connsiteX0" fmla="*/ 153822 w 8470971"/>
              <a:gd name="connsiteY0" fmla="*/ 535022 h 1010923"/>
              <a:gd name="connsiteX1" fmla="*/ 640205 w 8470971"/>
              <a:gd name="connsiteY1" fmla="*/ 943583 h 1010923"/>
              <a:gd name="connsiteX2" fmla="*/ 7546844 w 8470971"/>
              <a:gd name="connsiteY2" fmla="*/ 953311 h 1010923"/>
              <a:gd name="connsiteX3" fmla="*/ 8276418 w 8470971"/>
              <a:gd name="connsiteY3" fmla="*/ 379379 h 1010923"/>
              <a:gd name="connsiteX4" fmla="*/ 8470971 w 8470971"/>
              <a:gd name="connsiteY4" fmla="*/ 0 h 1010923"/>
              <a:gd name="connsiteX0" fmla="*/ 153822 w 8470971"/>
              <a:gd name="connsiteY0" fmla="*/ 535022 h 995279"/>
              <a:gd name="connsiteX1" fmla="*/ 640205 w 8470971"/>
              <a:gd name="connsiteY1" fmla="*/ 943583 h 995279"/>
              <a:gd name="connsiteX2" fmla="*/ 7546844 w 8470971"/>
              <a:gd name="connsiteY2" fmla="*/ 953311 h 995279"/>
              <a:gd name="connsiteX3" fmla="*/ 8276418 w 8470971"/>
              <a:gd name="connsiteY3" fmla="*/ 379379 h 995279"/>
              <a:gd name="connsiteX4" fmla="*/ 8470971 w 8470971"/>
              <a:gd name="connsiteY4" fmla="*/ 0 h 995279"/>
              <a:gd name="connsiteX0" fmla="*/ 153822 w 8470971"/>
              <a:gd name="connsiteY0" fmla="*/ 535022 h 995279"/>
              <a:gd name="connsiteX1" fmla="*/ 640205 w 8470971"/>
              <a:gd name="connsiteY1" fmla="*/ 943583 h 995279"/>
              <a:gd name="connsiteX2" fmla="*/ 7546844 w 8470971"/>
              <a:gd name="connsiteY2" fmla="*/ 953311 h 995279"/>
              <a:gd name="connsiteX3" fmla="*/ 8276418 w 8470971"/>
              <a:gd name="connsiteY3" fmla="*/ 379379 h 995279"/>
              <a:gd name="connsiteX4" fmla="*/ 8470971 w 8470971"/>
              <a:gd name="connsiteY4" fmla="*/ 0 h 995279"/>
              <a:gd name="connsiteX0" fmla="*/ 153822 w 8470971"/>
              <a:gd name="connsiteY0" fmla="*/ 535022 h 1002285"/>
              <a:gd name="connsiteX1" fmla="*/ 640205 w 8470971"/>
              <a:gd name="connsiteY1" fmla="*/ 943583 h 1002285"/>
              <a:gd name="connsiteX2" fmla="*/ 7546844 w 8470971"/>
              <a:gd name="connsiteY2" fmla="*/ 953311 h 1002285"/>
              <a:gd name="connsiteX3" fmla="*/ 8305601 w 8470971"/>
              <a:gd name="connsiteY3" fmla="*/ 505839 h 1002285"/>
              <a:gd name="connsiteX4" fmla="*/ 8470971 w 8470971"/>
              <a:gd name="connsiteY4" fmla="*/ 0 h 1002285"/>
              <a:gd name="connsiteX0" fmla="*/ 153822 w 8470971"/>
              <a:gd name="connsiteY0" fmla="*/ 535022 h 994661"/>
              <a:gd name="connsiteX1" fmla="*/ 640205 w 8470971"/>
              <a:gd name="connsiteY1" fmla="*/ 943583 h 994661"/>
              <a:gd name="connsiteX2" fmla="*/ 7546844 w 8470971"/>
              <a:gd name="connsiteY2" fmla="*/ 953311 h 994661"/>
              <a:gd name="connsiteX3" fmla="*/ 8305601 w 8470971"/>
              <a:gd name="connsiteY3" fmla="*/ 505839 h 994661"/>
              <a:gd name="connsiteX4" fmla="*/ 8470971 w 8470971"/>
              <a:gd name="connsiteY4" fmla="*/ 0 h 994661"/>
              <a:gd name="connsiteX0" fmla="*/ 153822 w 8470971"/>
              <a:gd name="connsiteY0" fmla="*/ 535022 h 994661"/>
              <a:gd name="connsiteX1" fmla="*/ 640205 w 8470971"/>
              <a:gd name="connsiteY1" fmla="*/ 943583 h 994661"/>
              <a:gd name="connsiteX2" fmla="*/ 7546844 w 8470971"/>
              <a:gd name="connsiteY2" fmla="*/ 953311 h 994661"/>
              <a:gd name="connsiteX3" fmla="*/ 8305601 w 8470971"/>
              <a:gd name="connsiteY3" fmla="*/ 505839 h 994661"/>
              <a:gd name="connsiteX4" fmla="*/ 8470971 w 8470971"/>
              <a:gd name="connsiteY4" fmla="*/ 0 h 994661"/>
              <a:gd name="connsiteX0" fmla="*/ 153822 w 8470971"/>
              <a:gd name="connsiteY0" fmla="*/ 535022 h 994661"/>
              <a:gd name="connsiteX1" fmla="*/ 640205 w 8470971"/>
              <a:gd name="connsiteY1" fmla="*/ 943583 h 994661"/>
              <a:gd name="connsiteX2" fmla="*/ 7546844 w 8470971"/>
              <a:gd name="connsiteY2" fmla="*/ 953311 h 994661"/>
              <a:gd name="connsiteX3" fmla="*/ 8305601 w 8470971"/>
              <a:gd name="connsiteY3" fmla="*/ 505839 h 994661"/>
              <a:gd name="connsiteX4" fmla="*/ 8470971 w 8470971"/>
              <a:gd name="connsiteY4" fmla="*/ 0 h 994661"/>
              <a:gd name="connsiteX0" fmla="*/ 115126 w 8432275"/>
              <a:gd name="connsiteY0" fmla="*/ 535022 h 994661"/>
              <a:gd name="connsiteX1" fmla="*/ 601509 w 8432275"/>
              <a:gd name="connsiteY1" fmla="*/ 943583 h 994661"/>
              <a:gd name="connsiteX2" fmla="*/ 7508148 w 8432275"/>
              <a:gd name="connsiteY2" fmla="*/ 953311 h 994661"/>
              <a:gd name="connsiteX3" fmla="*/ 8266905 w 8432275"/>
              <a:gd name="connsiteY3" fmla="*/ 505839 h 994661"/>
              <a:gd name="connsiteX4" fmla="*/ 8432275 w 8432275"/>
              <a:gd name="connsiteY4" fmla="*/ 0 h 994661"/>
              <a:gd name="connsiteX0" fmla="*/ 0 w 8317149"/>
              <a:gd name="connsiteY0" fmla="*/ 535022 h 973376"/>
              <a:gd name="connsiteX1" fmla="*/ 486383 w 8317149"/>
              <a:gd name="connsiteY1" fmla="*/ 943583 h 973376"/>
              <a:gd name="connsiteX2" fmla="*/ 7393022 w 8317149"/>
              <a:gd name="connsiteY2" fmla="*/ 953311 h 973376"/>
              <a:gd name="connsiteX3" fmla="*/ 8151779 w 8317149"/>
              <a:gd name="connsiteY3" fmla="*/ 505839 h 973376"/>
              <a:gd name="connsiteX4" fmla="*/ 8317149 w 8317149"/>
              <a:gd name="connsiteY4" fmla="*/ 0 h 973376"/>
              <a:gd name="connsiteX0" fmla="*/ 0 w 8317149"/>
              <a:gd name="connsiteY0" fmla="*/ 535022 h 991529"/>
              <a:gd name="connsiteX1" fmla="*/ 972766 w 8317149"/>
              <a:gd name="connsiteY1" fmla="*/ 972766 h 991529"/>
              <a:gd name="connsiteX2" fmla="*/ 7393022 w 8317149"/>
              <a:gd name="connsiteY2" fmla="*/ 953311 h 991529"/>
              <a:gd name="connsiteX3" fmla="*/ 8151779 w 8317149"/>
              <a:gd name="connsiteY3" fmla="*/ 505839 h 991529"/>
              <a:gd name="connsiteX4" fmla="*/ 8317149 w 8317149"/>
              <a:gd name="connsiteY4" fmla="*/ 0 h 991529"/>
              <a:gd name="connsiteX0" fmla="*/ 0 w 8317149"/>
              <a:gd name="connsiteY0" fmla="*/ 535022 h 974949"/>
              <a:gd name="connsiteX1" fmla="*/ 719847 w 8317149"/>
              <a:gd name="connsiteY1" fmla="*/ 914400 h 974949"/>
              <a:gd name="connsiteX2" fmla="*/ 7393022 w 8317149"/>
              <a:gd name="connsiteY2" fmla="*/ 953311 h 974949"/>
              <a:gd name="connsiteX3" fmla="*/ 8151779 w 8317149"/>
              <a:gd name="connsiteY3" fmla="*/ 505839 h 974949"/>
              <a:gd name="connsiteX4" fmla="*/ 8317149 w 8317149"/>
              <a:gd name="connsiteY4" fmla="*/ 0 h 974949"/>
              <a:gd name="connsiteX0" fmla="*/ 0 w 8317149"/>
              <a:gd name="connsiteY0" fmla="*/ 535022 h 953311"/>
              <a:gd name="connsiteX1" fmla="*/ 719847 w 8317149"/>
              <a:gd name="connsiteY1" fmla="*/ 914400 h 953311"/>
              <a:gd name="connsiteX2" fmla="*/ 7393022 w 8317149"/>
              <a:gd name="connsiteY2" fmla="*/ 953311 h 953311"/>
              <a:gd name="connsiteX3" fmla="*/ 8151779 w 8317149"/>
              <a:gd name="connsiteY3" fmla="*/ 505839 h 953311"/>
              <a:gd name="connsiteX4" fmla="*/ 8317149 w 8317149"/>
              <a:gd name="connsiteY4" fmla="*/ 0 h 953311"/>
              <a:gd name="connsiteX0" fmla="*/ 0 w 8317149"/>
              <a:gd name="connsiteY0" fmla="*/ 535022 h 1005651"/>
              <a:gd name="connsiteX1" fmla="*/ 671208 w 8317149"/>
              <a:gd name="connsiteY1" fmla="*/ 1001949 h 1005651"/>
              <a:gd name="connsiteX2" fmla="*/ 7393022 w 8317149"/>
              <a:gd name="connsiteY2" fmla="*/ 953311 h 1005651"/>
              <a:gd name="connsiteX3" fmla="*/ 8151779 w 8317149"/>
              <a:gd name="connsiteY3" fmla="*/ 505839 h 1005651"/>
              <a:gd name="connsiteX4" fmla="*/ 8317149 w 8317149"/>
              <a:gd name="connsiteY4" fmla="*/ 0 h 1005651"/>
              <a:gd name="connsiteX0" fmla="*/ 0 w 8317149"/>
              <a:gd name="connsiteY0" fmla="*/ 535022 h 1002114"/>
              <a:gd name="connsiteX1" fmla="*/ 671208 w 8317149"/>
              <a:gd name="connsiteY1" fmla="*/ 1001949 h 1002114"/>
              <a:gd name="connsiteX2" fmla="*/ 7393022 w 8317149"/>
              <a:gd name="connsiteY2" fmla="*/ 953311 h 1002114"/>
              <a:gd name="connsiteX3" fmla="*/ 8151779 w 8317149"/>
              <a:gd name="connsiteY3" fmla="*/ 505839 h 1002114"/>
              <a:gd name="connsiteX4" fmla="*/ 8317149 w 8317149"/>
              <a:gd name="connsiteY4" fmla="*/ 0 h 1002114"/>
              <a:gd name="connsiteX0" fmla="*/ 0 w 8365787"/>
              <a:gd name="connsiteY0" fmla="*/ 415723 h 1031511"/>
              <a:gd name="connsiteX1" fmla="*/ 719846 w 8365787"/>
              <a:gd name="connsiteY1" fmla="*/ 1001949 h 1031511"/>
              <a:gd name="connsiteX2" fmla="*/ 7441660 w 8365787"/>
              <a:gd name="connsiteY2" fmla="*/ 953311 h 1031511"/>
              <a:gd name="connsiteX3" fmla="*/ 8200417 w 8365787"/>
              <a:gd name="connsiteY3" fmla="*/ 505839 h 1031511"/>
              <a:gd name="connsiteX4" fmla="*/ 8365787 w 8365787"/>
              <a:gd name="connsiteY4" fmla="*/ 0 h 1031511"/>
              <a:gd name="connsiteX0" fmla="*/ 0 w 8365787"/>
              <a:gd name="connsiteY0" fmla="*/ 415723 h 1010922"/>
              <a:gd name="connsiteX1" fmla="*/ 875489 w 8365787"/>
              <a:gd name="connsiteY1" fmla="*/ 946276 h 1010922"/>
              <a:gd name="connsiteX2" fmla="*/ 7441660 w 8365787"/>
              <a:gd name="connsiteY2" fmla="*/ 953311 h 1010922"/>
              <a:gd name="connsiteX3" fmla="*/ 8200417 w 8365787"/>
              <a:gd name="connsiteY3" fmla="*/ 505839 h 1010922"/>
              <a:gd name="connsiteX4" fmla="*/ 8365787 w 8365787"/>
              <a:gd name="connsiteY4" fmla="*/ 0 h 1010922"/>
              <a:gd name="connsiteX0" fmla="*/ 0 w 8365787"/>
              <a:gd name="connsiteY0" fmla="*/ 415723 h 984638"/>
              <a:gd name="connsiteX1" fmla="*/ 875489 w 8365787"/>
              <a:gd name="connsiteY1" fmla="*/ 946276 h 984638"/>
              <a:gd name="connsiteX2" fmla="*/ 7441660 w 8365787"/>
              <a:gd name="connsiteY2" fmla="*/ 953311 h 984638"/>
              <a:gd name="connsiteX3" fmla="*/ 8200417 w 8365787"/>
              <a:gd name="connsiteY3" fmla="*/ 505839 h 984638"/>
              <a:gd name="connsiteX4" fmla="*/ 8365787 w 8365787"/>
              <a:gd name="connsiteY4" fmla="*/ 0 h 984638"/>
              <a:gd name="connsiteX0" fmla="*/ 0 w 8365787"/>
              <a:gd name="connsiteY0" fmla="*/ 415723 h 986043"/>
              <a:gd name="connsiteX1" fmla="*/ 865761 w 8365787"/>
              <a:gd name="connsiteY1" fmla="*/ 986043 h 986043"/>
              <a:gd name="connsiteX2" fmla="*/ 7441660 w 8365787"/>
              <a:gd name="connsiteY2" fmla="*/ 953311 h 986043"/>
              <a:gd name="connsiteX3" fmla="*/ 8200417 w 8365787"/>
              <a:gd name="connsiteY3" fmla="*/ 505839 h 986043"/>
              <a:gd name="connsiteX4" fmla="*/ 8365787 w 8365787"/>
              <a:gd name="connsiteY4" fmla="*/ 0 h 986043"/>
              <a:gd name="connsiteX0" fmla="*/ 0 w 8365787"/>
              <a:gd name="connsiteY0" fmla="*/ 415723 h 1030157"/>
              <a:gd name="connsiteX1" fmla="*/ 865761 w 8365787"/>
              <a:gd name="connsiteY1" fmla="*/ 986043 h 1030157"/>
              <a:gd name="connsiteX2" fmla="*/ 7383294 w 8365787"/>
              <a:gd name="connsiteY2" fmla="*/ 993078 h 1030157"/>
              <a:gd name="connsiteX3" fmla="*/ 8200417 w 8365787"/>
              <a:gd name="connsiteY3" fmla="*/ 505839 h 1030157"/>
              <a:gd name="connsiteX4" fmla="*/ 8365787 w 8365787"/>
              <a:gd name="connsiteY4" fmla="*/ 0 h 1030157"/>
              <a:gd name="connsiteX0" fmla="*/ 0 w 8365787"/>
              <a:gd name="connsiteY0" fmla="*/ 415723 h 1049881"/>
              <a:gd name="connsiteX1" fmla="*/ 865761 w 8365787"/>
              <a:gd name="connsiteY1" fmla="*/ 986043 h 1049881"/>
              <a:gd name="connsiteX2" fmla="*/ 7383294 w 8365787"/>
              <a:gd name="connsiteY2" fmla="*/ 993078 h 1049881"/>
              <a:gd name="connsiteX3" fmla="*/ 8200417 w 8365787"/>
              <a:gd name="connsiteY3" fmla="*/ 505839 h 1049881"/>
              <a:gd name="connsiteX4" fmla="*/ 8365787 w 8365787"/>
              <a:gd name="connsiteY4" fmla="*/ 0 h 1049881"/>
              <a:gd name="connsiteX0" fmla="*/ 0 w 8365787"/>
              <a:gd name="connsiteY0" fmla="*/ 415723 h 1049881"/>
              <a:gd name="connsiteX1" fmla="*/ 865761 w 8365787"/>
              <a:gd name="connsiteY1" fmla="*/ 986043 h 1049881"/>
              <a:gd name="connsiteX2" fmla="*/ 7383294 w 8365787"/>
              <a:gd name="connsiteY2" fmla="*/ 993078 h 1049881"/>
              <a:gd name="connsiteX3" fmla="*/ 8200417 w 8365787"/>
              <a:gd name="connsiteY3" fmla="*/ 505839 h 1049881"/>
              <a:gd name="connsiteX4" fmla="*/ 8365787 w 8365787"/>
              <a:gd name="connsiteY4" fmla="*/ 0 h 1049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65787" h="1049881">
                <a:moveTo>
                  <a:pt x="0" y="415723"/>
                </a:moveTo>
                <a:cubicBezTo>
                  <a:pt x="356680" y="599737"/>
                  <a:pt x="-364788" y="889817"/>
                  <a:pt x="865761" y="986043"/>
                </a:cubicBezTo>
                <a:cubicBezTo>
                  <a:pt x="2096310" y="1082269"/>
                  <a:pt x="6442954" y="1057206"/>
                  <a:pt x="7383294" y="993078"/>
                </a:cubicBezTo>
                <a:cubicBezTo>
                  <a:pt x="8323634" y="928950"/>
                  <a:pt x="8104762" y="711118"/>
                  <a:pt x="8200417" y="505839"/>
                </a:cubicBezTo>
                <a:cubicBezTo>
                  <a:pt x="8296072" y="300560"/>
                  <a:pt x="8240949" y="251297"/>
                  <a:pt x="8365787" y="0"/>
                </a:cubicBezTo>
              </a:path>
            </a:pathLst>
          </a:custGeom>
          <a:noFill/>
          <a:ln w="25400" cap="rnd">
            <a:solidFill>
              <a:srgbClr val="00B050"/>
            </a:solidFill>
            <a:round/>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p>
        </p:txBody>
      </p:sp>
      <p:sp>
        <p:nvSpPr>
          <p:cNvPr id="279" name="TextBox 278">
            <a:extLst>
              <a:ext uri="{FF2B5EF4-FFF2-40B4-BE49-F238E27FC236}">
                <a16:creationId xmlns:a16="http://schemas.microsoft.com/office/drawing/2014/main" id="{30B22C62-4708-7624-1086-B04DE2748C47}"/>
              </a:ext>
            </a:extLst>
          </p:cNvPr>
          <p:cNvSpPr txBox="1"/>
          <p:nvPr/>
        </p:nvSpPr>
        <p:spPr>
          <a:xfrm>
            <a:off x="5898204" y="5944440"/>
            <a:ext cx="1144621" cy="299184"/>
          </a:xfrm>
          <a:prstGeom prst="rect">
            <a:avLst/>
          </a:prstGeom>
          <a:noFill/>
        </p:spPr>
        <p:txBody>
          <a:bodyPr wrap="square">
            <a:spAutoFit/>
          </a:bodyPr>
          <a:lstStyle/>
          <a:p>
            <a:pPr algn="ctr">
              <a:lnSpc>
                <a:spcPct val="96000"/>
              </a:lnSpc>
            </a:pPr>
            <a:r>
              <a:rPr lang="en-US" sz="1400" dirty="0">
                <a:solidFill>
                  <a:schemeClr val="tx1"/>
                </a:solidFill>
                <a:latin typeface="Microsoft Sans Serif"/>
                <a:cs typeface="Microsoft Sans Serif" panose="020B0604020202020204" pitchFamily="34" charset="0"/>
              </a:rPr>
              <a:t>WAB-node</a:t>
            </a:r>
          </a:p>
        </p:txBody>
      </p:sp>
      <p:sp>
        <p:nvSpPr>
          <p:cNvPr id="280" name="TextBox 279">
            <a:extLst>
              <a:ext uri="{FF2B5EF4-FFF2-40B4-BE49-F238E27FC236}">
                <a16:creationId xmlns:a16="http://schemas.microsoft.com/office/drawing/2014/main" id="{EF7F12AC-653A-A0AA-13DB-D2CF36AFB815}"/>
              </a:ext>
            </a:extLst>
          </p:cNvPr>
          <p:cNvSpPr txBox="1"/>
          <p:nvPr/>
        </p:nvSpPr>
        <p:spPr>
          <a:xfrm>
            <a:off x="7262179" y="6179986"/>
            <a:ext cx="1602889" cy="177293"/>
          </a:xfrm>
          <a:prstGeom prst="rect">
            <a:avLst/>
          </a:prstGeom>
        </p:spPr>
        <p:txBody>
          <a:bodyPr wrap="square" lIns="0" tIns="0" rIns="0" bIns="0" rtlCol="0">
            <a:spAutoFit/>
          </a:bodyPr>
          <a:lstStyle/>
          <a:p>
            <a:pPr algn="l">
              <a:lnSpc>
                <a:spcPct val="96000"/>
              </a:lnSpc>
            </a:pPr>
            <a:r>
              <a:rPr lang="en-US" sz="1200" b="1" dirty="0">
                <a:solidFill>
                  <a:srgbClr val="00B050"/>
                </a:solidFill>
                <a:latin typeface="Microsoft Sans Serif"/>
                <a:cs typeface="Microsoft Sans Serif" panose="020B0604020202020204" pitchFamily="34" charset="0"/>
              </a:rPr>
              <a:t>Access PDU session</a:t>
            </a:r>
          </a:p>
        </p:txBody>
      </p:sp>
      <p:sp>
        <p:nvSpPr>
          <p:cNvPr id="12" name="Rectangle: Rounded Corners 11">
            <a:extLst>
              <a:ext uri="{FF2B5EF4-FFF2-40B4-BE49-F238E27FC236}">
                <a16:creationId xmlns:a16="http://schemas.microsoft.com/office/drawing/2014/main" id="{41F07E07-788D-DD5A-286E-B900A8DA528A}"/>
              </a:ext>
            </a:extLst>
          </p:cNvPr>
          <p:cNvSpPr/>
          <p:nvPr/>
        </p:nvSpPr>
        <p:spPr>
          <a:xfrm>
            <a:off x="1407499" y="5298185"/>
            <a:ext cx="492031" cy="347239"/>
          </a:xfrm>
          <a:prstGeom prst="round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6000"/>
              </a:lnSpc>
            </a:pPr>
            <a:r>
              <a:rPr lang="en-US" sz="1200" b="1" dirty="0">
                <a:solidFill>
                  <a:srgbClr val="00B050"/>
                </a:solidFill>
                <a:latin typeface="Microsoft Sans Serif"/>
                <a:cs typeface="Microsoft Sans Serif" panose="020B0604020202020204" pitchFamily="34" charset="0"/>
              </a:rPr>
              <a:t>UE</a:t>
            </a:r>
          </a:p>
        </p:txBody>
      </p:sp>
    </p:spTree>
    <p:extLst>
      <p:ext uri="{BB962C8B-B14F-4D97-AF65-F5344CB8AC3E}">
        <p14:creationId xmlns:p14="http://schemas.microsoft.com/office/powerpoint/2010/main" val="2261546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290628" y="1061182"/>
            <a:ext cx="11660536" cy="2990735"/>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pPr>
            <a:r>
              <a:rPr lang="en-US" sz="2000" dirty="0"/>
              <a:t>The new use cases can be addressed using legacy 5G RAN architecture. At this stage, any (major) change to the 5G architecture should be avoided.</a:t>
            </a:r>
          </a:p>
          <a:p>
            <a:pPr marL="192024">
              <a:lnSpc>
                <a:spcPct val="100000"/>
              </a:lnSpc>
            </a:pPr>
            <a:r>
              <a:rPr lang="en-US" sz="2000" dirty="0"/>
              <a:t>RAN3/2 should discuss RAN-related enhancements to support these scenarios. This effort should occur independently from SA2, even if SA2 pursues a parallel effort. Some RAN-related enhancements may have </a:t>
            </a:r>
            <a:r>
              <a:rPr lang="en-US" sz="2000"/>
              <a:t>SA2 impact. </a:t>
            </a:r>
            <a:endParaRPr lang="en-US" sz="2000" dirty="0"/>
          </a:p>
          <a:p>
            <a:pPr marL="192024">
              <a:lnSpc>
                <a:spcPct val="100000"/>
              </a:lnSpc>
            </a:pPr>
            <a:r>
              <a:rPr lang="en-US" sz="2000" dirty="0"/>
              <a:t>A Stage-2 description should be provided to allow operators to understand how these use cases can be supported through implementation. It remains to be discussed if this Stage-2 description is captured by RAN and/or SA2. </a:t>
            </a:r>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432626"/>
            <a:ext cx="11496583" cy="93076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Overall assessment of RAN impact to support new use cases</a:t>
            </a:r>
          </a:p>
        </p:txBody>
      </p:sp>
    </p:spTree>
    <p:extLst>
      <p:ext uri="{BB962C8B-B14F-4D97-AF65-F5344CB8AC3E}">
        <p14:creationId xmlns:p14="http://schemas.microsoft.com/office/powerpoint/2010/main" val="1772838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257577" y="887201"/>
            <a:ext cx="11660536" cy="5326311"/>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a:lnSpc>
                <a:spcPct val="100000"/>
              </a:lnSpc>
            </a:pPr>
            <a:r>
              <a:rPr lang="en-US" sz="2000" dirty="0"/>
              <a:t>Since the WAB-MT uses the </a:t>
            </a:r>
            <a:r>
              <a:rPr lang="en-US" sz="2000" dirty="0" err="1"/>
              <a:t>Uu</a:t>
            </a:r>
            <a:r>
              <a:rPr lang="en-US" sz="2000" dirty="0"/>
              <a:t> access link, WAB can use all legacy NTN procedures and NTN</a:t>
            </a:r>
            <a:r>
              <a:rPr lang="en-US" sz="2000" dirty="0">
                <a:sym typeface="Wingdings" panose="05000000000000000000" pitchFamily="2" charset="2"/>
              </a:rPr>
              <a:t>TN </a:t>
            </a:r>
            <a:r>
              <a:rPr lang="en-US" sz="2000" dirty="0"/>
              <a:t>mobility procedures  for backhauling. For the same reason, WAB can leverage intra-TN DC procedures for backhauling. </a:t>
            </a:r>
          </a:p>
          <a:p>
            <a:pPr marL="192024">
              <a:lnSpc>
                <a:spcPct val="100000"/>
              </a:lnSpc>
            </a:pPr>
            <a:r>
              <a:rPr lang="en-US" sz="2000" dirty="0"/>
              <a:t>Mobile multi-hop IAB can leverage Rel-16 IAB, which already support multi-hop redundant BH topologies and topology adaptation for single-donor topologies.</a:t>
            </a:r>
          </a:p>
          <a:p>
            <a:pPr marL="192024">
              <a:lnSpc>
                <a:spcPct val="100000"/>
              </a:lnSpc>
            </a:pPr>
            <a:r>
              <a:rPr lang="en-US" sz="2000" dirty="0"/>
              <a:t>Aspects related to a moving </a:t>
            </a:r>
            <a:r>
              <a:rPr lang="en-US" sz="2000" dirty="0" err="1"/>
              <a:t>gNB</a:t>
            </a:r>
            <a:r>
              <a:rPr lang="en-US" sz="2000" dirty="0"/>
              <a:t>-DU as used by WAB for these new use cases can leverage Rel-18 mobile IAB procedures. This includes PCI collision avoidance and management of TAC broadcast, for instance.</a:t>
            </a:r>
          </a:p>
          <a:p>
            <a:pPr marL="192024">
              <a:lnSpc>
                <a:spcPct val="100000"/>
              </a:lnSpc>
            </a:pPr>
            <a:r>
              <a:rPr lang="en-US" sz="2000" dirty="0"/>
              <a:t>RAN1-related aspects related to in-band operation of access and backhaul can leverage the legacy Rel-16/17 IAB framework.</a:t>
            </a:r>
          </a:p>
          <a:p>
            <a:pPr marL="192024">
              <a:lnSpc>
                <a:spcPct val="100000"/>
              </a:lnSpc>
            </a:pPr>
            <a:r>
              <a:rPr lang="en-US" sz="2000" dirty="0"/>
              <a:t>Co-existence of IAB- and WAB-nodes with same/other operator network nodes can leverage requirements defined by RAN4 for Rel-16 and Rel-18 IAB.</a:t>
            </a:r>
          </a:p>
          <a:p>
            <a:pPr marL="192024">
              <a:lnSpc>
                <a:spcPct val="100000"/>
              </a:lnSpc>
            </a:pPr>
            <a:r>
              <a:rPr lang="en-US" sz="2000" dirty="0"/>
              <a:t>RRM requirements for moving IAB- and WAB-nodes can also leverage requirements defined by RAN4 for Rel-16 and Rel-18 IAB.</a:t>
            </a:r>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237316"/>
            <a:ext cx="11496583" cy="52284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Where the new use cases can leverage legacy procedures</a:t>
            </a:r>
          </a:p>
        </p:txBody>
      </p:sp>
    </p:spTree>
    <p:extLst>
      <p:ext uri="{BB962C8B-B14F-4D97-AF65-F5344CB8AC3E}">
        <p14:creationId xmlns:p14="http://schemas.microsoft.com/office/powerpoint/2010/main" val="514051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Content Placeholder 3">
            <a:extLst>
              <a:ext uri="{FF2B5EF4-FFF2-40B4-BE49-F238E27FC236}">
                <a16:creationId xmlns:a16="http://schemas.microsoft.com/office/drawing/2014/main" id="{3278E3AC-71CF-CA38-E818-0ACD2FD05668}"/>
              </a:ext>
            </a:extLst>
          </p:cNvPr>
          <p:cNvSpPr txBox="1">
            <a:spLocks/>
          </p:cNvSpPr>
          <p:nvPr/>
        </p:nvSpPr>
        <p:spPr>
          <a:xfrm>
            <a:off x="230944" y="896080"/>
            <a:ext cx="11660536" cy="5673396"/>
          </a:xfrm>
          <a:prstGeom prst="rect">
            <a:avLst/>
          </a:prstGeom>
          <a:noFill/>
          <a:ln>
            <a:noFill/>
          </a:ln>
        </p:spPr>
        <p:txBody>
          <a:bodyPr/>
          <a:lst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a:lstStyle>
          <a:p>
            <a:pPr marL="192024" lvl="1" indent="-192024">
              <a:lnSpc>
                <a:spcPct val="100000"/>
              </a:lnSpc>
              <a:spcBef>
                <a:spcPts val="1200"/>
              </a:spcBef>
              <a:buClr>
                <a:schemeClr val="accent1"/>
              </a:buClr>
            </a:pPr>
            <a:r>
              <a:rPr lang="en-US" sz="2000" dirty="0"/>
              <a:t>RAN3 needs to study the impact the </a:t>
            </a:r>
            <a:r>
              <a:rPr lang="en-US" sz="2000" i="1" u="sng" dirty="0"/>
              <a:t>moving</a:t>
            </a:r>
            <a:r>
              <a:rPr lang="en-US" sz="2000" dirty="0"/>
              <a:t> </a:t>
            </a:r>
            <a:r>
              <a:rPr lang="en-US" sz="2000" dirty="0" err="1"/>
              <a:t>gNB</a:t>
            </a:r>
            <a:r>
              <a:rPr lang="en-US" sz="2000" dirty="0"/>
              <a:t> has on inter-CU neighbor relations. This includes implications on UE mobility, SON/MDT, and other procedures. </a:t>
            </a:r>
          </a:p>
          <a:p>
            <a:pPr marL="192024" lvl="1" indent="-192024">
              <a:lnSpc>
                <a:spcPct val="100000"/>
              </a:lnSpc>
              <a:spcBef>
                <a:spcPts val="1200"/>
              </a:spcBef>
              <a:buClr>
                <a:schemeClr val="accent1"/>
              </a:buClr>
            </a:pPr>
            <a:r>
              <a:rPr lang="en-US" sz="2000" dirty="0"/>
              <a:t>RAN3 needs to study RAN-related aspects in case a UPF is collocated with a </a:t>
            </a:r>
            <a:r>
              <a:rPr lang="en-US" sz="2000" i="1" u="sng" dirty="0"/>
              <a:t>moving</a:t>
            </a:r>
            <a:r>
              <a:rPr lang="en-US" sz="2000" dirty="0"/>
              <a:t> </a:t>
            </a:r>
            <a:r>
              <a:rPr lang="en-US" sz="2000" dirty="0" err="1"/>
              <a:t>gNB</a:t>
            </a:r>
            <a:r>
              <a:rPr lang="en-US" sz="2000" dirty="0"/>
              <a:t> for the support of MEC, local services, etc. </a:t>
            </a:r>
          </a:p>
          <a:p>
            <a:pPr marL="192024" lvl="1" indent="-192024">
              <a:lnSpc>
                <a:spcPct val="100000"/>
              </a:lnSpc>
              <a:spcBef>
                <a:spcPts val="1200"/>
              </a:spcBef>
              <a:buClr>
                <a:schemeClr val="accent1"/>
              </a:buClr>
            </a:pPr>
            <a:r>
              <a:rPr lang="en-US" sz="2000" dirty="0"/>
              <a:t>RAN3 should discuss support of authorization for backhaul operation of a </a:t>
            </a:r>
            <a:r>
              <a:rPr lang="en-US" sz="2000" i="1" u="sng" dirty="0"/>
              <a:t>moving</a:t>
            </a:r>
            <a:r>
              <a:rPr lang="en-US" sz="2000" dirty="0"/>
              <a:t> WAB-node. </a:t>
            </a:r>
          </a:p>
          <a:p>
            <a:pPr marL="192024" lvl="1" indent="-192024">
              <a:lnSpc>
                <a:spcPct val="100000"/>
              </a:lnSpc>
              <a:spcBef>
                <a:spcPts val="1200"/>
              </a:spcBef>
              <a:buClr>
                <a:schemeClr val="accent1"/>
              </a:buClr>
            </a:pPr>
            <a:r>
              <a:rPr lang="en-US" sz="2000" dirty="0"/>
              <a:t>RAN3 should discuss how in-band operation of access and BH for WAB can be supported, e.g., by leveraging inter-donor coordination defined for Rel-16/17 IAB.</a:t>
            </a:r>
          </a:p>
          <a:p>
            <a:pPr marL="192024" lvl="1" indent="-192024">
              <a:lnSpc>
                <a:spcPct val="100000"/>
              </a:lnSpc>
              <a:spcBef>
                <a:spcPts val="1200"/>
              </a:spcBef>
              <a:buClr>
                <a:schemeClr val="accent1"/>
              </a:buClr>
            </a:pPr>
            <a:r>
              <a:rPr lang="en-US" sz="2000" dirty="0"/>
              <a:t>RAN3 may discuss potential enhancements to QoS for the WAB-MT’s BH PDU session.</a:t>
            </a:r>
          </a:p>
          <a:p>
            <a:pPr marL="192024" lvl="1" indent="-192024">
              <a:lnSpc>
                <a:spcPct val="100000"/>
              </a:lnSpc>
              <a:spcBef>
                <a:spcPts val="1200"/>
              </a:spcBef>
              <a:buClr>
                <a:schemeClr val="accent1"/>
              </a:buClr>
            </a:pPr>
            <a:r>
              <a:rPr lang="en-US" sz="2000" dirty="0"/>
              <a:t>RAN2 may discuss enhancements to IAB robustness for single-donor deployments in presence of moving IAB-nodes.</a:t>
            </a:r>
          </a:p>
          <a:p>
            <a:pPr marL="192024" lvl="1" indent="-192024">
              <a:lnSpc>
                <a:spcPct val="100000"/>
              </a:lnSpc>
              <a:spcBef>
                <a:spcPts val="1200"/>
              </a:spcBef>
              <a:buClr>
                <a:schemeClr val="accent1"/>
              </a:buClr>
            </a:pPr>
            <a:r>
              <a:rPr lang="en-US" sz="2000" dirty="0"/>
              <a:t>No impact is expected for RAN1 or RAN4. </a:t>
            </a:r>
          </a:p>
          <a:p>
            <a:pPr marL="192024" lvl="1" indent="-192024">
              <a:lnSpc>
                <a:spcPct val="100000"/>
              </a:lnSpc>
              <a:spcBef>
                <a:spcPts val="1200"/>
              </a:spcBef>
              <a:buClr>
                <a:schemeClr val="accent1"/>
              </a:buClr>
            </a:pPr>
            <a:r>
              <a:rPr lang="en-US" sz="2000" dirty="0"/>
              <a:t>All RAN3-related enhancements require coordination with SA2.</a:t>
            </a:r>
          </a:p>
        </p:txBody>
      </p:sp>
      <p:sp>
        <p:nvSpPr>
          <p:cNvPr id="289" name="Title 1">
            <a:extLst>
              <a:ext uri="{FF2B5EF4-FFF2-40B4-BE49-F238E27FC236}">
                <a16:creationId xmlns:a16="http://schemas.microsoft.com/office/drawing/2014/main" id="{F3A701F8-CCA4-3E8A-C177-D023C342014B}"/>
              </a:ext>
            </a:extLst>
          </p:cNvPr>
          <p:cNvSpPr txBox="1">
            <a:spLocks/>
          </p:cNvSpPr>
          <p:nvPr/>
        </p:nvSpPr>
        <p:spPr>
          <a:xfrm>
            <a:off x="213064" y="237316"/>
            <a:ext cx="11496583" cy="930768"/>
          </a:xfrm>
          <a:prstGeom prst="rect">
            <a:avLst/>
          </a:prstGeom>
        </p:spPr>
        <p:txBody>
          <a:bodyPr lIns="91440" tIns="45720" rIns="91440" bIns="45720" anchor="t"/>
          <a:lst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a:lstStyle>
          <a:p>
            <a:r>
              <a:rPr lang="en-US" sz="3200" dirty="0"/>
              <a:t>Potential enhancements to be considered for new use cases</a:t>
            </a:r>
          </a:p>
        </p:txBody>
      </p:sp>
    </p:spTree>
    <p:extLst>
      <p:ext uri="{BB962C8B-B14F-4D97-AF65-F5344CB8AC3E}">
        <p14:creationId xmlns:p14="http://schemas.microsoft.com/office/powerpoint/2010/main" val="3583219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19050" cap="rnd">
          <a:solidFill>
            <a:srgbClr val="00B050"/>
          </a:solidFill>
          <a:round/>
          <a:headEnd type="oval" w="med" len="med"/>
          <a:tailEnd type="oval" w="med" len="med"/>
        </a:ln>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lnDef>
      <a:spPr>
        <a:ln w="12700" cap="rnd">
          <a:solidFill>
            <a:schemeClr val="tx1"/>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3E1FF87E-8DD1-9743-97A4-A4E694DB3A1F}" vid="{2EDF2CA8-8F06-3E4B-8E5B-EB2CFACD5DA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8" ma:contentTypeDescription="Create a new document." ma:contentTypeScope="" ma:versionID="e82318aa058cb29129b920fa5c8be431">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ed15476738d34f9873750d3365bb71f1"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2A55BCA-BF43-4FDB-932D-E017C8D319E6}">
  <ds:schemaRefs>
    <ds:schemaRef ds:uri="http://schemas.microsoft.com/sharepoint/v3/contenttype/forms"/>
  </ds:schemaRefs>
</ds:datastoreItem>
</file>

<file path=customXml/itemProps2.xml><?xml version="1.0" encoding="utf-8"?>
<ds:datastoreItem xmlns:ds="http://schemas.openxmlformats.org/officeDocument/2006/customXml" ds:itemID="{FBC3C26E-D72F-4BE0-BBB0-95EFF97A7BC5}">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F98488D9-4F45-4013-9BE8-164D92F7457E}">
  <ds:schemaRefs>
    <ds:schemaRef ds:uri="http://schemas.microsoft.com/office/2006/documentManagement/types"/>
    <ds:schemaRef ds:uri="59341b7b-2ed7-44dc-8679-71dde30480b1"/>
    <ds:schemaRef ds:uri="http://purl.org/dc/elements/1.1/"/>
    <ds:schemaRef ds:uri="http://schemas.microsoft.com/office/2006/metadata/properties"/>
    <ds:schemaRef ds:uri="http://www.w3.org/XML/1998/namespace"/>
    <ds:schemaRef ds:uri="941e23cb-dad9-498e-b38f-7f09bac0cd70"/>
    <ds:schemaRef ds:uri="http://purl.org/dc/terms/"/>
    <ds:schemaRef ds:uri="http://schemas.microsoft.com/office/infopath/2007/PartnerControls"/>
    <ds:schemaRef ds:uri="http://schemas.openxmlformats.org/package/2006/metadata/core-properties"/>
    <ds:schemaRef ds:uri="http://purl.org/dc/dcmitype/"/>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otalTime>5180</TotalTime>
  <Words>1585</Words>
  <Application>Microsoft Office PowerPoint</Application>
  <PresentationFormat>Widescreen</PresentationFormat>
  <Paragraphs>263</Paragraphs>
  <Slides>11</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Century Gothic</vt:lpstr>
      <vt:lpstr>Microsoft Sans Serif</vt:lpstr>
      <vt:lpstr>Symbol</vt:lpstr>
      <vt:lpstr>1_Qualcomm Executive External</vt:lpstr>
      <vt:lpstr>Views on scope for NR RAN Topology enhancements in Rel-19</vt:lpstr>
      <vt:lpstr>PowerPoint Presentation</vt:lpstr>
      <vt:lpstr>PowerPoint Presentation</vt:lpstr>
      <vt:lpstr>5G access for UEs in aircrafts, vessels, vehicles in remote areas</vt:lpstr>
      <vt:lpstr>5G access for UEs in helicopters (commercial helicopter flights)</vt:lpstr>
      <vt:lpstr>Multi-hop backhauling for public safety and disaster recovery</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SA2 Rel-19 planning</dc:title>
  <dc:creator>Miguel Griot</dc:creator>
  <cp:lastModifiedBy>Qualcomm</cp:lastModifiedBy>
  <cp:revision>234</cp:revision>
  <dcterms:created xsi:type="dcterms:W3CDTF">2022-12-13T17:57:06Z</dcterms:created>
  <dcterms:modified xsi:type="dcterms:W3CDTF">2023-09-04T14:29:32Z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0x01010054FC21B95FDDC14EA5A0590F935619D0</vt:lpwstr>
  </property>
  <property fmtid="{D5CDD505-2E9C-101B-9397-08002B2CF9AE}" pid="3" name="_dlc_DocIdItemGuid">
    <vt:lpwstr>1776cb89-a62f-4e06-aad2-6bb228342125</vt:lpwstr>
  </property>
  <property fmtid="{D5CDD505-2E9C-101B-9397-08002B2CF9AE}" pid="4" name="_AdHocReviewCycleID">
    <vt:i4>-941589952</vt:i4>
  </property>
  <property fmtid="{D5CDD505-2E9C-101B-9397-08002B2CF9AE}" pid="5" name="_NewReviewCycle">
    <vt:lpwstr/>
  </property>
  <property fmtid="{D5CDD505-2E9C-101B-9397-08002B2CF9AE}" pid="6" name="_EmailSubject">
    <vt:lpwstr>RP#101 contribution on Rel-19 Scope for NR Topology Enhancements</vt:lpwstr>
  </property>
  <property fmtid="{D5CDD505-2E9C-101B-9397-08002B2CF9AE}" pid="7" name="_AuthorEmail">
    <vt:lpwstr>pkadiri@qti.qualcomm.com</vt:lpwstr>
  </property>
  <property fmtid="{D5CDD505-2E9C-101B-9397-08002B2CF9AE}" pid="8" name="_AuthorEmailDisplayName">
    <vt:lpwstr>Prasad Kadiri</vt:lpwstr>
  </property>
</Properties>
</file>