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4"/>
  </p:notesMasterIdLst>
  <p:sldIdLst>
    <p:sldId id="544" r:id="rId5"/>
    <p:sldId id="545" r:id="rId6"/>
    <p:sldId id="548" r:id="rId7"/>
    <p:sldId id="551" r:id="rId8"/>
    <p:sldId id="549" r:id="rId9"/>
    <p:sldId id="537" r:id="rId10"/>
    <p:sldId id="547" r:id="rId11"/>
    <p:sldId id="550" r:id="rId12"/>
    <p:sldId id="543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" initials="s" lastIdx="1" clrIdx="0">
    <p:extLst>
      <p:ext uri="{19B8F6BF-5375-455C-9EA6-DF929625EA0E}">
        <p15:presenceInfo xmlns:p15="http://schemas.microsoft.com/office/powerpoint/2012/main" userId="sam" providerId="None"/>
      </p:ext>
    </p:extLst>
  </p:cmAuthor>
  <p:cmAuthor id="2" name="Lei, Reven (雷珍珠)" initials="LR(" lastIdx="1" clrIdx="1">
    <p:extLst>
      <p:ext uri="{19B8F6BF-5375-455C-9EA6-DF929625EA0E}">
        <p15:presenceInfo xmlns:p15="http://schemas.microsoft.com/office/powerpoint/2012/main" userId="Lei, Reven (雷珍珠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783"/>
    <a:srgbClr val="930784"/>
    <a:srgbClr val="9572DB"/>
    <a:srgbClr val="9114A6"/>
    <a:srgbClr val="8C12BE"/>
    <a:srgbClr val="9673DC"/>
    <a:srgbClr val="E5CCE5"/>
    <a:srgbClr val="B57FDE"/>
    <a:srgbClr val="A6A6A6"/>
    <a:srgbClr val="A73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5587" autoAdjust="0"/>
  </p:normalViewPr>
  <p:slideViewPr>
    <p:cSldViewPr snapToGrid="0">
      <p:cViewPr varScale="1">
        <p:scale>
          <a:sx n="89" d="100"/>
          <a:sy n="89" d="100"/>
        </p:scale>
        <p:origin x="82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badi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badi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badi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badi" panose="020B0604020202020204" pitchFamily="34" charset="0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715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badi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1BDA2D4-C6F6-4076-9A3F-0EB835ADA6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2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8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44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A35462C-00C7-48E1-A88D-1F708B996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9" name="平行四边形 8">
            <a:extLst>
              <a:ext uri="{FF2B5EF4-FFF2-40B4-BE49-F238E27FC236}">
                <a16:creationId xmlns:a16="http://schemas.microsoft.com/office/drawing/2014/main" id="{6D0AD354-AE48-4A9D-B2C3-7FE640603AEA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FE6B35-A2B1-49C4-996D-5B82CBA5F00F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89E3F9E-FA7C-4222-BEB0-39DB27CF60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3AA24FD2-B34B-4888-A305-E46D7CE24002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B133470-2736-4E49-9C02-3B51DB6A428F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8E6C549-1FFE-41E5-842C-EF9A111E47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3A00B474-4C07-408B-99CC-591EBD12486B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4A9F30-5ED0-431A-BF23-3CAC7ADD8D57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A6E640C-4BA2-440C-BF1F-91978E22A5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9F00CED9-6D5E-45F7-B347-D61142F54B76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553D61-EE5E-4A59-8D17-DB28C75DDD28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5AA79B6-D685-4551-B56A-D64A28469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2201A19-1F01-4DD2-B5B8-8B5C06DD6B48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EC665B-DDC1-4F27-AB46-42301BF49DA1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EECD9E-6407-4A4F-9450-8D2E8EE282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005AD69E-9C39-4A5B-9BC9-BCC811A75468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BCC1574-02FC-4467-B58C-C313B0410FDB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4A7F5D7-1260-4A9B-9289-B1EE1646ED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632677D-A237-4489-8775-A1DA3C2397D1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EEC624-DF3F-4EE4-B5C5-CC0BAB9ACEB2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322DB68-83DE-4EF1-9046-01027C396B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891" y="317604"/>
            <a:ext cx="1356235" cy="363433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E44A0DB5-62B7-4B6B-B6EE-122ED851539D}"/>
              </a:ext>
            </a:extLst>
          </p:cNvPr>
          <p:cNvSpPr/>
          <p:nvPr userDrawn="1"/>
        </p:nvSpPr>
        <p:spPr>
          <a:xfrm>
            <a:off x="-466040" y="6492874"/>
            <a:ext cx="5866716" cy="379619"/>
          </a:xfrm>
          <a:prstGeom prst="parallelogram">
            <a:avLst>
              <a:gd name="adj" fmla="val 103866"/>
            </a:avLst>
          </a:prstGeom>
          <a:solidFill>
            <a:srgbClr val="F8ED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DC61BE-BADC-4EB4-B796-F9D5998E3E88}"/>
              </a:ext>
            </a:extLst>
          </p:cNvPr>
          <p:cNvSpPr/>
          <p:nvPr userDrawn="1"/>
        </p:nvSpPr>
        <p:spPr>
          <a:xfrm>
            <a:off x="470597" y="6546084"/>
            <a:ext cx="24561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30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字 世 界 的 生 态 承 载 者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2023/8/31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7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microsoft.com/office/2007/relationships/hdphoto" Target="../media/hdphoto1.wdp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9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18" Type="http://schemas.openxmlformats.org/officeDocument/2006/relationships/image" Target="../media/image25.pn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17" Type="http://schemas.openxmlformats.org/officeDocument/2006/relationships/image" Target="../media/image24.png"/><Relationship Id="rId2" Type="http://schemas.openxmlformats.org/officeDocument/2006/relationships/image" Target="../media/image4.jpe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22.png"/><Relationship Id="rId10" Type="http://schemas.openxmlformats.org/officeDocument/2006/relationships/image" Target="../media/image12.jpeg"/><Relationship Id="rId19" Type="http://schemas.openxmlformats.org/officeDocument/2006/relationships/image" Target="../media/image26.pn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18" Type="http://schemas.openxmlformats.org/officeDocument/2006/relationships/image" Target="../media/image30.pn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17" Type="http://schemas.openxmlformats.org/officeDocument/2006/relationships/image" Target="../media/image29.png"/><Relationship Id="rId2" Type="http://schemas.openxmlformats.org/officeDocument/2006/relationships/image" Target="../media/image4.jpeg"/><Relationship Id="rId1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28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32.emf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3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34.emf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3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5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36.emf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g"/><Relationship Id="rId14" Type="http://schemas.openxmlformats.org/officeDocument/2006/relationships/image" Target="../media/image3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493" y="1594268"/>
            <a:ext cx="893732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3GPP TSG RAN Meeting #101	</a:t>
            </a:r>
            <a:r>
              <a:rPr lang="en-GB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    </a:t>
            </a:r>
            <a:r>
              <a:rPr lang="en-GB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RP-231910</a:t>
            </a:r>
            <a:endParaRPr lang="en-GB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Bangalore, India, September 11-15</a:t>
            </a:r>
            <a:r>
              <a:rPr lang="en-GB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2023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21444"/>
              </p:ext>
            </p:extLst>
          </p:nvPr>
        </p:nvGraphicFramePr>
        <p:xfrm>
          <a:off x="389492" y="2991806"/>
          <a:ext cx="7775453" cy="175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090">
                  <a:extLst>
                    <a:ext uri="{9D8B030D-6E8A-4147-A177-3AD203B41FA5}">
                      <a16:colId xmlns:a16="http://schemas.microsoft.com/office/drawing/2014/main" val="2534988568"/>
                    </a:ext>
                  </a:extLst>
                </a:gridCol>
                <a:gridCol w="5680363">
                  <a:extLst>
                    <a:ext uri="{9D8B030D-6E8A-4147-A177-3AD203B41FA5}">
                      <a16:colId xmlns:a16="http://schemas.microsoft.com/office/drawing/2014/main" val="4039772358"/>
                    </a:ext>
                  </a:extLst>
                </a:gridCol>
              </a:tblGrid>
              <a:tr h="438920"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Agenda Item: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8A.2.11</a:t>
                      </a:r>
                      <a:endParaRPr lang="zh-CN" altLang="zh-CN" sz="18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91380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Source:	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Spreadtrum</a:t>
                      </a:r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Communications</a:t>
                      </a:r>
                      <a:endParaRPr lang="en-GB" altLang="zh-CN" sz="1800" b="1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777489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GB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Channel modeling for </a:t>
                      </a:r>
                      <a:r>
                        <a:rPr lang="en-US" altLang="zh-CN" sz="1800" b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ISAC in </a:t>
                      </a: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436547"/>
                  </a:ext>
                </a:extLst>
              </a:tr>
              <a:tr h="438920"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Document for: 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Discussion and 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396086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6794372-F70F-4F92-A5BF-25C128381671}"/>
              </a:ext>
            </a:extLst>
          </p:cNvPr>
          <p:cNvSpPr txBox="1"/>
          <p:nvPr/>
        </p:nvSpPr>
        <p:spPr>
          <a:xfrm>
            <a:off x="365514" y="6071850"/>
            <a:ext cx="301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spc="100" dirty="0">
                <a:solidFill>
                  <a:srgbClr val="9207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WWW.UNISOC.COM</a:t>
            </a:r>
          </a:p>
          <a:p>
            <a:endParaRPr lang="zh-CN" altLang="en-US" sz="1000" spc="1000" dirty="0">
              <a:solidFill>
                <a:srgbClr val="920783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C296EBD-EE3A-417F-98DE-4288080B9A03}"/>
              </a:ext>
            </a:extLst>
          </p:cNvPr>
          <p:cNvCxnSpPr>
            <a:cxnSpLocks/>
          </p:cNvCxnSpPr>
          <p:nvPr/>
        </p:nvCxnSpPr>
        <p:spPr>
          <a:xfrm flipV="1">
            <a:off x="448638" y="5857353"/>
            <a:ext cx="4418753" cy="32990"/>
          </a:xfrm>
          <a:prstGeom prst="line">
            <a:avLst/>
          </a:prstGeom>
          <a:ln>
            <a:solidFill>
              <a:srgbClr val="9307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6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672142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Background  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421676"/>
              </p:ext>
            </p:extLst>
          </p:nvPr>
        </p:nvGraphicFramePr>
        <p:xfrm>
          <a:off x="1196717" y="1972737"/>
          <a:ext cx="10158283" cy="3886200"/>
        </p:xfrm>
        <a:graphic>
          <a:graphicData uri="http://schemas.openxmlformats.org/drawingml/2006/table">
            <a:tbl>
              <a:tblPr firstRow="1" bandRow="1"/>
              <a:tblGrid>
                <a:gridCol w="674801">
                  <a:extLst>
                    <a:ext uri="{9D8B030D-6E8A-4147-A177-3AD203B41FA5}">
                      <a16:colId xmlns:a16="http://schemas.microsoft.com/office/drawing/2014/main" val="763074331"/>
                    </a:ext>
                  </a:extLst>
                </a:gridCol>
                <a:gridCol w="3640686">
                  <a:extLst>
                    <a:ext uri="{9D8B030D-6E8A-4147-A177-3AD203B41FA5}">
                      <a16:colId xmlns:a16="http://schemas.microsoft.com/office/drawing/2014/main" val="333878293"/>
                    </a:ext>
                  </a:extLst>
                </a:gridCol>
                <a:gridCol w="594833">
                  <a:extLst>
                    <a:ext uri="{9D8B030D-6E8A-4147-A177-3AD203B41FA5}">
                      <a16:colId xmlns:a16="http://schemas.microsoft.com/office/drawing/2014/main" val="3205386462"/>
                    </a:ext>
                  </a:extLst>
                </a:gridCol>
                <a:gridCol w="5247963">
                  <a:extLst>
                    <a:ext uri="{9D8B030D-6E8A-4147-A177-3AD203B41FA5}">
                      <a16:colId xmlns:a16="http://schemas.microsoft.com/office/drawing/2014/main" val="4056962473"/>
                    </a:ext>
                  </a:extLst>
                </a:gridCol>
              </a:tblGrid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Index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Use Case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Index</a:t>
                      </a:r>
                      <a:endParaRPr lang="zh-CN" altLang="en-US" sz="900" dirty="0" smtClean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Use Case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13492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Intruder detection in smart home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Health monitoring at home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19838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Pedestrian/animal intrusion detection on a highway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Service continuity of unobtrusive health monitoring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923169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Rainfall monitoring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Sensor Groups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925151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Transparent Sensing Use Case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for Parking Space Determination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573694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for flooding in smart cities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Seamless XR streaming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018074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Intruder detection in surroundings of smart home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UAVs/vehicles/pedestrians detection near Smart Grid equipment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01572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for railway intrusion detection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AMR collision avoidance in smart factories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263368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Assisted Automotive </a:t>
                      </a:r>
                      <a:r>
                        <a:rPr lang="en-GB" altLang="zh-CN" sz="900" kern="12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Maneuvering</a:t>
                      </a: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and Navigation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Roaming for sensing service of sports monitoring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067707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AGV detection and tracking in factories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Immersive experience based on sensing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173349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UAV flight trajectory tracing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Accurate sensing for automotive </a:t>
                      </a:r>
                      <a:r>
                        <a:rPr lang="en-GB" altLang="zh-CN" sz="900" kern="12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maneuvering</a:t>
                      </a: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and navigation service</a:t>
                      </a:r>
                      <a:endParaRPr lang="zh-CN" altLang="en-US" sz="900" dirty="0" smtClean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855032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at crossroads with/without obstacle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Public safety search and rescue or apprehend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996886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Network assisted sensing to avoid UAV collision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Vehicles Sensing for ADAS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121527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  <a:r>
                        <a:rPr lang="en-GB" altLang="zh-CN" sz="900" kern="12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ensing</a:t>
                      </a: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for UAV</a:t>
                      </a:r>
                      <a:r>
                        <a:rPr lang="en-US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intrusion detection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Gesture Recognition for Application Navigation and Immersive Interaction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057489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for tourist spot traffic management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Sensing for automotive </a:t>
                      </a:r>
                      <a:r>
                        <a:rPr lang="en-GB" altLang="zh-CN" sz="900" kern="12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maneuvering</a:t>
                      </a: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and navigation service when not served by RAN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322966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Contactless sleep monitoring service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Blind spot detection</a:t>
                      </a:r>
                      <a:endParaRPr lang="zh-CN" altLang="en-US" sz="105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693875"/>
                  </a:ext>
                </a:extLst>
              </a:tr>
              <a:tr h="19707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Protection of Sensing Information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</a:t>
                      </a:r>
                      <a:endParaRPr lang="zh-CN" altLang="en-US" sz="9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Integrated sensing and positioning in factory hall</a:t>
                      </a:r>
                      <a:endParaRPr lang="zh-CN" altLang="zh-CN" sz="900" kern="1200" dirty="0" smtClean="0">
                        <a:solidFill>
                          <a:srgbClr val="0070C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078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613470"/>
                  </a:ext>
                </a:extLst>
              </a:tr>
            </a:tbl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775342" y="1094240"/>
            <a:ext cx="1029721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3GPP SA1 is working on the identification of use cases and KPIs for ISAC</a:t>
            </a:r>
          </a:p>
          <a:p>
            <a:pPr marL="342900" marR="0" lvl="0" indent="-342900" algn="l" defTabSz="91440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The identified use 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cases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are captured 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in TR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22.837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marR="0" lvl="0" indent="-342900" algn="l" defTabSz="91440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0" name="组合 339"/>
          <p:cNvGrpSpPr/>
          <p:nvPr/>
        </p:nvGrpSpPr>
        <p:grpSpPr>
          <a:xfrm>
            <a:off x="8794999" y="5579245"/>
            <a:ext cx="3328911" cy="1215836"/>
            <a:chOff x="6681389" y="4766935"/>
            <a:chExt cx="5258894" cy="1920734"/>
          </a:xfrm>
        </p:grpSpPr>
        <p:grpSp>
          <p:nvGrpSpPr>
            <p:cNvPr id="341" name="组合 340"/>
            <p:cNvGrpSpPr/>
            <p:nvPr/>
          </p:nvGrpSpPr>
          <p:grpSpPr>
            <a:xfrm>
              <a:off x="8904612" y="4766935"/>
              <a:ext cx="1856854" cy="1479384"/>
              <a:chOff x="7237270" y="2750494"/>
              <a:chExt cx="2847644" cy="2268762"/>
            </a:xfrm>
          </p:grpSpPr>
          <p:sp>
            <p:nvSpPr>
              <p:cNvPr id="405" name="ïšľidé">
                <a:extLst>
                  <a:ext uri="{FF2B5EF4-FFF2-40B4-BE49-F238E27FC236}">
                    <a16:creationId xmlns:a16="http://schemas.microsoft.com/office/drawing/2014/main" id="{83D2CA84-7EBC-4BAB-ACE4-3142276372DD}"/>
                  </a:ext>
                </a:extLst>
              </p:cNvPr>
              <p:cNvSpPr/>
              <p:nvPr/>
            </p:nvSpPr>
            <p:spPr bwMode="auto">
              <a:xfrm>
                <a:off x="7354919" y="4261848"/>
                <a:ext cx="64845" cy="601541"/>
              </a:xfrm>
              <a:custGeom>
                <a:avLst/>
                <a:gdLst>
                  <a:gd name="T0" fmla="*/ 70 w 70"/>
                  <a:gd name="T1" fmla="*/ 521 h 521"/>
                  <a:gd name="T2" fmla="*/ 0 w 70"/>
                  <a:gd name="T3" fmla="*/ 521 h 521"/>
                  <a:gd name="T4" fmla="*/ 35 w 70"/>
                  <a:gd name="T5" fmla="*/ 0 h 521"/>
                  <a:gd name="T6" fmla="*/ 70 w 70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521">
                    <a:moveTo>
                      <a:pt x="70" y="521"/>
                    </a:moveTo>
                    <a:lnTo>
                      <a:pt x="0" y="521"/>
                    </a:lnTo>
                    <a:lnTo>
                      <a:pt x="35" y="0"/>
                    </a:lnTo>
                    <a:lnTo>
                      <a:pt x="70" y="521"/>
                    </a:lnTo>
                    <a:close/>
                  </a:path>
                </a:pathLst>
              </a:custGeom>
              <a:solidFill>
                <a:srgbClr val="965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6" name="ïşļídé">
                <a:extLst>
                  <a:ext uri="{FF2B5EF4-FFF2-40B4-BE49-F238E27FC236}">
                    <a16:creationId xmlns:a16="http://schemas.microsoft.com/office/drawing/2014/main" id="{99A10D28-96ED-4C25-9663-FDCF0450C267}"/>
                  </a:ext>
                </a:extLst>
              </p:cNvPr>
              <p:cNvSpPr/>
              <p:nvPr/>
            </p:nvSpPr>
            <p:spPr bwMode="auto">
              <a:xfrm>
                <a:off x="7254870" y="4021694"/>
                <a:ext cx="265867" cy="663887"/>
              </a:xfrm>
              <a:custGeom>
                <a:avLst/>
                <a:gdLst>
                  <a:gd name="T0" fmla="*/ 138 w 138"/>
                  <a:gd name="T1" fmla="*/ 142 h 277"/>
                  <a:gd name="T2" fmla="*/ 128 w 138"/>
                  <a:gd name="T3" fmla="*/ 123 h 277"/>
                  <a:gd name="T4" fmla="*/ 138 w 138"/>
                  <a:gd name="T5" fmla="*/ 105 h 277"/>
                  <a:gd name="T6" fmla="*/ 122 w 138"/>
                  <a:gd name="T7" fmla="*/ 83 h 277"/>
                  <a:gd name="T8" fmla="*/ 125 w 138"/>
                  <a:gd name="T9" fmla="*/ 72 h 277"/>
                  <a:gd name="T10" fmla="*/ 108 w 138"/>
                  <a:gd name="T11" fmla="*/ 50 h 277"/>
                  <a:gd name="T12" fmla="*/ 109 w 138"/>
                  <a:gd name="T13" fmla="*/ 43 h 277"/>
                  <a:gd name="T14" fmla="*/ 89 w 138"/>
                  <a:gd name="T15" fmla="*/ 20 h 277"/>
                  <a:gd name="T16" fmla="*/ 66 w 138"/>
                  <a:gd name="T17" fmla="*/ 0 h 277"/>
                  <a:gd name="T18" fmla="*/ 44 w 138"/>
                  <a:gd name="T19" fmla="*/ 21 h 277"/>
                  <a:gd name="T20" fmla="*/ 23 w 138"/>
                  <a:gd name="T21" fmla="*/ 43 h 277"/>
                  <a:gd name="T22" fmla="*/ 28 w 138"/>
                  <a:gd name="T23" fmla="*/ 57 h 277"/>
                  <a:gd name="T24" fmla="*/ 28 w 138"/>
                  <a:gd name="T25" fmla="*/ 57 h 277"/>
                  <a:gd name="T26" fmla="*/ 5 w 138"/>
                  <a:gd name="T27" fmla="*/ 80 h 277"/>
                  <a:gd name="T28" fmla="*/ 15 w 138"/>
                  <a:gd name="T29" fmla="*/ 98 h 277"/>
                  <a:gd name="T30" fmla="*/ 0 w 138"/>
                  <a:gd name="T31" fmla="*/ 119 h 277"/>
                  <a:gd name="T32" fmla="*/ 9 w 138"/>
                  <a:gd name="T33" fmla="*/ 137 h 277"/>
                  <a:gd name="T34" fmla="*/ 0 w 138"/>
                  <a:gd name="T35" fmla="*/ 155 h 277"/>
                  <a:gd name="T36" fmla="*/ 7 w 138"/>
                  <a:gd name="T37" fmla="*/ 172 h 277"/>
                  <a:gd name="T38" fmla="*/ 0 w 138"/>
                  <a:gd name="T39" fmla="*/ 188 h 277"/>
                  <a:gd name="T40" fmla="*/ 6 w 138"/>
                  <a:gd name="T41" fmla="*/ 203 h 277"/>
                  <a:gd name="T42" fmla="*/ 0 w 138"/>
                  <a:gd name="T43" fmla="*/ 218 h 277"/>
                  <a:gd name="T44" fmla="*/ 18 w 138"/>
                  <a:gd name="T45" fmla="*/ 240 h 277"/>
                  <a:gd name="T46" fmla="*/ 17 w 138"/>
                  <a:gd name="T47" fmla="*/ 245 h 277"/>
                  <a:gd name="T48" fmla="*/ 40 w 138"/>
                  <a:gd name="T49" fmla="*/ 267 h 277"/>
                  <a:gd name="T50" fmla="*/ 50 w 138"/>
                  <a:gd name="T51" fmla="*/ 265 h 277"/>
                  <a:gd name="T52" fmla="*/ 70 w 138"/>
                  <a:gd name="T53" fmla="*/ 277 h 277"/>
                  <a:gd name="T54" fmla="*/ 92 w 138"/>
                  <a:gd name="T55" fmla="*/ 262 h 277"/>
                  <a:gd name="T56" fmla="*/ 99 w 138"/>
                  <a:gd name="T57" fmla="*/ 263 h 277"/>
                  <a:gd name="T58" fmla="*/ 122 w 138"/>
                  <a:gd name="T59" fmla="*/ 240 h 277"/>
                  <a:gd name="T60" fmla="*/ 120 w 138"/>
                  <a:gd name="T61" fmla="*/ 233 h 277"/>
                  <a:gd name="T62" fmla="*/ 138 w 138"/>
                  <a:gd name="T63" fmla="*/ 211 h 277"/>
                  <a:gd name="T64" fmla="*/ 130 w 138"/>
                  <a:gd name="T65" fmla="*/ 194 h 277"/>
                  <a:gd name="T66" fmla="*/ 138 w 138"/>
                  <a:gd name="T67" fmla="*/ 176 h 277"/>
                  <a:gd name="T68" fmla="*/ 130 w 138"/>
                  <a:gd name="T69" fmla="*/ 159 h 277"/>
                  <a:gd name="T70" fmla="*/ 138 w 138"/>
                  <a:gd name="T71" fmla="*/ 142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8" h="277">
                    <a:moveTo>
                      <a:pt x="138" y="142"/>
                    </a:moveTo>
                    <a:cubicBezTo>
                      <a:pt x="138" y="134"/>
                      <a:pt x="134" y="127"/>
                      <a:pt x="128" y="123"/>
                    </a:cubicBezTo>
                    <a:cubicBezTo>
                      <a:pt x="134" y="119"/>
                      <a:pt x="138" y="112"/>
                      <a:pt x="138" y="105"/>
                    </a:cubicBezTo>
                    <a:cubicBezTo>
                      <a:pt x="138" y="94"/>
                      <a:pt x="131" y="86"/>
                      <a:pt x="122" y="83"/>
                    </a:cubicBezTo>
                    <a:cubicBezTo>
                      <a:pt x="124" y="80"/>
                      <a:pt x="125" y="76"/>
                      <a:pt x="125" y="72"/>
                    </a:cubicBezTo>
                    <a:cubicBezTo>
                      <a:pt x="125" y="61"/>
                      <a:pt x="118" y="52"/>
                      <a:pt x="108" y="50"/>
                    </a:cubicBezTo>
                    <a:cubicBezTo>
                      <a:pt x="109" y="47"/>
                      <a:pt x="109" y="45"/>
                      <a:pt x="109" y="43"/>
                    </a:cubicBezTo>
                    <a:cubicBezTo>
                      <a:pt x="109" y="31"/>
                      <a:pt x="100" y="21"/>
                      <a:pt x="89" y="20"/>
                    </a:cubicBezTo>
                    <a:cubicBezTo>
                      <a:pt x="88" y="9"/>
                      <a:pt x="78" y="0"/>
                      <a:pt x="66" y="0"/>
                    </a:cubicBezTo>
                    <a:cubicBezTo>
                      <a:pt x="55" y="0"/>
                      <a:pt x="45" y="9"/>
                      <a:pt x="44" y="21"/>
                    </a:cubicBezTo>
                    <a:cubicBezTo>
                      <a:pt x="32" y="22"/>
                      <a:pt x="23" y="31"/>
                      <a:pt x="23" y="43"/>
                    </a:cubicBezTo>
                    <a:cubicBezTo>
                      <a:pt x="23" y="48"/>
                      <a:pt x="25" y="53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15" y="57"/>
                      <a:pt x="5" y="67"/>
                      <a:pt x="5" y="80"/>
                    </a:cubicBezTo>
                    <a:cubicBezTo>
                      <a:pt x="5" y="87"/>
                      <a:pt x="9" y="94"/>
                      <a:pt x="15" y="98"/>
                    </a:cubicBezTo>
                    <a:cubicBezTo>
                      <a:pt x="6" y="101"/>
                      <a:pt x="0" y="109"/>
                      <a:pt x="0" y="119"/>
                    </a:cubicBezTo>
                    <a:cubicBezTo>
                      <a:pt x="0" y="126"/>
                      <a:pt x="4" y="133"/>
                      <a:pt x="9" y="137"/>
                    </a:cubicBezTo>
                    <a:cubicBezTo>
                      <a:pt x="4" y="141"/>
                      <a:pt x="0" y="148"/>
                      <a:pt x="0" y="155"/>
                    </a:cubicBezTo>
                    <a:cubicBezTo>
                      <a:pt x="0" y="162"/>
                      <a:pt x="3" y="168"/>
                      <a:pt x="7" y="172"/>
                    </a:cubicBezTo>
                    <a:cubicBezTo>
                      <a:pt x="3" y="176"/>
                      <a:pt x="0" y="182"/>
                      <a:pt x="0" y="188"/>
                    </a:cubicBezTo>
                    <a:cubicBezTo>
                      <a:pt x="0" y="194"/>
                      <a:pt x="2" y="199"/>
                      <a:pt x="6" y="203"/>
                    </a:cubicBezTo>
                    <a:cubicBezTo>
                      <a:pt x="2" y="207"/>
                      <a:pt x="0" y="212"/>
                      <a:pt x="0" y="218"/>
                    </a:cubicBezTo>
                    <a:cubicBezTo>
                      <a:pt x="0" y="229"/>
                      <a:pt x="8" y="237"/>
                      <a:pt x="18" y="240"/>
                    </a:cubicBezTo>
                    <a:cubicBezTo>
                      <a:pt x="17" y="241"/>
                      <a:pt x="17" y="243"/>
                      <a:pt x="17" y="245"/>
                    </a:cubicBezTo>
                    <a:cubicBezTo>
                      <a:pt x="17" y="257"/>
                      <a:pt x="27" y="267"/>
                      <a:pt x="40" y="267"/>
                    </a:cubicBezTo>
                    <a:cubicBezTo>
                      <a:pt x="43" y="267"/>
                      <a:pt x="47" y="267"/>
                      <a:pt x="50" y="265"/>
                    </a:cubicBezTo>
                    <a:cubicBezTo>
                      <a:pt x="54" y="272"/>
                      <a:pt x="61" y="277"/>
                      <a:pt x="70" y="277"/>
                    </a:cubicBezTo>
                    <a:cubicBezTo>
                      <a:pt x="80" y="277"/>
                      <a:pt x="89" y="271"/>
                      <a:pt x="92" y="262"/>
                    </a:cubicBezTo>
                    <a:cubicBezTo>
                      <a:pt x="94" y="263"/>
                      <a:pt x="96" y="263"/>
                      <a:pt x="99" y="263"/>
                    </a:cubicBezTo>
                    <a:cubicBezTo>
                      <a:pt x="112" y="263"/>
                      <a:pt x="122" y="253"/>
                      <a:pt x="122" y="240"/>
                    </a:cubicBezTo>
                    <a:cubicBezTo>
                      <a:pt x="122" y="238"/>
                      <a:pt x="121" y="235"/>
                      <a:pt x="120" y="233"/>
                    </a:cubicBezTo>
                    <a:cubicBezTo>
                      <a:pt x="130" y="231"/>
                      <a:pt x="138" y="222"/>
                      <a:pt x="138" y="211"/>
                    </a:cubicBezTo>
                    <a:cubicBezTo>
                      <a:pt x="138" y="204"/>
                      <a:pt x="135" y="198"/>
                      <a:pt x="130" y="194"/>
                    </a:cubicBezTo>
                    <a:cubicBezTo>
                      <a:pt x="135" y="190"/>
                      <a:pt x="138" y="183"/>
                      <a:pt x="138" y="176"/>
                    </a:cubicBezTo>
                    <a:cubicBezTo>
                      <a:pt x="138" y="169"/>
                      <a:pt x="135" y="163"/>
                      <a:pt x="130" y="159"/>
                    </a:cubicBezTo>
                    <a:cubicBezTo>
                      <a:pt x="135" y="155"/>
                      <a:pt x="138" y="149"/>
                      <a:pt x="138" y="142"/>
                    </a:cubicBezTo>
                    <a:close/>
                  </a:path>
                </a:pathLst>
              </a:custGeom>
              <a:solidFill>
                <a:srgbClr val="9AA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7" name="iṥļíďê">
                <a:extLst>
                  <a:ext uri="{FF2B5EF4-FFF2-40B4-BE49-F238E27FC236}">
                    <a16:creationId xmlns:a16="http://schemas.microsoft.com/office/drawing/2014/main" id="{77A9BC6D-EF89-41B7-B4EB-817C8158EB2F}"/>
                  </a:ext>
                </a:extLst>
              </p:cNvPr>
              <p:cNvSpPr/>
              <p:nvPr/>
            </p:nvSpPr>
            <p:spPr bwMode="auto">
              <a:xfrm>
                <a:off x="7237270" y="4695972"/>
                <a:ext cx="446509" cy="174344"/>
              </a:xfrm>
              <a:custGeom>
                <a:avLst/>
                <a:gdLst>
                  <a:gd name="T0" fmla="*/ 219 w 232"/>
                  <a:gd name="T1" fmla="*/ 64 h 73"/>
                  <a:gd name="T2" fmla="*/ 220 w 232"/>
                  <a:gd name="T3" fmla="*/ 59 h 73"/>
                  <a:gd name="T4" fmla="*/ 210 w 232"/>
                  <a:gd name="T5" fmla="*/ 49 h 73"/>
                  <a:gd name="T6" fmla="*/ 210 w 232"/>
                  <a:gd name="T7" fmla="*/ 49 h 73"/>
                  <a:gd name="T8" fmla="*/ 210 w 232"/>
                  <a:gd name="T9" fmla="*/ 48 h 73"/>
                  <a:gd name="T10" fmla="*/ 198 w 232"/>
                  <a:gd name="T11" fmla="*/ 37 h 73"/>
                  <a:gd name="T12" fmla="*/ 197 w 232"/>
                  <a:gd name="T13" fmla="*/ 37 h 73"/>
                  <a:gd name="T14" fmla="*/ 184 w 232"/>
                  <a:gd name="T15" fmla="*/ 26 h 73"/>
                  <a:gd name="T16" fmla="*/ 173 w 232"/>
                  <a:gd name="T17" fmla="*/ 33 h 73"/>
                  <a:gd name="T18" fmla="*/ 163 w 232"/>
                  <a:gd name="T19" fmla="*/ 28 h 73"/>
                  <a:gd name="T20" fmla="*/ 158 w 232"/>
                  <a:gd name="T21" fmla="*/ 29 h 73"/>
                  <a:gd name="T22" fmla="*/ 158 w 232"/>
                  <a:gd name="T23" fmla="*/ 28 h 73"/>
                  <a:gd name="T24" fmla="*/ 147 w 232"/>
                  <a:gd name="T25" fmla="*/ 17 h 73"/>
                  <a:gd name="T26" fmla="*/ 143 w 232"/>
                  <a:gd name="T27" fmla="*/ 18 h 73"/>
                  <a:gd name="T28" fmla="*/ 143 w 232"/>
                  <a:gd name="T29" fmla="*/ 16 h 73"/>
                  <a:gd name="T30" fmla="*/ 131 w 232"/>
                  <a:gd name="T31" fmla="*/ 5 h 73"/>
                  <a:gd name="T32" fmla="*/ 127 w 232"/>
                  <a:gd name="T33" fmla="*/ 6 h 73"/>
                  <a:gd name="T34" fmla="*/ 116 w 232"/>
                  <a:gd name="T35" fmla="*/ 0 h 73"/>
                  <a:gd name="T36" fmla="*/ 105 w 232"/>
                  <a:gd name="T37" fmla="*/ 6 h 73"/>
                  <a:gd name="T38" fmla="*/ 101 w 232"/>
                  <a:gd name="T39" fmla="*/ 5 h 73"/>
                  <a:gd name="T40" fmla="*/ 89 w 232"/>
                  <a:gd name="T41" fmla="*/ 16 h 73"/>
                  <a:gd name="T42" fmla="*/ 89 w 232"/>
                  <a:gd name="T43" fmla="*/ 18 h 73"/>
                  <a:gd name="T44" fmla="*/ 85 w 232"/>
                  <a:gd name="T45" fmla="*/ 17 h 73"/>
                  <a:gd name="T46" fmla="*/ 74 w 232"/>
                  <a:gd name="T47" fmla="*/ 28 h 73"/>
                  <a:gd name="T48" fmla="*/ 74 w 232"/>
                  <a:gd name="T49" fmla="*/ 29 h 73"/>
                  <a:gd name="T50" fmla="*/ 69 w 232"/>
                  <a:gd name="T51" fmla="*/ 28 h 73"/>
                  <a:gd name="T52" fmla="*/ 59 w 232"/>
                  <a:gd name="T53" fmla="*/ 33 h 73"/>
                  <a:gd name="T54" fmla="*/ 48 w 232"/>
                  <a:gd name="T55" fmla="*/ 26 h 73"/>
                  <a:gd name="T56" fmla="*/ 35 w 232"/>
                  <a:gd name="T57" fmla="*/ 37 h 73"/>
                  <a:gd name="T58" fmla="*/ 33 w 232"/>
                  <a:gd name="T59" fmla="*/ 37 h 73"/>
                  <a:gd name="T60" fmla="*/ 22 w 232"/>
                  <a:gd name="T61" fmla="*/ 48 h 73"/>
                  <a:gd name="T62" fmla="*/ 22 w 232"/>
                  <a:gd name="T63" fmla="*/ 49 h 73"/>
                  <a:gd name="T64" fmla="*/ 22 w 232"/>
                  <a:gd name="T65" fmla="*/ 49 h 73"/>
                  <a:gd name="T66" fmla="*/ 12 w 232"/>
                  <a:gd name="T67" fmla="*/ 59 h 73"/>
                  <a:gd name="T68" fmla="*/ 13 w 232"/>
                  <a:gd name="T69" fmla="*/ 64 h 73"/>
                  <a:gd name="T70" fmla="*/ 0 w 232"/>
                  <a:gd name="T71" fmla="*/ 73 h 73"/>
                  <a:gd name="T72" fmla="*/ 99 w 232"/>
                  <a:gd name="T73" fmla="*/ 73 h 73"/>
                  <a:gd name="T74" fmla="*/ 132 w 232"/>
                  <a:gd name="T75" fmla="*/ 73 h 73"/>
                  <a:gd name="T76" fmla="*/ 232 w 232"/>
                  <a:gd name="T77" fmla="*/ 73 h 73"/>
                  <a:gd name="T78" fmla="*/ 219 w 232"/>
                  <a:gd name="T79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2" h="73">
                    <a:moveTo>
                      <a:pt x="219" y="64"/>
                    </a:moveTo>
                    <a:cubicBezTo>
                      <a:pt x="220" y="63"/>
                      <a:pt x="220" y="61"/>
                      <a:pt x="220" y="59"/>
                    </a:cubicBezTo>
                    <a:cubicBezTo>
                      <a:pt x="220" y="53"/>
                      <a:pt x="215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2"/>
                      <a:pt x="205" y="37"/>
                      <a:pt x="198" y="37"/>
                    </a:cubicBezTo>
                    <a:cubicBezTo>
                      <a:pt x="198" y="37"/>
                      <a:pt x="197" y="37"/>
                      <a:pt x="197" y="37"/>
                    </a:cubicBezTo>
                    <a:cubicBezTo>
                      <a:pt x="196" y="31"/>
                      <a:pt x="190" y="26"/>
                      <a:pt x="184" y="26"/>
                    </a:cubicBezTo>
                    <a:cubicBezTo>
                      <a:pt x="179" y="26"/>
                      <a:pt x="175" y="29"/>
                      <a:pt x="173" y="33"/>
                    </a:cubicBezTo>
                    <a:cubicBezTo>
                      <a:pt x="170" y="30"/>
                      <a:pt x="167" y="28"/>
                      <a:pt x="163" y="28"/>
                    </a:cubicBezTo>
                    <a:cubicBezTo>
                      <a:pt x="161" y="28"/>
                      <a:pt x="160" y="29"/>
                      <a:pt x="158" y="29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8" y="22"/>
                      <a:pt x="153" y="17"/>
                      <a:pt x="147" y="17"/>
                    </a:cubicBezTo>
                    <a:cubicBezTo>
                      <a:pt x="145" y="17"/>
                      <a:pt x="144" y="17"/>
                      <a:pt x="143" y="18"/>
                    </a:cubicBezTo>
                    <a:cubicBezTo>
                      <a:pt x="143" y="17"/>
                      <a:pt x="143" y="17"/>
                      <a:pt x="143" y="16"/>
                    </a:cubicBezTo>
                    <a:cubicBezTo>
                      <a:pt x="143" y="10"/>
                      <a:pt x="138" y="5"/>
                      <a:pt x="131" y="5"/>
                    </a:cubicBezTo>
                    <a:cubicBezTo>
                      <a:pt x="130" y="5"/>
                      <a:pt x="128" y="5"/>
                      <a:pt x="127" y="6"/>
                    </a:cubicBezTo>
                    <a:cubicBezTo>
                      <a:pt x="125" y="2"/>
                      <a:pt x="121" y="0"/>
                      <a:pt x="116" y="0"/>
                    </a:cubicBezTo>
                    <a:cubicBezTo>
                      <a:pt x="111" y="0"/>
                      <a:pt x="107" y="2"/>
                      <a:pt x="105" y="6"/>
                    </a:cubicBezTo>
                    <a:cubicBezTo>
                      <a:pt x="104" y="5"/>
                      <a:pt x="102" y="5"/>
                      <a:pt x="101" y="5"/>
                    </a:cubicBezTo>
                    <a:cubicBezTo>
                      <a:pt x="94" y="5"/>
                      <a:pt x="89" y="10"/>
                      <a:pt x="89" y="16"/>
                    </a:cubicBezTo>
                    <a:cubicBezTo>
                      <a:pt x="89" y="17"/>
                      <a:pt x="89" y="17"/>
                      <a:pt x="89" y="18"/>
                    </a:cubicBezTo>
                    <a:cubicBezTo>
                      <a:pt x="88" y="17"/>
                      <a:pt x="87" y="17"/>
                      <a:pt x="85" y="17"/>
                    </a:cubicBezTo>
                    <a:cubicBezTo>
                      <a:pt x="79" y="17"/>
                      <a:pt x="74" y="22"/>
                      <a:pt x="74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2" y="29"/>
                      <a:pt x="71" y="28"/>
                      <a:pt x="69" y="28"/>
                    </a:cubicBezTo>
                    <a:cubicBezTo>
                      <a:pt x="65" y="28"/>
                      <a:pt x="62" y="30"/>
                      <a:pt x="59" y="33"/>
                    </a:cubicBezTo>
                    <a:cubicBezTo>
                      <a:pt x="57" y="29"/>
                      <a:pt x="53" y="26"/>
                      <a:pt x="48" y="26"/>
                    </a:cubicBezTo>
                    <a:cubicBezTo>
                      <a:pt x="42" y="26"/>
                      <a:pt x="36" y="31"/>
                      <a:pt x="35" y="37"/>
                    </a:cubicBezTo>
                    <a:cubicBezTo>
                      <a:pt x="35" y="37"/>
                      <a:pt x="34" y="37"/>
                      <a:pt x="33" y="37"/>
                    </a:cubicBezTo>
                    <a:cubicBezTo>
                      <a:pt x="27" y="37"/>
                      <a:pt x="22" y="42"/>
                      <a:pt x="22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17" y="49"/>
                      <a:pt x="12" y="53"/>
                      <a:pt x="12" y="59"/>
                    </a:cubicBezTo>
                    <a:cubicBezTo>
                      <a:pt x="12" y="61"/>
                      <a:pt x="12" y="63"/>
                      <a:pt x="13" y="6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32" y="73"/>
                      <a:pt x="132" y="73"/>
                      <a:pt x="132" y="73"/>
                    </a:cubicBezTo>
                    <a:cubicBezTo>
                      <a:pt x="232" y="73"/>
                      <a:pt x="232" y="73"/>
                      <a:pt x="232" y="73"/>
                    </a:cubicBezTo>
                    <a:cubicBezTo>
                      <a:pt x="219" y="64"/>
                      <a:pt x="219" y="64"/>
                      <a:pt x="219" y="64"/>
                    </a:cubicBezTo>
                  </a:path>
                </a:pathLst>
              </a:custGeom>
              <a:solidFill>
                <a:srgbClr val="BBC8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8" name="ïş1iḑê">
                <a:extLst>
                  <a:ext uri="{FF2B5EF4-FFF2-40B4-BE49-F238E27FC236}">
                    <a16:creationId xmlns:a16="http://schemas.microsoft.com/office/drawing/2014/main" id="{D2A201AC-AC5A-49F0-8CD0-C8F1CF2FABF0}"/>
                  </a:ext>
                </a:extLst>
              </p:cNvPr>
              <p:cNvSpPr/>
              <p:nvPr/>
            </p:nvSpPr>
            <p:spPr bwMode="auto">
              <a:xfrm>
                <a:off x="9907978" y="4220282"/>
                <a:ext cx="69478" cy="643106"/>
              </a:xfrm>
              <a:custGeom>
                <a:avLst/>
                <a:gdLst>
                  <a:gd name="T0" fmla="*/ 75 w 75"/>
                  <a:gd name="T1" fmla="*/ 557 h 557"/>
                  <a:gd name="T2" fmla="*/ 0 w 75"/>
                  <a:gd name="T3" fmla="*/ 557 h 557"/>
                  <a:gd name="T4" fmla="*/ 38 w 75"/>
                  <a:gd name="T5" fmla="*/ 0 h 557"/>
                  <a:gd name="T6" fmla="*/ 75 w 75"/>
                  <a:gd name="T7" fmla="*/ 55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557">
                    <a:moveTo>
                      <a:pt x="75" y="557"/>
                    </a:moveTo>
                    <a:lnTo>
                      <a:pt x="0" y="557"/>
                    </a:lnTo>
                    <a:lnTo>
                      <a:pt x="38" y="0"/>
                    </a:lnTo>
                    <a:lnTo>
                      <a:pt x="75" y="557"/>
                    </a:lnTo>
                    <a:close/>
                  </a:path>
                </a:pathLst>
              </a:custGeom>
              <a:solidFill>
                <a:srgbClr val="965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9" name="îṣļíďé">
                <a:extLst>
                  <a:ext uri="{FF2B5EF4-FFF2-40B4-BE49-F238E27FC236}">
                    <a16:creationId xmlns:a16="http://schemas.microsoft.com/office/drawing/2014/main" id="{599C49A5-7D8B-411B-8431-AA7EB46580D7}"/>
                  </a:ext>
                </a:extLst>
              </p:cNvPr>
              <p:cNvSpPr/>
              <p:nvPr/>
            </p:nvSpPr>
            <p:spPr bwMode="auto">
              <a:xfrm>
                <a:off x="9907978" y="4220282"/>
                <a:ext cx="69478" cy="643106"/>
              </a:xfrm>
              <a:custGeom>
                <a:avLst/>
                <a:gdLst>
                  <a:gd name="T0" fmla="*/ 75 w 75"/>
                  <a:gd name="T1" fmla="*/ 557 h 557"/>
                  <a:gd name="T2" fmla="*/ 0 w 75"/>
                  <a:gd name="T3" fmla="*/ 557 h 557"/>
                  <a:gd name="T4" fmla="*/ 38 w 75"/>
                  <a:gd name="T5" fmla="*/ 0 h 557"/>
                  <a:gd name="T6" fmla="*/ 75 w 75"/>
                  <a:gd name="T7" fmla="*/ 55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557">
                    <a:moveTo>
                      <a:pt x="75" y="557"/>
                    </a:moveTo>
                    <a:lnTo>
                      <a:pt x="0" y="557"/>
                    </a:lnTo>
                    <a:lnTo>
                      <a:pt x="38" y="0"/>
                    </a:lnTo>
                    <a:lnTo>
                      <a:pt x="75" y="5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0" name="íşļiḋé">
                <a:extLst>
                  <a:ext uri="{FF2B5EF4-FFF2-40B4-BE49-F238E27FC236}">
                    <a16:creationId xmlns:a16="http://schemas.microsoft.com/office/drawing/2014/main" id="{CF188A19-1D97-4A0F-828B-BF4B62A97016}"/>
                  </a:ext>
                </a:extLst>
              </p:cNvPr>
              <p:cNvSpPr/>
              <p:nvPr/>
            </p:nvSpPr>
            <p:spPr bwMode="auto">
              <a:xfrm>
                <a:off x="9802373" y="3961655"/>
                <a:ext cx="282541" cy="712379"/>
              </a:xfrm>
              <a:custGeom>
                <a:avLst/>
                <a:gdLst>
                  <a:gd name="T0" fmla="*/ 147 w 147"/>
                  <a:gd name="T1" fmla="*/ 152 h 297"/>
                  <a:gd name="T2" fmla="*/ 137 w 147"/>
                  <a:gd name="T3" fmla="*/ 132 h 297"/>
                  <a:gd name="T4" fmla="*/ 147 w 147"/>
                  <a:gd name="T5" fmla="*/ 112 h 297"/>
                  <a:gd name="T6" fmla="*/ 130 w 147"/>
                  <a:gd name="T7" fmla="*/ 89 h 297"/>
                  <a:gd name="T8" fmla="*/ 133 w 147"/>
                  <a:gd name="T9" fmla="*/ 77 h 297"/>
                  <a:gd name="T10" fmla="*/ 115 w 147"/>
                  <a:gd name="T11" fmla="*/ 53 h 297"/>
                  <a:gd name="T12" fmla="*/ 116 w 147"/>
                  <a:gd name="T13" fmla="*/ 46 h 297"/>
                  <a:gd name="T14" fmla="*/ 95 w 147"/>
                  <a:gd name="T15" fmla="*/ 22 h 297"/>
                  <a:gd name="T16" fmla="*/ 70 w 147"/>
                  <a:gd name="T17" fmla="*/ 0 h 297"/>
                  <a:gd name="T18" fmla="*/ 46 w 147"/>
                  <a:gd name="T19" fmla="*/ 22 h 297"/>
                  <a:gd name="T20" fmla="*/ 24 w 147"/>
                  <a:gd name="T21" fmla="*/ 46 h 297"/>
                  <a:gd name="T22" fmla="*/ 30 w 147"/>
                  <a:gd name="T23" fmla="*/ 61 h 297"/>
                  <a:gd name="T24" fmla="*/ 29 w 147"/>
                  <a:gd name="T25" fmla="*/ 61 h 297"/>
                  <a:gd name="T26" fmla="*/ 5 w 147"/>
                  <a:gd name="T27" fmla="*/ 85 h 297"/>
                  <a:gd name="T28" fmla="*/ 15 w 147"/>
                  <a:gd name="T29" fmla="*/ 105 h 297"/>
                  <a:gd name="T30" fmla="*/ 0 w 147"/>
                  <a:gd name="T31" fmla="*/ 127 h 297"/>
                  <a:gd name="T32" fmla="*/ 9 w 147"/>
                  <a:gd name="T33" fmla="*/ 147 h 297"/>
                  <a:gd name="T34" fmla="*/ 0 w 147"/>
                  <a:gd name="T35" fmla="*/ 166 h 297"/>
                  <a:gd name="T36" fmla="*/ 7 w 147"/>
                  <a:gd name="T37" fmla="*/ 184 h 297"/>
                  <a:gd name="T38" fmla="*/ 0 w 147"/>
                  <a:gd name="T39" fmla="*/ 202 h 297"/>
                  <a:gd name="T40" fmla="*/ 6 w 147"/>
                  <a:gd name="T41" fmla="*/ 218 h 297"/>
                  <a:gd name="T42" fmla="*/ 0 w 147"/>
                  <a:gd name="T43" fmla="*/ 233 h 297"/>
                  <a:gd name="T44" fmla="*/ 18 w 147"/>
                  <a:gd name="T45" fmla="*/ 257 h 297"/>
                  <a:gd name="T46" fmla="*/ 18 w 147"/>
                  <a:gd name="T47" fmla="*/ 262 h 297"/>
                  <a:gd name="T48" fmla="*/ 42 w 147"/>
                  <a:gd name="T49" fmla="*/ 286 h 297"/>
                  <a:gd name="T50" fmla="*/ 53 w 147"/>
                  <a:gd name="T51" fmla="*/ 284 h 297"/>
                  <a:gd name="T52" fmla="*/ 74 w 147"/>
                  <a:gd name="T53" fmla="*/ 297 h 297"/>
                  <a:gd name="T54" fmla="*/ 97 w 147"/>
                  <a:gd name="T55" fmla="*/ 281 h 297"/>
                  <a:gd name="T56" fmla="*/ 105 w 147"/>
                  <a:gd name="T57" fmla="*/ 282 h 297"/>
                  <a:gd name="T58" fmla="*/ 130 w 147"/>
                  <a:gd name="T59" fmla="*/ 258 h 297"/>
                  <a:gd name="T60" fmla="*/ 128 w 147"/>
                  <a:gd name="T61" fmla="*/ 250 h 297"/>
                  <a:gd name="T62" fmla="*/ 147 w 147"/>
                  <a:gd name="T63" fmla="*/ 226 h 297"/>
                  <a:gd name="T64" fmla="*/ 138 w 147"/>
                  <a:gd name="T65" fmla="*/ 208 h 297"/>
                  <a:gd name="T66" fmla="*/ 147 w 147"/>
                  <a:gd name="T67" fmla="*/ 189 h 297"/>
                  <a:gd name="T68" fmla="*/ 138 w 147"/>
                  <a:gd name="T69" fmla="*/ 170 h 297"/>
                  <a:gd name="T70" fmla="*/ 147 w 147"/>
                  <a:gd name="T71" fmla="*/ 15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297">
                    <a:moveTo>
                      <a:pt x="147" y="152"/>
                    </a:moveTo>
                    <a:cubicBezTo>
                      <a:pt x="147" y="144"/>
                      <a:pt x="143" y="136"/>
                      <a:pt x="137" y="132"/>
                    </a:cubicBezTo>
                    <a:cubicBezTo>
                      <a:pt x="143" y="128"/>
                      <a:pt x="147" y="120"/>
                      <a:pt x="147" y="112"/>
                    </a:cubicBezTo>
                    <a:cubicBezTo>
                      <a:pt x="147" y="101"/>
                      <a:pt x="140" y="92"/>
                      <a:pt x="130" y="89"/>
                    </a:cubicBezTo>
                    <a:cubicBezTo>
                      <a:pt x="132" y="85"/>
                      <a:pt x="133" y="81"/>
                      <a:pt x="133" y="77"/>
                    </a:cubicBezTo>
                    <a:cubicBezTo>
                      <a:pt x="133" y="66"/>
                      <a:pt x="125" y="56"/>
                      <a:pt x="115" y="53"/>
                    </a:cubicBezTo>
                    <a:cubicBezTo>
                      <a:pt x="116" y="51"/>
                      <a:pt x="116" y="48"/>
                      <a:pt x="116" y="46"/>
                    </a:cubicBezTo>
                    <a:cubicBezTo>
                      <a:pt x="116" y="33"/>
                      <a:pt x="107" y="23"/>
                      <a:pt x="95" y="22"/>
                    </a:cubicBezTo>
                    <a:cubicBezTo>
                      <a:pt x="93" y="10"/>
                      <a:pt x="83" y="0"/>
                      <a:pt x="70" y="0"/>
                    </a:cubicBezTo>
                    <a:cubicBezTo>
                      <a:pt x="58" y="0"/>
                      <a:pt x="48" y="10"/>
                      <a:pt x="46" y="22"/>
                    </a:cubicBezTo>
                    <a:cubicBezTo>
                      <a:pt x="34" y="23"/>
                      <a:pt x="24" y="34"/>
                      <a:pt x="24" y="46"/>
                    </a:cubicBezTo>
                    <a:cubicBezTo>
                      <a:pt x="24" y="52"/>
                      <a:pt x="26" y="57"/>
                      <a:pt x="30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16" y="61"/>
                      <a:pt x="5" y="72"/>
                      <a:pt x="5" y="85"/>
                    </a:cubicBezTo>
                    <a:cubicBezTo>
                      <a:pt x="5" y="93"/>
                      <a:pt x="9" y="101"/>
                      <a:pt x="15" y="105"/>
                    </a:cubicBezTo>
                    <a:cubicBezTo>
                      <a:pt x="6" y="109"/>
                      <a:pt x="0" y="117"/>
                      <a:pt x="0" y="127"/>
                    </a:cubicBezTo>
                    <a:cubicBezTo>
                      <a:pt x="0" y="135"/>
                      <a:pt x="3" y="142"/>
                      <a:pt x="9" y="147"/>
                    </a:cubicBezTo>
                    <a:cubicBezTo>
                      <a:pt x="3" y="151"/>
                      <a:pt x="0" y="158"/>
                      <a:pt x="0" y="166"/>
                    </a:cubicBezTo>
                    <a:cubicBezTo>
                      <a:pt x="0" y="173"/>
                      <a:pt x="3" y="180"/>
                      <a:pt x="7" y="184"/>
                    </a:cubicBezTo>
                    <a:cubicBezTo>
                      <a:pt x="3" y="188"/>
                      <a:pt x="0" y="195"/>
                      <a:pt x="0" y="202"/>
                    </a:cubicBezTo>
                    <a:cubicBezTo>
                      <a:pt x="0" y="208"/>
                      <a:pt x="2" y="213"/>
                      <a:pt x="6" y="218"/>
                    </a:cubicBezTo>
                    <a:cubicBezTo>
                      <a:pt x="2" y="222"/>
                      <a:pt x="0" y="227"/>
                      <a:pt x="0" y="233"/>
                    </a:cubicBezTo>
                    <a:cubicBezTo>
                      <a:pt x="0" y="245"/>
                      <a:pt x="8" y="254"/>
                      <a:pt x="18" y="257"/>
                    </a:cubicBezTo>
                    <a:cubicBezTo>
                      <a:pt x="18" y="259"/>
                      <a:pt x="18" y="260"/>
                      <a:pt x="18" y="262"/>
                    </a:cubicBezTo>
                    <a:cubicBezTo>
                      <a:pt x="18" y="276"/>
                      <a:pt x="28" y="286"/>
                      <a:pt x="42" y="286"/>
                    </a:cubicBezTo>
                    <a:cubicBezTo>
                      <a:pt x="46" y="286"/>
                      <a:pt x="49" y="286"/>
                      <a:pt x="53" y="284"/>
                    </a:cubicBezTo>
                    <a:cubicBezTo>
                      <a:pt x="57" y="292"/>
                      <a:pt x="65" y="297"/>
                      <a:pt x="74" y="297"/>
                    </a:cubicBezTo>
                    <a:cubicBezTo>
                      <a:pt x="85" y="297"/>
                      <a:pt x="94" y="290"/>
                      <a:pt x="97" y="281"/>
                    </a:cubicBezTo>
                    <a:cubicBezTo>
                      <a:pt x="100" y="281"/>
                      <a:pt x="103" y="282"/>
                      <a:pt x="105" y="282"/>
                    </a:cubicBezTo>
                    <a:cubicBezTo>
                      <a:pt x="119" y="282"/>
                      <a:pt x="130" y="271"/>
                      <a:pt x="130" y="258"/>
                    </a:cubicBezTo>
                    <a:cubicBezTo>
                      <a:pt x="130" y="255"/>
                      <a:pt x="129" y="252"/>
                      <a:pt x="128" y="250"/>
                    </a:cubicBezTo>
                    <a:cubicBezTo>
                      <a:pt x="139" y="247"/>
                      <a:pt x="147" y="238"/>
                      <a:pt x="147" y="226"/>
                    </a:cubicBezTo>
                    <a:cubicBezTo>
                      <a:pt x="147" y="219"/>
                      <a:pt x="144" y="212"/>
                      <a:pt x="138" y="208"/>
                    </a:cubicBezTo>
                    <a:cubicBezTo>
                      <a:pt x="144" y="203"/>
                      <a:pt x="147" y="196"/>
                      <a:pt x="147" y="189"/>
                    </a:cubicBezTo>
                    <a:cubicBezTo>
                      <a:pt x="147" y="182"/>
                      <a:pt x="144" y="175"/>
                      <a:pt x="138" y="170"/>
                    </a:cubicBezTo>
                    <a:cubicBezTo>
                      <a:pt x="144" y="166"/>
                      <a:pt x="147" y="159"/>
                      <a:pt x="147" y="152"/>
                    </a:cubicBezTo>
                  </a:path>
                </a:pathLst>
              </a:custGeom>
              <a:solidFill>
                <a:srgbClr val="9AA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1" name="iṥ1íḍê">
                <a:extLst>
                  <a:ext uri="{FF2B5EF4-FFF2-40B4-BE49-F238E27FC236}">
                    <a16:creationId xmlns:a16="http://schemas.microsoft.com/office/drawing/2014/main" id="{8AEC6843-5F2A-4BA5-B827-E776190311EA}"/>
                  </a:ext>
                </a:extLst>
              </p:cNvPr>
              <p:cNvSpPr/>
              <p:nvPr/>
            </p:nvSpPr>
            <p:spPr bwMode="auto">
              <a:xfrm>
                <a:off x="8049691" y="3494048"/>
                <a:ext cx="622518" cy="498781"/>
              </a:xfrm>
              <a:prstGeom prst="rect">
                <a:avLst/>
              </a:prstGeom>
              <a:solidFill>
                <a:srgbClr val="FFE6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2" name="iṧľíḓe">
                <a:extLst>
                  <a:ext uri="{FF2B5EF4-FFF2-40B4-BE49-F238E27FC236}">
                    <a16:creationId xmlns:a16="http://schemas.microsoft.com/office/drawing/2014/main" id="{8454F6CC-D551-4500-9178-BF458F41839D}"/>
                  </a:ext>
                </a:extLst>
              </p:cNvPr>
              <p:cNvSpPr/>
              <p:nvPr/>
            </p:nvSpPr>
            <p:spPr bwMode="auto">
              <a:xfrm>
                <a:off x="8049691" y="3494048"/>
                <a:ext cx="622518" cy="498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3" name="íş1iḑê">
                <a:extLst>
                  <a:ext uri="{FF2B5EF4-FFF2-40B4-BE49-F238E27FC236}">
                    <a16:creationId xmlns:a16="http://schemas.microsoft.com/office/drawing/2014/main" id="{035C18E5-8355-427D-8F41-5A44C1D77EB0}"/>
                  </a:ext>
                </a:extLst>
              </p:cNvPr>
              <p:cNvSpPr/>
              <p:nvPr/>
            </p:nvSpPr>
            <p:spPr bwMode="auto">
              <a:xfrm>
                <a:off x="8049691" y="3527531"/>
                <a:ext cx="622518" cy="95831"/>
              </a:xfrm>
              <a:custGeom>
                <a:avLst/>
                <a:gdLst>
                  <a:gd name="T0" fmla="*/ 0 w 672"/>
                  <a:gd name="T1" fmla="*/ 0 h 83"/>
                  <a:gd name="T2" fmla="*/ 0 w 672"/>
                  <a:gd name="T3" fmla="*/ 31 h 83"/>
                  <a:gd name="T4" fmla="*/ 672 w 672"/>
                  <a:gd name="T5" fmla="*/ 83 h 83"/>
                  <a:gd name="T6" fmla="*/ 672 w 672"/>
                  <a:gd name="T7" fmla="*/ 0 h 83"/>
                  <a:gd name="T8" fmla="*/ 0 w 672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83">
                    <a:moveTo>
                      <a:pt x="0" y="0"/>
                    </a:moveTo>
                    <a:lnTo>
                      <a:pt x="0" y="31"/>
                    </a:lnTo>
                    <a:lnTo>
                      <a:pt x="672" y="83"/>
                    </a:lnTo>
                    <a:lnTo>
                      <a:pt x="6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4" name="iṥlîḑè">
                <a:extLst>
                  <a:ext uri="{FF2B5EF4-FFF2-40B4-BE49-F238E27FC236}">
                    <a16:creationId xmlns:a16="http://schemas.microsoft.com/office/drawing/2014/main" id="{1D7A5809-A23F-4E47-96AF-A1D1CDFA8C34}"/>
                  </a:ext>
                </a:extLst>
              </p:cNvPr>
              <p:cNvSpPr/>
              <p:nvPr/>
            </p:nvSpPr>
            <p:spPr bwMode="auto">
              <a:xfrm>
                <a:off x="8147886" y="3623360"/>
                <a:ext cx="426128" cy="371776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5" name="ïṡ1ide">
                <a:extLst>
                  <a:ext uri="{FF2B5EF4-FFF2-40B4-BE49-F238E27FC236}">
                    <a16:creationId xmlns:a16="http://schemas.microsoft.com/office/drawing/2014/main" id="{0F1D8105-E965-4B3E-B322-3327000E2756}"/>
                  </a:ext>
                </a:extLst>
              </p:cNvPr>
              <p:cNvSpPr/>
              <p:nvPr/>
            </p:nvSpPr>
            <p:spPr bwMode="auto">
              <a:xfrm>
                <a:off x="8148349" y="3625416"/>
                <a:ext cx="300092" cy="375588"/>
              </a:xfrm>
              <a:custGeom>
                <a:avLst/>
                <a:gdLst>
                  <a:gd name="connsiteX0" fmla="*/ 416043 w 514263"/>
                  <a:gd name="connsiteY0" fmla="*/ 0 h 516415"/>
                  <a:gd name="connsiteX1" fmla="*/ 514263 w 514263"/>
                  <a:gd name="connsiteY1" fmla="*/ 0 h 516415"/>
                  <a:gd name="connsiteX2" fmla="*/ 0 w 514263"/>
                  <a:gd name="connsiteY2" fmla="*/ 516415 h 516415"/>
                  <a:gd name="connsiteX3" fmla="*/ 0 w 514263"/>
                  <a:gd name="connsiteY3" fmla="*/ 417784 h 51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263" h="516415">
                    <a:moveTo>
                      <a:pt x="416043" y="0"/>
                    </a:moveTo>
                    <a:lnTo>
                      <a:pt x="514263" y="0"/>
                    </a:lnTo>
                    <a:lnTo>
                      <a:pt x="0" y="516415"/>
                    </a:lnTo>
                    <a:lnTo>
                      <a:pt x="0" y="417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6" name="islidè">
                <a:extLst>
                  <a:ext uri="{FF2B5EF4-FFF2-40B4-BE49-F238E27FC236}">
                    <a16:creationId xmlns:a16="http://schemas.microsoft.com/office/drawing/2014/main" id="{9955926C-6978-435A-8326-7B765B8AC42D}"/>
                  </a:ext>
                </a:extLst>
              </p:cNvPr>
              <p:cNvSpPr/>
              <p:nvPr/>
            </p:nvSpPr>
            <p:spPr bwMode="auto">
              <a:xfrm>
                <a:off x="8209953" y="3626953"/>
                <a:ext cx="363365" cy="490573"/>
              </a:xfrm>
              <a:custGeom>
                <a:avLst/>
                <a:gdLst>
                  <a:gd name="connsiteX0" fmla="*/ 622697 w 622697"/>
                  <a:gd name="connsiteY0" fmla="*/ 0 h 674515"/>
                  <a:gd name="connsiteX1" fmla="*/ 622697 w 622697"/>
                  <a:gd name="connsiteY1" fmla="*/ 101031 h 674515"/>
                  <a:gd name="connsiteX2" fmla="*/ 49213 w 622697"/>
                  <a:gd name="connsiteY2" fmla="*/ 674515 h 674515"/>
                  <a:gd name="connsiteX3" fmla="*/ 0 w 622697"/>
                  <a:gd name="connsiteY3" fmla="*/ 625303 h 67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697" h="674515">
                    <a:moveTo>
                      <a:pt x="622697" y="0"/>
                    </a:moveTo>
                    <a:lnTo>
                      <a:pt x="622697" y="101031"/>
                    </a:lnTo>
                    <a:lnTo>
                      <a:pt x="49213" y="674515"/>
                    </a:lnTo>
                    <a:lnTo>
                      <a:pt x="0" y="6253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7" name="ïṩļidê">
                <a:extLst>
                  <a:ext uri="{FF2B5EF4-FFF2-40B4-BE49-F238E27FC236}">
                    <a16:creationId xmlns:a16="http://schemas.microsoft.com/office/drawing/2014/main" id="{7DCB3F59-0AC9-4197-8B19-04A139879000}"/>
                  </a:ext>
                </a:extLst>
              </p:cNvPr>
              <p:cNvSpPr/>
              <p:nvPr/>
            </p:nvSpPr>
            <p:spPr bwMode="auto">
              <a:xfrm>
                <a:off x="8119168" y="3623362"/>
                <a:ext cx="402736" cy="482617"/>
              </a:xfrm>
              <a:custGeom>
                <a:avLst/>
                <a:gdLst>
                  <a:gd name="connsiteX0" fmla="*/ 642938 w 690164"/>
                  <a:gd name="connsiteY0" fmla="*/ 0 h 663575"/>
                  <a:gd name="connsiteX1" fmla="*/ 690164 w 690164"/>
                  <a:gd name="connsiteY1" fmla="*/ 0 h 663575"/>
                  <a:gd name="connsiteX2" fmla="*/ 23813 w 690164"/>
                  <a:gd name="connsiteY2" fmla="*/ 663575 h 663575"/>
                  <a:gd name="connsiteX3" fmla="*/ 0 w 690164"/>
                  <a:gd name="connsiteY3" fmla="*/ 642938 h 66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164" h="663575">
                    <a:moveTo>
                      <a:pt x="642938" y="0"/>
                    </a:moveTo>
                    <a:lnTo>
                      <a:pt x="690164" y="0"/>
                    </a:lnTo>
                    <a:lnTo>
                      <a:pt x="23813" y="663575"/>
                    </a:lnTo>
                    <a:lnTo>
                      <a:pt x="0" y="6429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8" name="íśḻíde">
                <a:extLst>
                  <a:ext uri="{FF2B5EF4-FFF2-40B4-BE49-F238E27FC236}">
                    <a16:creationId xmlns:a16="http://schemas.microsoft.com/office/drawing/2014/main" id="{7AD00A18-98D9-44AB-BC9E-384BCB77E42B}"/>
                  </a:ext>
                </a:extLst>
              </p:cNvPr>
              <p:cNvSpPr/>
              <p:nvPr/>
            </p:nvSpPr>
            <p:spPr bwMode="auto">
              <a:xfrm>
                <a:off x="8124726" y="3596806"/>
                <a:ext cx="469668" cy="424888"/>
              </a:xfrm>
              <a:custGeom>
                <a:avLst/>
                <a:gdLst>
                  <a:gd name="T0" fmla="*/ 0 w 507"/>
                  <a:gd name="T1" fmla="*/ 0 h 368"/>
                  <a:gd name="T2" fmla="*/ 0 w 507"/>
                  <a:gd name="T3" fmla="*/ 368 h 368"/>
                  <a:gd name="T4" fmla="*/ 507 w 507"/>
                  <a:gd name="T5" fmla="*/ 368 h 368"/>
                  <a:gd name="T6" fmla="*/ 507 w 507"/>
                  <a:gd name="T7" fmla="*/ 0 h 368"/>
                  <a:gd name="T8" fmla="*/ 0 w 507"/>
                  <a:gd name="T9" fmla="*/ 0 h 368"/>
                  <a:gd name="T10" fmla="*/ 25 w 507"/>
                  <a:gd name="T11" fmla="*/ 23 h 368"/>
                  <a:gd name="T12" fmla="*/ 322 w 507"/>
                  <a:gd name="T13" fmla="*/ 23 h 368"/>
                  <a:gd name="T14" fmla="*/ 322 w 507"/>
                  <a:gd name="T15" fmla="*/ 345 h 368"/>
                  <a:gd name="T16" fmla="*/ 25 w 507"/>
                  <a:gd name="T17" fmla="*/ 345 h 368"/>
                  <a:gd name="T18" fmla="*/ 25 w 507"/>
                  <a:gd name="T19" fmla="*/ 23 h 368"/>
                  <a:gd name="T20" fmla="*/ 485 w 507"/>
                  <a:gd name="T21" fmla="*/ 345 h 368"/>
                  <a:gd name="T22" fmla="*/ 347 w 507"/>
                  <a:gd name="T23" fmla="*/ 345 h 368"/>
                  <a:gd name="T24" fmla="*/ 347 w 507"/>
                  <a:gd name="T25" fmla="*/ 23 h 368"/>
                  <a:gd name="T26" fmla="*/ 485 w 507"/>
                  <a:gd name="T27" fmla="*/ 23 h 368"/>
                  <a:gd name="T28" fmla="*/ 485 w 507"/>
                  <a:gd name="T29" fmla="*/ 34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7" h="368">
                    <a:moveTo>
                      <a:pt x="0" y="0"/>
                    </a:moveTo>
                    <a:lnTo>
                      <a:pt x="0" y="368"/>
                    </a:lnTo>
                    <a:lnTo>
                      <a:pt x="507" y="368"/>
                    </a:lnTo>
                    <a:lnTo>
                      <a:pt x="507" y="0"/>
                    </a:lnTo>
                    <a:lnTo>
                      <a:pt x="0" y="0"/>
                    </a:lnTo>
                    <a:close/>
                    <a:moveTo>
                      <a:pt x="25" y="23"/>
                    </a:moveTo>
                    <a:lnTo>
                      <a:pt x="322" y="23"/>
                    </a:lnTo>
                    <a:lnTo>
                      <a:pt x="322" y="345"/>
                    </a:lnTo>
                    <a:lnTo>
                      <a:pt x="25" y="345"/>
                    </a:lnTo>
                    <a:lnTo>
                      <a:pt x="25" y="23"/>
                    </a:lnTo>
                    <a:close/>
                    <a:moveTo>
                      <a:pt x="485" y="345"/>
                    </a:moveTo>
                    <a:lnTo>
                      <a:pt x="347" y="345"/>
                    </a:lnTo>
                    <a:lnTo>
                      <a:pt x="347" y="23"/>
                    </a:lnTo>
                    <a:lnTo>
                      <a:pt x="485" y="23"/>
                    </a:lnTo>
                    <a:lnTo>
                      <a:pt x="485" y="345"/>
                    </a:lnTo>
                    <a:close/>
                  </a:path>
                </a:pathLst>
              </a:cu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9" name="îṡľîďê">
                <a:extLst>
                  <a:ext uri="{FF2B5EF4-FFF2-40B4-BE49-F238E27FC236}">
                    <a16:creationId xmlns:a16="http://schemas.microsoft.com/office/drawing/2014/main" id="{CEED4F8B-D4CF-4B30-BAD2-2FEA1DDFBB93}"/>
                  </a:ext>
                </a:extLst>
              </p:cNvPr>
              <p:cNvSpPr/>
              <p:nvPr/>
            </p:nvSpPr>
            <p:spPr bwMode="auto">
              <a:xfrm>
                <a:off x="8124726" y="3596806"/>
                <a:ext cx="469668" cy="424888"/>
              </a:xfrm>
              <a:custGeom>
                <a:avLst/>
                <a:gdLst>
                  <a:gd name="T0" fmla="*/ 0 w 507"/>
                  <a:gd name="T1" fmla="*/ 0 h 368"/>
                  <a:gd name="T2" fmla="*/ 0 w 507"/>
                  <a:gd name="T3" fmla="*/ 368 h 368"/>
                  <a:gd name="T4" fmla="*/ 507 w 507"/>
                  <a:gd name="T5" fmla="*/ 368 h 368"/>
                  <a:gd name="T6" fmla="*/ 507 w 507"/>
                  <a:gd name="T7" fmla="*/ 0 h 368"/>
                  <a:gd name="T8" fmla="*/ 0 w 507"/>
                  <a:gd name="T9" fmla="*/ 0 h 368"/>
                  <a:gd name="T10" fmla="*/ 25 w 507"/>
                  <a:gd name="T11" fmla="*/ 23 h 368"/>
                  <a:gd name="T12" fmla="*/ 322 w 507"/>
                  <a:gd name="T13" fmla="*/ 23 h 368"/>
                  <a:gd name="T14" fmla="*/ 322 w 507"/>
                  <a:gd name="T15" fmla="*/ 345 h 368"/>
                  <a:gd name="T16" fmla="*/ 25 w 507"/>
                  <a:gd name="T17" fmla="*/ 345 h 368"/>
                  <a:gd name="T18" fmla="*/ 25 w 507"/>
                  <a:gd name="T19" fmla="*/ 23 h 368"/>
                  <a:gd name="T20" fmla="*/ 485 w 507"/>
                  <a:gd name="T21" fmla="*/ 345 h 368"/>
                  <a:gd name="T22" fmla="*/ 347 w 507"/>
                  <a:gd name="T23" fmla="*/ 345 h 368"/>
                  <a:gd name="T24" fmla="*/ 347 w 507"/>
                  <a:gd name="T25" fmla="*/ 23 h 368"/>
                  <a:gd name="T26" fmla="*/ 485 w 507"/>
                  <a:gd name="T27" fmla="*/ 23 h 368"/>
                  <a:gd name="T28" fmla="*/ 485 w 507"/>
                  <a:gd name="T29" fmla="*/ 34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7" h="368">
                    <a:moveTo>
                      <a:pt x="0" y="0"/>
                    </a:moveTo>
                    <a:lnTo>
                      <a:pt x="0" y="368"/>
                    </a:lnTo>
                    <a:lnTo>
                      <a:pt x="507" y="368"/>
                    </a:lnTo>
                    <a:lnTo>
                      <a:pt x="507" y="0"/>
                    </a:lnTo>
                    <a:lnTo>
                      <a:pt x="0" y="0"/>
                    </a:lnTo>
                    <a:moveTo>
                      <a:pt x="25" y="23"/>
                    </a:moveTo>
                    <a:lnTo>
                      <a:pt x="322" y="23"/>
                    </a:lnTo>
                    <a:lnTo>
                      <a:pt x="322" y="345"/>
                    </a:lnTo>
                    <a:lnTo>
                      <a:pt x="25" y="345"/>
                    </a:lnTo>
                    <a:lnTo>
                      <a:pt x="25" y="23"/>
                    </a:lnTo>
                    <a:moveTo>
                      <a:pt x="485" y="345"/>
                    </a:moveTo>
                    <a:lnTo>
                      <a:pt x="347" y="345"/>
                    </a:lnTo>
                    <a:lnTo>
                      <a:pt x="347" y="23"/>
                    </a:lnTo>
                    <a:lnTo>
                      <a:pt x="485" y="23"/>
                    </a:lnTo>
                    <a:lnTo>
                      <a:pt x="485" y="3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0" name="íṣ1îḍe">
                <a:extLst>
                  <a:ext uri="{FF2B5EF4-FFF2-40B4-BE49-F238E27FC236}">
                    <a16:creationId xmlns:a16="http://schemas.microsoft.com/office/drawing/2014/main" id="{D0FC0A8E-79E4-4A59-B62E-5BF0B96EDCB1}"/>
                  </a:ext>
                </a:extLst>
              </p:cNvPr>
              <p:cNvSpPr/>
              <p:nvPr/>
            </p:nvSpPr>
            <p:spPr bwMode="auto">
              <a:xfrm>
                <a:off x="7907031" y="3261977"/>
                <a:ext cx="906911" cy="236691"/>
              </a:xfrm>
              <a:custGeom>
                <a:avLst/>
                <a:gdLst>
                  <a:gd name="T0" fmla="*/ 489 w 979"/>
                  <a:gd name="T1" fmla="*/ 0 h 205"/>
                  <a:gd name="T2" fmla="*/ 0 w 979"/>
                  <a:gd name="T3" fmla="*/ 205 h 205"/>
                  <a:gd name="T4" fmla="*/ 979 w 979"/>
                  <a:gd name="T5" fmla="*/ 205 h 205"/>
                  <a:gd name="T6" fmla="*/ 489 w 979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9" h="205">
                    <a:moveTo>
                      <a:pt x="489" y="0"/>
                    </a:moveTo>
                    <a:lnTo>
                      <a:pt x="0" y="205"/>
                    </a:lnTo>
                    <a:lnTo>
                      <a:pt x="979" y="205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222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1" name="ïSḷíḋé">
                <a:extLst>
                  <a:ext uri="{FF2B5EF4-FFF2-40B4-BE49-F238E27FC236}">
                    <a16:creationId xmlns:a16="http://schemas.microsoft.com/office/drawing/2014/main" id="{37A69CC9-8E03-4745-B9F2-B7179C0F87D7}"/>
                  </a:ext>
                </a:extLst>
              </p:cNvPr>
              <p:cNvSpPr/>
              <p:nvPr/>
            </p:nvSpPr>
            <p:spPr bwMode="auto">
              <a:xfrm>
                <a:off x="7869051" y="3498666"/>
                <a:ext cx="983799" cy="41566"/>
              </a:xfrm>
              <a:prstGeom prst="rect">
                <a:avLst/>
              </a:prstGeom>
              <a:solidFill>
                <a:srgbClr val="807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2" name="i$ḻîḋe">
                <a:extLst>
                  <a:ext uri="{FF2B5EF4-FFF2-40B4-BE49-F238E27FC236}">
                    <a16:creationId xmlns:a16="http://schemas.microsoft.com/office/drawing/2014/main" id="{444D8573-B32B-4A36-BA1C-11108491790D}"/>
                  </a:ext>
                </a:extLst>
              </p:cNvPr>
              <p:cNvSpPr/>
              <p:nvPr/>
            </p:nvSpPr>
            <p:spPr bwMode="auto">
              <a:xfrm>
                <a:off x="7520737" y="3992829"/>
                <a:ext cx="1123681" cy="875177"/>
              </a:xfrm>
              <a:prstGeom prst="rect">
                <a:avLst/>
              </a:prstGeom>
              <a:solidFill>
                <a:srgbClr val="F5C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3" name="íşľíḋe">
                <a:extLst>
                  <a:ext uri="{FF2B5EF4-FFF2-40B4-BE49-F238E27FC236}">
                    <a16:creationId xmlns:a16="http://schemas.microsoft.com/office/drawing/2014/main" id="{10D84564-DA9A-4894-B02E-3DDD7C56E428}"/>
                  </a:ext>
                </a:extLst>
              </p:cNvPr>
              <p:cNvSpPr/>
              <p:nvPr/>
            </p:nvSpPr>
            <p:spPr bwMode="auto">
              <a:xfrm>
                <a:off x="7520737" y="3992829"/>
                <a:ext cx="1123681" cy="875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4" name="íṥliḑé">
                <a:extLst>
                  <a:ext uri="{FF2B5EF4-FFF2-40B4-BE49-F238E27FC236}">
                    <a16:creationId xmlns:a16="http://schemas.microsoft.com/office/drawing/2014/main" id="{925C453F-397B-411F-9689-579512B1717B}"/>
                  </a:ext>
                </a:extLst>
              </p:cNvPr>
              <p:cNvSpPr/>
              <p:nvPr/>
            </p:nvSpPr>
            <p:spPr bwMode="auto">
              <a:xfrm>
                <a:off x="8644416" y="3875062"/>
                <a:ext cx="1119048" cy="992944"/>
              </a:xfrm>
              <a:prstGeom prst="rect">
                <a:avLst/>
              </a:prstGeom>
              <a:solidFill>
                <a:srgbClr val="FFE6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5" name="îṥlíḓè">
                <a:extLst>
                  <a:ext uri="{FF2B5EF4-FFF2-40B4-BE49-F238E27FC236}">
                    <a16:creationId xmlns:a16="http://schemas.microsoft.com/office/drawing/2014/main" id="{1B383AA1-6181-4FC9-9B63-AE3A892067F2}"/>
                  </a:ext>
                </a:extLst>
              </p:cNvPr>
              <p:cNvSpPr/>
              <p:nvPr/>
            </p:nvSpPr>
            <p:spPr bwMode="auto">
              <a:xfrm>
                <a:off x="8644416" y="3875062"/>
                <a:ext cx="1119048" cy="992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6" name="ísḻîḋe">
                <a:extLst>
                  <a:ext uri="{FF2B5EF4-FFF2-40B4-BE49-F238E27FC236}">
                    <a16:creationId xmlns:a16="http://schemas.microsoft.com/office/drawing/2014/main" id="{886553CD-CE4A-49C6-8180-CD723AC9B14C}"/>
                  </a:ext>
                </a:extLst>
              </p:cNvPr>
              <p:cNvSpPr/>
              <p:nvPr/>
            </p:nvSpPr>
            <p:spPr bwMode="auto">
              <a:xfrm>
                <a:off x="8888977" y="4747929"/>
                <a:ext cx="874489" cy="120077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7" name="is1íḋê">
                <a:extLst>
                  <a:ext uri="{FF2B5EF4-FFF2-40B4-BE49-F238E27FC236}">
                    <a16:creationId xmlns:a16="http://schemas.microsoft.com/office/drawing/2014/main" id="{F2CDE1A6-20FC-4D9A-80D1-D46CD9F36E5A}"/>
                  </a:ext>
                </a:extLst>
              </p:cNvPr>
              <p:cNvSpPr/>
              <p:nvPr/>
            </p:nvSpPr>
            <p:spPr bwMode="auto">
              <a:xfrm>
                <a:off x="8888977" y="4747929"/>
                <a:ext cx="874489" cy="1200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8" name="išlídê">
                <a:extLst>
                  <a:ext uri="{FF2B5EF4-FFF2-40B4-BE49-F238E27FC236}">
                    <a16:creationId xmlns:a16="http://schemas.microsoft.com/office/drawing/2014/main" id="{C7DA1323-59C9-418A-9993-8DBC61C5ACB6}"/>
                  </a:ext>
                </a:extLst>
              </p:cNvPr>
              <p:cNvSpPr/>
              <p:nvPr/>
            </p:nvSpPr>
            <p:spPr bwMode="auto">
              <a:xfrm>
                <a:off x="8672208" y="3124580"/>
                <a:ext cx="1064392" cy="750482"/>
              </a:xfrm>
              <a:prstGeom prst="rect">
                <a:avLst/>
              </a:prstGeom>
              <a:solidFill>
                <a:srgbClr val="FFE6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9" name="íşľïḋê">
                <a:extLst>
                  <a:ext uri="{FF2B5EF4-FFF2-40B4-BE49-F238E27FC236}">
                    <a16:creationId xmlns:a16="http://schemas.microsoft.com/office/drawing/2014/main" id="{43CA0A25-C767-4A7B-A0CD-8D1EADE0860C}"/>
                  </a:ext>
                </a:extLst>
              </p:cNvPr>
              <p:cNvSpPr/>
              <p:nvPr/>
            </p:nvSpPr>
            <p:spPr bwMode="auto">
              <a:xfrm>
                <a:off x="8672208" y="3124580"/>
                <a:ext cx="1064392" cy="750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0" name="ïşļiḑé">
                <a:extLst>
                  <a:ext uri="{FF2B5EF4-FFF2-40B4-BE49-F238E27FC236}">
                    <a16:creationId xmlns:a16="http://schemas.microsoft.com/office/drawing/2014/main" id="{6BC2681A-7F88-46D0-BA42-AD4ADA28426C}"/>
                  </a:ext>
                </a:extLst>
              </p:cNvPr>
              <p:cNvSpPr/>
              <p:nvPr/>
            </p:nvSpPr>
            <p:spPr bwMode="auto">
              <a:xfrm>
                <a:off x="8525842" y="2752803"/>
                <a:ext cx="1358977" cy="371776"/>
              </a:xfrm>
              <a:custGeom>
                <a:avLst/>
                <a:gdLst>
                  <a:gd name="T0" fmla="*/ 733 w 1467"/>
                  <a:gd name="T1" fmla="*/ 0 h 322"/>
                  <a:gd name="T2" fmla="*/ 0 w 1467"/>
                  <a:gd name="T3" fmla="*/ 322 h 322"/>
                  <a:gd name="T4" fmla="*/ 1467 w 1467"/>
                  <a:gd name="T5" fmla="*/ 322 h 322"/>
                  <a:gd name="T6" fmla="*/ 733 w 1467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7" h="322">
                    <a:moveTo>
                      <a:pt x="733" y="0"/>
                    </a:moveTo>
                    <a:lnTo>
                      <a:pt x="0" y="322"/>
                    </a:lnTo>
                    <a:lnTo>
                      <a:pt x="1467" y="322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rgbClr val="222C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1" name="íṣļíḋe">
                <a:extLst>
                  <a:ext uri="{FF2B5EF4-FFF2-40B4-BE49-F238E27FC236}">
                    <a16:creationId xmlns:a16="http://schemas.microsoft.com/office/drawing/2014/main" id="{72684BB2-9F1A-4E19-91FA-E92A5CBA40C8}"/>
                  </a:ext>
                </a:extLst>
              </p:cNvPr>
              <p:cNvSpPr/>
              <p:nvPr/>
            </p:nvSpPr>
            <p:spPr bwMode="auto">
              <a:xfrm>
                <a:off x="8502683" y="3124580"/>
                <a:ext cx="1403443" cy="41566"/>
              </a:xfrm>
              <a:prstGeom prst="rect">
                <a:avLst/>
              </a:prstGeom>
              <a:solidFill>
                <a:srgbClr val="8075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2" name="išḷíḍe">
                <a:extLst>
                  <a:ext uri="{FF2B5EF4-FFF2-40B4-BE49-F238E27FC236}">
                    <a16:creationId xmlns:a16="http://schemas.microsoft.com/office/drawing/2014/main" id="{1430A3AB-69E5-4A5B-AFBD-EA8C451D71C6}"/>
                  </a:ext>
                </a:extLst>
              </p:cNvPr>
              <p:cNvSpPr/>
              <p:nvPr/>
            </p:nvSpPr>
            <p:spPr bwMode="auto">
              <a:xfrm>
                <a:off x="8672208" y="3166146"/>
                <a:ext cx="1064392" cy="121232"/>
              </a:xfrm>
              <a:custGeom>
                <a:avLst/>
                <a:gdLst>
                  <a:gd name="T0" fmla="*/ 0 w 1149"/>
                  <a:gd name="T1" fmla="*/ 0 h 105"/>
                  <a:gd name="T2" fmla="*/ 0 w 1149"/>
                  <a:gd name="T3" fmla="*/ 27 h 105"/>
                  <a:gd name="T4" fmla="*/ 1149 w 1149"/>
                  <a:gd name="T5" fmla="*/ 105 h 105"/>
                  <a:gd name="T6" fmla="*/ 1149 w 1149"/>
                  <a:gd name="T7" fmla="*/ 0 h 105"/>
                  <a:gd name="T8" fmla="*/ 0 w 1149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9" h="105">
                    <a:moveTo>
                      <a:pt x="0" y="0"/>
                    </a:moveTo>
                    <a:lnTo>
                      <a:pt x="0" y="27"/>
                    </a:lnTo>
                    <a:lnTo>
                      <a:pt x="1149" y="105"/>
                    </a:lnTo>
                    <a:lnTo>
                      <a:pt x="1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3" name="işlíďé">
                <a:extLst>
                  <a:ext uri="{FF2B5EF4-FFF2-40B4-BE49-F238E27FC236}">
                    <a16:creationId xmlns:a16="http://schemas.microsoft.com/office/drawing/2014/main" id="{FE99B070-80F3-461B-ACB3-D60AC859A39D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980094" cy="748172"/>
              </a:xfrm>
              <a:prstGeom prst="rect">
                <a:avLst/>
              </a:prstGeom>
              <a:solidFill>
                <a:srgbClr val="B97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4" name="íśľidê">
                <a:extLst>
                  <a:ext uri="{FF2B5EF4-FFF2-40B4-BE49-F238E27FC236}">
                    <a16:creationId xmlns:a16="http://schemas.microsoft.com/office/drawing/2014/main" id="{EBA458D6-CE19-4CBA-AD96-04203AE84928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980094" cy="748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5" name="iṣḷiḓe">
                <a:extLst>
                  <a:ext uri="{FF2B5EF4-FFF2-40B4-BE49-F238E27FC236}">
                    <a16:creationId xmlns:a16="http://schemas.microsoft.com/office/drawing/2014/main" id="{BE84E293-6DD2-422F-AE09-427314D054CA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532659" cy="50802"/>
              </a:xfrm>
              <a:custGeom>
                <a:avLst/>
                <a:gdLst>
                  <a:gd name="T0" fmla="*/ 575 w 575"/>
                  <a:gd name="T1" fmla="*/ 0 h 44"/>
                  <a:gd name="T2" fmla="*/ 0 w 575"/>
                  <a:gd name="T3" fmla="*/ 0 h 44"/>
                  <a:gd name="T4" fmla="*/ 0 w 575"/>
                  <a:gd name="T5" fmla="*/ 44 h 44"/>
                  <a:gd name="T6" fmla="*/ 0 w 575"/>
                  <a:gd name="T7" fmla="*/ 44 h 44"/>
                  <a:gd name="T8" fmla="*/ 0 w 575"/>
                  <a:gd name="T9" fmla="*/ 0 h 44"/>
                  <a:gd name="T10" fmla="*/ 575 w 57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5" h="44">
                    <a:moveTo>
                      <a:pt x="575" y="0"/>
                    </a:moveTo>
                    <a:lnTo>
                      <a:pt x="0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C98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6" name="íşľíḋé">
                <a:extLst>
                  <a:ext uri="{FF2B5EF4-FFF2-40B4-BE49-F238E27FC236}">
                    <a16:creationId xmlns:a16="http://schemas.microsoft.com/office/drawing/2014/main" id="{FB7F862C-0A1F-4B7C-9E43-A89BE0821BE1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532659" cy="50802"/>
              </a:xfrm>
              <a:custGeom>
                <a:avLst/>
                <a:gdLst>
                  <a:gd name="T0" fmla="*/ 575 w 575"/>
                  <a:gd name="T1" fmla="*/ 0 h 44"/>
                  <a:gd name="T2" fmla="*/ 0 w 575"/>
                  <a:gd name="T3" fmla="*/ 0 h 44"/>
                  <a:gd name="T4" fmla="*/ 0 w 575"/>
                  <a:gd name="T5" fmla="*/ 44 h 44"/>
                  <a:gd name="T6" fmla="*/ 0 w 575"/>
                  <a:gd name="T7" fmla="*/ 44 h 44"/>
                  <a:gd name="T8" fmla="*/ 0 w 575"/>
                  <a:gd name="T9" fmla="*/ 0 h 44"/>
                  <a:gd name="T10" fmla="*/ 575 w 57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5" h="44">
                    <a:moveTo>
                      <a:pt x="575" y="0"/>
                    </a:moveTo>
                    <a:lnTo>
                      <a:pt x="0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7" name="íṣļiḋè">
                <a:extLst>
                  <a:ext uri="{FF2B5EF4-FFF2-40B4-BE49-F238E27FC236}">
                    <a16:creationId xmlns:a16="http://schemas.microsoft.com/office/drawing/2014/main" id="{8583B337-6AA0-47A9-9A59-825E7A3325B5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532659" cy="50802"/>
              </a:xfrm>
              <a:custGeom>
                <a:avLst/>
                <a:gdLst>
                  <a:gd name="T0" fmla="*/ 575 w 575"/>
                  <a:gd name="T1" fmla="*/ 0 h 44"/>
                  <a:gd name="T2" fmla="*/ 0 w 575"/>
                  <a:gd name="T3" fmla="*/ 0 h 44"/>
                  <a:gd name="T4" fmla="*/ 0 w 575"/>
                  <a:gd name="T5" fmla="*/ 44 h 44"/>
                  <a:gd name="T6" fmla="*/ 480 w 575"/>
                  <a:gd name="T7" fmla="*/ 44 h 44"/>
                  <a:gd name="T8" fmla="*/ 575 w 575"/>
                  <a:gd name="T9" fmla="*/ 44 h 44"/>
                  <a:gd name="T10" fmla="*/ 575 w 57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5" h="44">
                    <a:moveTo>
                      <a:pt x="575" y="0"/>
                    </a:moveTo>
                    <a:lnTo>
                      <a:pt x="0" y="0"/>
                    </a:lnTo>
                    <a:lnTo>
                      <a:pt x="0" y="44"/>
                    </a:lnTo>
                    <a:lnTo>
                      <a:pt x="480" y="44"/>
                    </a:lnTo>
                    <a:lnTo>
                      <a:pt x="575" y="44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8" name="iṧļíḑè">
                <a:extLst>
                  <a:ext uri="{FF2B5EF4-FFF2-40B4-BE49-F238E27FC236}">
                    <a16:creationId xmlns:a16="http://schemas.microsoft.com/office/drawing/2014/main" id="{516693A9-0CC9-4F22-A4E2-AEEEF2716129}"/>
                  </a:ext>
                </a:extLst>
              </p:cNvPr>
              <p:cNvSpPr/>
              <p:nvPr/>
            </p:nvSpPr>
            <p:spPr bwMode="auto">
              <a:xfrm>
                <a:off x="7593921" y="4119833"/>
                <a:ext cx="532659" cy="50802"/>
              </a:xfrm>
              <a:custGeom>
                <a:avLst/>
                <a:gdLst>
                  <a:gd name="T0" fmla="*/ 575 w 575"/>
                  <a:gd name="T1" fmla="*/ 0 h 44"/>
                  <a:gd name="T2" fmla="*/ 0 w 575"/>
                  <a:gd name="T3" fmla="*/ 0 h 44"/>
                  <a:gd name="T4" fmla="*/ 0 w 575"/>
                  <a:gd name="T5" fmla="*/ 44 h 44"/>
                  <a:gd name="T6" fmla="*/ 480 w 575"/>
                  <a:gd name="T7" fmla="*/ 44 h 44"/>
                  <a:gd name="T8" fmla="*/ 575 w 575"/>
                  <a:gd name="T9" fmla="*/ 44 h 44"/>
                  <a:gd name="T10" fmla="*/ 575 w 57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5" h="44">
                    <a:moveTo>
                      <a:pt x="575" y="0"/>
                    </a:moveTo>
                    <a:lnTo>
                      <a:pt x="0" y="0"/>
                    </a:lnTo>
                    <a:lnTo>
                      <a:pt x="0" y="44"/>
                    </a:lnTo>
                    <a:lnTo>
                      <a:pt x="480" y="44"/>
                    </a:lnTo>
                    <a:lnTo>
                      <a:pt x="575" y="44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9" name="îṥ1ïḓè">
                <a:extLst>
                  <a:ext uri="{FF2B5EF4-FFF2-40B4-BE49-F238E27FC236}">
                    <a16:creationId xmlns:a16="http://schemas.microsoft.com/office/drawing/2014/main" id="{2E6AF7C3-996E-4EB7-BA3F-F6330051644E}"/>
                  </a:ext>
                </a:extLst>
              </p:cNvPr>
              <p:cNvSpPr/>
              <p:nvPr/>
            </p:nvSpPr>
            <p:spPr bwMode="auto">
              <a:xfrm>
                <a:off x="8038576" y="4170635"/>
                <a:ext cx="535439" cy="47337"/>
              </a:xfrm>
              <a:custGeom>
                <a:avLst/>
                <a:gdLst>
                  <a:gd name="T0" fmla="*/ 578 w 578"/>
                  <a:gd name="T1" fmla="*/ 0 h 41"/>
                  <a:gd name="T2" fmla="*/ 95 w 578"/>
                  <a:gd name="T3" fmla="*/ 0 h 41"/>
                  <a:gd name="T4" fmla="*/ 0 w 578"/>
                  <a:gd name="T5" fmla="*/ 0 h 41"/>
                  <a:gd name="T6" fmla="*/ 0 w 578"/>
                  <a:gd name="T7" fmla="*/ 41 h 41"/>
                  <a:gd name="T8" fmla="*/ 226 w 578"/>
                  <a:gd name="T9" fmla="*/ 41 h 41"/>
                  <a:gd name="T10" fmla="*/ 578 w 578"/>
                  <a:gd name="T11" fmla="*/ 41 h 41"/>
                  <a:gd name="T12" fmla="*/ 578 w 578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8" h="41">
                    <a:moveTo>
                      <a:pt x="578" y="0"/>
                    </a:moveTo>
                    <a:lnTo>
                      <a:pt x="95" y="0"/>
                    </a:lnTo>
                    <a:lnTo>
                      <a:pt x="0" y="0"/>
                    </a:lnTo>
                    <a:lnTo>
                      <a:pt x="0" y="41"/>
                    </a:lnTo>
                    <a:lnTo>
                      <a:pt x="226" y="41"/>
                    </a:lnTo>
                    <a:lnTo>
                      <a:pt x="578" y="41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rgbClr val="D38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0" name="íSľïḍé">
                <a:extLst>
                  <a:ext uri="{FF2B5EF4-FFF2-40B4-BE49-F238E27FC236}">
                    <a16:creationId xmlns:a16="http://schemas.microsoft.com/office/drawing/2014/main" id="{CECD0975-5A5E-4C65-9B2C-EAEF81A71E85}"/>
                  </a:ext>
                </a:extLst>
              </p:cNvPr>
              <p:cNvSpPr/>
              <p:nvPr/>
            </p:nvSpPr>
            <p:spPr bwMode="auto">
              <a:xfrm>
                <a:off x="8038576" y="4170635"/>
                <a:ext cx="535439" cy="47337"/>
              </a:xfrm>
              <a:custGeom>
                <a:avLst/>
                <a:gdLst>
                  <a:gd name="T0" fmla="*/ 578 w 578"/>
                  <a:gd name="T1" fmla="*/ 0 h 41"/>
                  <a:gd name="T2" fmla="*/ 95 w 578"/>
                  <a:gd name="T3" fmla="*/ 0 h 41"/>
                  <a:gd name="T4" fmla="*/ 0 w 578"/>
                  <a:gd name="T5" fmla="*/ 0 h 41"/>
                  <a:gd name="T6" fmla="*/ 0 w 578"/>
                  <a:gd name="T7" fmla="*/ 41 h 41"/>
                  <a:gd name="T8" fmla="*/ 226 w 578"/>
                  <a:gd name="T9" fmla="*/ 41 h 41"/>
                  <a:gd name="T10" fmla="*/ 578 w 578"/>
                  <a:gd name="T11" fmla="*/ 41 h 41"/>
                  <a:gd name="T12" fmla="*/ 578 w 578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8" h="41">
                    <a:moveTo>
                      <a:pt x="578" y="0"/>
                    </a:moveTo>
                    <a:lnTo>
                      <a:pt x="95" y="0"/>
                    </a:lnTo>
                    <a:lnTo>
                      <a:pt x="0" y="0"/>
                    </a:lnTo>
                    <a:lnTo>
                      <a:pt x="0" y="41"/>
                    </a:lnTo>
                    <a:lnTo>
                      <a:pt x="226" y="41"/>
                    </a:lnTo>
                    <a:lnTo>
                      <a:pt x="578" y="41"/>
                    </a:lnTo>
                    <a:lnTo>
                      <a:pt x="5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1" name="íş1îďè">
                <a:extLst>
                  <a:ext uri="{FF2B5EF4-FFF2-40B4-BE49-F238E27FC236}">
                    <a16:creationId xmlns:a16="http://schemas.microsoft.com/office/drawing/2014/main" id="{F201B004-EFE2-4368-A122-E2FCBAEAB4F0}"/>
                  </a:ext>
                </a:extLst>
              </p:cNvPr>
              <p:cNvSpPr/>
              <p:nvPr/>
            </p:nvSpPr>
            <p:spPr bwMode="auto">
              <a:xfrm>
                <a:off x="7593921" y="4321886"/>
                <a:ext cx="928" cy="49647"/>
              </a:xfrm>
              <a:prstGeom prst="rect">
                <a:avLst/>
              </a:prstGeom>
              <a:solidFill>
                <a:srgbClr val="F4B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2" name="îṧḷîďè">
                <a:extLst>
                  <a:ext uri="{FF2B5EF4-FFF2-40B4-BE49-F238E27FC236}">
                    <a16:creationId xmlns:a16="http://schemas.microsoft.com/office/drawing/2014/main" id="{8A31B8E4-4D1C-4B64-87BA-4BA7213F929E}"/>
                  </a:ext>
                </a:extLst>
              </p:cNvPr>
              <p:cNvSpPr/>
              <p:nvPr/>
            </p:nvSpPr>
            <p:spPr bwMode="auto">
              <a:xfrm>
                <a:off x="7593921" y="4321886"/>
                <a:ext cx="928" cy="49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3" name="iṡḻidè">
                <a:extLst>
                  <a:ext uri="{FF2B5EF4-FFF2-40B4-BE49-F238E27FC236}">
                    <a16:creationId xmlns:a16="http://schemas.microsoft.com/office/drawing/2014/main" id="{8D650748-D0AA-43BD-9C0A-19B5F12AC380}"/>
                  </a:ext>
                </a:extLst>
              </p:cNvPr>
              <p:cNvSpPr/>
              <p:nvPr/>
            </p:nvSpPr>
            <p:spPr bwMode="auto">
              <a:xfrm>
                <a:off x="7593921" y="4321886"/>
                <a:ext cx="532659" cy="49647"/>
              </a:xfrm>
              <a:custGeom>
                <a:avLst/>
                <a:gdLst>
                  <a:gd name="T0" fmla="*/ 575 w 575"/>
                  <a:gd name="T1" fmla="*/ 0 h 43"/>
                  <a:gd name="T2" fmla="*/ 0 w 575"/>
                  <a:gd name="T3" fmla="*/ 0 h 43"/>
                  <a:gd name="T4" fmla="*/ 0 w 575"/>
                  <a:gd name="T5" fmla="*/ 43 h 43"/>
                  <a:gd name="T6" fmla="*/ 480 w 575"/>
                  <a:gd name="T7" fmla="*/ 43 h 43"/>
                  <a:gd name="T8" fmla="*/ 480 w 575"/>
                  <a:gd name="T9" fmla="*/ 43 h 43"/>
                  <a:gd name="T10" fmla="*/ 575 w 575"/>
                  <a:gd name="T11" fmla="*/ 43 h 43"/>
                  <a:gd name="T12" fmla="*/ 575 w 575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5" h="43">
                    <a:moveTo>
                      <a:pt x="575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80" y="43"/>
                    </a:lnTo>
                    <a:lnTo>
                      <a:pt x="480" y="43"/>
                    </a:lnTo>
                    <a:lnTo>
                      <a:pt x="575" y="43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D38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4" name="iŝḻíḍe">
                <a:extLst>
                  <a:ext uri="{FF2B5EF4-FFF2-40B4-BE49-F238E27FC236}">
                    <a16:creationId xmlns:a16="http://schemas.microsoft.com/office/drawing/2014/main" id="{07D5F760-A780-49A3-B325-93F0B710175A}"/>
                  </a:ext>
                </a:extLst>
              </p:cNvPr>
              <p:cNvSpPr/>
              <p:nvPr/>
            </p:nvSpPr>
            <p:spPr bwMode="auto">
              <a:xfrm>
                <a:off x="7593921" y="4321886"/>
                <a:ext cx="532659" cy="49647"/>
              </a:xfrm>
              <a:custGeom>
                <a:avLst/>
                <a:gdLst>
                  <a:gd name="T0" fmla="*/ 575 w 575"/>
                  <a:gd name="T1" fmla="*/ 0 h 43"/>
                  <a:gd name="T2" fmla="*/ 0 w 575"/>
                  <a:gd name="T3" fmla="*/ 0 h 43"/>
                  <a:gd name="T4" fmla="*/ 0 w 575"/>
                  <a:gd name="T5" fmla="*/ 43 h 43"/>
                  <a:gd name="T6" fmla="*/ 480 w 575"/>
                  <a:gd name="T7" fmla="*/ 43 h 43"/>
                  <a:gd name="T8" fmla="*/ 480 w 575"/>
                  <a:gd name="T9" fmla="*/ 43 h 43"/>
                  <a:gd name="T10" fmla="*/ 575 w 575"/>
                  <a:gd name="T11" fmla="*/ 43 h 43"/>
                  <a:gd name="T12" fmla="*/ 575 w 575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5" h="43">
                    <a:moveTo>
                      <a:pt x="575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80" y="43"/>
                    </a:lnTo>
                    <a:lnTo>
                      <a:pt x="480" y="43"/>
                    </a:lnTo>
                    <a:lnTo>
                      <a:pt x="575" y="43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5" name="iṣlide">
                <a:extLst>
                  <a:ext uri="{FF2B5EF4-FFF2-40B4-BE49-F238E27FC236}">
                    <a16:creationId xmlns:a16="http://schemas.microsoft.com/office/drawing/2014/main" id="{8FEFE076-FC50-4B15-A4C7-66E099E359C2}"/>
                  </a:ext>
                </a:extLst>
              </p:cNvPr>
              <p:cNvSpPr/>
              <p:nvPr/>
            </p:nvSpPr>
            <p:spPr bwMode="auto">
              <a:xfrm>
                <a:off x="7831997" y="4676343"/>
                <a:ext cx="534511" cy="50802"/>
              </a:xfrm>
              <a:custGeom>
                <a:avLst/>
                <a:gdLst>
                  <a:gd name="T0" fmla="*/ 278 w 278"/>
                  <a:gd name="T1" fmla="*/ 0 h 21"/>
                  <a:gd name="T2" fmla="*/ 214 w 278"/>
                  <a:gd name="T3" fmla="*/ 0 h 21"/>
                  <a:gd name="T4" fmla="*/ 214 w 278"/>
                  <a:gd name="T5" fmla="*/ 0 h 21"/>
                  <a:gd name="T6" fmla="*/ 0 w 278"/>
                  <a:gd name="T7" fmla="*/ 0 h 21"/>
                  <a:gd name="T8" fmla="*/ 0 w 278"/>
                  <a:gd name="T9" fmla="*/ 21 h 21"/>
                  <a:gd name="T10" fmla="*/ 36 w 278"/>
                  <a:gd name="T11" fmla="*/ 21 h 21"/>
                  <a:gd name="T12" fmla="*/ 64 w 278"/>
                  <a:gd name="T13" fmla="*/ 9 h 21"/>
                  <a:gd name="T14" fmla="*/ 160 w 278"/>
                  <a:gd name="T15" fmla="*/ 9 h 21"/>
                  <a:gd name="T16" fmla="*/ 255 w 278"/>
                  <a:gd name="T17" fmla="*/ 9 h 21"/>
                  <a:gd name="T18" fmla="*/ 278 w 278"/>
                  <a:gd name="T19" fmla="*/ 16 h 21"/>
                  <a:gd name="T20" fmla="*/ 278 w 278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8" h="21">
                    <a:moveTo>
                      <a:pt x="278" y="0"/>
                    </a:moveTo>
                    <a:cubicBezTo>
                      <a:pt x="214" y="0"/>
                      <a:pt x="214" y="0"/>
                      <a:pt x="214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43" y="13"/>
                      <a:pt x="53" y="9"/>
                      <a:pt x="64" y="9"/>
                    </a:cubicBezTo>
                    <a:cubicBezTo>
                      <a:pt x="160" y="9"/>
                      <a:pt x="160" y="9"/>
                      <a:pt x="160" y="9"/>
                    </a:cubicBezTo>
                    <a:cubicBezTo>
                      <a:pt x="255" y="9"/>
                      <a:pt x="255" y="9"/>
                      <a:pt x="255" y="9"/>
                    </a:cubicBezTo>
                    <a:cubicBezTo>
                      <a:pt x="263" y="9"/>
                      <a:pt x="271" y="12"/>
                      <a:pt x="278" y="16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rgbClr val="D38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6" name="iṥ1ïḓè">
                <a:extLst>
                  <a:ext uri="{FF2B5EF4-FFF2-40B4-BE49-F238E27FC236}">
                    <a16:creationId xmlns:a16="http://schemas.microsoft.com/office/drawing/2014/main" id="{8BCE28D6-5A36-424B-8277-87AFF7D62448}"/>
                  </a:ext>
                </a:extLst>
              </p:cNvPr>
              <p:cNvSpPr/>
              <p:nvPr/>
            </p:nvSpPr>
            <p:spPr bwMode="auto">
              <a:xfrm>
                <a:off x="8329452" y="4719065"/>
                <a:ext cx="244561" cy="50802"/>
              </a:xfrm>
              <a:custGeom>
                <a:avLst/>
                <a:gdLst>
                  <a:gd name="T0" fmla="*/ 127 w 127"/>
                  <a:gd name="T1" fmla="*/ 0 h 21"/>
                  <a:gd name="T2" fmla="*/ 0 w 127"/>
                  <a:gd name="T3" fmla="*/ 0 h 21"/>
                  <a:gd name="T4" fmla="*/ 1 w 127"/>
                  <a:gd name="T5" fmla="*/ 13 h 21"/>
                  <a:gd name="T6" fmla="*/ 1 w 127"/>
                  <a:gd name="T7" fmla="*/ 21 h 21"/>
                  <a:gd name="T8" fmla="*/ 127 w 127"/>
                  <a:gd name="T9" fmla="*/ 21 h 21"/>
                  <a:gd name="T10" fmla="*/ 127 w 12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21">
                    <a:moveTo>
                      <a:pt x="1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9"/>
                      <a:pt x="1" y="13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27" y="21"/>
                      <a:pt x="127" y="21"/>
                      <a:pt x="127" y="21"/>
                    </a:cubicBezTo>
                    <a:cubicBezTo>
                      <a:pt x="127" y="0"/>
                      <a:pt x="127" y="0"/>
                      <a:pt x="127" y="0"/>
                    </a:cubicBezTo>
                  </a:path>
                </a:pathLst>
              </a:custGeom>
              <a:solidFill>
                <a:srgbClr val="D38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7" name="iṣḻiḑê">
                <a:extLst>
                  <a:ext uri="{FF2B5EF4-FFF2-40B4-BE49-F238E27FC236}">
                    <a16:creationId xmlns:a16="http://schemas.microsoft.com/office/drawing/2014/main" id="{9BAE9B02-7A44-4161-BB76-34B6C5C463FA}"/>
                  </a:ext>
                </a:extLst>
              </p:cNvPr>
              <p:cNvSpPr/>
              <p:nvPr/>
            </p:nvSpPr>
            <p:spPr bwMode="auto">
              <a:xfrm>
                <a:off x="8574013" y="4520475"/>
                <a:ext cx="928" cy="50802"/>
              </a:xfrm>
              <a:prstGeom prst="rect">
                <a:avLst/>
              </a:prstGeom>
              <a:solidFill>
                <a:srgbClr val="C98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8" name="îSļïḓè">
                <a:extLst>
                  <a:ext uri="{FF2B5EF4-FFF2-40B4-BE49-F238E27FC236}">
                    <a16:creationId xmlns:a16="http://schemas.microsoft.com/office/drawing/2014/main" id="{1626B63C-84E6-4C96-A60D-1AA760B1FBDF}"/>
                  </a:ext>
                </a:extLst>
              </p:cNvPr>
              <p:cNvSpPr/>
              <p:nvPr/>
            </p:nvSpPr>
            <p:spPr bwMode="auto">
              <a:xfrm>
                <a:off x="8574013" y="4520475"/>
                <a:ext cx="928" cy="50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9" name="í$1iḑê">
                <a:extLst>
                  <a:ext uri="{FF2B5EF4-FFF2-40B4-BE49-F238E27FC236}">
                    <a16:creationId xmlns:a16="http://schemas.microsoft.com/office/drawing/2014/main" id="{F3E3FEC8-DB5F-4A7C-96CC-78243F6B727F}"/>
                  </a:ext>
                </a:extLst>
              </p:cNvPr>
              <p:cNvSpPr/>
              <p:nvPr/>
            </p:nvSpPr>
            <p:spPr bwMode="auto">
              <a:xfrm>
                <a:off x="8259976" y="4520475"/>
                <a:ext cx="314037" cy="50802"/>
              </a:xfrm>
              <a:custGeom>
                <a:avLst/>
                <a:gdLst>
                  <a:gd name="T0" fmla="*/ 163 w 163"/>
                  <a:gd name="T1" fmla="*/ 0 h 21"/>
                  <a:gd name="T2" fmla="*/ 0 w 163"/>
                  <a:gd name="T3" fmla="*/ 0 h 21"/>
                  <a:gd name="T4" fmla="*/ 8 w 163"/>
                  <a:gd name="T5" fmla="*/ 14 h 21"/>
                  <a:gd name="T6" fmla="*/ 11 w 163"/>
                  <a:gd name="T7" fmla="*/ 21 h 21"/>
                  <a:gd name="T8" fmla="*/ 163 w 163"/>
                  <a:gd name="T9" fmla="*/ 21 h 21"/>
                  <a:gd name="T10" fmla="*/ 163 w 163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1">
                    <a:moveTo>
                      <a:pt x="1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6" y="9"/>
                      <a:pt x="8" y="14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0"/>
                      <a:pt x="163" y="0"/>
                      <a:pt x="163" y="0"/>
                    </a:cubicBezTo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0" name="îšļïḍè">
                <a:extLst>
                  <a:ext uri="{FF2B5EF4-FFF2-40B4-BE49-F238E27FC236}">
                    <a16:creationId xmlns:a16="http://schemas.microsoft.com/office/drawing/2014/main" id="{92940083-F4C4-4A4D-B6B2-D498BA905D42}"/>
                  </a:ext>
                </a:extLst>
              </p:cNvPr>
              <p:cNvSpPr/>
              <p:nvPr/>
            </p:nvSpPr>
            <p:spPr bwMode="auto">
              <a:xfrm>
                <a:off x="8038576" y="4371533"/>
                <a:ext cx="535439" cy="48492"/>
              </a:xfrm>
              <a:custGeom>
                <a:avLst/>
                <a:gdLst>
                  <a:gd name="T0" fmla="*/ 578 w 578"/>
                  <a:gd name="T1" fmla="*/ 0 h 42"/>
                  <a:gd name="T2" fmla="*/ 95 w 578"/>
                  <a:gd name="T3" fmla="*/ 0 h 42"/>
                  <a:gd name="T4" fmla="*/ 95 w 578"/>
                  <a:gd name="T5" fmla="*/ 0 h 42"/>
                  <a:gd name="T6" fmla="*/ 0 w 578"/>
                  <a:gd name="T7" fmla="*/ 0 h 42"/>
                  <a:gd name="T8" fmla="*/ 0 w 578"/>
                  <a:gd name="T9" fmla="*/ 42 h 42"/>
                  <a:gd name="T10" fmla="*/ 95 w 578"/>
                  <a:gd name="T11" fmla="*/ 42 h 42"/>
                  <a:gd name="T12" fmla="*/ 578 w 578"/>
                  <a:gd name="T13" fmla="*/ 42 h 42"/>
                  <a:gd name="T14" fmla="*/ 578 w 578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8" h="42">
                    <a:moveTo>
                      <a:pt x="578" y="0"/>
                    </a:moveTo>
                    <a:lnTo>
                      <a:pt x="95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95" y="42"/>
                    </a:lnTo>
                    <a:lnTo>
                      <a:pt x="578" y="42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1" name="iṥḷîḍè">
                <a:extLst>
                  <a:ext uri="{FF2B5EF4-FFF2-40B4-BE49-F238E27FC236}">
                    <a16:creationId xmlns:a16="http://schemas.microsoft.com/office/drawing/2014/main" id="{78DFCA8B-5D66-4226-A423-0E3524001046}"/>
                  </a:ext>
                </a:extLst>
              </p:cNvPr>
              <p:cNvSpPr/>
              <p:nvPr/>
            </p:nvSpPr>
            <p:spPr bwMode="auto">
              <a:xfrm>
                <a:off x="8038576" y="4371533"/>
                <a:ext cx="535439" cy="48492"/>
              </a:xfrm>
              <a:custGeom>
                <a:avLst/>
                <a:gdLst>
                  <a:gd name="T0" fmla="*/ 578 w 578"/>
                  <a:gd name="T1" fmla="*/ 0 h 42"/>
                  <a:gd name="T2" fmla="*/ 95 w 578"/>
                  <a:gd name="T3" fmla="*/ 0 h 42"/>
                  <a:gd name="T4" fmla="*/ 95 w 578"/>
                  <a:gd name="T5" fmla="*/ 0 h 42"/>
                  <a:gd name="T6" fmla="*/ 0 w 578"/>
                  <a:gd name="T7" fmla="*/ 0 h 42"/>
                  <a:gd name="T8" fmla="*/ 0 w 578"/>
                  <a:gd name="T9" fmla="*/ 42 h 42"/>
                  <a:gd name="T10" fmla="*/ 95 w 578"/>
                  <a:gd name="T11" fmla="*/ 42 h 42"/>
                  <a:gd name="T12" fmla="*/ 578 w 578"/>
                  <a:gd name="T13" fmla="*/ 42 h 42"/>
                  <a:gd name="T14" fmla="*/ 578 w 578"/>
                  <a:gd name="T1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8" h="42">
                    <a:moveTo>
                      <a:pt x="578" y="0"/>
                    </a:moveTo>
                    <a:lnTo>
                      <a:pt x="95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95" y="42"/>
                    </a:lnTo>
                    <a:lnTo>
                      <a:pt x="578" y="42"/>
                    </a:lnTo>
                    <a:lnTo>
                      <a:pt x="5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2" name="îṡḻïḓê">
                <a:extLst>
                  <a:ext uri="{FF2B5EF4-FFF2-40B4-BE49-F238E27FC236}">
                    <a16:creationId xmlns:a16="http://schemas.microsoft.com/office/drawing/2014/main" id="{F8C52CED-68E6-434A-B1FC-5E3060F86D8A}"/>
                  </a:ext>
                </a:extLst>
              </p:cNvPr>
              <p:cNvSpPr/>
              <p:nvPr/>
            </p:nvSpPr>
            <p:spPr bwMode="auto">
              <a:xfrm>
                <a:off x="7593921" y="4571277"/>
                <a:ext cx="928" cy="47337"/>
              </a:xfrm>
              <a:prstGeom prst="rect">
                <a:avLst/>
              </a:prstGeom>
              <a:solidFill>
                <a:srgbClr val="C98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3" name="isḻídê">
                <a:extLst>
                  <a:ext uri="{FF2B5EF4-FFF2-40B4-BE49-F238E27FC236}">
                    <a16:creationId xmlns:a16="http://schemas.microsoft.com/office/drawing/2014/main" id="{9FA3DB5A-6F75-49A8-9ACF-ACBD73DF4242}"/>
                  </a:ext>
                </a:extLst>
              </p:cNvPr>
              <p:cNvSpPr/>
              <p:nvPr/>
            </p:nvSpPr>
            <p:spPr bwMode="auto">
              <a:xfrm>
                <a:off x="7593921" y="4571277"/>
                <a:ext cx="928" cy="47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4" name="ïslîďe">
                <a:extLst>
                  <a:ext uri="{FF2B5EF4-FFF2-40B4-BE49-F238E27FC236}">
                    <a16:creationId xmlns:a16="http://schemas.microsoft.com/office/drawing/2014/main" id="{1F05C87A-BB69-4C26-848D-1019908AE37A}"/>
                  </a:ext>
                </a:extLst>
              </p:cNvPr>
              <p:cNvSpPr/>
              <p:nvPr/>
            </p:nvSpPr>
            <p:spPr bwMode="auto">
              <a:xfrm>
                <a:off x="7593921" y="4571277"/>
                <a:ext cx="169525" cy="47337"/>
              </a:xfrm>
              <a:custGeom>
                <a:avLst/>
                <a:gdLst>
                  <a:gd name="T0" fmla="*/ 183 w 183"/>
                  <a:gd name="T1" fmla="*/ 0 h 41"/>
                  <a:gd name="T2" fmla="*/ 0 w 183"/>
                  <a:gd name="T3" fmla="*/ 0 h 41"/>
                  <a:gd name="T4" fmla="*/ 0 w 183"/>
                  <a:gd name="T5" fmla="*/ 41 h 41"/>
                  <a:gd name="T6" fmla="*/ 166 w 183"/>
                  <a:gd name="T7" fmla="*/ 41 h 41"/>
                  <a:gd name="T8" fmla="*/ 183 w 183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41">
                    <a:moveTo>
                      <a:pt x="183" y="0"/>
                    </a:moveTo>
                    <a:lnTo>
                      <a:pt x="0" y="0"/>
                    </a:lnTo>
                    <a:lnTo>
                      <a:pt x="0" y="41"/>
                    </a:lnTo>
                    <a:lnTo>
                      <a:pt x="166" y="41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5" name="išḷiḑè">
                <a:extLst>
                  <a:ext uri="{FF2B5EF4-FFF2-40B4-BE49-F238E27FC236}">
                    <a16:creationId xmlns:a16="http://schemas.microsoft.com/office/drawing/2014/main" id="{F8FF40A0-B1B6-4672-952F-4B6952DE56B4}"/>
                  </a:ext>
                </a:extLst>
              </p:cNvPr>
              <p:cNvSpPr/>
              <p:nvPr/>
            </p:nvSpPr>
            <p:spPr bwMode="auto">
              <a:xfrm>
                <a:off x="7593921" y="4571277"/>
                <a:ext cx="169525" cy="47337"/>
              </a:xfrm>
              <a:custGeom>
                <a:avLst/>
                <a:gdLst>
                  <a:gd name="T0" fmla="*/ 183 w 183"/>
                  <a:gd name="T1" fmla="*/ 0 h 41"/>
                  <a:gd name="T2" fmla="*/ 0 w 183"/>
                  <a:gd name="T3" fmla="*/ 0 h 41"/>
                  <a:gd name="T4" fmla="*/ 0 w 183"/>
                  <a:gd name="T5" fmla="*/ 41 h 41"/>
                  <a:gd name="T6" fmla="*/ 166 w 183"/>
                  <a:gd name="T7" fmla="*/ 41 h 41"/>
                  <a:gd name="T8" fmla="*/ 183 w 183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41">
                    <a:moveTo>
                      <a:pt x="183" y="0"/>
                    </a:moveTo>
                    <a:lnTo>
                      <a:pt x="0" y="0"/>
                    </a:lnTo>
                    <a:lnTo>
                      <a:pt x="0" y="41"/>
                    </a:lnTo>
                    <a:lnTo>
                      <a:pt x="166" y="41"/>
                    </a:lnTo>
                    <a:lnTo>
                      <a:pt x="1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6" name="îŝ1îḑé">
                <a:extLst>
                  <a:ext uri="{FF2B5EF4-FFF2-40B4-BE49-F238E27FC236}">
                    <a16:creationId xmlns:a16="http://schemas.microsoft.com/office/drawing/2014/main" id="{E4A2F021-0724-4C14-97E3-C1D572F3F040}"/>
                  </a:ext>
                </a:extLst>
              </p:cNvPr>
              <p:cNvSpPr/>
              <p:nvPr/>
            </p:nvSpPr>
            <p:spPr bwMode="auto">
              <a:xfrm>
                <a:off x="7593921" y="4520475"/>
                <a:ext cx="189905" cy="50802"/>
              </a:xfrm>
              <a:custGeom>
                <a:avLst/>
                <a:gdLst>
                  <a:gd name="T0" fmla="*/ 99 w 99"/>
                  <a:gd name="T1" fmla="*/ 0 h 21"/>
                  <a:gd name="T2" fmla="*/ 63 w 99"/>
                  <a:gd name="T3" fmla="*/ 0 h 21"/>
                  <a:gd name="T4" fmla="*/ 0 w 99"/>
                  <a:gd name="T5" fmla="*/ 0 h 21"/>
                  <a:gd name="T6" fmla="*/ 0 w 99"/>
                  <a:gd name="T7" fmla="*/ 21 h 21"/>
                  <a:gd name="T8" fmla="*/ 88 w 99"/>
                  <a:gd name="T9" fmla="*/ 21 h 21"/>
                  <a:gd name="T10" fmla="*/ 91 w 99"/>
                  <a:gd name="T11" fmla="*/ 14 h 21"/>
                  <a:gd name="T12" fmla="*/ 99 w 99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1">
                    <a:moveTo>
                      <a:pt x="99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91" y="14"/>
                      <a:pt x="91" y="14"/>
                      <a:pt x="91" y="14"/>
                    </a:cubicBezTo>
                    <a:cubicBezTo>
                      <a:pt x="93" y="9"/>
                      <a:pt x="96" y="4"/>
                      <a:pt x="99" y="0"/>
                    </a:cubicBezTo>
                  </a:path>
                </a:pathLst>
              </a:custGeom>
              <a:solidFill>
                <a:srgbClr val="CA8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7" name="îṣḻiḋe">
                <a:extLst>
                  <a:ext uri="{FF2B5EF4-FFF2-40B4-BE49-F238E27FC236}">
                    <a16:creationId xmlns:a16="http://schemas.microsoft.com/office/drawing/2014/main" id="{B215FDA6-C87C-4296-BC55-DFFFB8F08D54}"/>
                  </a:ext>
                </a:extLst>
              </p:cNvPr>
              <p:cNvSpPr/>
              <p:nvPr/>
            </p:nvSpPr>
            <p:spPr bwMode="auto">
              <a:xfrm>
                <a:off x="7593921" y="4769865"/>
                <a:ext cx="118575" cy="48492"/>
              </a:xfrm>
              <a:prstGeom prst="rect">
                <a:avLst/>
              </a:prstGeom>
              <a:solidFill>
                <a:srgbClr val="CA8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8" name="í$ḷïḑe">
                <a:extLst>
                  <a:ext uri="{FF2B5EF4-FFF2-40B4-BE49-F238E27FC236}">
                    <a16:creationId xmlns:a16="http://schemas.microsoft.com/office/drawing/2014/main" id="{490996E5-0D03-478D-A523-9DB148BD7AE7}"/>
                  </a:ext>
                </a:extLst>
              </p:cNvPr>
              <p:cNvSpPr/>
              <p:nvPr/>
            </p:nvSpPr>
            <p:spPr bwMode="auto">
              <a:xfrm>
                <a:off x="7593921" y="4769865"/>
                <a:ext cx="118575" cy="484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9" name="íṧ1ïďê">
                <a:extLst>
                  <a:ext uri="{FF2B5EF4-FFF2-40B4-BE49-F238E27FC236}">
                    <a16:creationId xmlns:a16="http://schemas.microsoft.com/office/drawing/2014/main" id="{8FC52212-C052-43E8-BF50-ED0EB59689D6}"/>
                  </a:ext>
                </a:extLst>
              </p:cNvPr>
              <p:cNvSpPr/>
              <p:nvPr/>
            </p:nvSpPr>
            <p:spPr bwMode="auto">
              <a:xfrm>
                <a:off x="7593921" y="4170635"/>
                <a:ext cx="928" cy="47337"/>
              </a:xfrm>
              <a:prstGeom prst="rect">
                <a:avLst/>
              </a:prstGeom>
              <a:solidFill>
                <a:srgbClr val="EAAA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0" name="iş1ïďe">
                <a:extLst>
                  <a:ext uri="{FF2B5EF4-FFF2-40B4-BE49-F238E27FC236}">
                    <a16:creationId xmlns:a16="http://schemas.microsoft.com/office/drawing/2014/main" id="{DB819039-E014-4A52-8E83-F94C100AE5B0}"/>
                  </a:ext>
                </a:extLst>
              </p:cNvPr>
              <p:cNvSpPr/>
              <p:nvPr/>
            </p:nvSpPr>
            <p:spPr bwMode="auto">
              <a:xfrm>
                <a:off x="7593921" y="4170635"/>
                <a:ext cx="928" cy="47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1" name="îṩḷîḍe">
                <a:extLst>
                  <a:ext uri="{FF2B5EF4-FFF2-40B4-BE49-F238E27FC236}">
                    <a16:creationId xmlns:a16="http://schemas.microsoft.com/office/drawing/2014/main" id="{31C3E2A6-1FD2-4C71-8283-3C834EF02045}"/>
                  </a:ext>
                </a:extLst>
              </p:cNvPr>
              <p:cNvSpPr/>
              <p:nvPr/>
            </p:nvSpPr>
            <p:spPr bwMode="auto">
              <a:xfrm>
                <a:off x="7593921" y="4170635"/>
                <a:ext cx="444654" cy="47337"/>
              </a:xfrm>
              <a:custGeom>
                <a:avLst/>
                <a:gdLst>
                  <a:gd name="T0" fmla="*/ 480 w 480"/>
                  <a:gd name="T1" fmla="*/ 0 h 41"/>
                  <a:gd name="T2" fmla="*/ 0 w 480"/>
                  <a:gd name="T3" fmla="*/ 0 h 41"/>
                  <a:gd name="T4" fmla="*/ 0 w 480"/>
                  <a:gd name="T5" fmla="*/ 41 h 41"/>
                  <a:gd name="T6" fmla="*/ 128 w 480"/>
                  <a:gd name="T7" fmla="*/ 41 h 41"/>
                  <a:gd name="T8" fmla="*/ 480 w 480"/>
                  <a:gd name="T9" fmla="*/ 41 h 41"/>
                  <a:gd name="T10" fmla="*/ 480 w 480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0" h="41">
                    <a:moveTo>
                      <a:pt x="480" y="0"/>
                    </a:moveTo>
                    <a:lnTo>
                      <a:pt x="0" y="0"/>
                    </a:lnTo>
                    <a:lnTo>
                      <a:pt x="0" y="41"/>
                    </a:lnTo>
                    <a:lnTo>
                      <a:pt x="128" y="41"/>
                    </a:lnTo>
                    <a:lnTo>
                      <a:pt x="480" y="41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rgbClr val="CA8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2" name="îṩľíḑè">
                <a:extLst>
                  <a:ext uri="{FF2B5EF4-FFF2-40B4-BE49-F238E27FC236}">
                    <a16:creationId xmlns:a16="http://schemas.microsoft.com/office/drawing/2014/main" id="{D96AFF83-A107-4816-9C1C-D8A708B72584}"/>
                  </a:ext>
                </a:extLst>
              </p:cNvPr>
              <p:cNvSpPr/>
              <p:nvPr/>
            </p:nvSpPr>
            <p:spPr bwMode="auto">
              <a:xfrm>
                <a:off x="7593921" y="4170635"/>
                <a:ext cx="444654" cy="47337"/>
              </a:xfrm>
              <a:custGeom>
                <a:avLst/>
                <a:gdLst>
                  <a:gd name="T0" fmla="*/ 480 w 480"/>
                  <a:gd name="T1" fmla="*/ 0 h 41"/>
                  <a:gd name="T2" fmla="*/ 0 w 480"/>
                  <a:gd name="T3" fmla="*/ 0 h 41"/>
                  <a:gd name="T4" fmla="*/ 0 w 480"/>
                  <a:gd name="T5" fmla="*/ 41 h 41"/>
                  <a:gd name="T6" fmla="*/ 128 w 480"/>
                  <a:gd name="T7" fmla="*/ 41 h 41"/>
                  <a:gd name="T8" fmla="*/ 480 w 480"/>
                  <a:gd name="T9" fmla="*/ 41 h 41"/>
                  <a:gd name="T10" fmla="*/ 480 w 480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0" h="41">
                    <a:moveTo>
                      <a:pt x="480" y="0"/>
                    </a:moveTo>
                    <a:lnTo>
                      <a:pt x="0" y="0"/>
                    </a:lnTo>
                    <a:lnTo>
                      <a:pt x="0" y="41"/>
                    </a:lnTo>
                    <a:lnTo>
                      <a:pt x="128" y="41"/>
                    </a:lnTo>
                    <a:lnTo>
                      <a:pt x="480" y="41"/>
                    </a:lnTo>
                    <a:lnTo>
                      <a:pt x="4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3" name="ïŝḷidê">
                <a:extLst>
                  <a:ext uri="{FF2B5EF4-FFF2-40B4-BE49-F238E27FC236}">
                    <a16:creationId xmlns:a16="http://schemas.microsoft.com/office/drawing/2014/main" id="{1475BD43-7FDF-479F-BAB4-2FA2A1C37AAC}"/>
                  </a:ext>
                </a:extLst>
              </p:cNvPr>
              <p:cNvSpPr/>
              <p:nvPr/>
            </p:nvSpPr>
            <p:spPr bwMode="auto">
              <a:xfrm>
                <a:off x="8096010" y="4517113"/>
                <a:ext cx="151924" cy="50802"/>
              </a:xfrm>
              <a:custGeom>
                <a:avLst/>
                <a:gdLst>
                  <a:gd name="T0" fmla="*/ 164 w 164"/>
                  <a:gd name="T1" fmla="*/ 0 h 44"/>
                  <a:gd name="T2" fmla="*/ 0 w 164"/>
                  <a:gd name="T3" fmla="*/ 0 h 44"/>
                  <a:gd name="T4" fmla="*/ 19 w 164"/>
                  <a:gd name="T5" fmla="*/ 44 h 44"/>
                  <a:gd name="T6" fmla="*/ 164 w 164"/>
                  <a:gd name="T7" fmla="*/ 44 h 44"/>
                  <a:gd name="T8" fmla="*/ 164 w 16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44">
                    <a:moveTo>
                      <a:pt x="164" y="0"/>
                    </a:moveTo>
                    <a:lnTo>
                      <a:pt x="0" y="0"/>
                    </a:lnTo>
                    <a:lnTo>
                      <a:pt x="19" y="44"/>
                    </a:lnTo>
                    <a:lnTo>
                      <a:pt x="164" y="44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CA8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4" name="íṣḷíḍé">
                <a:extLst>
                  <a:ext uri="{FF2B5EF4-FFF2-40B4-BE49-F238E27FC236}">
                    <a16:creationId xmlns:a16="http://schemas.microsoft.com/office/drawing/2014/main" id="{9CDCCDBF-0DEE-4F7A-88A8-3D6E163C524D}"/>
                  </a:ext>
                </a:extLst>
              </p:cNvPr>
              <p:cNvSpPr/>
              <p:nvPr/>
            </p:nvSpPr>
            <p:spPr bwMode="auto">
              <a:xfrm>
                <a:off x="7712495" y="4217974"/>
                <a:ext cx="535439" cy="50802"/>
              </a:xfrm>
              <a:custGeom>
                <a:avLst/>
                <a:gdLst>
                  <a:gd name="T0" fmla="*/ 578 w 578"/>
                  <a:gd name="T1" fmla="*/ 0 h 44"/>
                  <a:gd name="T2" fmla="*/ 352 w 578"/>
                  <a:gd name="T3" fmla="*/ 0 h 44"/>
                  <a:gd name="T4" fmla="*/ 0 w 578"/>
                  <a:gd name="T5" fmla="*/ 0 h 44"/>
                  <a:gd name="T6" fmla="*/ 0 w 578"/>
                  <a:gd name="T7" fmla="*/ 44 h 44"/>
                  <a:gd name="T8" fmla="*/ 578 w 578"/>
                  <a:gd name="T9" fmla="*/ 44 h 44"/>
                  <a:gd name="T10" fmla="*/ 578 w 578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44">
                    <a:moveTo>
                      <a:pt x="578" y="0"/>
                    </a:moveTo>
                    <a:lnTo>
                      <a:pt x="35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578" y="44"/>
                    </a:lnTo>
                    <a:lnTo>
                      <a:pt x="578" y="0"/>
                    </a:lnTo>
                    <a:close/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5" name="îṧḷïḑê">
                <a:extLst>
                  <a:ext uri="{FF2B5EF4-FFF2-40B4-BE49-F238E27FC236}">
                    <a16:creationId xmlns:a16="http://schemas.microsoft.com/office/drawing/2014/main" id="{E81F187C-5746-4ADE-A159-6E716B956187}"/>
                  </a:ext>
                </a:extLst>
              </p:cNvPr>
              <p:cNvSpPr/>
              <p:nvPr/>
            </p:nvSpPr>
            <p:spPr bwMode="auto">
              <a:xfrm>
                <a:off x="7712495" y="4217974"/>
                <a:ext cx="535439" cy="50802"/>
              </a:xfrm>
              <a:custGeom>
                <a:avLst/>
                <a:gdLst>
                  <a:gd name="T0" fmla="*/ 578 w 578"/>
                  <a:gd name="T1" fmla="*/ 0 h 44"/>
                  <a:gd name="T2" fmla="*/ 352 w 578"/>
                  <a:gd name="T3" fmla="*/ 0 h 44"/>
                  <a:gd name="T4" fmla="*/ 0 w 578"/>
                  <a:gd name="T5" fmla="*/ 0 h 44"/>
                  <a:gd name="T6" fmla="*/ 0 w 578"/>
                  <a:gd name="T7" fmla="*/ 44 h 44"/>
                  <a:gd name="T8" fmla="*/ 578 w 578"/>
                  <a:gd name="T9" fmla="*/ 44 h 44"/>
                  <a:gd name="T10" fmla="*/ 578 w 578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44">
                    <a:moveTo>
                      <a:pt x="578" y="0"/>
                    </a:moveTo>
                    <a:lnTo>
                      <a:pt x="35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578" y="44"/>
                    </a:lnTo>
                    <a:lnTo>
                      <a:pt x="5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6" name="íšḷîde">
                <a:extLst>
                  <a:ext uri="{FF2B5EF4-FFF2-40B4-BE49-F238E27FC236}">
                    <a16:creationId xmlns:a16="http://schemas.microsoft.com/office/drawing/2014/main" id="{B868D99F-0C7D-4957-8034-6DC4C7B193FA}"/>
                  </a:ext>
                </a:extLst>
              </p:cNvPr>
              <p:cNvSpPr/>
              <p:nvPr/>
            </p:nvSpPr>
            <p:spPr bwMode="auto">
              <a:xfrm>
                <a:off x="7593921" y="4420025"/>
                <a:ext cx="928" cy="49647"/>
              </a:xfrm>
              <a:prstGeom prst="rect">
                <a:avLst/>
              </a:prstGeom>
              <a:solidFill>
                <a:srgbClr val="C98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7" name="ïslîde">
                <a:extLst>
                  <a:ext uri="{FF2B5EF4-FFF2-40B4-BE49-F238E27FC236}">
                    <a16:creationId xmlns:a16="http://schemas.microsoft.com/office/drawing/2014/main" id="{A566AD64-7825-4C46-B22C-954F1B752A3A}"/>
                  </a:ext>
                </a:extLst>
              </p:cNvPr>
              <p:cNvSpPr/>
              <p:nvPr/>
            </p:nvSpPr>
            <p:spPr bwMode="auto">
              <a:xfrm>
                <a:off x="7593921" y="4420025"/>
                <a:ext cx="928" cy="49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8" name="iSḻíḑé">
                <a:extLst>
                  <a:ext uri="{FF2B5EF4-FFF2-40B4-BE49-F238E27FC236}">
                    <a16:creationId xmlns:a16="http://schemas.microsoft.com/office/drawing/2014/main" id="{00D05E7A-338E-40E2-8DC6-8DEB8146B7BB}"/>
                  </a:ext>
                </a:extLst>
              </p:cNvPr>
              <p:cNvSpPr/>
              <p:nvPr/>
            </p:nvSpPr>
            <p:spPr bwMode="auto">
              <a:xfrm>
                <a:off x="7593921" y="4420025"/>
                <a:ext cx="532659" cy="49647"/>
              </a:xfrm>
              <a:custGeom>
                <a:avLst/>
                <a:gdLst>
                  <a:gd name="T0" fmla="*/ 575 w 575"/>
                  <a:gd name="T1" fmla="*/ 0 h 43"/>
                  <a:gd name="T2" fmla="*/ 480 w 575"/>
                  <a:gd name="T3" fmla="*/ 0 h 43"/>
                  <a:gd name="T4" fmla="*/ 0 w 575"/>
                  <a:gd name="T5" fmla="*/ 0 h 43"/>
                  <a:gd name="T6" fmla="*/ 0 w 575"/>
                  <a:gd name="T7" fmla="*/ 43 h 43"/>
                  <a:gd name="T8" fmla="*/ 131 w 575"/>
                  <a:gd name="T9" fmla="*/ 43 h 43"/>
                  <a:gd name="T10" fmla="*/ 131 w 575"/>
                  <a:gd name="T11" fmla="*/ 43 h 43"/>
                  <a:gd name="T12" fmla="*/ 575 w 575"/>
                  <a:gd name="T13" fmla="*/ 43 h 43"/>
                  <a:gd name="T14" fmla="*/ 575 w 575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5" h="43">
                    <a:moveTo>
                      <a:pt x="575" y="0"/>
                    </a:moveTo>
                    <a:lnTo>
                      <a:pt x="480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575" y="43"/>
                    </a:lnTo>
                    <a:lnTo>
                      <a:pt x="575" y="0"/>
                    </a:lnTo>
                    <a:close/>
                  </a:path>
                </a:pathLst>
              </a:custGeom>
              <a:solidFill>
                <a:srgbClr val="A96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9" name="ïsḷïḋê">
                <a:extLst>
                  <a:ext uri="{FF2B5EF4-FFF2-40B4-BE49-F238E27FC236}">
                    <a16:creationId xmlns:a16="http://schemas.microsoft.com/office/drawing/2014/main" id="{D50CB62B-48E8-43FF-B173-5B34350ED7F5}"/>
                  </a:ext>
                </a:extLst>
              </p:cNvPr>
              <p:cNvSpPr/>
              <p:nvPr/>
            </p:nvSpPr>
            <p:spPr bwMode="auto">
              <a:xfrm>
                <a:off x="7593921" y="4420025"/>
                <a:ext cx="532659" cy="49647"/>
              </a:xfrm>
              <a:custGeom>
                <a:avLst/>
                <a:gdLst>
                  <a:gd name="T0" fmla="*/ 575 w 575"/>
                  <a:gd name="T1" fmla="*/ 0 h 43"/>
                  <a:gd name="T2" fmla="*/ 480 w 575"/>
                  <a:gd name="T3" fmla="*/ 0 h 43"/>
                  <a:gd name="T4" fmla="*/ 0 w 575"/>
                  <a:gd name="T5" fmla="*/ 0 h 43"/>
                  <a:gd name="T6" fmla="*/ 0 w 575"/>
                  <a:gd name="T7" fmla="*/ 43 h 43"/>
                  <a:gd name="T8" fmla="*/ 131 w 575"/>
                  <a:gd name="T9" fmla="*/ 43 h 43"/>
                  <a:gd name="T10" fmla="*/ 131 w 575"/>
                  <a:gd name="T11" fmla="*/ 43 h 43"/>
                  <a:gd name="T12" fmla="*/ 575 w 575"/>
                  <a:gd name="T13" fmla="*/ 43 h 43"/>
                  <a:gd name="T14" fmla="*/ 575 w 575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5" h="43">
                    <a:moveTo>
                      <a:pt x="575" y="0"/>
                    </a:moveTo>
                    <a:lnTo>
                      <a:pt x="480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131" y="43"/>
                    </a:lnTo>
                    <a:lnTo>
                      <a:pt x="131" y="43"/>
                    </a:lnTo>
                    <a:lnTo>
                      <a:pt x="575" y="43"/>
                    </a:lnTo>
                    <a:lnTo>
                      <a:pt x="5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0" name="íṩ1ïḓê">
                <a:extLst>
                  <a:ext uri="{FF2B5EF4-FFF2-40B4-BE49-F238E27FC236}">
                    <a16:creationId xmlns:a16="http://schemas.microsoft.com/office/drawing/2014/main" id="{D2A48B52-CA0E-4CD2-8F1A-F9F1595F295E}"/>
                  </a:ext>
                </a:extLst>
              </p:cNvPr>
              <p:cNvSpPr/>
              <p:nvPr/>
            </p:nvSpPr>
            <p:spPr bwMode="auto">
              <a:xfrm>
                <a:off x="7872509" y="4609718"/>
                <a:ext cx="411306" cy="1155"/>
              </a:xfrm>
              <a:prstGeom prst="rect">
                <a:avLst/>
              </a:prstGeom>
              <a:solidFill>
                <a:srgbClr val="B77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1" name="îS1ïďe">
                <a:extLst>
                  <a:ext uri="{FF2B5EF4-FFF2-40B4-BE49-F238E27FC236}">
                    <a16:creationId xmlns:a16="http://schemas.microsoft.com/office/drawing/2014/main" id="{407399CE-F75A-4525-84B7-CBF4B8AD5644}"/>
                  </a:ext>
                </a:extLst>
              </p:cNvPr>
              <p:cNvSpPr/>
              <p:nvPr/>
            </p:nvSpPr>
            <p:spPr bwMode="auto">
              <a:xfrm>
                <a:off x="7840839" y="4659024"/>
                <a:ext cx="411306" cy="1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2" name="ïŝ1iḓé">
                <a:extLst>
                  <a:ext uri="{FF2B5EF4-FFF2-40B4-BE49-F238E27FC236}">
                    <a16:creationId xmlns:a16="http://schemas.microsoft.com/office/drawing/2014/main" id="{25C8FCA7-4A91-468B-B7CC-35675F2F9E4A}"/>
                  </a:ext>
                </a:extLst>
              </p:cNvPr>
              <p:cNvSpPr/>
              <p:nvPr/>
            </p:nvSpPr>
            <p:spPr bwMode="auto">
              <a:xfrm>
                <a:off x="7926484" y="4271084"/>
                <a:ext cx="437243" cy="50802"/>
              </a:xfrm>
              <a:prstGeom prst="rect">
                <a:avLst/>
              </a:prstGeom>
              <a:solidFill>
                <a:srgbClr val="CA8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3" name="îṣļîdè">
                <a:extLst>
                  <a:ext uri="{FF2B5EF4-FFF2-40B4-BE49-F238E27FC236}">
                    <a16:creationId xmlns:a16="http://schemas.microsoft.com/office/drawing/2014/main" id="{B5B102ED-4255-4F54-B4E6-7727BF14DC72}"/>
                  </a:ext>
                </a:extLst>
              </p:cNvPr>
              <p:cNvSpPr/>
              <p:nvPr/>
            </p:nvSpPr>
            <p:spPr bwMode="auto">
              <a:xfrm>
                <a:off x="7926484" y="4271084"/>
                <a:ext cx="437243" cy="50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4" name="ïślidè">
                <a:extLst>
                  <a:ext uri="{FF2B5EF4-FFF2-40B4-BE49-F238E27FC236}">
                    <a16:creationId xmlns:a16="http://schemas.microsoft.com/office/drawing/2014/main" id="{69B91F70-257B-44A9-9D1A-F206453D6C49}"/>
                  </a:ext>
                </a:extLst>
              </p:cNvPr>
              <p:cNvSpPr/>
              <p:nvPr/>
            </p:nvSpPr>
            <p:spPr bwMode="auto">
              <a:xfrm>
                <a:off x="9417005" y="3355496"/>
                <a:ext cx="251971" cy="274790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5" name="iṡḷïḍé">
                <a:extLst>
                  <a:ext uri="{FF2B5EF4-FFF2-40B4-BE49-F238E27FC236}">
                    <a16:creationId xmlns:a16="http://schemas.microsoft.com/office/drawing/2014/main" id="{7CC4A6B9-C9C6-4B7C-A851-AA7FDD735DF4}"/>
                  </a:ext>
                </a:extLst>
              </p:cNvPr>
              <p:cNvSpPr/>
              <p:nvPr/>
            </p:nvSpPr>
            <p:spPr bwMode="auto">
              <a:xfrm>
                <a:off x="9370687" y="3390383"/>
                <a:ext cx="287172" cy="388847"/>
              </a:xfrm>
              <a:custGeom>
                <a:avLst/>
                <a:gdLst>
                  <a:gd name="connsiteX0" fmla="*/ 492125 w 492125"/>
                  <a:gd name="connsiteY0" fmla="*/ 0 h 534647"/>
                  <a:gd name="connsiteX1" fmla="*/ 492125 w 492125"/>
                  <a:gd name="connsiteY1" fmla="*/ 86455 h 534647"/>
                  <a:gd name="connsiteX2" fmla="*/ 42863 w 492125"/>
                  <a:gd name="connsiteY2" fmla="*/ 534647 h 534647"/>
                  <a:gd name="connsiteX3" fmla="*/ 0 w 492125"/>
                  <a:gd name="connsiteY3" fmla="*/ 488610 h 53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2125" h="534647">
                    <a:moveTo>
                      <a:pt x="492125" y="0"/>
                    </a:moveTo>
                    <a:lnTo>
                      <a:pt x="492125" y="86455"/>
                    </a:lnTo>
                    <a:lnTo>
                      <a:pt x="42863" y="534647"/>
                    </a:lnTo>
                    <a:lnTo>
                      <a:pt x="0" y="4886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6" name="ïşlíďe">
                <a:extLst>
                  <a:ext uri="{FF2B5EF4-FFF2-40B4-BE49-F238E27FC236}">
                    <a16:creationId xmlns:a16="http://schemas.microsoft.com/office/drawing/2014/main" id="{4B20F741-DF9D-4614-9029-36F3A4D6126D}"/>
                  </a:ext>
                </a:extLst>
              </p:cNvPr>
              <p:cNvSpPr/>
              <p:nvPr/>
            </p:nvSpPr>
            <p:spPr bwMode="auto">
              <a:xfrm>
                <a:off x="9254892" y="3368776"/>
                <a:ext cx="333955" cy="401218"/>
              </a:xfrm>
              <a:custGeom>
                <a:avLst/>
                <a:gdLst>
                  <a:gd name="connsiteX0" fmla="*/ 532287 w 572294"/>
                  <a:gd name="connsiteY0" fmla="*/ 0 h 551656"/>
                  <a:gd name="connsiteX1" fmla="*/ 572294 w 572294"/>
                  <a:gd name="connsiteY1" fmla="*/ 0 h 551656"/>
                  <a:gd name="connsiteX2" fmla="*/ 20638 w 572294"/>
                  <a:gd name="connsiteY2" fmla="*/ 551656 h 551656"/>
                  <a:gd name="connsiteX3" fmla="*/ 0 w 572294"/>
                  <a:gd name="connsiteY3" fmla="*/ 531019 h 551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2294" h="551656">
                    <a:moveTo>
                      <a:pt x="532287" y="0"/>
                    </a:moveTo>
                    <a:lnTo>
                      <a:pt x="572294" y="0"/>
                    </a:lnTo>
                    <a:lnTo>
                      <a:pt x="20638" y="551656"/>
                    </a:lnTo>
                    <a:lnTo>
                      <a:pt x="0" y="5310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7" name="ïslîḋê">
                <a:extLst>
                  <a:ext uri="{FF2B5EF4-FFF2-40B4-BE49-F238E27FC236}">
                    <a16:creationId xmlns:a16="http://schemas.microsoft.com/office/drawing/2014/main" id="{3ED9C3C2-EEAD-4CBE-8E12-89B3C441D570}"/>
                  </a:ext>
                </a:extLst>
              </p:cNvPr>
              <p:cNvSpPr/>
              <p:nvPr/>
            </p:nvSpPr>
            <p:spPr bwMode="auto">
              <a:xfrm>
                <a:off x="9311400" y="3367621"/>
                <a:ext cx="333955" cy="402374"/>
              </a:xfrm>
              <a:custGeom>
                <a:avLst/>
                <a:gdLst>
                  <a:gd name="connsiteX0" fmla="*/ 533878 w 572294"/>
                  <a:gd name="connsiteY0" fmla="*/ 0 h 553244"/>
                  <a:gd name="connsiteX1" fmla="*/ 572294 w 572294"/>
                  <a:gd name="connsiteY1" fmla="*/ 0 h 553244"/>
                  <a:gd name="connsiteX2" fmla="*/ 19050 w 572294"/>
                  <a:gd name="connsiteY2" fmla="*/ 553244 h 553244"/>
                  <a:gd name="connsiteX3" fmla="*/ 0 w 572294"/>
                  <a:gd name="connsiteY3" fmla="*/ 532607 h 553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2294" h="553244">
                    <a:moveTo>
                      <a:pt x="533878" y="0"/>
                    </a:moveTo>
                    <a:lnTo>
                      <a:pt x="572294" y="0"/>
                    </a:lnTo>
                    <a:lnTo>
                      <a:pt x="19050" y="553244"/>
                    </a:lnTo>
                    <a:lnTo>
                      <a:pt x="0" y="5326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8" name="íṣľíḋé">
                <a:extLst>
                  <a:ext uri="{FF2B5EF4-FFF2-40B4-BE49-F238E27FC236}">
                    <a16:creationId xmlns:a16="http://schemas.microsoft.com/office/drawing/2014/main" id="{F9DF81C8-6A4F-4EFC-B9D3-54F6F3B8B5E5}"/>
                  </a:ext>
                </a:extLst>
              </p:cNvPr>
              <p:cNvSpPr/>
              <p:nvPr/>
            </p:nvSpPr>
            <p:spPr bwMode="auto">
              <a:xfrm>
                <a:off x="9405888" y="3340489"/>
                <a:ext cx="273278" cy="304811"/>
              </a:xfrm>
              <a:custGeom>
                <a:avLst/>
                <a:gdLst>
                  <a:gd name="T0" fmla="*/ 295 w 295"/>
                  <a:gd name="T1" fmla="*/ 264 h 264"/>
                  <a:gd name="T2" fmla="*/ 0 w 295"/>
                  <a:gd name="T3" fmla="*/ 264 h 264"/>
                  <a:gd name="T4" fmla="*/ 0 w 295"/>
                  <a:gd name="T5" fmla="*/ 0 h 264"/>
                  <a:gd name="T6" fmla="*/ 295 w 295"/>
                  <a:gd name="T7" fmla="*/ 0 h 264"/>
                  <a:gd name="T8" fmla="*/ 295 w 295"/>
                  <a:gd name="T9" fmla="*/ 264 h 264"/>
                  <a:gd name="T10" fmla="*/ 25 w 295"/>
                  <a:gd name="T11" fmla="*/ 241 h 264"/>
                  <a:gd name="T12" fmla="*/ 272 w 295"/>
                  <a:gd name="T13" fmla="*/ 241 h 264"/>
                  <a:gd name="T14" fmla="*/ 272 w 295"/>
                  <a:gd name="T15" fmla="*/ 23 h 264"/>
                  <a:gd name="T16" fmla="*/ 25 w 295"/>
                  <a:gd name="T17" fmla="*/ 23 h 264"/>
                  <a:gd name="T18" fmla="*/ 25 w 295"/>
                  <a:gd name="T19" fmla="*/ 24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64">
                    <a:moveTo>
                      <a:pt x="295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264"/>
                    </a:lnTo>
                    <a:close/>
                    <a:moveTo>
                      <a:pt x="25" y="241"/>
                    </a:moveTo>
                    <a:lnTo>
                      <a:pt x="272" y="241"/>
                    </a:lnTo>
                    <a:lnTo>
                      <a:pt x="272" y="23"/>
                    </a:lnTo>
                    <a:lnTo>
                      <a:pt x="25" y="23"/>
                    </a:lnTo>
                    <a:lnTo>
                      <a:pt x="25" y="241"/>
                    </a:lnTo>
                    <a:close/>
                  </a:path>
                </a:pathLst>
              </a:cu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9" name="iṣlïdé">
                <a:extLst>
                  <a:ext uri="{FF2B5EF4-FFF2-40B4-BE49-F238E27FC236}">
                    <a16:creationId xmlns:a16="http://schemas.microsoft.com/office/drawing/2014/main" id="{8085179A-6EBA-40A0-A659-8DC5B33B91B4}"/>
                  </a:ext>
                </a:extLst>
              </p:cNvPr>
              <p:cNvSpPr/>
              <p:nvPr/>
            </p:nvSpPr>
            <p:spPr bwMode="auto">
              <a:xfrm>
                <a:off x="9405888" y="3340489"/>
                <a:ext cx="273278" cy="304811"/>
              </a:xfrm>
              <a:custGeom>
                <a:avLst/>
                <a:gdLst>
                  <a:gd name="T0" fmla="*/ 295 w 295"/>
                  <a:gd name="T1" fmla="*/ 264 h 264"/>
                  <a:gd name="T2" fmla="*/ 0 w 295"/>
                  <a:gd name="T3" fmla="*/ 264 h 264"/>
                  <a:gd name="T4" fmla="*/ 0 w 295"/>
                  <a:gd name="T5" fmla="*/ 0 h 264"/>
                  <a:gd name="T6" fmla="*/ 295 w 295"/>
                  <a:gd name="T7" fmla="*/ 0 h 264"/>
                  <a:gd name="T8" fmla="*/ 295 w 295"/>
                  <a:gd name="T9" fmla="*/ 264 h 264"/>
                  <a:gd name="T10" fmla="*/ 25 w 295"/>
                  <a:gd name="T11" fmla="*/ 241 h 264"/>
                  <a:gd name="T12" fmla="*/ 272 w 295"/>
                  <a:gd name="T13" fmla="*/ 241 h 264"/>
                  <a:gd name="T14" fmla="*/ 272 w 295"/>
                  <a:gd name="T15" fmla="*/ 23 h 264"/>
                  <a:gd name="T16" fmla="*/ 25 w 295"/>
                  <a:gd name="T17" fmla="*/ 23 h 264"/>
                  <a:gd name="T18" fmla="*/ 25 w 295"/>
                  <a:gd name="T19" fmla="*/ 24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64">
                    <a:moveTo>
                      <a:pt x="295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264"/>
                    </a:lnTo>
                    <a:moveTo>
                      <a:pt x="25" y="241"/>
                    </a:moveTo>
                    <a:lnTo>
                      <a:pt x="272" y="241"/>
                    </a:lnTo>
                    <a:lnTo>
                      <a:pt x="272" y="23"/>
                    </a:lnTo>
                    <a:lnTo>
                      <a:pt x="25" y="23"/>
                    </a:lnTo>
                    <a:lnTo>
                      <a:pt x="25" y="2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0" name="îṥḻïďè">
                <a:extLst>
                  <a:ext uri="{FF2B5EF4-FFF2-40B4-BE49-F238E27FC236}">
                    <a16:creationId xmlns:a16="http://schemas.microsoft.com/office/drawing/2014/main" id="{E82FF563-F083-451C-BE25-5ADB3A619724}"/>
                  </a:ext>
                </a:extLst>
              </p:cNvPr>
              <p:cNvSpPr/>
              <p:nvPr/>
            </p:nvSpPr>
            <p:spPr bwMode="auto">
              <a:xfrm>
                <a:off x="9039975" y="3355496"/>
                <a:ext cx="305700" cy="483772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1" name="îSľíḋê">
                <a:extLst>
                  <a:ext uri="{FF2B5EF4-FFF2-40B4-BE49-F238E27FC236}">
                    <a16:creationId xmlns:a16="http://schemas.microsoft.com/office/drawing/2014/main" id="{FF02E217-9C6E-4C77-9072-01732C96E30A}"/>
                  </a:ext>
                </a:extLst>
              </p:cNvPr>
              <p:cNvSpPr/>
              <p:nvPr/>
            </p:nvSpPr>
            <p:spPr bwMode="auto">
              <a:xfrm>
                <a:off x="9039975" y="3355496"/>
                <a:ext cx="305700" cy="4837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2" name="iśḷîḓe">
                <a:extLst>
                  <a:ext uri="{FF2B5EF4-FFF2-40B4-BE49-F238E27FC236}">
                    <a16:creationId xmlns:a16="http://schemas.microsoft.com/office/drawing/2014/main" id="{2EA00F32-782D-4D55-9ECC-5D4174BE0A4F}"/>
                  </a:ext>
                </a:extLst>
              </p:cNvPr>
              <p:cNvSpPr/>
              <p:nvPr/>
            </p:nvSpPr>
            <p:spPr bwMode="auto">
              <a:xfrm>
                <a:off x="8926032" y="3375447"/>
                <a:ext cx="407601" cy="548109"/>
              </a:xfrm>
              <a:custGeom>
                <a:avLst/>
                <a:gdLst>
                  <a:gd name="connsiteX0" fmla="*/ 698500 w 698500"/>
                  <a:gd name="connsiteY0" fmla="*/ 0 h 753621"/>
                  <a:gd name="connsiteX1" fmla="*/ 698500 w 698500"/>
                  <a:gd name="connsiteY1" fmla="*/ 108771 h 753621"/>
                  <a:gd name="connsiteX2" fmla="*/ 52388 w 698500"/>
                  <a:gd name="connsiteY2" fmla="*/ 753621 h 753621"/>
                  <a:gd name="connsiteX3" fmla="*/ 0 w 698500"/>
                  <a:gd name="connsiteY3" fmla="*/ 701234 h 75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500" h="753621">
                    <a:moveTo>
                      <a:pt x="698500" y="0"/>
                    </a:moveTo>
                    <a:lnTo>
                      <a:pt x="698500" y="108771"/>
                    </a:lnTo>
                    <a:lnTo>
                      <a:pt x="52388" y="753621"/>
                    </a:lnTo>
                    <a:lnTo>
                      <a:pt x="0" y="701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3" name="i$1íḓè">
                <a:extLst>
                  <a:ext uri="{FF2B5EF4-FFF2-40B4-BE49-F238E27FC236}">
                    <a16:creationId xmlns:a16="http://schemas.microsoft.com/office/drawing/2014/main" id="{C3A86F32-1BF8-42E4-AE41-D990EDC77F6D}"/>
                  </a:ext>
                </a:extLst>
              </p:cNvPr>
              <p:cNvSpPr/>
              <p:nvPr/>
            </p:nvSpPr>
            <p:spPr bwMode="auto">
              <a:xfrm>
                <a:off x="8926032" y="3293149"/>
                <a:ext cx="504869" cy="630403"/>
              </a:xfrm>
              <a:custGeom>
                <a:avLst/>
                <a:gdLst>
                  <a:gd name="T0" fmla="*/ 33 w 545"/>
                  <a:gd name="T1" fmla="*/ 546 h 546"/>
                  <a:gd name="T2" fmla="*/ 0 w 545"/>
                  <a:gd name="T3" fmla="*/ 513 h 546"/>
                  <a:gd name="T4" fmla="*/ 511 w 545"/>
                  <a:gd name="T5" fmla="*/ 0 h 546"/>
                  <a:gd name="T6" fmla="*/ 545 w 545"/>
                  <a:gd name="T7" fmla="*/ 35 h 546"/>
                  <a:gd name="T8" fmla="*/ 33 w 545"/>
                  <a:gd name="T9" fmla="*/ 546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5" h="546">
                    <a:moveTo>
                      <a:pt x="33" y="546"/>
                    </a:moveTo>
                    <a:lnTo>
                      <a:pt x="0" y="513"/>
                    </a:lnTo>
                    <a:lnTo>
                      <a:pt x="511" y="0"/>
                    </a:lnTo>
                    <a:lnTo>
                      <a:pt x="545" y="35"/>
                    </a:lnTo>
                    <a:lnTo>
                      <a:pt x="33" y="5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4" name="ïŝ1iḓê">
                <a:extLst>
                  <a:ext uri="{FF2B5EF4-FFF2-40B4-BE49-F238E27FC236}">
                    <a16:creationId xmlns:a16="http://schemas.microsoft.com/office/drawing/2014/main" id="{C982C21F-9FE9-4FCE-9D86-D5FF92E7C600}"/>
                  </a:ext>
                </a:extLst>
              </p:cNvPr>
              <p:cNvSpPr/>
              <p:nvPr/>
            </p:nvSpPr>
            <p:spPr bwMode="auto">
              <a:xfrm>
                <a:off x="9016815" y="3502708"/>
                <a:ext cx="316353" cy="411610"/>
              </a:xfrm>
              <a:custGeom>
                <a:avLst/>
                <a:gdLst>
                  <a:gd name="connsiteX0" fmla="*/ 542131 w 542131"/>
                  <a:gd name="connsiteY0" fmla="*/ 0 h 565943"/>
                  <a:gd name="connsiteX1" fmla="*/ 542131 w 542131"/>
                  <a:gd name="connsiteY1" fmla="*/ 48203 h 565943"/>
                  <a:gd name="connsiteX2" fmla="*/ 25400 w 542131"/>
                  <a:gd name="connsiteY2" fmla="*/ 565943 h 565943"/>
                  <a:gd name="connsiteX3" fmla="*/ 0 w 542131"/>
                  <a:gd name="connsiteY3" fmla="*/ 542131 h 56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131" h="565943">
                    <a:moveTo>
                      <a:pt x="542131" y="0"/>
                    </a:moveTo>
                    <a:lnTo>
                      <a:pt x="542131" y="48203"/>
                    </a:lnTo>
                    <a:lnTo>
                      <a:pt x="25400" y="565943"/>
                    </a:lnTo>
                    <a:lnTo>
                      <a:pt x="0" y="542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5" name="ísḻïḓè">
                <a:extLst>
                  <a:ext uri="{FF2B5EF4-FFF2-40B4-BE49-F238E27FC236}">
                    <a16:creationId xmlns:a16="http://schemas.microsoft.com/office/drawing/2014/main" id="{F9BAEDF2-3EAD-4BEE-AAE9-980ACFC542C7}"/>
                  </a:ext>
                </a:extLst>
              </p:cNvPr>
              <p:cNvSpPr/>
              <p:nvPr/>
            </p:nvSpPr>
            <p:spPr bwMode="auto">
              <a:xfrm>
                <a:off x="9016815" y="3304694"/>
                <a:ext cx="489119" cy="609620"/>
              </a:xfrm>
              <a:custGeom>
                <a:avLst/>
                <a:gdLst>
                  <a:gd name="T0" fmla="*/ 16 w 528"/>
                  <a:gd name="T1" fmla="*/ 528 h 528"/>
                  <a:gd name="T2" fmla="*/ 0 w 528"/>
                  <a:gd name="T3" fmla="*/ 513 h 528"/>
                  <a:gd name="T4" fmla="*/ 513 w 528"/>
                  <a:gd name="T5" fmla="*/ 0 h 528"/>
                  <a:gd name="T6" fmla="*/ 528 w 528"/>
                  <a:gd name="T7" fmla="*/ 15 h 528"/>
                  <a:gd name="T8" fmla="*/ 16 w 528"/>
                  <a:gd name="T9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528">
                    <a:moveTo>
                      <a:pt x="16" y="528"/>
                    </a:moveTo>
                    <a:lnTo>
                      <a:pt x="0" y="513"/>
                    </a:lnTo>
                    <a:lnTo>
                      <a:pt x="513" y="0"/>
                    </a:lnTo>
                    <a:lnTo>
                      <a:pt x="528" y="15"/>
                    </a:lnTo>
                    <a:lnTo>
                      <a:pt x="16" y="5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6" name="i$lîdè">
                <a:extLst>
                  <a:ext uri="{FF2B5EF4-FFF2-40B4-BE49-F238E27FC236}">
                    <a16:creationId xmlns:a16="http://schemas.microsoft.com/office/drawing/2014/main" id="{A3521341-177A-42B0-8F7A-2FBA56A629CE}"/>
                  </a:ext>
                </a:extLst>
              </p:cNvPr>
              <p:cNvSpPr/>
              <p:nvPr/>
            </p:nvSpPr>
            <p:spPr bwMode="auto">
              <a:xfrm>
                <a:off x="8852850" y="3371984"/>
                <a:ext cx="449029" cy="542334"/>
              </a:xfrm>
              <a:custGeom>
                <a:avLst/>
                <a:gdLst>
                  <a:gd name="connsiteX0" fmla="*/ 719055 w 769495"/>
                  <a:gd name="connsiteY0" fmla="*/ 0 h 745682"/>
                  <a:gd name="connsiteX1" fmla="*/ 769495 w 769495"/>
                  <a:gd name="connsiteY1" fmla="*/ 0 h 745682"/>
                  <a:gd name="connsiteX2" fmla="*/ 23813 w 769495"/>
                  <a:gd name="connsiteY2" fmla="*/ 745682 h 745682"/>
                  <a:gd name="connsiteX3" fmla="*/ 0 w 769495"/>
                  <a:gd name="connsiteY3" fmla="*/ 721870 h 74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9495" h="745682">
                    <a:moveTo>
                      <a:pt x="719055" y="0"/>
                    </a:moveTo>
                    <a:lnTo>
                      <a:pt x="769495" y="0"/>
                    </a:lnTo>
                    <a:lnTo>
                      <a:pt x="23813" y="745682"/>
                    </a:lnTo>
                    <a:lnTo>
                      <a:pt x="0" y="7218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7" name="íşľîdê">
                <a:extLst>
                  <a:ext uri="{FF2B5EF4-FFF2-40B4-BE49-F238E27FC236}">
                    <a16:creationId xmlns:a16="http://schemas.microsoft.com/office/drawing/2014/main" id="{8834B20A-EB9D-41A0-9031-46599A6883E6}"/>
                  </a:ext>
                </a:extLst>
              </p:cNvPr>
              <p:cNvSpPr/>
              <p:nvPr/>
            </p:nvSpPr>
            <p:spPr bwMode="auto">
              <a:xfrm>
                <a:off x="8852848" y="3304694"/>
                <a:ext cx="489119" cy="609620"/>
              </a:xfrm>
              <a:custGeom>
                <a:avLst/>
                <a:gdLst>
                  <a:gd name="T0" fmla="*/ 15 w 528"/>
                  <a:gd name="T1" fmla="*/ 528 h 528"/>
                  <a:gd name="T2" fmla="*/ 0 w 528"/>
                  <a:gd name="T3" fmla="*/ 513 h 528"/>
                  <a:gd name="T4" fmla="*/ 511 w 528"/>
                  <a:gd name="T5" fmla="*/ 0 h 528"/>
                  <a:gd name="T6" fmla="*/ 528 w 528"/>
                  <a:gd name="T7" fmla="*/ 15 h 528"/>
                  <a:gd name="T8" fmla="*/ 15 w 528"/>
                  <a:gd name="T9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528">
                    <a:moveTo>
                      <a:pt x="15" y="528"/>
                    </a:moveTo>
                    <a:lnTo>
                      <a:pt x="0" y="513"/>
                    </a:lnTo>
                    <a:lnTo>
                      <a:pt x="511" y="0"/>
                    </a:lnTo>
                    <a:lnTo>
                      <a:pt x="528" y="15"/>
                    </a:lnTo>
                    <a:lnTo>
                      <a:pt x="15" y="5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8" name="ïṣḻiḓê">
                <a:extLst>
                  <a:ext uri="{FF2B5EF4-FFF2-40B4-BE49-F238E27FC236}">
                    <a16:creationId xmlns:a16="http://schemas.microsoft.com/office/drawing/2014/main" id="{D6B7268F-EE20-4C4D-A2A6-1EA2CDFBB6E6}"/>
                  </a:ext>
                </a:extLst>
              </p:cNvPr>
              <p:cNvSpPr/>
              <p:nvPr/>
            </p:nvSpPr>
            <p:spPr bwMode="auto">
              <a:xfrm>
                <a:off x="9026079" y="3338179"/>
                <a:ext cx="333492" cy="518409"/>
              </a:xfrm>
              <a:custGeom>
                <a:avLst/>
                <a:gdLst>
                  <a:gd name="T0" fmla="*/ 360 w 360"/>
                  <a:gd name="T1" fmla="*/ 449 h 449"/>
                  <a:gd name="T2" fmla="*/ 0 w 360"/>
                  <a:gd name="T3" fmla="*/ 449 h 449"/>
                  <a:gd name="T4" fmla="*/ 0 w 360"/>
                  <a:gd name="T5" fmla="*/ 0 h 449"/>
                  <a:gd name="T6" fmla="*/ 360 w 360"/>
                  <a:gd name="T7" fmla="*/ 0 h 449"/>
                  <a:gd name="T8" fmla="*/ 360 w 360"/>
                  <a:gd name="T9" fmla="*/ 449 h 449"/>
                  <a:gd name="T10" fmla="*/ 29 w 360"/>
                  <a:gd name="T11" fmla="*/ 420 h 449"/>
                  <a:gd name="T12" fmla="*/ 331 w 360"/>
                  <a:gd name="T13" fmla="*/ 420 h 449"/>
                  <a:gd name="T14" fmla="*/ 331 w 360"/>
                  <a:gd name="T15" fmla="*/ 29 h 449"/>
                  <a:gd name="T16" fmla="*/ 29 w 360"/>
                  <a:gd name="T17" fmla="*/ 29 h 449"/>
                  <a:gd name="T18" fmla="*/ 29 w 360"/>
                  <a:gd name="T19" fmla="*/ 42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449">
                    <a:moveTo>
                      <a:pt x="360" y="449"/>
                    </a:moveTo>
                    <a:lnTo>
                      <a:pt x="0" y="449"/>
                    </a:lnTo>
                    <a:lnTo>
                      <a:pt x="0" y="0"/>
                    </a:lnTo>
                    <a:lnTo>
                      <a:pt x="360" y="0"/>
                    </a:lnTo>
                    <a:lnTo>
                      <a:pt x="360" y="449"/>
                    </a:lnTo>
                    <a:close/>
                    <a:moveTo>
                      <a:pt x="29" y="420"/>
                    </a:moveTo>
                    <a:lnTo>
                      <a:pt x="331" y="420"/>
                    </a:lnTo>
                    <a:lnTo>
                      <a:pt x="331" y="29"/>
                    </a:lnTo>
                    <a:lnTo>
                      <a:pt x="29" y="29"/>
                    </a:lnTo>
                    <a:lnTo>
                      <a:pt x="29" y="420"/>
                    </a:lnTo>
                    <a:close/>
                  </a:path>
                </a:pathLst>
              </a:cu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9" name="î$ḷîḓe">
                <a:extLst>
                  <a:ext uri="{FF2B5EF4-FFF2-40B4-BE49-F238E27FC236}">
                    <a16:creationId xmlns:a16="http://schemas.microsoft.com/office/drawing/2014/main" id="{E02A5AA3-BE00-4DCA-ADEC-24A39DED4C23}"/>
                  </a:ext>
                </a:extLst>
              </p:cNvPr>
              <p:cNvSpPr/>
              <p:nvPr/>
            </p:nvSpPr>
            <p:spPr bwMode="auto">
              <a:xfrm>
                <a:off x="9026079" y="3338179"/>
                <a:ext cx="333492" cy="518409"/>
              </a:xfrm>
              <a:custGeom>
                <a:avLst/>
                <a:gdLst>
                  <a:gd name="T0" fmla="*/ 360 w 360"/>
                  <a:gd name="T1" fmla="*/ 449 h 449"/>
                  <a:gd name="T2" fmla="*/ 0 w 360"/>
                  <a:gd name="T3" fmla="*/ 449 h 449"/>
                  <a:gd name="T4" fmla="*/ 0 w 360"/>
                  <a:gd name="T5" fmla="*/ 0 h 449"/>
                  <a:gd name="T6" fmla="*/ 360 w 360"/>
                  <a:gd name="T7" fmla="*/ 0 h 449"/>
                  <a:gd name="T8" fmla="*/ 360 w 360"/>
                  <a:gd name="T9" fmla="*/ 449 h 449"/>
                  <a:gd name="T10" fmla="*/ 29 w 360"/>
                  <a:gd name="T11" fmla="*/ 420 h 449"/>
                  <a:gd name="T12" fmla="*/ 331 w 360"/>
                  <a:gd name="T13" fmla="*/ 420 h 449"/>
                  <a:gd name="T14" fmla="*/ 331 w 360"/>
                  <a:gd name="T15" fmla="*/ 29 h 449"/>
                  <a:gd name="T16" fmla="*/ 29 w 360"/>
                  <a:gd name="T17" fmla="*/ 29 h 449"/>
                  <a:gd name="T18" fmla="*/ 29 w 360"/>
                  <a:gd name="T19" fmla="*/ 420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449">
                    <a:moveTo>
                      <a:pt x="360" y="449"/>
                    </a:moveTo>
                    <a:lnTo>
                      <a:pt x="0" y="449"/>
                    </a:lnTo>
                    <a:lnTo>
                      <a:pt x="0" y="0"/>
                    </a:lnTo>
                    <a:lnTo>
                      <a:pt x="360" y="0"/>
                    </a:lnTo>
                    <a:lnTo>
                      <a:pt x="360" y="449"/>
                    </a:lnTo>
                    <a:moveTo>
                      <a:pt x="29" y="420"/>
                    </a:moveTo>
                    <a:lnTo>
                      <a:pt x="331" y="420"/>
                    </a:lnTo>
                    <a:lnTo>
                      <a:pt x="331" y="29"/>
                    </a:lnTo>
                    <a:lnTo>
                      <a:pt x="29" y="29"/>
                    </a:lnTo>
                    <a:lnTo>
                      <a:pt x="29" y="4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0" name="íṡlîďe">
                <a:extLst>
                  <a:ext uri="{FF2B5EF4-FFF2-40B4-BE49-F238E27FC236}">
                    <a16:creationId xmlns:a16="http://schemas.microsoft.com/office/drawing/2014/main" id="{9A1954DC-902E-4183-8DE9-F11ABBA9A3DA}"/>
                  </a:ext>
                </a:extLst>
              </p:cNvPr>
              <p:cNvSpPr/>
              <p:nvPr/>
            </p:nvSpPr>
            <p:spPr bwMode="auto">
              <a:xfrm>
                <a:off x="9179855" y="3355496"/>
                <a:ext cx="26866" cy="501091"/>
              </a:xfrm>
              <a:prstGeom prst="rect">
                <a:avLst/>
              </a:pr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1" name="ïṩļíḑè">
                <a:extLst>
                  <a:ext uri="{FF2B5EF4-FFF2-40B4-BE49-F238E27FC236}">
                    <a16:creationId xmlns:a16="http://schemas.microsoft.com/office/drawing/2014/main" id="{7278046D-5F9D-45F2-A02C-B74BB751962D}"/>
                  </a:ext>
                </a:extLst>
              </p:cNvPr>
              <p:cNvSpPr/>
              <p:nvPr/>
            </p:nvSpPr>
            <p:spPr bwMode="auto">
              <a:xfrm>
                <a:off x="9179855" y="3355496"/>
                <a:ext cx="26866" cy="501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2" name="ïś1ïďê">
                <a:extLst>
                  <a:ext uri="{FF2B5EF4-FFF2-40B4-BE49-F238E27FC236}">
                    <a16:creationId xmlns:a16="http://schemas.microsoft.com/office/drawing/2014/main" id="{E22650D4-09DA-4F28-B7BC-66EABE1638C9}"/>
                  </a:ext>
                </a:extLst>
              </p:cNvPr>
              <p:cNvSpPr/>
              <p:nvPr/>
            </p:nvSpPr>
            <p:spPr bwMode="auto">
              <a:xfrm>
                <a:off x="8724085" y="3355496"/>
                <a:ext cx="250118" cy="274790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3" name="ïśḷiḍe">
                <a:extLst>
                  <a:ext uri="{FF2B5EF4-FFF2-40B4-BE49-F238E27FC236}">
                    <a16:creationId xmlns:a16="http://schemas.microsoft.com/office/drawing/2014/main" id="{1BF41B57-608F-4B87-975B-2A406765F751}"/>
                  </a:ext>
                </a:extLst>
              </p:cNvPr>
              <p:cNvSpPr/>
              <p:nvPr/>
            </p:nvSpPr>
            <p:spPr bwMode="auto">
              <a:xfrm>
                <a:off x="8622184" y="3368521"/>
                <a:ext cx="352975" cy="408402"/>
              </a:xfrm>
              <a:custGeom>
                <a:avLst/>
                <a:gdLst>
                  <a:gd name="connsiteX0" fmla="*/ 518670 w 604889"/>
                  <a:gd name="connsiteY0" fmla="*/ 0 h 561532"/>
                  <a:gd name="connsiteX1" fmla="*/ 604889 w 604889"/>
                  <a:gd name="connsiteY1" fmla="*/ 0 h 561532"/>
                  <a:gd name="connsiteX2" fmla="*/ 46038 w 604889"/>
                  <a:gd name="connsiteY2" fmla="*/ 561532 h 561532"/>
                  <a:gd name="connsiteX3" fmla="*/ 0 w 604889"/>
                  <a:gd name="connsiteY3" fmla="*/ 518670 h 56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889" h="561532">
                    <a:moveTo>
                      <a:pt x="518670" y="0"/>
                    </a:moveTo>
                    <a:lnTo>
                      <a:pt x="604889" y="0"/>
                    </a:lnTo>
                    <a:lnTo>
                      <a:pt x="46038" y="561532"/>
                    </a:lnTo>
                    <a:lnTo>
                      <a:pt x="0" y="5186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4" name="ï$ľiḋé">
                <a:extLst>
                  <a:ext uri="{FF2B5EF4-FFF2-40B4-BE49-F238E27FC236}">
                    <a16:creationId xmlns:a16="http://schemas.microsoft.com/office/drawing/2014/main" id="{55AFBAAC-EA5E-4388-ACC4-F17179F9302F}"/>
                  </a:ext>
                </a:extLst>
              </p:cNvPr>
              <p:cNvSpPr/>
              <p:nvPr/>
            </p:nvSpPr>
            <p:spPr bwMode="auto">
              <a:xfrm>
                <a:off x="8699072" y="3423618"/>
                <a:ext cx="264014" cy="344065"/>
              </a:xfrm>
              <a:custGeom>
                <a:avLst/>
                <a:gdLst>
                  <a:gd name="connsiteX0" fmla="*/ 452437 w 452437"/>
                  <a:gd name="connsiteY0" fmla="*/ 0 h 473074"/>
                  <a:gd name="connsiteX1" fmla="*/ 452437 w 452437"/>
                  <a:gd name="connsiteY1" fmla="*/ 36512 h 473074"/>
                  <a:gd name="connsiteX2" fmla="*/ 15875 w 452437"/>
                  <a:gd name="connsiteY2" fmla="*/ 473074 h 473074"/>
                  <a:gd name="connsiteX3" fmla="*/ 0 w 452437"/>
                  <a:gd name="connsiteY3" fmla="*/ 452437 h 47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437" h="473074">
                    <a:moveTo>
                      <a:pt x="452437" y="0"/>
                    </a:moveTo>
                    <a:lnTo>
                      <a:pt x="452437" y="36512"/>
                    </a:lnTo>
                    <a:lnTo>
                      <a:pt x="15875" y="473074"/>
                    </a:lnTo>
                    <a:lnTo>
                      <a:pt x="0" y="4524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5" name="îṩľïḍé">
                <a:extLst>
                  <a:ext uri="{FF2B5EF4-FFF2-40B4-BE49-F238E27FC236}">
                    <a16:creationId xmlns:a16="http://schemas.microsoft.com/office/drawing/2014/main" id="{D1B82E1D-FB07-4A76-89F6-3349C465CF97}"/>
                  </a:ext>
                </a:extLst>
              </p:cNvPr>
              <p:cNvSpPr/>
              <p:nvPr/>
            </p:nvSpPr>
            <p:spPr bwMode="auto">
              <a:xfrm>
                <a:off x="8733286" y="3365636"/>
                <a:ext cx="162538" cy="203065"/>
              </a:xfrm>
              <a:custGeom>
                <a:avLst/>
                <a:gdLst>
                  <a:gd name="connsiteX0" fmla="*/ 242409 w 278540"/>
                  <a:gd name="connsiteY0" fmla="*/ 0 h 279205"/>
                  <a:gd name="connsiteX1" fmla="*/ 278540 w 278540"/>
                  <a:gd name="connsiteY1" fmla="*/ 0 h 279205"/>
                  <a:gd name="connsiteX2" fmla="*/ 0 w 278540"/>
                  <a:gd name="connsiteY2" fmla="*/ 279205 h 279205"/>
                  <a:gd name="connsiteX3" fmla="*/ 0 w 278540"/>
                  <a:gd name="connsiteY3" fmla="*/ 240678 h 27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540" h="279205">
                    <a:moveTo>
                      <a:pt x="242409" y="0"/>
                    </a:moveTo>
                    <a:lnTo>
                      <a:pt x="278540" y="0"/>
                    </a:lnTo>
                    <a:lnTo>
                      <a:pt x="0" y="279205"/>
                    </a:lnTo>
                    <a:lnTo>
                      <a:pt x="0" y="2406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6" name="išḻíḓé">
                <a:extLst>
                  <a:ext uri="{FF2B5EF4-FFF2-40B4-BE49-F238E27FC236}">
                    <a16:creationId xmlns:a16="http://schemas.microsoft.com/office/drawing/2014/main" id="{EB9000D6-0A66-4D8A-A68C-74E4D349B414}"/>
                  </a:ext>
                </a:extLst>
              </p:cNvPr>
              <p:cNvSpPr/>
              <p:nvPr/>
            </p:nvSpPr>
            <p:spPr bwMode="auto">
              <a:xfrm>
                <a:off x="8712041" y="3340489"/>
                <a:ext cx="273278" cy="304811"/>
              </a:xfrm>
              <a:custGeom>
                <a:avLst/>
                <a:gdLst>
                  <a:gd name="T0" fmla="*/ 295 w 295"/>
                  <a:gd name="T1" fmla="*/ 264 h 264"/>
                  <a:gd name="T2" fmla="*/ 0 w 295"/>
                  <a:gd name="T3" fmla="*/ 264 h 264"/>
                  <a:gd name="T4" fmla="*/ 0 w 295"/>
                  <a:gd name="T5" fmla="*/ 0 h 264"/>
                  <a:gd name="T6" fmla="*/ 295 w 295"/>
                  <a:gd name="T7" fmla="*/ 0 h 264"/>
                  <a:gd name="T8" fmla="*/ 295 w 295"/>
                  <a:gd name="T9" fmla="*/ 264 h 264"/>
                  <a:gd name="T10" fmla="*/ 23 w 295"/>
                  <a:gd name="T11" fmla="*/ 241 h 264"/>
                  <a:gd name="T12" fmla="*/ 270 w 295"/>
                  <a:gd name="T13" fmla="*/ 241 h 264"/>
                  <a:gd name="T14" fmla="*/ 270 w 295"/>
                  <a:gd name="T15" fmla="*/ 23 h 264"/>
                  <a:gd name="T16" fmla="*/ 23 w 295"/>
                  <a:gd name="T17" fmla="*/ 23 h 264"/>
                  <a:gd name="T18" fmla="*/ 23 w 295"/>
                  <a:gd name="T19" fmla="*/ 24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64">
                    <a:moveTo>
                      <a:pt x="295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264"/>
                    </a:lnTo>
                    <a:close/>
                    <a:moveTo>
                      <a:pt x="23" y="241"/>
                    </a:moveTo>
                    <a:lnTo>
                      <a:pt x="270" y="241"/>
                    </a:lnTo>
                    <a:lnTo>
                      <a:pt x="270" y="23"/>
                    </a:lnTo>
                    <a:lnTo>
                      <a:pt x="23" y="23"/>
                    </a:lnTo>
                    <a:lnTo>
                      <a:pt x="23" y="241"/>
                    </a:lnTo>
                    <a:close/>
                  </a:path>
                </a:pathLst>
              </a:cu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7" name="íṡ1íḍè">
                <a:extLst>
                  <a:ext uri="{FF2B5EF4-FFF2-40B4-BE49-F238E27FC236}">
                    <a16:creationId xmlns:a16="http://schemas.microsoft.com/office/drawing/2014/main" id="{E7B8C389-7414-4392-8CA8-A3F26DEAFEBA}"/>
                  </a:ext>
                </a:extLst>
              </p:cNvPr>
              <p:cNvSpPr/>
              <p:nvPr/>
            </p:nvSpPr>
            <p:spPr bwMode="auto">
              <a:xfrm>
                <a:off x="8712041" y="3340489"/>
                <a:ext cx="273278" cy="304811"/>
              </a:xfrm>
              <a:custGeom>
                <a:avLst/>
                <a:gdLst>
                  <a:gd name="T0" fmla="*/ 295 w 295"/>
                  <a:gd name="T1" fmla="*/ 264 h 264"/>
                  <a:gd name="T2" fmla="*/ 0 w 295"/>
                  <a:gd name="T3" fmla="*/ 264 h 264"/>
                  <a:gd name="T4" fmla="*/ 0 w 295"/>
                  <a:gd name="T5" fmla="*/ 0 h 264"/>
                  <a:gd name="T6" fmla="*/ 295 w 295"/>
                  <a:gd name="T7" fmla="*/ 0 h 264"/>
                  <a:gd name="T8" fmla="*/ 295 w 295"/>
                  <a:gd name="T9" fmla="*/ 264 h 264"/>
                  <a:gd name="T10" fmla="*/ 23 w 295"/>
                  <a:gd name="T11" fmla="*/ 241 h 264"/>
                  <a:gd name="T12" fmla="*/ 270 w 295"/>
                  <a:gd name="T13" fmla="*/ 241 h 264"/>
                  <a:gd name="T14" fmla="*/ 270 w 295"/>
                  <a:gd name="T15" fmla="*/ 23 h 264"/>
                  <a:gd name="T16" fmla="*/ 23 w 295"/>
                  <a:gd name="T17" fmla="*/ 23 h 264"/>
                  <a:gd name="T18" fmla="*/ 23 w 295"/>
                  <a:gd name="T19" fmla="*/ 24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5" h="264">
                    <a:moveTo>
                      <a:pt x="295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95" y="264"/>
                    </a:lnTo>
                    <a:moveTo>
                      <a:pt x="23" y="241"/>
                    </a:moveTo>
                    <a:lnTo>
                      <a:pt x="270" y="241"/>
                    </a:lnTo>
                    <a:lnTo>
                      <a:pt x="270" y="23"/>
                    </a:lnTo>
                    <a:lnTo>
                      <a:pt x="23" y="23"/>
                    </a:lnTo>
                    <a:lnTo>
                      <a:pt x="23" y="2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8" name="ïṧľïḑé">
                <a:extLst>
                  <a:ext uri="{FF2B5EF4-FFF2-40B4-BE49-F238E27FC236}">
                    <a16:creationId xmlns:a16="http://schemas.microsoft.com/office/drawing/2014/main" id="{BCDCC744-5525-46EE-BADB-3902947C9E0E}"/>
                  </a:ext>
                </a:extLst>
              </p:cNvPr>
              <p:cNvSpPr/>
              <p:nvPr/>
            </p:nvSpPr>
            <p:spPr bwMode="auto">
              <a:xfrm>
                <a:off x="8644416" y="3820795"/>
                <a:ext cx="1119048" cy="54265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9" name="î$ḻiḓê">
                <a:extLst>
                  <a:ext uri="{FF2B5EF4-FFF2-40B4-BE49-F238E27FC236}">
                    <a16:creationId xmlns:a16="http://schemas.microsoft.com/office/drawing/2014/main" id="{F38221DC-E149-4B4D-B21A-2AB92DEDDCD5}"/>
                  </a:ext>
                </a:extLst>
              </p:cNvPr>
              <p:cNvSpPr/>
              <p:nvPr/>
            </p:nvSpPr>
            <p:spPr bwMode="auto">
              <a:xfrm>
                <a:off x="8644416" y="3820795"/>
                <a:ext cx="1119048" cy="54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0" name="îŝliḓe">
                <a:extLst>
                  <a:ext uri="{FF2B5EF4-FFF2-40B4-BE49-F238E27FC236}">
                    <a16:creationId xmlns:a16="http://schemas.microsoft.com/office/drawing/2014/main" id="{2D06A441-F126-4B2A-947D-70F7465F28DD}"/>
                  </a:ext>
                </a:extLst>
              </p:cNvPr>
              <p:cNvSpPr/>
              <p:nvPr/>
            </p:nvSpPr>
            <p:spPr bwMode="auto">
              <a:xfrm>
                <a:off x="8569381" y="3817332"/>
                <a:ext cx="1245960" cy="55420"/>
              </a:xfrm>
              <a:prstGeom prst="rect">
                <a:avLst/>
              </a:prstGeom>
              <a:solidFill>
                <a:srgbClr val="3B4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1" name="išḻíḓê">
                <a:extLst>
                  <a:ext uri="{FF2B5EF4-FFF2-40B4-BE49-F238E27FC236}">
                    <a16:creationId xmlns:a16="http://schemas.microsoft.com/office/drawing/2014/main" id="{D0517F12-D329-42D5-8630-285A5A856F24}"/>
                  </a:ext>
                </a:extLst>
              </p:cNvPr>
              <p:cNvSpPr/>
              <p:nvPr/>
            </p:nvSpPr>
            <p:spPr bwMode="auto">
              <a:xfrm>
                <a:off x="8569381" y="3817332"/>
                <a:ext cx="1245960" cy="55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2" name="ïṩļiḓe">
                <a:extLst>
                  <a:ext uri="{FF2B5EF4-FFF2-40B4-BE49-F238E27FC236}">
                    <a16:creationId xmlns:a16="http://schemas.microsoft.com/office/drawing/2014/main" id="{00562F0B-39FF-447C-B8E1-86807BA1F0A3}"/>
                  </a:ext>
                </a:extLst>
              </p:cNvPr>
              <p:cNvSpPr/>
              <p:nvPr/>
            </p:nvSpPr>
            <p:spPr bwMode="auto">
              <a:xfrm>
                <a:off x="9736600" y="3638371"/>
                <a:ext cx="69478" cy="178961"/>
              </a:xfrm>
              <a:prstGeom prst="rect">
                <a:avLst/>
              </a:prstGeom>
              <a:solidFill>
                <a:srgbClr val="BADF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3" name="iśḷïḋè">
                <a:extLst>
                  <a:ext uri="{FF2B5EF4-FFF2-40B4-BE49-F238E27FC236}">
                    <a16:creationId xmlns:a16="http://schemas.microsoft.com/office/drawing/2014/main" id="{F06A7277-0B48-41E6-913C-70A53F804A6C}"/>
                  </a:ext>
                </a:extLst>
              </p:cNvPr>
              <p:cNvSpPr/>
              <p:nvPr/>
            </p:nvSpPr>
            <p:spPr bwMode="auto">
              <a:xfrm>
                <a:off x="9736600" y="3638371"/>
                <a:ext cx="69478" cy="178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4" name="iṣḷïḍe">
                <a:extLst>
                  <a:ext uri="{FF2B5EF4-FFF2-40B4-BE49-F238E27FC236}">
                    <a16:creationId xmlns:a16="http://schemas.microsoft.com/office/drawing/2014/main" id="{62633BA9-5BAA-49B6-A9F5-6FDBB6606662}"/>
                  </a:ext>
                </a:extLst>
              </p:cNvPr>
              <p:cNvSpPr/>
              <p:nvPr/>
            </p:nvSpPr>
            <p:spPr bwMode="auto">
              <a:xfrm>
                <a:off x="9359569" y="3638371"/>
                <a:ext cx="377031" cy="178961"/>
              </a:xfrm>
              <a:custGeom>
                <a:avLst/>
                <a:gdLst>
                  <a:gd name="T0" fmla="*/ 407 w 407"/>
                  <a:gd name="T1" fmla="*/ 0 h 155"/>
                  <a:gd name="T2" fmla="*/ 345 w 407"/>
                  <a:gd name="T3" fmla="*/ 0 h 155"/>
                  <a:gd name="T4" fmla="*/ 345 w 407"/>
                  <a:gd name="T5" fmla="*/ 6 h 155"/>
                  <a:gd name="T6" fmla="*/ 50 w 407"/>
                  <a:gd name="T7" fmla="*/ 6 h 155"/>
                  <a:gd name="T8" fmla="*/ 50 w 407"/>
                  <a:gd name="T9" fmla="*/ 0 h 155"/>
                  <a:gd name="T10" fmla="*/ 0 w 407"/>
                  <a:gd name="T11" fmla="*/ 0 h 155"/>
                  <a:gd name="T12" fmla="*/ 0 w 407"/>
                  <a:gd name="T13" fmla="*/ 155 h 155"/>
                  <a:gd name="T14" fmla="*/ 407 w 407"/>
                  <a:gd name="T15" fmla="*/ 155 h 155"/>
                  <a:gd name="T16" fmla="*/ 407 w 407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155">
                    <a:moveTo>
                      <a:pt x="407" y="0"/>
                    </a:moveTo>
                    <a:lnTo>
                      <a:pt x="345" y="0"/>
                    </a:lnTo>
                    <a:lnTo>
                      <a:pt x="345" y="6"/>
                    </a:lnTo>
                    <a:lnTo>
                      <a:pt x="50" y="6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155"/>
                    </a:lnTo>
                    <a:lnTo>
                      <a:pt x="407" y="155"/>
                    </a:lnTo>
                    <a:lnTo>
                      <a:pt x="407" y="0"/>
                    </a:lnTo>
                    <a:close/>
                  </a:path>
                </a:pathLst>
              </a:custGeom>
              <a:solidFill>
                <a:srgbClr val="BAD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5" name="ïş1iďe">
                <a:extLst>
                  <a:ext uri="{FF2B5EF4-FFF2-40B4-BE49-F238E27FC236}">
                    <a16:creationId xmlns:a16="http://schemas.microsoft.com/office/drawing/2014/main" id="{03A58A3F-9494-48AE-A979-D2011DF56BA2}"/>
                  </a:ext>
                </a:extLst>
              </p:cNvPr>
              <p:cNvSpPr/>
              <p:nvPr/>
            </p:nvSpPr>
            <p:spPr bwMode="auto">
              <a:xfrm>
                <a:off x="9359569" y="3638371"/>
                <a:ext cx="377031" cy="178961"/>
              </a:xfrm>
              <a:custGeom>
                <a:avLst/>
                <a:gdLst>
                  <a:gd name="T0" fmla="*/ 407 w 407"/>
                  <a:gd name="T1" fmla="*/ 0 h 155"/>
                  <a:gd name="T2" fmla="*/ 345 w 407"/>
                  <a:gd name="T3" fmla="*/ 0 h 155"/>
                  <a:gd name="T4" fmla="*/ 345 w 407"/>
                  <a:gd name="T5" fmla="*/ 6 h 155"/>
                  <a:gd name="T6" fmla="*/ 50 w 407"/>
                  <a:gd name="T7" fmla="*/ 6 h 155"/>
                  <a:gd name="T8" fmla="*/ 50 w 407"/>
                  <a:gd name="T9" fmla="*/ 0 h 155"/>
                  <a:gd name="T10" fmla="*/ 0 w 407"/>
                  <a:gd name="T11" fmla="*/ 0 h 155"/>
                  <a:gd name="T12" fmla="*/ 0 w 407"/>
                  <a:gd name="T13" fmla="*/ 155 h 155"/>
                  <a:gd name="T14" fmla="*/ 407 w 407"/>
                  <a:gd name="T15" fmla="*/ 155 h 155"/>
                  <a:gd name="T16" fmla="*/ 407 w 407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155">
                    <a:moveTo>
                      <a:pt x="407" y="0"/>
                    </a:moveTo>
                    <a:lnTo>
                      <a:pt x="345" y="0"/>
                    </a:lnTo>
                    <a:lnTo>
                      <a:pt x="345" y="6"/>
                    </a:lnTo>
                    <a:lnTo>
                      <a:pt x="50" y="6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155"/>
                    </a:lnTo>
                    <a:lnTo>
                      <a:pt x="407" y="155"/>
                    </a:lnTo>
                    <a:lnTo>
                      <a:pt x="4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6" name="íṡļïḍé">
                <a:extLst>
                  <a:ext uri="{FF2B5EF4-FFF2-40B4-BE49-F238E27FC236}">
                    <a16:creationId xmlns:a16="http://schemas.microsoft.com/office/drawing/2014/main" id="{80BEAA8B-C2C0-4651-8FD9-5D6C5DFDFF75}"/>
                  </a:ext>
                </a:extLst>
              </p:cNvPr>
              <p:cNvSpPr/>
              <p:nvPr/>
            </p:nvSpPr>
            <p:spPr bwMode="auto">
              <a:xfrm>
                <a:off x="9405888" y="3638371"/>
                <a:ext cx="273278" cy="6928"/>
              </a:xfrm>
              <a:prstGeom prst="rect">
                <a:avLst/>
              </a:prstGeom>
              <a:solidFill>
                <a:srgbClr val="90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7" name="íṩ1íde">
                <a:extLst>
                  <a:ext uri="{FF2B5EF4-FFF2-40B4-BE49-F238E27FC236}">
                    <a16:creationId xmlns:a16="http://schemas.microsoft.com/office/drawing/2014/main" id="{705B777F-BEC5-44DA-8FC8-FF425A0DB64B}"/>
                  </a:ext>
                </a:extLst>
              </p:cNvPr>
              <p:cNvSpPr/>
              <p:nvPr/>
            </p:nvSpPr>
            <p:spPr bwMode="auto">
              <a:xfrm>
                <a:off x="9405888" y="3638371"/>
                <a:ext cx="273278" cy="6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8" name="ïṩľïďè">
                <a:extLst>
                  <a:ext uri="{FF2B5EF4-FFF2-40B4-BE49-F238E27FC236}">
                    <a16:creationId xmlns:a16="http://schemas.microsoft.com/office/drawing/2014/main" id="{12E1B595-4303-42E2-8E87-18A1EB69D9FF}"/>
                  </a:ext>
                </a:extLst>
              </p:cNvPr>
              <p:cNvSpPr/>
              <p:nvPr/>
            </p:nvSpPr>
            <p:spPr bwMode="auto">
              <a:xfrm>
                <a:off x="9206719" y="3638371"/>
                <a:ext cx="125986" cy="178961"/>
              </a:xfrm>
              <a:custGeom>
                <a:avLst/>
                <a:gdLst>
                  <a:gd name="T0" fmla="*/ 19 w 136"/>
                  <a:gd name="T1" fmla="*/ 0 h 155"/>
                  <a:gd name="T2" fmla="*/ 0 w 136"/>
                  <a:gd name="T3" fmla="*/ 0 h 155"/>
                  <a:gd name="T4" fmla="*/ 0 w 136"/>
                  <a:gd name="T5" fmla="*/ 18 h 155"/>
                  <a:gd name="T6" fmla="*/ 19 w 136"/>
                  <a:gd name="T7" fmla="*/ 0 h 155"/>
                  <a:gd name="T8" fmla="*/ 136 w 136"/>
                  <a:gd name="T9" fmla="*/ 0 h 155"/>
                  <a:gd name="T10" fmla="*/ 48 w 136"/>
                  <a:gd name="T11" fmla="*/ 0 h 155"/>
                  <a:gd name="T12" fmla="*/ 0 w 136"/>
                  <a:gd name="T13" fmla="*/ 50 h 155"/>
                  <a:gd name="T14" fmla="*/ 0 w 136"/>
                  <a:gd name="T15" fmla="*/ 155 h 155"/>
                  <a:gd name="T16" fmla="*/ 136 w 136"/>
                  <a:gd name="T17" fmla="*/ 155 h 155"/>
                  <a:gd name="T18" fmla="*/ 136 w 136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55">
                    <a:moveTo>
                      <a:pt x="19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9" y="0"/>
                    </a:lnTo>
                    <a:close/>
                    <a:moveTo>
                      <a:pt x="136" y="0"/>
                    </a:moveTo>
                    <a:lnTo>
                      <a:pt x="48" y="0"/>
                    </a:lnTo>
                    <a:lnTo>
                      <a:pt x="0" y="50"/>
                    </a:lnTo>
                    <a:lnTo>
                      <a:pt x="0" y="155"/>
                    </a:lnTo>
                    <a:lnTo>
                      <a:pt x="136" y="15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9" name="ïṣľîḓe">
                <a:extLst>
                  <a:ext uri="{FF2B5EF4-FFF2-40B4-BE49-F238E27FC236}">
                    <a16:creationId xmlns:a16="http://schemas.microsoft.com/office/drawing/2014/main" id="{A47E5571-F39C-4F4E-9E91-948C5C5C3B67}"/>
                  </a:ext>
                </a:extLst>
              </p:cNvPr>
              <p:cNvSpPr/>
              <p:nvPr/>
            </p:nvSpPr>
            <p:spPr bwMode="auto">
              <a:xfrm>
                <a:off x="9206719" y="3638371"/>
                <a:ext cx="125986" cy="178961"/>
              </a:xfrm>
              <a:custGeom>
                <a:avLst/>
                <a:gdLst>
                  <a:gd name="T0" fmla="*/ 19 w 136"/>
                  <a:gd name="T1" fmla="*/ 0 h 155"/>
                  <a:gd name="T2" fmla="*/ 0 w 136"/>
                  <a:gd name="T3" fmla="*/ 0 h 155"/>
                  <a:gd name="T4" fmla="*/ 0 w 136"/>
                  <a:gd name="T5" fmla="*/ 18 h 155"/>
                  <a:gd name="T6" fmla="*/ 19 w 136"/>
                  <a:gd name="T7" fmla="*/ 0 h 155"/>
                  <a:gd name="T8" fmla="*/ 136 w 136"/>
                  <a:gd name="T9" fmla="*/ 0 h 155"/>
                  <a:gd name="T10" fmla="*/ 48 w 136"/>
                  <a:gd name="T11" fmla="*/ 0 h 155"/>
                  <a:gd name="T12" fmla="*/ 0 w 136"/>
                  <a:gd name="T13" fmla="*/ 50 h 155"/>
                  <a:gd name="T14" fmla="*/ 0 w 136"/>
                  <a:gd name="T15" fmla="*/ 155 h 155"/>
                  <a:gd name="T16" fmla="*/ 136 w 136"/>
                  <a:gd name="T17" fmla="*/ 155 h 155"/>
                  <a:gd name="T18" fmla="*/ 136 w 136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55">
                    <a:moveTo>
                      <a:pt x="19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19" y="0"/>
                    </a:lnTo>
                    <a:moveTo>
                      <a:pt x="136" y="0"/>
                    </a:moveTo>
                    <a:lnTo>
                      <a:pt x="48" y="0"/>
                    </a:lnTo>
                    <a:lnTo>
                      <a:pt x="0" y="50"/>
                    </a:lnTo>
                    <a:lnTo>
                      <a:pt x="0" y="155"/>
                    </a:lnTo>
                    <a:lnTo>
                      <a:pt x="136" y="155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0" name="í$ľïḑé">
                <a:extLst>
                  <a:ext uri="{FF2B5EF4-FFF2-40B4-BE49-F238E27FC236}">
                    <a16:creationId xmlns:a16="http://schemas.microsoft.com/office/drawing/2014/main" id="{4118AF43-669B-41DC-A17B-436AA72530FF}"/>
                  </a:ext>
                </a:extLst>
              </p:cNvPr>
              <p:cNvSpPr/>
              <p:nvPr/>
            </p:nvSpPr>
            <p:spPr bwMode="auto">
              <a:xfrm>
                <a:off x="9206719" y="3638371"/>
                <a:ext cx="44465" cy="57730"/>
              </a:xfrm>
              <a:custGeom>
                <a:avLst/>
                <a:gdLst>
                  <a:gd name="T0" fmla="*/ 48 w 48"/>
                  <a:gd name="T1" fmla="*/ 0 h 50"/>
                  <a:gd name="T2" fmla="*/ 19 w 48"/>
                  <a:gd name="T3" fmla="*/ 0 h 50"/>
                  <a:gd name="T4" fmla="*/ 0 w 48"/>
                  <a:gd name="T5" fmla="*/ 18 h 50"/>
                  <a:gd name="T6" fmla="*/ 0 w 48"/>
                  <a:gd name="T7" fmla="*/ 50 h 50"/>
                  <a:gd name="T8" fmla="*/ 48 w 48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48" y="0"/>
                    </a:moveTo>
                    <a:lnTo>
                      <a:pt x="19" y="0"/>
                    </a:lnTo>
                    <a:lnTo>
                      <a:pt x="0" y="18"/>
                    </a:lnTo>
                    <a:lnTo>
                      <a:pt x="0" y="5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BADF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1" name="ïṥļíḑè">
                <a:extLst>
                  <a:ext uri="{FF2B5EF4-FFF2-40B4-BE49-F238E27FC236}">
                    <a16:creationId xmlns:a16="http://schemas.microsoft.com/office/drawing/2014/main" id="{4F03E065-7F73-4860-8F24-A7213EBF8851}"/>
                  </a:ext>
                </a:extLst>
              </p:cNvPr>
              <p:cNvSpPr/>
              <p:nvPr/>
            </p:nvSpPr>
            <p:spPr bwMode="auto">
              <a:xfrm>
                <a:off x="9206719" y="3638371"/>
                <a:ext cx="44465" cy="57730"/>
              </a:xfrm>
              <a:custGeom>
                <a:avLst/>
                <a:gdLst>
                  <a:gd name="T0" fmla="*/ 48 w 48"/>
                  <a:gd name="T1" fmla="*/ 0 h 50"/>
                  <a:gd name="T2" fmla="*/ 19 w 48"/>
                  <a:gd name="T3" fmla="*/ 0 h 50"/>
                  <a:gd name="T4" fmla="*/ 0 w 48"/>
                  <a:gd name="T5" fmla="*/ 18 h 50"/>
                  <a:gd name="T6" fmla="*/ 0 w 48"/>
                  <a:gd name="T7" fmla="*/ 50 h 50"/>
                  <a:gd name="T8" fmla="*/ 48 w 48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0">
                    <a:moveTo>
                      <a:pt x="48" y="0"/>
                    </a:moveTo>
                    <a:lnTo>
                      <a:pt x="19" y="0"/>
                    </a:lnTo>
                    <a:lnTo>
                      <a:pt x="0" y="18"/>
                    </a:lnTo>
                    <a:lnTo>
                      <a:pt x="0" y="50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2" name="ísḻíḑê">
                <a:extLst>
                  <a:ext uri="{FF2B5EF4-FFF2-40B4-BE49-F238E27FC236}">
                    <a16:creationId xmlns:a16="http://schemas.microsoft.com/office/drawing/2014/main" id="{548E145F-6EEA-4BF3-A177-620375D9B0C7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126912" cy="178961"/>
              </a:xfrm>
              <a:custGeom>
                <a:avLst/>
                <a:gdLst>
                  <a:gd name="T0" fmla="*/ 137 w 137"/>
                  <a:gd name="T1" fmla="*/ 79 h 155"/>
                  <a:gd name="T2" fmla="*/ 60 w 137"/>
                  <a:gd name="T3" fmla="*/ 155 h 155"/>
                  <a:gd name="T4" fmla="*/ 137 w 137"/>
                  <a:gd name="T5" fmla="*/ 155 h 155"/>
                  <a:gd name="T6" fmla="*/ 137 w 137"/>
                  <a:gd name="T7" fmla="*/ 79 h 155"/>
                  <a:gd name="T8" fmla="*/ 137 w 137"/>
                  <a:gd name="T9" fmla="*/ 6 h 155"/>
                  <a:gd name="T10" fmla="*/ 0 w 137"/>
                  <a:gd name="T11" fmla="*/ 143 h 155"/>
                  <a:gd name="T12" fmla="*/ 0 w 137"/>
                  <a:gd name="T13" fmla="*/ 155 h 155"/>
                  <a:gd name="T14" fmla="*/ 29 w 137"/>
                  <a:gd name="T15" fmla="*/ 155 h 155"/>
                  <a:gd name="T16" fmla="*/ 137 w 137"/>
                  <a:gd name="T17" fmla="*/ 47 h 155"/>
                  <a:gd name="T18" fmla="*/ 137 w 137"/>
                  <a:gd name="T19" fmla="*/ 6 h 155"/>
                  <a:gd name="T20" fmla="*/ 8 w 137"/>
                  <a:gd name="T21" fmla="*/ 0 h 155"/>
                  <a:gd name="T22" fmla="*/ 0 w 137"/>
                  <a:gd name="T23" fmla="*/ 0 h 155"/>
                  <a:gd name="T24" fmla="*/ 0 w 137"/>
                  <a:gd name="T25" fmla="*/ 8 h 155"/>
                  <a:gd name="T26" fmla="*/ 8 w 137"/>
                  <a:gd name="T27" fmla="*/ 0 h 155"/>
                  <a:gd name="T28" fmla="*/ 77 w 137"/>
                  <a:gd name="T29" fmla="*/ 0 h 155"/>
                  <a:gd name="T30" fmla="*/ 38 w 137"/>
                  <a:gd name="T31" fmla="*/ 0 h 155"/>
                  <a:gd name="T32" fmla="*/ 0 w 137"/>
                  <a:gd name="T33" fmla="*/ 37 h 155"/>
                  <a:gd name="T34" fmla="*/ 0 w 137"/>
                  <a:gd name="T35" fmla="*/ 77 h 155"/>
                  <a:gd name="T36" fmla="*/ 77 w 137"/>
                  <a:gd name="T3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155">
                    <a:moveTo>
                      <a:pt x="137" y="79"/>
                    </a:moveTo>
                    <a:lnTo>
                      <a:pt x="60" y="155"/>
                    </a:lnTo>
                    <a:lnTo>
                      <a:pt x="137" y="155"/>
                    </a:lnTo>
                    <a:lnTo>
                      <a:pt x="137" y="79"/>
                    </a:lnTo>
                    <a:close/>
                    <a:moveTo>
                      <a:pt x="137" y="6"/>
                    </a:moveTo>
                    <a:lnTo>
                      <a:pt x="0" y="143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137" y="47"/>
                    </a:lnTo>
                    <a:lnTo>
                      <a:pt x="137" y="6"/>
                    </a:lnTo>
                    <a:close/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  <a:moveTo>
                      <a:pt x="77" y="0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0" y="7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3" name="íšļîďê">
                <a:extLst>
                  <a:ext uri="{FF2B5EF4-FFF2-40B4-BE49-F238E27FC236}">
                    <a16:creationId xmlns:a16="http://schemas.microsoft.com/office/drawing/2014/main" id="{1703A056-304D-4BBE-8A95-B9E9CB148EAC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126912" cy="178961"/>
              </a:xfrm>
              <a:custGeom>
                <a:avLst/>
                <a:gdLst>
                  <a:gd name="T0" fmla="*/ 137 w 137"/>
                  <a:gd name="T1" fmla="*/ 79 h 155"/>
                  <a:gd name="T2" fmla="*/ 60 w 137"/>
                  <a:gd name="T3" fmla="*/ 155 h 155"/>
                  <a:gd name="T4" fmla="*/ 137 w 137"/>
                  <a:gd name="T5" fmla="*/ 155 h 155"/>
                  <a:gd name="T6" fmla="*/ 137 w 137"/>
                  <a:gd name="T7" fmla="*/ 79 h 155"/>
                  <a:gd name="T8" fmla="*/ 137 w 137"/>
                  <a:gd name="T9" fmla="*/ 6 h 155"/>
                  <a:gd name="T10" fmla="*/ 0 w 137"/>
                  <a:gd name="T11" fmla="*/ 143 h 155"/>
                  <a:gd name="T12" fmla="*/ 0 w 137"/>
                  <a:gd name="T13" fmla="*/ 155 h 155"/>
                  <a:gd name="T14" fmla="*/ 29 w 137"/>
                  <a:gd name="T15" fmla="*/ 155 h 155"/>
                  <a:gd name="T16" fmla="*/ 137 w 137"/>
                  <a:gd name="T17" fmla="*/ 47 h 155"/>
                  <a:gd name="T18" fmla="*/ 137 w 137"/>
                  <a:gd name="T19" fmla="*/ 6 h 155"/>
                  <a:gd name="T20" fmla="*/ 8 w 137"/>
                  <a:gd name="T21" fmla="*/ 0 h 155"/>
                  <a:gd name="T22" fmla="*/ 0 w 137"/>
                  <a:gd name="T23" fmla="*/ 0 h 155"/>
                  <a:gd name="T24" fmla="*/ 0 w 137"/>
                  <a:gd name="T25" fmla="*/ 8 h 155"/>
                  <a:gd name="T26" fmla="*/ 8 w 137"/>
                  <a:gd name="T27" fmla="*/ 0 h 155"/>
                  <a:gd name="T28" fmla="*/ 77 w 137"/>
                  <a:gd name="T29" fmla="*/ 0 h 155"/>
                  <a:gd name="T30" fmla="*/ 38 w 137"/>
                  <a:gd name="T31" fmla="*/ 0 h 155"/>
                  <a:gd name="T32" fmla="*/ 0 w 137"/>
                  <a:gd name="T33" fmla="*/ 37 h 155"/>
                  <a:gd name="T34" fmla="*/ 0 w 137"/>
                  <a:gd name="T35" fmla="*/ 77 h 155"/>
                  <a:gd name="T36" fmla="*/ 77 w 137"/>
                  <a:gd name="T3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155">
                    <a:moveTo>
                      <a:pt x="137" y="79"/>
                    </a:moveTo>
                    <a:lnTo>
                      <a:pt x="60" y="155"/>
                    </a:lnTo>
                    <a:lnTo>
                      <a:pt x="137" y="155"/>
                    </a:lnTo>
                    <a:lnTo>
                      <a:pt x="137" y="79"/>
                    </a:lnTo>
                    <a:moveTo>
                      <a:pt x="137" y="6"/>
                    </a:moveTo>
                    <a:lnTo>
                      <a:pt x="0" y="143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137" y="47"/>
                    </a:lnTo>
                    <a:lnTo>
                      <a:pt x="137" y="6"/>
                    </a:lnTo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0"/>
                    </a:lnTo>
                    <a:moveTo>
                      <a:pt x="77" y="0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0" y="77"/>
                    </a:lnTo>
                    <a:lnTo>
                      <a:pt x="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4" name="îṧ1îḋè">
                <a:extLst>
                  <a:ext uri="{FF2B5EF4-FFF2-40B4-BE49-F238E27FC236}">
                    <a16:creationId xmlns:a16="http://schemas.microsoft.com/office/drawing/2014/main" id="{45D913B2-3DE6-47EC-B725-729A4A66499D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126912" cy="165106"/>
              </a:xfrm>
              <a:custGeom>
                <a:avLst/>
                <a:gdLst>
                  <a:gd name="T0" fmla="*/ 137 w 137"/>
                  <a:gd name="T1" fmla="*/ 0 h 143"/>
                  <a:gd name="T2" fmla="*/ 77 w 137"/>
                  <a:gd name="T3" fmla="*/ 0 h 143"/>
                  <a:gd name="T4" fmla="*/ 0 w 137"/>
                  <a:gd name="T5" fmla="*/ 77 h 143"/>
                  <a:gd name="T6" fmla="*/ 0 w 137"/>
                  <a:gd name="T7" fmla="*/ 143 h 143"/>
                  <a:gd name="T8" fmla="*/ 137 w 137"/>
                  <a:gd name="T9" fmla="*/ 6 h 143"/>
                  <a:gd name="T10" fmla="*/ 137 w 137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43">
                    <a:moveTo>
                      <a:pt x="137" y="0"/>
                    </a:moveTo>
                    <a:lnTo>
                      <a:pt x="77" y="0"/>
                    </a:lnTo>
                    <a:lnTo>
                      <a:pt x="0" y="77"/>
                    </a:lnTo>
                    <a:lnTo>
                      <a:pt x="0" y="143"/>
                    </a:lnTo>
                    <a:lnTo>
                      <a:pt x="137" y="6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BADF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5" name="îŝļíḑe">
                <a:extLst>
                  <a:ext uri="{FF2B5EF4-FFF2-40B4-BE49-F238E27FC236}">
                    <a16:creationId xmlns:a16="http://schemas.microsoft.com/office/drawing/2014/main" id="{DA3C8096-CE85-43C2-B031-AFEAA0828248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126912" cy="165106"/>
              </a:xfrm>
              <a:custGeom>
                <a:avLst/>
                <a:gdLst>
                  <a:gd name="T0" fmla="*/ 137 w 137"/>
                  <a:gd name="T1" fmla="*/ 0 h 143"/>
                  <a:gd name="T2" fmla="*/ 77 w 137"/>
                  <a:gd name="T3" fmla="*/ 0 h 143"/>
                  <a:gd name="T4" fmla="*/ 0 w 137"/>
                  <a:gd name="T5" fmla="*/ 77 h 143"/>
                  <a:gd name="T6" fmla="*/ 0 w 137"/>
                  <a:gd name="T7" fmla="*/ 143 h 143"/>
                  <a:gd name="T8" fmla="*/ 137 w 137"/>
                  <a:gd name="T9" fmla="*/ 6 h 143"/>
                  <a:gd name="T10" fmla="*/ 137 w 137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43">
                    <a:moveTo>
                      <a:pt x="137" y="0"/>
                    </a:moveTo>
                    <a:lnTo>
                      <a:pt x="77" y="0"/>
                    </a:lnTo>
                    <a:lnTo>
                      <a:pt x="0" y="77"/>
                    </a:lnTo>
                    <a:lnTo>
                      <a:pt x="0" y="143"/>
                    </a:lnTo>
                    <a:lnTo>
                      <a:pt x="137" y="6"/>
                    </a:lnTo>
                    <a:lnTo>
                      <a:pt x="1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6" name="iṥḻíḍé">
                <a:extLst>
                  <a:ext uri="{FF2B5EF4-FFF2-40B4-BE49-F238E27FC236}">
                    <a16:creationId xmlns:a16="http://schemas.microsoft.com/office/drawing/2014/main" id="{36E971F8-62F2-4430-A22B-7CCD44A97263}"/>
                  </a:ext>
                </a:extLst>
              </p:cNvPr>
              <p:cNvSpPr/>
              <p:nvPr/>
            </p:nvSpPr>
            <p:spPr bwMode="auto">
              <a:xfrm>
                <a:off x="9079809" y="3692636"/>
                <a:ext cx="100048" cy="124697"/>
              </a:xfrm>
              <a:custGeom>
                <a:avLst/>
                <a:gdLst>
                  <a:gd name="T0" fmla="*/ 108 w 108"/>
                  <a:gd name="T1" fmla="*/ 0 h 108"/>
                  <a:gd name="T2" fmla="*/ 0 w 108"/>
                  <a:gd name="T3" fmla="*/ 108 h 108"/>
                  <a:gd name="T4" fmla="*/ 31 w 108"/>
                  <a:gd name="T5" fmla="*/ 108 h 108"/>
                  <a:gd name="T6" fmla="*/ 108 w 108"/>
                  <a:gd name="T7" fmla="*/ 32 h 108"/>
                  <a:gd name="T8" fmla="*/ 108 w 108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8">
                    <a:moveTo>
                      <a:pt x="108" y="0"/>
                    </a:moveTo>
                    <a:lnTo>
                      <a:pt x="0" y="108"/>
                    </a:lnTo>
                    <a:lnTo>
                      <a:pt x="31" y="108"/>
                    </a:lnTo>
                    <a:lnTo>
                      <a:pt x="108" y="32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BADF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7" name="îṩḻiḑê">
                <a:extLst>
                  <a:ext uri="{FF2B5EF4-FFF2-40B4-BE49-F238E27FC236}">
                    <a16:creationId xmlns:a16="http://schemas.microsoft.com/office/drawing/2014/main" id="{35390BF1-3F66-4090-80C6-DD3238C01DB9}"/>
                  </a:ext>
                </a:extLst>
              </p:cNvPr>
              <p:cNvSpPr/>
              <p:nvPr/>
            </p:nvSpPr>
            <p:spPr bwMode="auto">
              <a:xfrm>
                <a:off x="9079809" y="3692636"/>
                <a:ext cx="100048" cy="124697"/>
              </a:xfrm>
              <a:custGeom>
                <a:avLst/>
                <a:gdLst>
                  <a:gd name="T0" fmla="*/ 108 w 108"/>
                  <a:gd name="T1" fmla="*/ 0 h 108"/>
                  <a:gd name="T2" fmla="*/ 0 w 108"/>
                  <a:gd name="T3" fmla="*/ 108 h 108"/>
                  <a:gd name="T4" fmla="*/ 31 w 108"/>
                  <a:gd name="T5" fmla="*/ 108 h 108"/>
                  <a:gd name="T6" fmla="*/ 108 w 108"/>
                  <a:gd name="T7" fmla="*/ 32 h 108"/>
                  <a:gd name="T8" fmla="*/ 108 w 108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08">
                    <a:moveTo>
                      <a:pt x="108" y="0"/>
                    </a:moveTo>
                    <a:lnTo>
                      <a:pt x="0" y="108"/>
                    </a:lnTo>
                    <a:lnTo>
                      <a:pt x="31" y="108"/>
                    </a:lnTo>
                    <a:lnTo>
                      <a:pt x="108" y="32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8" name="îṣ1îḋê">
                <a:extLst>
                  <a:ext uri="{FF2B5EF4-FFF2-40B4-BE49-F238E27FC236}">
                    <a16:creationId xmlns:a16="http://schemas.microsoft.com/office/drawing/2014/main" id="{AE3B1742-BEC9-4C01-84F5-CA77DA37FFFA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35201" cy="42719"/>
              </a:xfrm>
              <a:custGeom>
                <a:avLst/>
                <a:gdLst>
                  <a:gd name="T0" fmla="*/ 38 w 38"/>
                  <a:gd name="T1" fmla="*/ 0 h 37"/>
                  <a:gd name="T2" fmla="*/ 8 w 38"/>
                  <a:gd name="T3" fmla="*/ 0 h 37"/>
                  <a:gd name="T4" fmla="*/ 0 w 38"/>
                  <a:gd name="T5" fmla="*/ 8 h 37"/>
                  <a:gd name="T6" fmla="*/ 0 w 38"/>
                  <a:gd name="T7" fmla="*/ 37 h 37"/>
                  <a:gd name="T8" fmla="*/ 38 w 38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7">
                    <a:moveTo>
                      <a:pt x="3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3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ADF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9" name="îṧlíḋê">
                <a:extLst>
                  <a:ext uri="{FF2B5EF4-FFF2-40B4-BE49-F238E27FC236}">
                    <a16:creationId xmlns:a16="http://schemas.microsoft.com/office/drawing/2014/main" id="{951452D1-CB1A-4F3B-9406-2D415CD50569}"/>
                  </a:ext>
                </a:extLst>
              </p:cNvPr>
              <p:cNvSpPr/>
              <p:nvPr/>
            </p:nvSpPr>
            <p:spPr bwMode="auto">
              <a:xfrm>
                <a:off x="9052943" y="3638371"/>
                <a:ext cx="35201" cy="42719"/>
              </a:xfrm>
              <a:custGeom>
                <a:avLst/>
                <a:gdLst>
                  <a:gd name="T0" fmla="*/ 38 w 38"/>
                  <a:gd name="T1" fmla="*/ 0 h 37"/>
                  <a:gd name="T2" fmla="*/ 8 w 38"/>
                  <a:gd name="T3" fmla="*/ 0 h 37"/>
                  <a:gd name="T4" fmla="*/ 0 w 38"/>
                  <a:gd name="T5" fmla="*/ 8 h 37"/>
                  <a:gd name="T6" fmla="*/ 0 w 38"/>
                  <a:gd name="T7" fmla="*/ 37 h 37"/>
                  <a:gd name="T8" fmla="*/ 38 w 38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7">
                    <a:moveTo>
                      <a:pt x="38" y="0"/>
                    </a:moveTo>
                    <a:lnTo>
                      <a:pt x="8" y="0"/>
                    </a:lnTo>
                    <a:lnTo>
                      <a:pt x="0" y="8"/>
                    </a:lnTo>
                    <a:lnTo>
                      <a:pt x="0" y="3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0" name="îślíďê">
                <a:extLst>
                  <a:ext uri="{FF2B5EF4-FFF2-40B4-BE49-F238E27FC236}">
                    <a16:creationId xmlns:a16="http://schemas.microsoft.com/office/drawing/2014/main" id="{C1268D51-5918-42FA-9869-5FE5E926EE9E}"/>
                  </a:ext>
                </a:extLst>
              </p:cNvPr>
              <p:cNvSpPr/>
              <p:nvPr/>
            </p:nvSpPr>
            <p:spPr bwMode="auto">
              <a:xfrm>
                <a:off x="8594392" y="3638371"/>
                <a:ext cx="77815" cy="178961"/>
              </a:xfrm>
              <a:prstGeom prst="rect">
                <a:avLst/>
              </a:prstGeom>
              <a:solidFill>
                <a:srgbClr val="BAD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1" name="ïSľîḋê">
                <a:extLst>
                  <a:ext uri="{FF2B5EF4-FFF2-40B4-BE49-F238E27FC236}">
                    <a16:creationId xmlns:a16="http://schemas.microsoft.com/office/drawing/2014/main" id="{3B226C21-60AA-474B-A051-11961A71A08A}"/>
                  </a:ext>
                </a:extLst>
              </p:cNvPr>
              <p:cNvSpPr/>
              <p:nvPr/>
            </p:nvSpPr>
            <p:spPr bwMode="auto">
              <a:xfrm>
                <a:off x="8594392" y="3638371"/>
                <a:ext cx="77815" cy="178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2" name="ïsľïďè">
                <a:extLst>
                  <a:ext uri="{FF2B5EF4-FFF2-40B4-BE49-F238E27FC236}">
                    <a16:creationId xmlns:a16="http://schemas.microsoft.com/office/drawing/2014/main" id="{D94FE9EC-8857-4C0A-8DE9-6245C83F003F}"/>
                  </a:ext>
                </a:extLst>
              </p:cNvPr>
              <p:cNvSpPr/>
              <p:nvPr/>
            </p:nvSpPr>
            <p:spPr bwMode="auto">
              <a:xfrm>
                <a:off x="8579572" y="3638371"/>
                <a:ext cx="14822" cy="178961"/>
              </a:xfrm>
              <a:prstGeom prst="rect">
                <a:avLst/>
              </a:prstGeom>
              <a:solidFill>
                <a:srgbClr val="90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3" name="iṥlidé">
                <a:extLst>
                  <a:ext uri="{FF2B5EF4-FFF2-40B4-BE49-F238E27FC236}">
                    <a16:creationId xmlns:a16="http://schemas.microsoft.com/office/drawing/2014/main" id="{5F620DB2-8C54-4362-B946-D720C11DC91F}"/>
                  </a:ext>
                </a:extLst>
              </p:cNvPr>
              <p:cNvSpPr/>
              <p:nvPr/>
            </p:nvSpPr>
            <p:spPr bwMode="auto">
              <a:xfrm>
                <a:off x="8579572" y="3638371"/>
                <a:ext cx="14822" cy="178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4" name="işľîḓê">
                <a:extLst>
                  <a:ext uri="{FF2B5EF4-FFF2-40B4-BE49-F238E27FC236}">
                    <a16:creationId xmlns:a16="http://schemas.microsoft.com/office/drawing/2014/main" id="{0F3DD4F6-AC3D-4B56-84E8-6D7580BF44FE}"/>
                  </a:ext>
                </a:extLst>
              </p:cNvPr>
              <p:cNvSpPr/>
              <p:nvPr/>
            </p:nvSpPr>
            <p:spPr bwMode="auto">
              <a:xfrm>
                <a:off x="8672208" y="3638371"/>
                <a:ext cx="353871" cy="178961"/>
              </a:xfrm>
              <a:custGeom>
                <a:avLst/>
                <a:gdLst>
                  <a:gd name="T0" fmla="*/ 382 w 382"/>
                  <a:gd name="T1" fmla="*/ 0 h 155"/>
                  <a:gd name="T2" fmla="*/ 338 w 382"/>
                  <a:gd name="T3" fmla="*/ 0 h 155"/>
                  <a:gd name="T4" fmla="*/ 338 w 382"/>
                  <a:gd name="T5" fmla="*/ 6 h 155"/>
                  <a:gd name="T6" fmla="*/ 43 w 382"/>
                  <a:gd name="T7" fmla="*/ 6 h 155"/>
                  <a:gd name="T8" fmla="*/ 43 w 382"/>
                  <a:gd name="T9" fmla="*/ 0 h 155"/>
                  <a:gd name="T10" fmla="*/ 0 w 382"/>
                  <a:gd name="T11" fmla="*/ 0 h 155"/>
                  <a:gd name="T12" fmla="*/ 0 w 382"/>
                  <a:gd name="T13" fmla="*/ 155 h 155"/>
                  <a:gd name="T14" fmla="*/ 382 w 382"/>
                  <a:gd name="T15" fmla="*/ 155 h 155"/>
                  <a:gd name="T16" fmla="*/ 382 w 382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155">
                    <a:moveTo>
                      <a:pt x="382" y="0"/>
                    </a:moveTo>
                    <a:lnTo>
                      <a:pt x="338" y="0"/>
                    </a:lnTo>
                    <a:lnTo>
                      <a:pt x="338" y="6"/>
                    </a:lnTo>
                    <a:lnTo>
                      <a:pt x="43" y="6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155"/>
                    </a:lnTo>
                    <a:lnTo>
                      <a:pt x="382" y="155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BAD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5" name="ïṣliḑe">
                <a:extLst>
                  <a:ext uri="{FF2B5EF4-FFF2-40B4-BE49-F238E27FC236}">
                    <a16:creationId xmlns:a16="http://schemas.microsoft.com/office/drawing/2014/main" id="{70622788-D524-48FB-9A00-85ADEA93F1F3}"/>
                  </a:ext>
                </a:extLst>
              </p:cNvPr>
              <p:cNvSpPr/>
              <p:nvPr/>
            </p:nvSpPr>
            <p:spPr bwMode="auto">
              <a:xfrm>
                <a:off x="8672208" y="3638371"/>
                <a:ext cx="353871" cy="178961"/>
              </a:xfrm>
              <a:custGeom>
                <a:avLst/>
                <a:gdLst>
                  <a:gd name="T0" fmla="*/ 382 w 382"/>
                  <a:gd name="T1" fmla="*/ 0 h 155"/>
                  <a:gd name="T2" fmla="*/ 338 w 382"/>
                  <a:gd name="T3" fmla="*/ 0 h 155"/>
                  <a:gd name="T4" fmla="*/ 338 w 382"/>
                  <a:gd name="T5" fmla="*/ 6 h 155"/>
                  <a:gd name="T6" fmla="*/ 43 w 382"/>
                  <a:gd name="T7" fmla="*/ 6 h 155"/>
                  <a:gd name="T8" fmla="*/ 43 w 382"/>
                  <a:gd name="T9" fmla="*/ 0 h 155"/>
                  <a:gd name="T10" fmla="*/ 0 w 382"/>
                  <a:gd name="T11" fmla="*/ 0 h 155"/>
                  <a:gd name="T12" fmla="*/ 0 w 382"/>
                  <a:gd name="T13" fmla="*/ 155 h 155"/>
                  <a:gd name="T14" fmla="*/ 382 w 382"/>
                  <a:gd name="T15" fmla="*/ 155 h 155"/>
                  <a:gd name="T16" fmla="*/ 382 w 382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155">
                    <a:moveTo>
                      <a:pt x="382" y="0"/>
                    </a:moveTo>
                    <a:lnTo>
                      <a:pt x="338" y="0"/>
                    </a:lnTo>
                    <a:lnTo>
                      <a:pt x="338" y="6"/>
                    </a:lnTo>
                    <a:lnTo>
                      <a:pt x="43" y="6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155"/>
                    </a:lnTo>
                    <a:lnTo>
                      <a:pt x="382" y="155"/>
                    </a:lnTo>
                    <a:lnTo>
                      <a:pt x="3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6" name="íṡļïḋè">
                <a:extLst>
                  <a:ext uri="{FF2B5EF4-FFF2-40B4-BE49-F238E27FC236}">
                    <a16:creationId xmlns:a16="http://schemas.microsoft.com/office/drawing/2014/main" id="{70956B07-CEEE-4145-8DC8-1C918DB7806E}"/>
                  </a:ext>
                </a:extLst>
              </p:cNvPr>
              <p:cNvSpPr/>
              <p:nvPr/>
            </p:nvSpPr>
            <p:spPr bwMode="auto">
              <a:xfrm>
                <a:off x="9026079" y="3638371"/>
                <a:ext cx="333492" cy="178961"/>
              </a:xfrm>
              <a:custGeom>
                <a:avLst/>
                <a:gdLst>
                  <a:gd name="T0" fmla="*/ 29 w 360"/>
                  <a:gd name="T1" fmla="*/ 0 h 155"/>
                  <a:gd name="T2" fmla="*/ 0 w 360"/>
                  <a:gd name="T3" fmla="*/ 0 h 155"/>
                  <a:gd name="T4" fmla="*/ 0 w 360"/>
                  <a:gd name="T5" fmla="*/ 155 h 155"/>
                  <a:gd name="T6" fmla="*/ 29 w 360"/>
                  <a:gd name="T7" fmla="*/ 155 h 155"/>
                  <a:gd name="T8" fmla="*/ 29 w 360"/>
                  <a:gd name="T9" fmla="*/ 143 h 155"/>
                  <a:gd name="T10" fmla="*/ 29 w 360"/>
                  <a:gd name="T11" fmla="*/ 77 h 155"/>
                  <a:gd name="T12" fmla="*/ 29 w 360"/>
                  <a:gd name="T13" fmla="*/ 37 h 155"/>
                  <a:gd name="T14" fmla="*/ 29 w 360"/>
                  <a:gd name="T15" fmla="*/ 8 h 155"/>
                  <a:gd name="T16" fmla="*/ 29 w 360"/>
                  <a:gd name="T17" fmla="*/ 0 h 155"/>
                  <a:gd name="T18" fmla="*/ 360 w 360"/>
                  <a:gd name="T19" fmla="*/ 0 h 155"/>
                  <a:gd name="T20" fmla="*/ 331 w 360"/>
                  <a:gd name="T21" fmla="*/ 0 h 155"/>
                  <a:gd name="T22" fmla="*/ 331 w 360"/>
                  <a:gd name="T23" fmla="*/ 155 h 155"/>
                  <a:gd name="T24" fmla="*/ 360 w 360"/>
                  <a:gd name="T25" fmla="*/ 155 h 155"/>
                  <a:gd name="T26" fmla="*/ 360 w 360"/>
                  <a:gd name="T2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55">
                    <a:moveTo>
                      <a:pt x="29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29" y="143"/>
                    </a:lnTo>
                    <a:lnTo>
                      <a:pt x="29" y="77"/>
                    </a:lnTo>
                    <a:lnTo>
                      <a:pt x="29" y="37"/>
                    </a:lnTo>
                    <a:lnTo>
                      <a:pt x="29" y="8"/>
                    </a:lnTo>
                    <a:lnTo>
                      <a:pt x="29" y="0"/>
                    </a:lnTo>
                    <a:close/>
                    <a:moveTo>
                      <a:pt x="360" y="0"/>
                    </a:moveTo>
                    <a:lnTo>
                      <a:pt x="331" y="0"/>
                    </a:lnTo>
                    <a:lnTo>
                      <a:pt x="331" y="155"/>
                    </a:lnTo>
                    <a:lnTo>
                      <a:pt x="360" y="155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90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7" name="íṧľiḓe">
                <a:extLst>
                  <a:ext uri="{FF2B5EF4-FFF2-40B4-BE49-F238E27FC236}">
                    <a16:creationId xmlns:a16="http://schemas.microsoft.com/office/drawing/2014/main" id="{04FB4C26-9049-4319-9448-67259BB5A081}"/>
                  </a:ext>
                </a:extLst>
              </p:cNvPr>
              <p:cNvSpPr/>
              <p:nvPr/>
            </p:nvSpPr>
            <p:spPr bwMode="auto">
              <a:xfrm>
                <a:off x="9026079" y="3638371"/>
                <a:ext cx="333492" cy="178961"/>
              </a:xfrm>
              <a:custGeom>
                <a:avLst/>
                <a:gdLst>
                  <a:gd name="T0" fmla="*/ 29 w 360"/>
                  <a:gd name="T1" fmla="*/ 0 h 155"/>
                  <a:gd name="T2" fmla="*/ 0 w 360"/>
                  <a:gd name="T3" fmla="*/ 0 h 155"/>
                  <a:gd name="T4" fmla="*/ 0 w 360"/>
                  <a:gd name="T5" fmla="*/ 155 h 155"/>
                  <a:gd name="T6" fmla="*/ 29 w 360"/>
                  <a:gd name="T7" fmla="*/ 155 h 155"/>
                  <a:gd name="T8" fmla="*/ 29 w 360"/>
                  <a:gd name="T9" fmla="*/ 143 h 155"/>
                  <a:gd name="T10" fmla="*/ 29 w 360"/>
                  <a:gd name="T11" fmla="*/ 77 h 155"/>
                  <a:gd name="T12" fmla="*/ 29 w 360"/>
                  <a:gd name="T13" fmla="*/ 37 h 155"/>
                  <a:gd name="T14" fmla="*/ 29 w 360"/>
                  <a:gd name="T15" fmla="*/ 8 h 155"/>
                  <a:gd name="T16" fmla="*/ 29 w 360"/>
                  <a:gd name="T17" fmla="*/ 0 h 155"/>
                  <a:gd name="T18" fmla="*/ 360 w 360"/>
                  <a:gd name="T19" fmla="*/ 0 h 155"/>
                  <a:gd name="T20" fmla="*/ 331 w 360"/>
                  <a:gd name="T21" fmla="*/ 0 h 155"/>
                  <a:gd name="T22" fmla="*/ 331 w 360"/>
                  <a:gd name="T23" fmla="*/ 155 h 155"/>
                  <a:gd name="T24" fmla="*/ 360 w 360"/>
                  <a:gd name="T25" fmla="*/ 155 h 155"/>
                  <a:gd name="T26" fmla="*/ 360 w 360"/>
                  <a:gd name="T2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55">
                    <a:moveTo>
                      <a:pt x="29" y="0"/>
                    </a:moveTo>
                    <a:lnTo>
                      <a:pt x="0" y="0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29" y="143"/>
                    </a:lnTo>
                    <a:lnTo>
                      <a:pt x="29" y="77"/>
                    </a:lnTo>
                    <a:lnTo>
                      <a:pt x="29" y="37"/>
                    </a:lnTo>
                    <a:lnTo>
                      <a:pt x="29" y="8"/>
                    </a:lnTo>
                    <a:lnTo>
                      <a:pt x="29" y="0"/>
                    </a:lnTo>
                    <a:moveTo>
                      <a:pt x="360" y="0"/>
                    </a:moveTo>
                    <a:lnTo>
                      <a:pt x="331" y="0"/>
                    </a:lnTo>
                    <a:lnTo>
                      <a:pt x="331" y="155"/>
                    </a:lnTo>
                    <a:lnTo>
                      <a:pt x="360" y="155"/>
                    </a:lnTo>
                    <a:lnTo>
                      <a:pt x="36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8" name="îṣḻïḍê">
                <a:extLst>
                  <a:ext uri="{FF2B5EF4-FFF2-40B4-BE49-F238E27FC236}">
                    <a16:creationId xmlns:a16="http://schemas.microsoft.com/office/drawing/2014/main" id="{A4E1B027-B453-4149-8432-DD11DBC752C0}"/>
                  </a:ext>
                </a:extLst>
              </p:cNvPr>
              <p:cNvSpPr/>
              <p:nvPr/>
            </p:nvSpPr>
            <p:spPr bwMode="auto">
              <a:xfrm>
                <a:off x="9179855" y="3638371"/>
                <a:ext cx="26866" cy="178961"/>
              </a:xfrm>
              <a:custGeom>
                <a:avLst/>
                <a:gdLst>
                  <a:gd name="T0" fmla="*/ 29 w 29"/>
                  <a:gd name="T1" fmla="*/ 0 h 155"/>
                  <a:gd name="T2" fmla="*/ 0 w 29"/>
                  <a:gd name="T3" fmla="*/ 0 h 155"/>
                  <a:gd name="T4" fmla="*/ 0 w 29"/>
                  <a:gd name="T5" fmla="*/ 6 h 155"/>
                  <a:gd name="T6" fmla="*/ 0 w 29"/>
                  <a:gd name="T7" fmla="*/ 47 h 155"/>
                  <a:gd name="T8" fmla="*/ 0 w 29"/>
                  <a:gd name="T9" fmla="*/ 79 h 155"/>
                  <a:gd name="T10" fmla="*/ 0 w 29"/>
                  <a:gd name="T11" fmla="*/ 155 h 155"/>
                  <a:gd name="T12" fmla="*/ 29 w 29"/>
                  <a:gd name="T13" fmla="*/ 155 h 155"/>
                  <a:gd name="T14" fmla="*/ 29 w 29"/>
                  <a:gd name="T15" fmla="*/ 50 h 155"/>
                  <a:gd name="T16" fmla="*/ 29 w 29"/>
                  <a:gd name="T17" fmla="*/ 18 h 155"/>
                  <a:gd name="T18" fmla="*/ 29 w 29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55">
                    <a:moveTo>
                      <a:pt x="2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47"/>
                    </a:lnTo>
                    <a:lnTo>
                      <a:pt x="0" y="79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29" y="50"/>
                    </a:lnTo>
                    <a:lnTo>
                      <a:pt x="29" y="18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0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9" name="íṥlîdê">
                <a:extLst>
                  <a:ext uri="{FF2B5EF4-FFF2-40B4-BE49-F238E27FC236}">
                    <a16:creationId xmlns:a16="http://schemas.microsoft.com/office/drawing/2014/main" id="{25EDB1E0-E092-4862-889B-A4FA77E49239}"/>
                  </a:ext>
                </a:extLst>
              </p:cNvPr>
              <p:cNvSpPr/>
              <p:nvPr/>
            </p:nvSpPr>
            <p:spPr bwMode="auto">
              <a:xfrm>
                <a:off x="9179855" y="3638371"/>
                <a:ext cx="26866" cy="178961"/>
              </a:xfrm>
              <a:custGeom>
                <a:avLst/>
                <a:gdLst>
                  <a:gd name="T0" fmla="*/ 29 w 29"/>
                  <a:gd name="T1" fmla="*/ 0 h 155"/>
                  <a:gd name="T2" fmla="*/ 0 w 29"/>
                  <a:gd name="T3" fmla="*/ 0 h 155"/>
                  <a:gd name="T4" fmla="*/ 0 w 29"/>
                  <a:gd name="T5" fmla="*/ 6 h 155"/>
                  <a:gd name="T6" fmla="*/ 0 w 29"/>
                  <a:gd name="T7" fmla="*/ 47 h 155"/>
                  <a:gd name="T8" fmla="*/ 0 w 29"/>
                  <a:gd name="T9" fmla="*/ 79 h 155"/>
                  <a:gd name="T10" fmla="*/ 0 w 29"/>
                  <a:gd name="T11" fmla="*/ 155 h 155"/>
                  <a:gd name="T12" fmla="*/ 29 w 29"/>
                  <a:gd name="T13" fmla="*/ 155 h 155"/>
                  <a:gd name="T14" fmla="*/ 29 w 29"/>
                  <a:gd name="T15" fmla="*/ 50 h 155"/>
                  <a:gd name="T16" fmla="*/ 29 w 29"/>
                  <a:gd name="T17" fmla="*/ 18 h 155"/>
                  <a:gd name="T18" fmla="*/ 29 w 29"/>
                  <a:gd name="T1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55">
                    <a:moveTo>
                      <a:pt x="29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47"/>
                    </a:lnTo>
                    <a:lnTo>
                      <a:pt x="0" y="79"/>
                    </a:lnTo>
                    <a:lnTo>
                      <a:pt x="0" y="155"/>
                    </a:lnTo>
                    <a:lnTo>
                      <a:pt x="29" y="155"/>
                    </a:lnTo>
                    <a:lnTo>
                      <a:pt x="29" y="50"/>
                    </a:lnTo>
                    <a:lnTo>
                      <a:pt x="29" y="18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0" name="îślîďé">
                <a:extLst>
                  <a:ext uri="{FF2B5EF4-FFF2-40B4-BE49-F238E27FC236}">
                    <a16:creationId xmlns:a16="http://schemas.microsoft.com/office/drawing/2014/main" id="{3A0AF35E-8706-49AE-8E9C-7C51609D451E}"/>
                  </a:ext>
                </a:extLst>
              </p:cNvPr>
              <p:cNvSpPr/>
              <p:nvPr/>
            </p:nvSpPr>
            <p:spPr bwMode="auto">
              <a:xfrm>
                <a:off x="8712041" y="3638371"/>
                <a:ext cx="273278" cy="6928"/>
              </a:xfrm>
              <a:prstGeom prst="rect">
                <a:avLst/>
              </a:prstGeom>
              <a:solidFill>
                <a:srgbClr val="90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1" name="îŝľiḓé">
                <a:extLst>
                  <a:ext uri="{FF2B5EF4-FFF2-40B4-BE49-F238E27FC236}">
                    <a16:creationId xmlns:a16="http://schemas.microsoft.com/office/drawing/2014/main" id="{BD3BAE84-FE79-407C-914E-F8462B0B9F85}"/>
                  </a:ext>
                </a:extLst>
              </p:cNvPr>
              <p:cNvSpPr/>
              <p:nvPr/>
            </p:nvSpPr>
            <p:spPr bwMode="auto">
              <a:xfrm>
                <a:off x="8712041" y="3638371"/>
                <a:ext cx="273278" cy="6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2" name="ï$lïḓè">
                <a:extLst>
                  <a:ext uri="{FF2B5EF4-FFF2-40B4-BE49-F238E27FC236}">
                    <a16:creationId xmlns:a16="http://schemas.microsoft.com/office/drawing/2014/main" id="{CDB4E694-C007-431C-9B82-D4F7776203F6}"/>
                  </a:ext>
                </a:extLst>
              </p:cNvPr>
              <p:cNvSpPr/>
              <p:nvPr/>
            </p:nvSpPr>
            <p:spPr bwMode="auto">
              <a:xfrm>
                <a:off x="8579572" y="3817332"/>
                <a:ext cx="1226506" cy="34638"/>
              </a:xfrm>
              <a:custGeom>
                <a:avLst/>
                <a:gdLst>
                  <a:gd name="T0" fmla="*/ 1324 w 1324"/>
                  <a:gd name="T1" fmla="*/ 0 h 30"/>
                  <a:gd name="T2" fmla="*/ 1249 w 1324"/>
                  <a:gd name="T3" fmla="*/ 0 h 30"/>
                  <a:gd name="T4" fmla="*/ 842 w 1324"/>
                  <a:gd name="T5" fmla="*/ 0 h 30"/>
                  <a:gd name="T6" fmla="*/ 813 w 1324"/>
                  <a:gd name="T7" fmla="*/ 0 h 30"/>
                  <a:gd name="T8" fmla="*/ 677 w 1324"/>
                  <a:gd name="T9" fmla="*/ 0 h 30"/>
                  <a:gd name="T10" fmla="*/ 648 w 1324"/>
                  <a:gd name="T11" fmla="*/ 0 h 30"/>
                  <a:gd name="T12" fmla="*/ 571 w 1324"/>
                  <a:gd name="T13" fmla="*/ 0 h 30"/>
                  <a:gd name="T14" fmla="*/ 540 w 1324"/>
                  <a:gd name="T15" fmla="*/ 0 h 30"/>
                  <a:gd name="T16" fmla="*/ 511 w 1324"/>
                  <a:gd name="T17" fmla="*/ 0 h 30"/>
                  <a:gd name="T18" fmla="*/ 482 w 1324"/>
                  <a:gd name="T19" fmla="*/ 0 h 30"/>
                  <a:gd name="T20" fmla="*/ 100 w 1324"/>
                  <a:gd name="T21" fmla="*/ 0 h 30"/>
                  <a:gd name="T22" fmla="*/ 16 w 1324"/>
                  <a:gd name="T23" fmla="*/ 0 h 30"/>
                  <a:gd name="T24" fmla="*/ 0 w 1324"/>
                  <a:gd name="T25" fmla="*/ 0 h 30"/>
                  <a:gd name="T26" fmla="*/ 0 w 1324"/>
                  <a:gd name="T27" fmla="*/ 30 h 30"/>
                  <a:gd name="T28" fmla="*/ 1324 w 1324"/>
                  <a:gd name="T29" fmla="*/ 30 h 30"/>
                  <a:gd name="T30" fmla="*/ 1324 w 1324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30">
                    <a:moveTo>
                      <a:pt x="1324" y="0"/>
                    </a:moveTo>
                    <a:lnTo>
                      <a:pt x="1249" y="0"/>
                    </a:lnTo>
                    <a:lnTo>
                      <a:pt x="842" y="0"/>
                    </a:lnTo>
                    <a:lnTo>
                      <a:pt x="813" y="0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571" y="0"/>
                    </a:lnTo>
                    <a:lnTo>
                      <a:pt x="540" y="0"/>
                    </a:lnTo>
                    <a:lnTo>
                      <a:pt x="511" y="0"/>
                    </a:lnTo>
                    <a:lnTo>
                      <a:pt x="482" y="0"/>
                    </a:lnTo>
                    <a:lnTo>
                      <a:pt x="100" y="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1324" y="30"/>
                    </a:lnTo>
                    <a:lnTo>
                      <a:pt x="1324" y="0"/>
                    </a:lnTo>
                    <a:close/>
                  </a:path>
                </a:pathLst>
              </a:custGeom>
              <a:solidFill>
                <a:srgbClr val="6E9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3" name="ísliďe">
                <a:extLst>
                  <a:ext uri="{FF2B5EF4-FFF2-40B4-BE49-F238E27FC236}">
                    <a16:creationId xmlns:a16="http://schemas.microsoft.com/office/drawing/2014/main" id="{AF043FE2-7FB5-4BDE-91FB-2E4B38B4A711}"/>
                  </a:ext>
                </a:extLst>
              </p:cNvPr>
              <p:cNvSpPr/>
              <p:nvPr/>
            </p:nvSpPr>
            <p:spPr bwMode="auto">
              <a:xfrm>
                <a:off x="8579572" y="3817332"/>
                <a:ext cx="1226506" cy="34638"/>
              </a:xfrm>
              <a:custGeom>
                <a:avLst/>
                <a:gdLst>
                  <a:gd name="T0" fmla="*/ 1324 w 1324"/>
                  <a:gd name="T1" fmla="*/ 0 h 30"/>
                  <a:gd name="T2" fmla="*/ 1249 w 1324"/>
                  <a:gd name="T3" fmla="*/ 0 h 30"/>
                  <a:gd name="T4" fmla="*/ 842 w 1324"/>
                  <a:gd name="T5" fmla="*/ 0 h 30"/>
                  <a:gd name="T6" fmla="*/ 813 w 1324"/>
                  <a:gd name="T7" fmla="*/ 0 h 30"/>
                  <a:gd name="T8" fmla="*/ 677 w 1324"/>
                  <a:gd name="T9" fmla="*/ 0 h 30"/>
                  <a:gd name="T10" fmla="*/ 648 w 1324"/>
                  <a:gd name="T11" fmla="*/ 0 h 30"/>
                  <a:gd name="T12" fmla="*/ 571 w 1324"/>
                  <a:gd name="T13" fmla="*/ 0 h 30"/>
                  <a:gd name="T14" fmla="*/ 540 w 1324"/>
                  <a:gd name="T15" fmla="*/ 0 h 30"/>
                  <a:gd name="T16" fmla="*/ 511 w 1324"/>
                  <a:gd name="T17" fmla="*/ 0 h 30"/>
                  <a:gd name="T18" fmla="*/ 482 w 1324"/>
                  <a:gd name="T19" fmla="*/ 0 h 30"/>
                  <a:gd name="T20" fmla="*/ 100 w 1324"/>
                  <a:gd name="T21" fmla="*/ 0 h 30"/>
                  <a:gd name="T22" fmla="*/ 16 w 1324"/>
                  <a:gd name="T23" fmla="*/ 0 h 30"/>
                  <a:gd name="T24" fmla="*/ 0 w 1324"/>
                  <a:gd name="T25" fmla="*/ 0 h 30"/>
                  <a:gd name="T26" fmla="*/ 0 w 1324"/>
                  <a:gd name="T27" fmla="*/ 30 h 30"/>
                  <a:gd name="T28" fmla="*/ 1324 w 1324"/>
                  <a:gd name="T29" fmla="*/ 30 h 30"/>
                  <a:gd name="T30" fmla="*/ 1324 w 1324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4" h="30">
                    <a:moveTo>
                      <a:pt x="1324" y="0"/>
                    </a:moveTo>
                    <a:lnTo>
                      <a:pt x="1249" y="0"/>
                    </a:lnTo>
                    <a:lnTo>
                      <a:pt x="842" y="0"/>
                    </a:lnTo>
                    <a:lnTo>
                      <a:pt x="813" y="0"/>
                    </a:lnTo>
                    <a:lnTo>
                      <a:pt x="677" y="0"/>
                    </a:lnTo>
                    <a:lnTo>
                      <a:pt x="648" y="0"/>
                    </a:lnTo>
                    <a:lnTo>
                      <a:pt x="571" y="0"/>
                    </a:lnTo>
                    <a:lnTo>
                      <a:pt x="540" y="0"/>
                    </a:lnTo>
                    <a:lnTo>
                      <a:pt x="511" y="0"/>
                    </a:lnTo>
                    <a:lnTo>
                      <a:pt x="482" y="0"/>
                    </a:lnTo>
                    <a:lnTo>
                      <a:pt x="100" y="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1324" y="30"/>
                    </a:lnTo>
                    <a:lnTo>
                      <a:pt x="13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4" name="işlíḓe">
                <a:extLst>
                  <a:ext uri="{FF2B5EF4-FFF2-40B4-BE49-F238E27FC236}">
                    <a16:creationId xmlns:a16="http://schemas.microsoft.com/office/drawing/2014/main" id="{492BA0C6-5573-48B6-A4FE-99042E9772AF}"/>
                  </a:ext>
                </a:extLst>
              </p:cNvPr>
              <p:cNvSpPr/>
              <p:nvPr/>
            </p:nvSpPr>
            <p:spPr bwMode="auto">
              <a:xfrm>
                <a:off x="8569381" y="3630288"/>
                <a:ext cx="1245960" cy="226298"/>
              </a:xfrm>
              <a:custGeom>
                <a:avLst/>
                <a:gdLst>
                  <a:gd name="T0" fmla="*/ 0 w 1345"/>
                  <a:gd name="T1" fmla="*/ 0 h 196"/>
                  <a:gd name="T2" fmla="*/ 0 w 1345"/>
                  <a:gd name="T3" fmla="*/ 196 h 196"/>
                  <a:gd name="T4" fmla="*/ 1345 w 1345"/>
                  <a:gd name="T5" fmla="*/ 196 h 196"/>
                  <a:gd name="T6" fmla="*/ 1345 w 1345"/>
                  <a:gd name="T7" fmla="*/ 0 h 196"/>
                  <a:gd name="T8" fmla="*/ 0 w 1345"/>
                  <a:gd name="T9" fmla="*/ 0 h 196"/>
                  <a:gd name="T10" fmla="*/ 682 w 1345"/>
                  <a:gd name="T11" fmla="*/ 21 h 196"/>
                  <a:gd name="T12" fmla="*/ 1009 w 1345"/>
                  <a:gd name="T13" fmla="*/ 21 h 196"/>
                  <a:gd name="T14" fmla="*/ 1009 w 1345"/>
                  <a:gd name="T15" fmla="*/ 177 h 196"/>
                  <a:gd name="T16" fmla="*/ 682 w 1345"/>
                  <a:gd name="T17" fmla="*/ 177 h 196"/>
                  <a:gd name="T18" fmla="*/ 682 w 1345"/>
                  <a:gd name="T19" fmla="*/ 21 h 196"/>
                  <a:gd name="T20" fmla="*/ 661 w 1345"/>
                  <a:gd name="T21" fmla="*/ 177 h 196"/>
                  <a:gd name="T22" fmla="*/ 339 w 1345"/>
                  <a:gd name="T23" fmla="*/ 177 h 196"/>
                  <a:gd name="T24" fmla="*/ 339 w 1345"/>
                  <a:gd name="T25" fmla="*/ 21 h 196"/>
                  <a:gd name="T26" fmla="*/ 661 w 1345"/>
                  <a:gd name="T27" fmla="*/ 21 h 196"/>
                  <a:gd name="T28" fmla="*/ 661 w 1345"/>
                  <a:gd name="T29" fmla="*/ 177 h 196"/>
                  <a:gd name="T30" fmla="*/ 21 w 1345"/>
                  <a:gd name="T31" fmla="*/ 21 h 196"/>
                  <a:gd name="T32" fmla="*/ 318 w 1345"/>
                  <a:gd name="T33" fmla="*/ 21 h 196"/>
                  <a:gd name="T34" fmla="*/ 318 w 1345"/>
                  <a:gd name="T35" fmla="*/ 177 h 196"/>
                  <a:gd name="T36" fmla="*/ 21 w 1345"/>
                  <a:gd name="T37" fmla="*/ 177 h 196"/>
                  <a:gd name="T38" fmla="*/ 21 w 1345"/>
                  <a:gd name="T39" fmla="*/ 21 h 196"/>
                  <a:gd name="T40" fmla="*/ 1325 w 1345"/>
                  <a:gd name="T41" fmla="*/ 177 h 196"/>
                  <a:gd name="T42" fmla="*/ 1027 w 1345"/>
                  <a:gd name="T43" fmla="*/ 177 h 196"/>
                  <a:gd name="T44" fmla="*/ 1027 w 1345"/>
                  <a:gd name="T45" fmla="*/ 21 h 196"/>
                  <a:gd name="T46" fmla="*/ 1325 w 1345"/>
                  <a:gd name="T47" fmla="*/ 21 h 196"/>
                  <a:gd name="T48" fmla="*/ 1325 w 1345"/>
                  <a:gd name="T49" fmla="*/ 17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5" h="196">
                    <a:moveTo>
                      <a:pt x="0" y="0"/>
                    </a:moveTo>
                    <a:lnTo>
                      <a:pt x="0" y="196"/>
                    </a:lnTo>
                    <a:lnTo>
                      <a:pt x="1345" y="196"/>
                    </a:lnTo>
                    <a:lnTo>
                      <a:pt x="1345" y="0"/>
                    </a:lnTo>
                    <a:lnTo>
                      <a:pt x="0" y="0"/>
                    </a:lnTo>
                    <a:close/>
                    <a:moveTo>
                      <a:pt x="682" y="21"/>
                    </a:moveTo>
                    <a:lnTo>
                      <a:pt x="1009" y="21"/>
                    </a:lnTo>
                    <a:lnTo>
                      <a:pt x="1009" y="177"/>
                    </a:lnTo>
                    <a:lnTo>
                      <a:pt x="682" y="177"/>
                    </a:lnTo>
                    <a:lnTo>
                      <a:pt x="682" y="21"/>
                    </a:lnTo>
                    <a:close/>
                    <a:moveTo>
                      <a:pt x="661" y="177"/>
                    </a:moveTo>
                    <a:lnTo>
                      <a:pt x="339" y="177"/>
                    </a:lnTo>
                    <a:lnTo>
                      <a:pt x="339" y="21"/>
                    </a:lnTo>
                    <a:lnTo>
                      <a:pt x="661" y="21"/>
                    </a:lnTo>
                    <a:lnTo>
                      <a:pt x="661" y="177"/>
                    </a:lnTo>
                    <a:close/>
                    <a:moveTo>
                      <a:pt x="21" y="21"/>
                    </a:moveTo>
                    <a:lnTo>
                      <a:pt x="318" y="21"/>
                    </a:lnTo>
                    <a:lnTo>
                      <a:pt x="318" y="177"/>
                    </a:lnTo>
                    <a:lnTo>
                      <a:pt x="21" y="177"/>
                    </a:lnTo>
                    <a:lnTo>
                      <a:pt x="21" y="21"/>
                    </a:lnTo>
                    <a:close/>
                    <a:moveTo>
                      <a:pt x="1325" y="177"/>
                    </a:moveTo>
                    <a:lnTo>
                      <a:pt x="1027" y="177"/>
                    </a:lnTo>
                    <a:lnTo>
                      <a:pt x="1027" y="21"/>
                    </a:lnTo>
                    <a:lnTo>
                      <a:pt x="1325" y="21"/>
                    </a:lnTo>
                    <a:lnTo>
                      <a:pt x="1325" y="177"/>
                    </a:lnTo>
                    <a:close/>
                  </a:path>
                </a:pathLst>
              </a:custGeom>
              <a:solidFill>
                <a:srgbClr val="3B4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5" name="ïŝlîḍê">
                <a:extLst>
                  <a:ext uri="{FF2B5EF4-FFF2-40B4-BE49-F238E27FC236}">
                    <a16:creationId xmlns:a16="http://schemas.microsoft.com/office/drawing/2014/main" id="{6D4DEF1F-CF82-401B-8318-F2360269F913}"/>
                  </a:ext>
                </a:extLst>
              </p:cNvPr>
              <p:cNvSpPr/>
              <p:nvPr/>
            </p:nvSpPr>
            <p:spPr bwMode="auto">
              <a:xfrm>
                <a:off x="9432752" y="4175253"/>
                <a:ext cx="261236" cy="572674"/>
              </a:xfrm>
              <a:prstGeom prst="rect">
                <a:avLst/>
              </a:prstGeom>
              <a:solidFill>
                <a:srgbClr val="3B4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6" name="išḻïḍe">
                <a:extLst>
                  <a:ext uri="{FF2B5EF4-FFF2-40B4-BE49-F238E27FC236}">
                    <a16:creationId xmlns:a16="http://schemas.microsoft.com/office/drawing/2014/main" id="{06C820E0-95C0-40FA-B1B8-3D28D67C11DF}"/>
                  </a:ext>
                </a:extLst>
              </p:cNvPr>
              <p:cNvSpPr/>
              <p:nvPr/>
            </p:nvSpPr>
            <p:spPr bwMode="auto">
              <a:xfrm>
                <a:off x="9432752" y="4175253"/>
                <a:ext cx="261236" cy="572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7" name="ïṡḻíde">
                <a:extLst>
                  <a:ext uri="{FF2B5EF4-FFF2-40B4-BE49-F238E27FC236}">
                    <a16:creationId xmlns:a16="http://schemas.microsoft.com/office/drawing/2014/main" id="{C25A4EC1-2C0F-4357-8673-827859C68429}"/>
                  </a:ext>
                </a:extLst>
              </p:cNvPr>
              <p:cNvSpPr/>
              <p:nvPr/>
            </p:nvSpPr>
            <p:spPr bwMode="auto">
              <a:xfrm>
                <a:off x="9459618" y="4211046"/>
                <a:ext cx="205652" cy="536884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8" name="îṣḻïḋe">
                <a:extLst>
                  <a:ext uri="{FF2B5EF4-FFF2-40B4-BE49-F238E27FC236}">
                    <a16:creationId xmlns:a16="http://schemas.microsoft.com/office/drawing/2014/main" id="{950570CF-22F3-4925-9019-2126D10B90C8}"/>
                  </a:ext>
                </a:extLst>
              </p:cNvPr>
              <p:cNvSpPr/>
              <p:nvPr/>
            </p:nvSpPr>
            <p:spPr bwMode="auto">
              <a:xfrm>
                <a:off x="9459618" y="4211046"/>
                <a:ext cx="205652" cy="536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9" name="îṡľiḑê">
                <a:extLst>
                  <a:ext uri="{FF2B5EF4-FFF2-40B4-BE49-F238E27FC236}">
                    <a16:creationId xmlns:a16="http://schemas.microsoft.com/office/drawing/2014/main" id="{001E2F6C-D141-42EB-8D33-A9805EA41935}"/>
                  </a:ext>
                </a:extLst>
              </p:cNvPr>
              <p:cNvSpPr/>
              <p:nvPr/>
            </p:nvSpPr>
            <p:spPr bwMode="auto">
              <a:xfrm>
                <a:off x="9460081" y="4275126"/>
                <a:ext cx="205652" cy="339123"/>
              </a:xfrm>
              <a:custGeom>
                <a:avLst/>
                <a:gdLst>
                  <a:gd name="connsiteX0" fmla="*/ 352425 w 352425"/>
                  <a:gd name="connsiteY0" fmla="*/ 0 h 466278"/>
                  <a:gd name="connsiteX1" fmla="*/ 352425 w 352425"/>
                  <a:gd name="connsiteY1" fmla="*/ 115779 h 466278"/>
                  <a:gd name="connsiteX2" fmla="*/ 0 w 352425"/>
                  <a:gd name="connsiteY2" fmla="*/ 466278 h 466278"/>
                  <a:gd name="connsiteX3" fmla="*/ 0 w 352425"/>
                  <a:gd name="connsiteY3" fmla="*/ 352425 h 46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25" h="466278">
                    <a:moveTo>
                      <a:pt x="352425" y="0"/>
                    </a:moveTo>
                    <a:lnTo>
                      <a:pt x="352425" y="115779"/>
                    </a:lnTo>
                    <a:lnTo>
                      <a:pt x="0" y="466278"/>
                    </a:lnTo>
                    <a:lnTo>
                      <a:pt x="0" y="3524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0" name="í$1íḋe">
                <a:extLst>
                  <a:ext uri="{FF2B5EF4-FFF2-40B4-BE49-F238E27FC236}">
                    <a16:creationId xmlns:a16="http://schemas.microsoft.com/office/drawing/2014/main" id="{23302C9F-B019-44FC-876C-F85E40CCC072}"/>
                  </a:ext>
                </a:extLst>
              </p:cNvPr>
              <p:cNvSpPr/>
              <p:nvPr/>
            </p:nvSpPr>
            <p:spPr bwMode="auto">
              <a:xfrm>
                <a:off x="9304915" y="4090969"/>
                <a:ext cx="541923" cy="674277"/>
              </a:xfrm>
              <a:custGeom>
                <a:avLst/>
                <a:gdLst>
                  <a:gd name="T0" fmla="*/ 36 w 585"/>
                  <a:gd name="T1" fmla="*/ 584 h 584"/>
                  <a:gd name="T2" fmla="*/ 0 w 585"/>
                  <a:gd name="T3" fmla="*/ 549 h 584"/>
                  <a:gd name="T4" fmla="*/ 549 w 585"/>
                  <a:gd name="T5" fmla="*/ 0 h 584"/>
                  <a:gd name="T6" fmla="*/ 585 w 585"/>
                  <a:gd name="T7" fmla="*/ 38 h 584"/>
                  <a:gd name="T8" fmla="*/ 36 w 585"/>
                  <a:gd name="T9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5" h="584">
                    <a:moveTo>
                      <a:pt x="36" y="584"/>
                    </a:moveTo>
                    <a:lnTo>
                      <a:pt x="0" y="549"/>
                    </a:lnTo>
                    <a:lnTo>
                      <a:pt x="549" y="0"/>
                    </a:lnTo>
                    <a:lnTo>
                      <a:pt x="585" y="38"/>
                    </a:lnTo>
                    <a:lnTo>
                      <a:pt x="36" y="5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1" name="ísḻíḑê">
                <a:extLst>
                  <a:ext uri="{FF2B5EF4-FFF2-40B4-BE49-F238E27FC236}">
                    <a16:creationId xmlns:a16="http://schemas.microsoft.com/office/drawing/2014/main" id="{0B9826D1-0185-467D-988B-2714C4E221F6}"/>
                  </a:ext>
                </a:extLst>
              </p:cNvPr>
              <p:cNvSpPr/>
              <p:nvPr/>
            </p:nvSpPr>
            <p:spPr bwMode="auto">
              <a:xfrm>
                <a:off x="9413299" y="4421761"/>
                <a:ext cx="251971" cy="334250"/>
              </a:xfrm>
              <a:custGeom>
                <a:avLst/>
                <a:gdLst>
                  <a:gd name="connsiteX0" fmla="*/ 431800 w 431800"/>
                  <a:gd name="connsiteY0" fmla="*/ 0 h 459577"/>
                  <a:gd name="connsiteX1" fmla="*/ 431800 w 431800"/>
                  <a:gd name="connsiteY1" fmla="*/ 50002 h 459577"/>
                  <a:gd name="connsiteX2" fmla="*/ 22225 w 431800"/>
                  <a:gd name="connsiteY2" fmla="*/ 459577 h 459577"/>
                  <a:gd name="connsiteX3" fmla="*/ 0 w 431800"/>
                  <a:gd name="connsiteY3" fmla="*/ 432590 h 459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800" h="459577">
                    <a:moveTo>
                      <a:pt x="431800" y="0"/>
                    </a:moveTo>
                    <a:lnTo>
                      <a:pt x="431800" y="50002"/>
                    </a:lnTo>
                    <a:lnTo>
                      <a:pt x="22225" y="459577"/>
                    </a:lnTo>
                    <a:lnTo>
                      <a:pt x="0" y="4325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2" name="íṩḷiḍé">
                <a:extLst>
                  <a:ext uri="{FF2B5EF4-FFF2-40B4-BE49-F238E27FC236}">
                    <a16:creationId xmlns:a16="http://schemas.microsoft.com/office/drawing/2014/main" id="{164D197C-737A-487A-8940-B8D90D074A22}"/>
                  </a:ext>
                </a:extLst>
              </p:cNvPr>
              <p:cNvSpPr/>
              <p:nvPr/>
            </p:nvSpPr>
            <p:spPr bwMode="auto">
              <a:xfrm>
                <a:off x="9413299" y="4103670"/>
                <a:ext cx="521544" cy="652341"/>
              </a:xfrm>
              <a:custGeom>
                <a:avLst/>
                <a:gdLst>
                  <a:gd name="T0" fmla="*/ 14 w 563"/>
                  <a:gd name="T1" fmla="*/ 565 h 565"/>
                  <a:gd name="T2" fmla="*/ 0 w 563"/>
                  <a:gd name="T3" fmla="*/ 548 h 565"/>
                  <a:gd name="T4" fmla="*/ 547 w 563"/>
                  <a:gd name="T5" fmla="*/ 0 h 565"/>
                  <a:gd name="T6" fmla="*/ 563 w 563"/>
                  <a:gd name="T7" fmla="*/ 16 h 565"/>
                  <a:gd name="T8" fmla="*/ 14 w 563"/>
                  <a:gd name="T9" fmla="*/ 565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3" h="565">
                    <a:moveTo>
                      <a:pt x="14" y="565"/>
                    </a:moveTo>
                    <a:lnTo>
                      <a:pt x="0" y="548"/>
                    </a:lnTo>
                    <a:lnTo>
                      <a:pt x="547" y="0"/>
                    </a:lnTo>
                    <a:lnTo>
                      <a:pt x="563" y="16"/>
                    </a:lnTo>
                    <a:lnTo>
                      <a:pt x="14" y="5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3" name="íṧḻiďe">
                <a:extLst>
                  <a:ext uri="{FF2B5EF4-FFF2-40B4-BE49-F238E27FC236}">
                    <a16:creationId xmlns:a16="http://schemas.microsoft.com/office/drawing/2014/main" id="{902B5AC0-D5E5-4F6E-B8B2-F3EA4DE93A79}"/>
                  </a:ext>
                </a:extLst>
              </p:cNvPr>
              <p:cNvSpPr/>
              <p:nvPr/>
            </p:nvSpPr>
            <p:spPr bwMode="auto">
              <a:xfrm>
                <a:off x="9480923" y="4376151"/>
                <a:ext cx="16674" cy="213600"/>
              </a:xfrm>
              <a:custGeom>
                <a:avLst/>
                <a:gdLst>
                  <a:gd name="T0" fmla="*/ 5 w 9"/>
                  <a:gd name="T1" fmla="*/ 89 h 89"/>
                  <a:gd name="T2" fmla="*/ 5 w 9"/>
                  <a:gd name="T3" fmla="*/ 89 h 89"/>
                  <a:gd name="T4" fmla="*/ 0 w 9"/>
                  <a:gd name="T5" fmla="*/ 85 h 89"/>
                  <a:gd name="T6" fmla="*/ 0 w 9"/>
                  <a:gd name="T7" fmla="*/ 5 h 89"/>
                  <a:gd name="T8" fmla="*/ 5 w 9"/>
                  <a:gd name="T9" fmla="*/ 0 h 89"/>
                  <a:gd name="T10" fmla="*/ 9 w 9"/>
                  <a:gd name="T11" fmla="*/ 5 h 89"/>
                  <a:gd name="T12" fmla="*/ 9 w 9"/>
                  <a:gd name="T13" fmla="*/ 85 h 89"/>
                  <a:gd name="T14" fmla="*/ 5 w 9"/>
                  <a:gd name="T1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9">
                    <a:moveTo>
                      <a:pt x="5" y="89"/>
                    </a:move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7"/>
                      <a:pt x="7" y="89"/>
                      <a:pt x="5" y="89"/>
                    </a:cubicBezTo>
                    <a:close/>
                  </a:path>
                </a:pathLst>
              </a:custGeom>
              <a:solidFill>
                <a:srgbClr val="3B4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4" name="isľidê">
                <a:extLst>
                  <a:ext uri="{FF2B5EF4-FFF2-40B4-BE49-F238E27FC236}">
                    <a16:creationId xmlns:a16="http://schemas.microsoft.com/office/drawing/2014/main" id="{2B7F0D83-1ADB-4000-8004-99C5292F4B9C}"/>
                  </a:ext>
                </a:extLst>
              </p:cNvPr>
              <p:cNvSpPr/>
              <p:nvPr/>
            </p:nvSpPr>
            <p:spPr bwMode="auto">
              <a:xfrm>
                <a:off x="8785224" y="4201809"/>
                <a:ext cx="487268" cy="427198"/>
              </a:xfrm>
              <a:prstGeom prst="rect">
                <a:avLst/>
              </a:prstGeom>
              <a:solidFill>
                <a:srgbClr val="8FCA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5" name="îSľiḍe">
                <a:extLst>
                  <a:ext uri="{FF2B5EF4-FFF2-40B4-BE49-F238E27FC236}">
                    <a16:creationId xmlns:a16="http://schemas.microsoft.com/office/drawing/2014/main" id="{1A1AF8A1-4718-4EBA-8B2F-6A132E4391EC}"/>
                  </a:ext>
                </a:extLst>
              </p:cNvPr>
              <p:cNvSpPr/>
              <p:nvPr/>
            </p:nvSpPr>
            <p:spPr bwMode="auto">
              <a:xfrm>
                <a:off x="8785224" y="4201809"/>
                <a:ext cx="487268" cy="427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6" name="ïṡlïďê">
                <a:extLst>
                  <a:ext uri="{FF2B5EF4-FFF2-40B4-BE49-F238E27FC236}">
                    <a16:creationId xmlns:a16="http://schemas.microsoft.com/office/drawing/2014/main" id="{AAE00AAA-19DA-4795-96F9-BCA3BC8C2F43}"/>
                  </a:ext>
                </a:extLst>
              </p:cNvPr>
              <p:cNvSpPr/>
              <p:nvPr/>
            </p:nvSpPr>
            <p:spPr bwMode="auto">
              <a:xfrm>
                <a:off x="8644416" y="4201807"/>
                <a:ext cx="489754" cy="563440"/>
              </a:xfrm>
              <a:custGeom>
                <a:avLst/>
                <a:gdLst>
                  <a:gd name="connsiteX0" fmla="*/ 719140 w 839284"/>
                  <a:gd name="connsiteY0" fmla="*/ 0 h 774702"/>
                  <a:gd name="connsiteX1" fmla="*/ 839284 w 839284"/>
                  <a:gd name="connsiteY1" fmla="*/ 0 h 774702"/>
                  <a:gd name="connsiteX2" fmla="*/ 60325 w 839284"/>
                  <a:gd name="connsiteY2" fmla="*/ 774702 h 774702"/>
                  <a:gd name="connsiteX3" fmla="*/ 0 w 839284"/>
                  <a:gd name="connsiteY3" fmla="*/ 719140 h 774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9284" h="774702">
                    <a:moveTo>
                      <a:pt x="719140" y="0"/>
                    </a:moveTo>
                    <a:lnTo>
                      <a:pt x="839284" y="0"/>
                    </a:lnTo>
                    <a:lnTo>
                      <a:pt x="60325" y="774702"/>
                    </a:lnTo>
                    <a:lnTo>
                      <a:pt x="0" y="7191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7" name="í$ḻiḑê">
                <a:extLst>
                  <a:ext uri="{FF2B5EF4-FFF2-40B4-BE49-F238E27FC236}">
                    <a16:creationId xmlns:a16="http://schemas.microsoft.com/office/drawing/2014/main" id="{AD774C50-5D34-4733-953D-7571EB839422}"/>
                  </a:ext>
                </a:extLst>
              </p:cNvPr>
              <p:cNvSpPr/>
              <p:nvPr/>
            </p:nvSpPr>
            <p:spPr bwMode="auto">
              <a:xfrm>
                <a:off x="8854702" y="4203543"/>
                <a:ext cx="418252" cy="561704"/>
              </a:xfrm>
              <a:custGeom>
                <a:avLst/>
                <a:gdLst>
                  <a:gd name="connsiteX0" fmla="*/ 716755 w 716755"/>
                  <a:gd name="connsiteY0" fmla="*/ 0 h 772317"/>
                  <a:gd name="connsiteX1" fmla="*/ 716755 w 716755"/>
                  <a:gd name="connsiteY1" fmla="*/ 117895 h 772317"/>
                  <a:gd name="connsiteX2" fmla="*/ 58738 w 716755"/>
                  <a:gd name="connsiteY2" fmla="*/ 772317 h 772317"/>
                  <a:gd name="connsiteX3" fmla="*/ 0 w 716755"/>
                  <a:gd name="connsiteY3" fmla="*/ 716755 h 77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755" h="772317">
                    <a:moveTo>
                      <a:pt x="716755" y="0"/>
                    </a:moveTo>
                    <a:lnTo>
                      <a:pt x="716755" y="117895"/>
                    </a:lnTo>
                    <a:lnTo>
                      <a:pt x="58738" y="772317"/>
                    </a:lnTo>
                    <a:lnTo>
                      <a:pt x="0" y="7167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8" name="íṡḻïďé">
                <a:extLst>
                  <a:ext uri="{FF2B5EF4-FFF2-40B4-BE49-F238E27FC236}">
                    <a16:creationId xmlns:a16="http://schemas.microsoft.com/office/drawing/2014/main" id="{559332D0-A6DC-4A70-9267-AAA2C7EB7CFF}"/>
                  </a:ext>
                </a:extLst>
              </p:cNvPr>
              <p:cNvSpPr/>
              <p:nvPr/>
            </p:nvSpPr>
            <p:spPr bwMode="auto">
              <a:xfrm>
                <a:off x="8854702" y="4090969"/>
                <a:ext cx="542849" cy="674277"/>
              </a:xfrm>
              <a:custGeom>
                <a:avLst/>
                <a:gdLst>
                  <a:gd name="T0" fmla="*/ 37 w 586"/>
                  <a:gd name="T1" fmla="*/ 584 h 584"/>
                  <a:gd name="T2" fmla="*/ 0 w 586"/>
                  <a:gd name="T3" fmla="*/ 549 h 584"/>
                  <a:gd name="T4" fmla="*/ 549 w 586"/>
                  <a:gd name="T5" fmla="*/ 0 h 584"/>
                  <a:gd name="T6" fmla="*/ 586 w 586"/>
                  <a:gd name="T7" fmla="*/ 38 h 584"/>
                  <a:gd name="T8" fmla="*/ 37 w 586"/>
                  <a:gd name="T9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584">
                    <a:moveTo>
                      <a:pt x="37" y="584"/>
                    </a:moveTo>
                    <a:lnTo>
                      <a:pt x="0" y="549"/>
                    </a:lnTo>
                    <a:lnTo>
                      <a:pt x="549" y="0"/>
                    </a:lnTo>
                    <a:lnTo>
                      <a:pt x="586" y="38"/>
                    </a:lnTo>
                    <a:lnTo>
                      <a:pt x="37" y="5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9" name="ï$liḋe">
                <a:extLst>
                  <a:ext uri="{FF2B5EF4-FFF2-40B4-BE49-F238E27FC236}">
                    <a16:creationId xmlns:a16="http://schemas.microsoft.com/office/drawing/2014/main" id="{4E712F34-34C5-424F-BC20-9BB7C69CA7B8}"/>
                  </a:ext>
                </a:extLst>
              </p:cNvPr>
              <p:cNvSpPr/>
              <p:nvPr/>
            </p:nvSpPr>
            <p:spPr bwMode="auto">
              <a:xfrm>
                <a:off x="8752801" y="4201233"/>
                <a:ext cx="460056" cy="554778"/>
              </a:xfrm>
              <a:custGeom>
                <a:avLst/>
                <a:gdLst>
                  <a:gd name="connsiteX0" fmla="*/ 737148 w 788391"/>
                  <a:gd name="connsiteY0" fmla="*/ 0 h 762793"/>
                  <a:gd name="connsiteX1" fmla="*/ 788391 w 788391"/>
                  <a:gd name="connsiteY1" fmla="*/ 0 h 762793"/>
                  <a:gd name="connsiteX2" fmla="*/ 26988 w 788391"/>
                  <a:gd name="connsiteY2" fmla="*/ 762793 h 762793"/>
                  <a:gd name="connsiteX3" fmla="*/ 0 w 788391"/>
                  <a:gd name="connsiteY3" fmla="*/ 735806 h 762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8391" h="762793">
                    <a:moveTo>
                      <a:pt x="737148" y="0"/>
                    </a:moveTo>
                    <a:lnTo>
                      <a:pt x="788391" y="0"/>
                    </a:lnTo>
                    <a:lnTo>
                      <a:pt x="26988" y="762793"/>
                    </a:lnTo>
                    <a:lnTo>
                      <a:pt x="0" y="7358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0" name="î$1ïḓé">
                <a:extLst>
                  <a:ext uri="{FF2B5EF4-FFF2-40B4-BE49-F238E27FC236}">
                    <a16:creationId xmlns:a16="http://schemas.microsoft.com/office/drawing/2014/main" id="{C3E38343-47BA-42A6-AC51-AA59F6867CAA}"/>
                  </a:ext>
                </a:extLst>
              </p:cNvPr>
              <p:cNvSpPr/>
              <p:nvPr/>
            </p:nvSpPr>
            <p:spPr bwMode="auto">
              <a:xfrm>
                <a:off x="8760212" y="4170635"/>
                <a:ext cx="537292" cy="489545"/>
              </a:xfrm>
              <a:custGeom>
                <a:avLst/>
                <a:gdLst>
                  <a:gd name="T0" fmla="*/ 0 w 580"/>
                  <a:gd name="T1" fmla="*/ 0 h 424"/>
                  <a:gd name="T2" fmla="*/ 0 w 580"/>
                  <a:gd name="T3" fmla="*/ 424 h 424"/>
                  <a:gd name="T4" fmla="*/ 580 w 580"/>
                  <a:gd name="T5" fmla="*/ 424 h 424"/>
                  <a:gd name="T6" fmla="*/ 580 w 580"/>
                  <a:gd name="T7" fmla="*/ 0 h 424"/>
                  <a:gd name="T8" fmla="*/ 0 w 580"/>
                  <a:gd name="T9" fmla="*/ 0 h 424"/>
                  <a:gd name="T10" fmla="*/ 27 w 580"/>
                  <a:gd name="T11" fmla="*/ 27 h 424"/>
                  <a:gd name="T12" fmla="*/ 368 w 580"/>
                  <a:gd name="T13" fmla="*/ 27 h 424"/>
                  <a:gd name="T14" fmla="*/ 368 w 580"/>
                  <a:gd name="T15" fmla="*/ 397 h 424"/>
                  <a:gd name="T16" fmla="*/ 27 w 580"/>
                  <a:gd name="T17" fmla="*/ 397 h 424"/>
                  <a:gd name="T18" fmla="*/ 27 w 580"/>
                  <a:gd name="T19" fmla="*/ 27 h 424"/>
                  <a:gd name="T20" fmla="*/ 553 w 580"/>
                  <a:gd name="T21" fmla="*/ 397 h 424"/>
                  <a:gd name="T22" fmla="*/ 395 w 580"/>
                  <a:gd name="T23" fmla="*/ 397 h 424"/>
                  <a:gd name="T24" fmla="*/ 395 w 580"/>
                  <a:gd name="T25" fmla="*/ 27 h 424"/>
                  <a:gd name="T26" fmla="*/ 553 w 580"/>
                  <a:gd name="T27" fmla="*/ 27 h 424"/>
                  <a:gd name="T28" fmla="*/ 553 w 580"/>
                  <a:gd name="T29" fmla="*/ 39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424">
                    <a:moveTo>
                      <a:pt x="0" y="0"/>
                    </a:moveTo>
                    <a:lnTo>
                      <a:pt x="0" y="424"/>
                    </a:lnTo>
                    <a:lnTo>
                      <a:pt x="580" y="424"/>
                    </a:lnTo>
                    <a:lnTo>
                      <a:pt x="580" y="0"/>
                    </a:lnTo>
                    <a:lnTo>
                      <a:pt x="0" y="0"/>
                    </a:lnTo>
                    <a:close/>
                    <a:moveTo>
                      <a:pt x="27" y="27"/>
                    </a:moveTo>
                    <a:lnTo>
                      <a:pt x="368" y="27"/>
                    </a:lnTo>
                    <a:lnTo>
                      <a:pt x="368" y="397"/>
                    </a:lnTo>
                    <a:lnTo>
                      <a:pt x="27" y="397"/>
                    </a:lnTo>
                    <a:lnTo>
                      <a:pt x="27" y="27"/>
                    </a:lnTo>
                    <a:close/>
                    <a:moveTo>
                      <a:pt x="553" y="397"/>
                    </a:moveTo>
                    <a:lnTo>
                      <a:pt x="395" y="397"/>
                    </a:lnTo>
                    <a:lnTo>
                      <a:pt x="395" y="27"/>
                    </a:lnTo>
                    <a:lnTo>
                      <a:pt x="553" y="27"/>
                    </a:lnTo>
                    <a:lnTo>
                      <a:pt x="553" y="397"/>
                    </a:lnTo>
                    <a:close/>
                  </a:path>
                </a:pathLst>
              </a:custGeom>
              <a:solidFill>
                <a:srgbClr val="9174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1" name="îś1îḋe">
                <a:extLst>
                  <a:ext uri="{FF2B5EF4-FFF2-40B4-BE49-F238E27FC236}">
                    <a16:creationId xmlns:a16="http://schemas.microsoft.com/office/drawing/2014/main" id="{817B9C78-BE11-4795-8731-978C17CFA781}"/>
                  </a:ext>
                </a:extLst>
              </p:cNvPr>
              <p:cNvSpPr/>
              <p:nvPr/>
            </p:nvSpPr>
            <p:spPr bwMode="auto">
              <a:xfrm>
                <a:off x="8760212" y="4170635"/>
                <a:ext cx="537292" cy="489545"/>
              </a:xfrm>
              <a:custGeom>
                <a:avLst/>
                <a:gdLst>
                  <a:gd name="T0" fmla="*/ 0 w 580"/>
                  <a:gd name="T1" fmla="*/ 0 h 424"/>
                  <a:gd name="T2" fmla="*/ 0 w 580"/>
                  <a:gd name="T3" fmla="*/ 424 h 424"/>
                  <a:gd name="T4" fmla="*/ 580 w 580"/>
                  <a:gd name="T5" fmla="*/ 424 h 424"/>
                  <a:gd name="T6" fmla="*/ 580 w 580"/>
                  <a:gd name="T7" fmla="*/ 0 h 424"/>
                  <a:gd name="T8" fmla="*/ 0 w 580"/>
                  <a:gd name="T9" fmla="*/ 0 h 424"/>
                  <a:gd name="T10" fmla="*/ 27 w 580"/>
                  <a:gd name="T11" fmla="*/ 27 h 424"/>
                  <a:gd name="T12" fmla="*/ 368 w 580"/>
                  <a:gd name="T13" fmla="*/ 27 h 424"/>
                  <a:gd name="T14" fmla="*/ 368 w 580"/>
                  <a:gd name="T15" fmla="*/ 397 h 424"/>
                  <a:gd name="T16" fmla="*/ 27 w 580"/>
                  <a:gd name="T17" fmla="*/ 397 h 424"/>
                  <a:gd name="T18" fmla="*/ 27 w 580"/>
                  <a:gd name="T19" fmla="*/ 27 h 424"/>
                  <a:gd name="T20" fmla="*/ 553 w 580"/>
                  <a:gd name="T21" fmla="*/ 397 h 424"/>
                  <a:gd name="T22" fmla="*/ 395 w 580"/>
                  <a:gd name="T23" fmla="*/ 397 h 424"/>
                  <a:gd name="T24" fmla="*/ 395 w 580"/>
                  <a:gd name="T25" fmla="*/ 27 h 424"/>
                  <a:gd name="T26" fmla="*/ 553 w 580"/>
                  <a:gd name="T27" fmla="*/ 27 h 424"/>
                  <a:gd name="T28" fmla="*/ 553 w 580"/>
                  <a:gd name="T29" fmla="*/ 39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424">
                    <a:moveTo>
                      <a:pt x="0" y="0"/>
                    </a:moveTo>
                    <a:lnTo>
                      <a:pt x="0" y="424"/>
                    </a:lnTo>
                    <a:lnTo>
                      <a:pt x="580" y="424"/>
                    </a:lnTo>
                    <a:lnTo>
                      <a:pt x="580" y="0"/>
                    </a:lnTo>
                    <a:lnTo>
                      <a:pt x="0" y="0"/>
                    </a:lnTo>
                    <a:moveTo>
                      <a:pt x="27" y="27"/>
                    </a:moveTo>
                    <a:lnTo>
                      <a:pt x="368" y="27"/>
                    </a:lnTo>
                    <a:lnTo>
                      <a:pt x="368" y="397"/>
                    </a:lnTo>
                    <a:lnTo>
                      <a:pt x="27" y="397"/>
                    </a:lnTo>
                    <a:lnTo>
                      <a:pt x="27" y="27"/>
                    </a:lnTo>
                    <a:moveTo>
                      <a:pt x="553" y="397"/>
                    </a:moveTo>
                    <a:lnTo>
                      <a:pt x="395" y="397"/>
                    </a:lnTo>
                    <a:lnTo>
                      <a:pt x="395" y="27"/>
                    </a:lnTo>
                    <a:lnTo>
                      <a:pt x="553" y="27"/>
                    </a:lnTo>
                    <a:lnTo>
                      <a:pt x="553" y="3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2" name="íṡḻïḓé">
                <a:extLst>
                  <a:ext uri="{FF2B5EF4-FFF2-40B4-BE49-F238E27FC236}">
                    <a16:creationId xmlns:a16="http://schemas.microsoft.com/office/drawing/2014/main" id="{82805C4D-7D32-4A92-BF63-761E74066564}"/>
                  </a:ext>
                </a:extLst>
              </p:cNvPr>
              <p:cNvSpPr/>
              <p:nvPr/>
            </p:nvSpPr>
            <p:spPr bwMode="auto">
              <a:xfrm>
                <a:off x="8644416" y="4549339"/>
                <a:ext cx="711447" cy="318666"/>
              </a:xfrm>
              <a:prstGeom prst="rect">
                <a:avLst/>
              </a:prstGeom>
              <a:solidFill>
                <a:srgbClr val="F5C1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3" name="i$ļîďé">
                <a:extLst>
                  <a:ext uri="{FF2B5EF4-FFF2-40B4-BE49-F238E27FC236}">
                    <a16:creationId xmlns:a16="http://schemas.microsoft.com/office/drawing/2014/main" id="{10387B8A-66A3-4F17-8E94-6C4652C3BC99}"/>
                  </a:ext>
                </a:extLst>
              </p:cNvPr>
              <p:cNvSpPr/>
              <p:nvPr/>
            </p:nvSpPr>
            <p:spPr bwMode="auto">
              <a:xfrm>
                <a:off x="8644416" y="4549339"/>
                <a:ext cx="711447" cy="318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4" name="iṧlîde">
                <a:extLst>
                  <a:ext uri="{FF2B5EF4-FFF2-40B4-BE49-F238E27FC236}">
                    <a16:creationId xmlns:a16="http://schemas.microsoft.com/office/drawing/2014/main" id="{02A1F1D2-009E-468F-AC0C-7D3543E63FC3}"/>
                  </a:ext>
                </a:extLst>
              </p:cNvPr>
              <p:cNvSpPr/>
              <p:nvPr/>
            </p:nvSpPr>
            <p:spPr bwMode="auto">
              <a:xfrm>
                <a:off x="8644416" y="4515856"/>
                <a:ext cx="729976" cy="33484"/>
              </a:xfrm>
              <a:prstGeom prst="rect">
                <a:avLst/>
              </a:prstGeom>
              <a:solidFill>
                <a:srgbClr val="3B4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5" name="ïş1iḋé">
                <a:extLst>
                  <a:ext uri="{FF2B5EF4-FFF2-40B4-BE49-F238E27FC236}">
                    <a16:creationId xmlns:a16="http://schemas.microsoft.com/office/drawing/2014/main" id="{FCCC8458-EA15-4554-9FBD-A4BBC91A1266}"/>
                  </a:ext>
                </a:extLst>
              </p:cNvPr>
              <p:cNvSpPr/>
              <p:nvPr/>
            </p:nvSpPr>
            <p:spPr bwMode="auto">
              <a:xfrm>
                <a:off x="8644416" y="3872752"/>
                <a:ext cx="1119048" cy="98141"/>
              </a:xfrm>
              <a:custGeom>
                <a:avLst/>
                <a:gdLst>
                  <a:gd name="T0" fmla="*/ 0 w 1208"/>
                  <a:gd name="T1" fmla="*/ 0 h 85"/>
                  <a:gd name="T2" fmla="*/ 0 w 1208"/>
                  <a:gd name="T3" fmla="*/ 29 h 85"/>
                  <a:gd name="T4" fmla="*/ 1208 w 1208"/>
                  <a:gd name="T5" fmla="*/ 85 h 85"/>
                  <a:gd name="T6" fmla="*/ 1208 w 1208"/>
                  <a:gd name="T7" fmla="*/ 0 h 85"/>
                  <a:gd name="T8" fmla="*/ 0 w 1208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8" h="85">
                    <a:moveTo>
                      <a:pt x="0" y="0"/>
                    </a:moveTo>
                    <a:lnTo>
                      <a:pt x="0" y="29"/>
                    </a:lnTo>
                    <a:lnTo>
                      <a:pt x="1208" y="85"/>
                    </a:lnTo>
                    <a:lnTo>
                      <a:pt x="120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6" name="ïṩļíḑe">
                <a:extLst>
                  <a:ext uri="{FF2B5EF4-FFF2-40B4-BE49-F238E27FC236}">
                    <a16:creationId xmlns:a16="http://schemas.microsoft.com/office/drawing/2014/main" id="{CE14AD3E-E5EA-4CA5-9A01-5EE931C90FB6}"/>
                  </a:ext>
                </a:extLst>
              </p:cNvPr>
              <p:cNvSpPr/>
              <p:nvPr/>
            </p:nvSpPr>
            <p:spPr bwMode="auto">
              <a:xfrm>
                <a:off x="9203014" y="2750494"/>
                <a:ext cx="679952" cy="371776"/>
              </a:xfrm>
              <a:custGeom>
                <a:avLst/>
                <a:gdLst>
                  <a:gd name="T0" fmla="*/ 0 w 734"/>
                  <a:gd name="T1" fmla="*/ 0 h 322"/>
                  <a:gd name="T2" fmla="*/ 350 w 734"/>
                  <a:gd name="T3" fmla="*/ 322 h 322"/>
                  <a:gd name="T4" fmla="*/ 734 w 734"/>
                  <a:gd name="T5" fmla="*/ 322 h 322"/>
                  <a:gd name="T6" fmla="*/ 0 w 734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4" h="322">
                    <a:moveTo>
                      <a:pt x="0" y="0"/>
                    </a:moveTo>
                    <a:lnTo>
                      <a:pt x="350" y="322"/>
                    </a:lnTo>
                    <a:lnTo>
                      <a:pt x="734" y="3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4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7" name="ïṧ1ïḍè">
                <a:extLst>
                  <a:ext uri="{FF2B5EF4-FFF2-40B4-BE49-F238E27FC236}">
                    <a16:creationId xmlns:a16="http://schemas.microsoft.com/office/drawing/2014/main" id="{BBC0C06E-C1A5-4906-A422-11952203CE0A}"/>
                  </a:ext>
                </a:extLst>
              </p:cNvPr>
              <p:cNvSpPr/>
              <p:nvPr/>
            </p:nvSpPr>
            <p:spPr bwMode="auto">
              <a:xfrm>
                <a:off x="7907031" y="3259667"/>
                <a:ext cx="452992" cy="236691"/>
              </a:xfrm>
              <a:custGeom>
                <a:avLst/>
                <a:gdLst>
                  <a:gd name="T0" fmla="*/ 489 w 489"/>
                  <a:gd name="T1" fmla="*/ 0 h 205"/>
                  <a:gd name="T2" fmla="*/ 260 w 489"/>
                  <a:gd name="T3" fmla="*/ 205 h 205"/>
                  <a:gd name="T4" fmla="*/ 0 w 489"/>
                  <a:gd name="T5" fmla="*/ 205 h 205"/>
                  <a:gd name="T6" fmla="*/ 489 w 489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9" h="205">
                    <a:moveTo>
                      <a:pt x="489" y="0"/>
                    </a:moveTo>
                    <a:lnTo>
                      <a:pt x="260" y="205"/>
                    </a:lnTo>
                    <a:lnTo>
                      <a:pt x="0" y="205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3D4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8" name="ïSľîďe">
                <a:extLst>
                  <a:ext uri="{FF2B5EF4-FFF2-40B4-BE49-F238E27FC236}">
                    <a16:creationId xmlns:a16="http://schemas.microsoft.com/office/drawing/2014/main" id="{CB55A626-83C3-47E6-807F-5C0BCB3C178B}"/>
                  </a:ext>
                </a:extLst>
              </p:cNvPr>
              <p:cNvSpPr/>
              <p:nvPr/>
            </p:nvSpPr>
            <p:spPr bwMode="auto">
              <a:xfrm>
                <a:off x="8644416" y="4695972"/>
                <a:ext cx="447435" cy="174344"/>
              </a:xfrm>
              <a:custGeom>
                <a:avLst/>
                <a:gdLst>
                  <a:gd name="T0" fmla="*/ 219 w 232"/>
                  <a:gd name="T1" fmla="*/ 64 h 73"/>
                  <a:gd name="T2" fmla="*/ 220 w 232"/>
                  <a:gd name="T3" fmla="*/ 59 h 73"/>
                  <a:gd name="T4" fmla="*/ 210 w 232"/>
                  <a:gd name="T5" fmla="*/ 49 h 73"/>
                  <a:gd name="T6" fmla="*/ 210 w 232"/>
                  <a:gd name="T7" fmla="*/ 49 h 73"/>
                  <a:gd name="T8" fmla="*/ 210 w 232"/>
                  <a:gd name="T9" fmla="*/ 48 h 73"/>
                  <a:gd name="T10" fmla="*/ 199 w 232"/>
                  <a:gd name="T11" fmla="*/ 37 h 73"/>
                  <a:gd name="T12" fmla="*/ 197 w 232"/>
                  <a:gd name="T13" fmla="*/ 37 h 73"/>
                  <a:gd name="T14" fmla="*/ 184 w 232"/>
                  <a:gd name="T15" fmla="*/ 26 h 73"/>
                  <a:gd name="T16" fmla="*/ 173 w 232"/>
                  <a:gd name="T17" fmla="*/ 33 h 73"/>
                  <a:gd name="T18" fmla="*/ 163 w 232"/>
                  <a:gd name="T19" fmla="*/ 28 h 73"/>
                  <a:gd name="T20" fmla="*/ 158 w 232"/>
                  <a:gd name="T21" fmla="*/ 29 h 73"/>
                  <a:gd name="T22" fmla="*/ 158 w 232"/>
                  <a:gd name="T23" fmla="*/ 28 h 73"/>
                  <a:gd name="T24" fmla="*/ 147 w 232"/>
                  <a:gd name="T25" fmla="*/ 17 h 73"/>
                  <a:gd name="T26" fmla="*/ 143 w 232"/>
                  <a:gd name="T27" fmla="*/ 18 h 73"/>
                  <a:gd name="T28" fmla="*/ 143 w 232"/>
                  <a:gd name="T29" fmla="*/ 16 h 73"/>
                  <a:gd name="T30" fmla="*/ 131 w 232"/>
                  <a:gd name="T31" fmla="*/ 5 h 73"/>
                  <a:gd name="T32" fmla="*/ 127 w 232"/>
                  <a:gd name="T33" fmla="*/ 6 h 73"/>
                  <a:gd name="T34" fmla="*/ 116 w 232"/>
                  <a:gd name="T35" fmla="*/ 0 h 73"/>
                  <a:gd name="T36" fmla="*/ 105 w 232"/>
                  <a:gd name="T37" fmla="*/ 6 h 73"/>
                  <a:gd name="T38" fmla="*/ 101 w 232"/>
                  <a:gd name="T39" fmla="*/ 5 h 73"/>
                  <a:gd name="T40" fmla="*/ 89 w 232"/>
                  <a:gd name="T41" fmla="*/ 16 h 73"/>
                  <a:gd name="T42" fmla="*/ 89 w 232"/>
                  <a:gd name="T43" fmla="*/ 18 h 73"/>
                  <a:gd name="T44" fmla="*/ 86 w 232"/>
                  <a:gd name="T45" fmla="*/ 17 h 73"/>
                  <a:gd name="T46" fmla="*/ 74 w 232"/>
                  <a:gd name="T47" fmla="*/ 28 h 73"/>
                  <a:gd name="T48" fmla="*/ 74 w 232"/>
                  <a:gd name="T49" fmla="*/ 29 h 73"/>
                  <a:gd name="T50" fmla="*/ 69 w 232"/>
                  <a:gd name="T51" fmla="*/ 28 h 73"/>
                  <a:gd name="T52" fmla="*/ 59 w 232"/>
                  <a:gd name="T53" fmla="*/ 33 h 73"/>
                  <a:gd name="T54" fmla="*/ 48 w 232"/>
                  <a:gd name="T55" fmla="*/ 26 h 73"/>
                  <a:gd name="T56" fmla="*/ 35 w 232"/>
                  <a:gd name="T57" fmla="*/ 37 h 73"/>
                  <a:gd name="T58" fmla="*/ 34 w 232"/>
                  <a:gd name="T59" fmla="*/ 37 h 73"/>
                  <a:gd name="T60" fmla="*/ 22 w 232"/>
                  <a:gd name="T61" fmla="*/ 48 h 73"/>
                  <a:gd name="T62" fmla="*/ 22 w 232"/>
                  <a:gd name="T63" fmla="*/ 49 h 73"/>
                  <a:gd name="T64" fmla="*/ 22 w 232"/>
                  <a:gd name="T65" fmla="*/ 49 h 73"/>
                  <a:gd name="T66" fmla="*/ 12 w 232"/>
                  <a:gd name="T67" fmla="*/ 59 h 73"/>
                  <a:gd name="T68" fmla="*/ 13 w 232"/>
                  <a:gd name="T69" fmla="*/ 64 h 73"/>
                  <a:gd name="T70" fmla="*/ 0 w 232"/>
                  <a:gd name="T71" fmla="*/ 73 h 73"/>
                  <a:gd name="T72" fmla="*/ 100 w 232"/>
                  <a:gd name="T73" fmla="*/ 73 h 73"/>
                  <a:gd name="T74" fmla="*/ 133 w 232"/>
                  <a:gd name="T75" fmla="*/ 73 h 73"/>
                  <a:gd name="T76" fmla="*/ 232 w 232"/>
                  <a:gd name="T77" fmla="*/ 73 h 73"/>
                  <a:gd name="T78" fmla="*/ 219 w 232"/>
                  <a:gd name="T79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2" h="73">
                    <a:moveTo>
                      <a:pt x="219" y="64"/>
                    </a:moveTo>
                    <a:cubicBezTo>
                      <a:pt x="220" y="63"/>
                      <a:pt x="220" y="61"/>
                      <a:pt x="220" y="59"/>
                    </a:cubicBezTo>
                    <a:cubicBezTo>
                      <a:pt x="220" y="53"/>
                      <a:pt x="216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2"/>
                      <a:pt x="205" y="37"/>
                      <a:pt x="199" y="37"/>
                    </a:cubicBezTo>
                    <a:cubicBezTo>
                      <a:pt x="198" y="37"/>
                      <a:pt x="197" y="37"/>
                      <a:pt x="197" y="37"/>
                    </a:cubicBezTo>
                    <a:cubicBezTo>
                      <a:pt x="196" y="31"/>
                      <a:pt x="191" y="26"/>
                      <a:pt x="184" y="26"/>
                    </a:cubicBezTo>
                    <a:cubicBezTo>
                      <a:pt x="179" y="26"/>
                      <a:pt x="175" y="29"/>
                      <a:pt x="173" y="33"/>
                    </a:cubicBezTo>
                    <a:cubicBezTo>
                      <a:pt x="170" y="30"/>
                      <a:pt x="167" y="28"/>
                      <a:pt x="163" y="28"/>
                    </a:cubicBezTo>
                    <a:cubicBezTo>
                      <a:pt x="161" y="28"/>
                      <a:pt x="160" y="29"/>
                      <a:pt x="158" y="29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8" y="22"/>
                      <a:pt x="153" y="17"/>
                      <a:pt x="147" y="17"/>
                    </a:cubicBezTo>
                    <a:cubicBezTo>
                      <a:pt x="145" y="17"/>
                      <a:pt x="144" y="17"/>
                      <a:pt x="143" y="18"/>
                    </a:cubicBezTo>
                    <a:cubicBezTo>
                      <a:pt x="143" y="17"/>
                      <a:pt x="143" y="17"/>
                      <a:pt x="143" y="16"/>
                    </a:cubicBezTo>
                    <a:cubicBezTo>
                      <a:pt x="143" y="10"/>
                      <a:pt x="138" y="5"/>
                      <a:pt x="131" y="5"/>
                    </a:cubicBezTo>
                    <a:cubicBezTo>
                      <a:pt x="130" y="5"/>
                      <a:pt x="128" y="5"/>
                      <a:pt x="127" y="6"/>
                    </a:cubicBezTo>
                    <a:cubicBezTo>
                      <a:pt x="125" y="2"/>
                      <a:pt x="121" y="0"/>
                      <a:pt x="116" y="0"/>
                    </a:cubicBezTo>
                    <a:cubicBezTo>
                      <a:pt x="112" y="0"/>
                      <a:pt x="107" y="2"/>
                      <a:pt x="105" y="6"/>
                    </a:cubicBezTo>
                    <a:cubicBezTo>
                      <a:pt x="104" y="5"/>
                      <a:pt x="102" y="5"/>
                      <a:pt x="101" y="5"/>
                    </a:cubicBezTo>
                    <a:cubicBezTo>
                      <a:pt x="95" y="5"/>
                      <a:pt x="89" y="10"/>
                      <a:pt x="89" y="16"/>
                    </a:cubicBezTo>
                    <a:cubicBezTo>
                      <a:pt x="89" y="17"/>
                      <a:pt x="89" y="17"/>
                      <a:pt x="89" y="18"/>
                    </a:cubicBezTo>
                    <a:cubicBezTo>
                      <a:pt x="88" y="17"/>
                      <a:pt x="87" y="17"/>
                      <a:pt x="86" y="17"/>
                    </a:cubicBezTo>
                    <a:cubicBezTo>
                      <a:pt x="79" y="17"/>
                      <a:pt x="74" y="22"/>
                      <a:pt x="74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3" y="29"/>
                      <a:pt x="71" y="28"/>
                      <a:pt x="69" y="28"/>
                    </a:cubicBezTo>
                    <a:cubicBezTo>
                      <a:pt x="65" y="28"/>
                      <a:pt x="62" y="30"/>
                      <a:pt x="59" y="33"/>
                    </a:cubicBezTo>
                    <a:cubicBezTo>
                      <a:pt x="57" y="29"/>
                      <a:pt x="53" y="26"/>
                      <a:pt x="48" y="26"/>
                    </a:cubicBezTo>
                    <a:cubicBezTo>
                      <a:pt x="42" y="26"/>
                      <a:pt x="37" y="31"/>
                      <a:pt x="35" y="37"/>
                    </a:cubicBezTo>
                    <a:cubicBezTo>
                      <a:pt x="35" y="37"/>
                      <a:pt x="34" y="37"/>
                      <a:pt x="34" y="37"/>
                    </a:cubicBezTo>
                    <a:cubicBezTo>
                      <a:pt x="27" y="37"/>
                      <a:pt x="22" y="42"/>
                      <a:pt x="22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17" y="49"/>
                      <a:pt x="12" y="53"/>
                      <a:pt x="12" y="59"/>
                    </a:cubicBezTo>
                    <a:cubicBezTo>
                      <a:pt x="12" y="61"/>
                      <a:pt x="12" y="63"/>
                      <a:pt x="13" y="6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33" y="73"/>
                      <a:pt x="133" y="73"/>
                      <a:pt x="133" y="73"/>
                    </a:cubicBezTo>
                    <a:cubicBezTo>
                      <a:pt x="232" y="73"/>
                      <a:pt x="232" y="73"/>
                      <a:pt x="232" y="73"/>
                    </a:cubicBezTo>
                    <a:cubicBezTo>
                      <a:pt x="219" y="64"/>
                      <a:pt x="219" y="64"/>
                      <a:pt x="219" y="64"/>
                    </a:cubicBezTo>
                  </a:path>
                </a:pathLst>
              </a:custGeom>
              <a:solidFill>
                <a:srgbClr val="737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9" name="îSľíďê">
                <a:extLst>
                  <a:ext uri="{FF2B5EF4-FFF2-40B4-BE49-F238E27FC236}">
                    <a16:creationId xmlns:a16="http://schemas.microsoft.com/office/drawing/2014/main" id="{8D343669-49CD-4066-992D-0FFA68FBE47E}"/>
                  </a:ext>
                </a:extLst>
              </p:cNvPr>
              <p:cNvSpPr/>
              <p:nvPr/>
            </p:nvSpPr>
            <p:spPr bwMode="auto">
              <a:xfrm>
                <a:off x="8910282" y="4695972"/>
                <a:ext cx="445582" cy="174344"/>
              </a:xfrm>
              <a:custGeom>
                <a:avLst/>
                <a:gdLst>
                  <a:gd name="T0" fmla="*/ 219 w 231"/>
                  <a:gd name="T1" fmla="*/ 64 h 73"/>
                  <a:gd name="T2" fmla="*/ 220 w 231"/>
                  <a:gd name="T3" fmla="*/ 59 h 73"/>
                  <a:gd name="T4" fmla="*/ 209 w 231"/>
                  <a:gd name="T5" fmla="*/ 49 h 73"/>
                  <a:gd name="T6" fmla="*/ 209 w 231"/>
                  <a:gd name="T7" fmla="*/ 49 h 73"/>
                  <a:gd name="T8" fmla="*/ 209 w 231"/>
                  <a:gd name="T9" fmla="*/ 48 h 73"/>
                  <a:gd name="T10" fmla="*/ 198 w 231"/>
                  <a:gd name="T11" fmla="*/ 37 h 73"/>
                  <a:gd name="T12" fmla="*/ 196 w 231"/>
                  <a:gd name="T13" fmla="*/ 37 h 73"/>
                  <a:gd name="T14" fmla="*/ 184 w 231"/>
                  <a:gd name="T15" fmla="*/ 26 h 73"/>
                  <a:gd name="T16" fmla="*/ 172 w 231"/>
                  <a:gd name="T17" fmla="*/ 33 h 73"/>
                  <a:gd name="T18" fmla="*/ 162 w 231"/>
                  <a:gd name="T19" fmla="*/ 28 h 73"/>
                  <a:gd name="T20" fmla="*/ 158 w 231"/>
                  <a:gd name="T21" fmla="*/ 29 h 73"/>
                  <a:gd name="T22" fmla="*/ 158 w 231"/>
                  <a:gd name="T23" fmla="*/ 28 h 73"/>
                  <a:gd name="T24" fmla="*/ 146 w 231"/>
                  <a:gd name="T25" fmla="*/ 17 h 73"/>
                  <a:gd name="T26" fmla="*/ 142 w 231"/>
                  <a:gd name="T27" fmla="*/ 18 h 73"/>
                  <a:gd name="T28" fmla="*/ 142 w 231"/>
                  <a:gd name="T29" fmla="*/ 16 h 73"/>
                  <a:gd name="T30" fmla="*/ 131 w 231"/>
                  <a:gd name="T31" fmla="*/ 5 h 73"/>
                  <a:gd name="T32" fmla="*/ 127 w 231"/>
                  <a:gd name="T33" fmla="*/ 6 h 73"/>
                  <a:gd name="T34" fmla="*/ 116 w 231"/>
                  <a:gd name="T35" fmla="*/ 0 h 73"/>
                  <a:gd name="T36" fmla="*/ 105 w 231"/>
                  <a:gd name="T37" fmla="*/ 6 h 73"/>
                  <a:gd name="T38" fmla="*/ 100 w 231"/>
                  <a:gd name="T39" fmla="*/ 5 h 73"/>
                  <a:gd name="T40" fmla="*/ 89 w 231"/>
                  <a:gd name="T41" fmla="*/ 16 h 73"/>
                  <a:gd name="T42" fmla="*/ 89 w 231"/>
                  <a:gd name="T43" fmla="*/ 18 h 73"/>
                  <a:gd name="T44" fmla="*/ 85 w 231"/>
                  <a:gd name="T45" fmla="*/ 17 h 73"/>
                  <a:gd name="T46" fmla="*/ 74 w 231"/>
                  <a:gd name="T47" fmla="*/ 28 h 73"/>
                  <a:gd name="T48" fmla="*/ 74 w 231"/>
                  <a:gd name="T49" fmla="*/ 29 h 73"/>
                  <a:gd name="T50" fmla="*/ 69 w 231"/>
                  <a:gd name="T51" fmla="*/ 28 h 73"/>
                  <a:gd name="T52" fmla="*/ 59 w 231"/>
                  <a:gd name="T53" fmla="*/ 33 h 73"/>
                  <a:gd name="T54" fmla="*/ 48 w 231"/>
                  <a:gd name="T55" fmla="*/ 26 h 73"/>
                  <a:gd name="T56" fmla="*/ 35 w 231"/>
                  <a:gd name="T57" fmla="*/ 37 h 73"/>
                  <a:gd name="T58" fmla="*/ 33 w 231"/>
                  <a:gd name="T59" fmla="*/ 37 h 73"/>
                  <a:gd name="T60" fmla="*/ 22 w 231"/>
                  <a:gd name="T61" fmla="*/ 48 h 73"/>
                  <a:gd name="T62" fmla="*/ 22 w 231"/>
                  <a:gd name="T63" fmla="*/ 49 h 73"/>
                  <a:gd name="T64" fmla="*/ 22 w 231"/>
                  <a:gd name="T65" fmla="*/ 49 h 73"/>
                  <a:gd name="T66" fmla="*/ 12 w 231"/>
                  <a:gd name="T67" fmla="*/ 59 h 73"/>
                  <a:gd name="T68" fmla="*/ 13 w 231"/>
                  <a:gd name="T69" fmla="*/ 64 h 73"/>
                  <a:gd name="T70" fmla="*/ 0 w 231"/>
                  <a:gd name="T71" fmla="*/ 73 h 73"/>
                  <a:gd name="T72" fmla="*/ 99 w 231"/>
                  <a:gd name="T73" fmla="*/ 73 h 73"/>
                  <a:gd name="T74" fmla="*/ 132 w 231"/>
                  <a:gd name="T75" fmla="*/ 73 h 73"/>
                  <a:gd name="T76" fmla="*/ 231 w 231"/>
                  <a:gd name="T77" fmla="*/ 73 h 73"/>
                  <a:gd name="T78" fmla="*/ 219 w 231"/>
                  <a:gd name="T79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1" h="73">
                    <a:moveTo>
                      <a:pt x="219" y="64"/>
                    </a:moveTo>
                    <a:cubicBezTo>
                      <a:pt x="219" y="63"/>
                      <a:pt x="220" y="61"/>
                      <a:pt x="220" y="59"/>
                    </a:cubicBezTo>
                    <a:cubicBezTo>
                      <a:pt x="220" y="53"/>
                      <a:pt x="215" y="49"/>
                      <a:pt x="209" y="49"/>
                    </a:cubicBezTo>
                    <a:cubicBezTo>
                      <a:pt x="209" y="49"/>
                      <a:pt x="209" y="49"/>
                      <a:pt x="209" y="49"/>
                    </a:cubicBezTo>
                    <a:cubicBezTo>
                      <a:pt x="209" y="48"/>
                      <a:pt x="209" y="48"/>
                      <a:pt x="209" y="48"/>
                    </a:cubicBezTo>
                    <a:cubicBezTo>
                      <a:pt x="209" y="42"/>
                      <a:pt x="204" y="37"/>
                      <a:pt x="198" y="37"/>
                    </a:cubicBezTo>
                    <a:cubicBezTo>
                      <a:pt x="198" y="37"/>
                      <a:pt x="197" y="37"/>
                      <a:pt x="196" y="37"/>
                    </a:cubicBezTo>
                    <a:cubicBezTo>
                      <a:pt x="195" y="31"/>
                      <a:pt x="190" y="26"/>
                      <a:pt x="184" y="26"/>
                    </a:cubicBezTo>
                    <a:cubicBezTo>
                      <a:pt x="179" y="26"/>
                      <a:pt x="175" y="29"/>
                      <a:pt x="172" y="33"/>
                    </a:cubicBezTo>
                    <a:cubicBezTo>
                      <a:pt x="170" y="30"/>
                      <a:pt x="166" y="28"/>
                      <a:pt x="162" y="28"/>
                    </a:cubicBezTo>
                    <a:cubicBezTo>
                      <a:pt x="161" y="28"/>
                      <a:pt x="159" y="29"/>
                      <a:pt x="158" y="29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8" y="22"/>
                      <a:pt x="153" y="17"/>
                      <a:pt x="146" y="17"/>
                    </a:cubicBezTo>
                    <a:cubicBezTo>
                      <a:pt x="145" y="17"/>
                      <a:pt x="144" y="17"/>
                      <a:pt x="142" y="18"/>
                    </a:cubicBezTo>
                    <a:cubicBezTo>
                      <a:pt x="142" y="17"/>
                      <a:pt x="142" y="17"/>
                      <a:pt x="142" y="16"/>
                    </a:cubicBezTo>
                    <a:cubicBezTo>
                      <a:pt x="142" y="10"/>
                      <a:pt x="137" y="5"/>
                      <a:pt x="131" y="5"/>
                    </a:cubicBezTo>
                    <a:cubicBezTo>
                      <a:pt x="129" y="5"/>
                      <a:pt x="128" y="5"/>
                      <a:pt x="127" y="6"/>
                    </a:cubicBezTo>
                    <a:cubicBezTo>
                      <a:pt x="124" y="2"/>
                      <a:pt x="120" y="0"/>
                      <a:pt x="116" y="0"/>
                    </a:cubicBezTo>
                    <a:cubicBezTo>
                      <a:pt x="111" y="0"/>
                      <a:pt x="107" y="2"/>
                      <a:pt x="105" y="6"/>
                    </a:cubicBezTo>
                    <a:cubicBezTo>
                      <a:pt x="103" y="5"/>
                      <a:pt x="102" y="5"/>
                      <a:pt x="100" y="5"/>
                    </a:cubicBezTo>
                    <a:cubicBezTo>
                      <a:pt x="94" y="5"/>
                      <a:pt x="89" y="10"/>
                      <a:pt x="89" y="16"/>
                    </a:cubicBezTo>
                    <a:cubicBezTo>
                      <a:pt x="89" y="17"/>
                      <a:pt x="89" y="17"/>
                      <a:pt x="89" y="18"/>
                    </a:cubicBezTo>
                    <a:cubicBezTo>
                      <a:pt x="88" y="17"/>
                      <a:pt x="86" y="17"/>
                      <a:pt x="85" y="17"/>
                    </a:cubicBezTo>
                    <a:cubicBezTo>
                      <a:pt x="79" y="17"/>
                      <a:pt x="74" y="22"/>
                      <a:pt x="74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2" y="29"/>
                      <a:pt x="71" y="28"/>
                      <a:pt x="69" y="28"/>
                    </a:cubicBezTo>
                    <a:cubicBezTo>
                      <a:pt x="65" y="28"/>
                      <a:pt x="61" y="30"/>
                      <a:pt x="59" y="33"/>
                    </a:cubicBezTo>
                    <a:cubicBezTo>
                      <a:pt x="57" y="29"/>
                      <a:pt x="53" y="26"/>
                      <a:pt x="48" y="26"/>
                    </a:cubicBezTo>
                    <a:cubicBezTo>
                      <a:pt x="41" y="26"/>
                      <a:pt x="36" y="31"/>
                      <a:pt x="35" y="37"/>
                    </a:cubicBezTo>
                    <a:cubicBezTo>
                      <a:pt x="34" y="37"/>
                      <a:pt x="34" y="37"/>
                      <a:pt x="33" y="37"/>
                    </a:cubicBezTo>
                    <a:cubicBezTo>
                      <a:pt x="27" y="37"/>
                      <a:pt x="22" y="42"/>
                      <a:pt x="22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16" y="49"/>
                      <a:pt x="12" y="53"/>
                      <a:pt x="12" y="59"/>
                    </a:cubicBezTo>
                    <a:cubicBezTo>
                      <a:pt x="12" y="61"/>
                      <a:pt x="12" y="63"/>
                      <a:pt x="13" y="6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32" y="73"/>
                      <a:pt x="132" y="73"/>
                      <a:pt x="132" y="73"/>
                    </a:cubicBezTo>
                    <a:cubicBezTo>
                      <a:pt x="231" y="73"/>
                      <a:pt x="231" y="73"/>
                      <a:pt x="231" y="73"/>
                    </a:cubicBezTo>
                    <a:cubicBezTo>
                      <a:pt x="219" y="64"/>
                      <a:pt x="219" y="64"/>
                      <a:pt x="219" y="64"/>
                    </a:cubicBezTo>
                  </a:path>
                </a:pathLst>
              </a:custGeom>
              <a:solidFill>
                <a:srgbClr val="9AA8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0" name="îṥľîḋe">
                <a:extLst>
                  <a:ext uri="{FF2B5EF4-FFF2-40B4-BE49-F238E27FC236}">
                    <a16:creationId xmlns:a16="http://schemas.microsoft.com/office/drawing/2014/main" id="{A1BA7ED1-0C7B-44C6-B2CC-484CA9BAF4BB}"/>
                  </a:ext>
                </a:extLst>
              </p:cNvPr>
              <p:cNvSpPr/>
              <p:nvPr/>
            </p:nvSpPr>
            <p:spPr bwMode="auto">
              <a:xfrm>
                <a:off x="9270638" y="4709827"/>
                <a:ext cx="348312" cy="309429"/>
              </a:xfrm>
              <a:custGeom>
                <a:avLst/>
                <a:gdLst>
                  <a:gd name="T0" fmla="*/ 376 w 376"/>
                  <a:gd name="T1" fmla="*/ 52 h 268"/>
                  <a:gd name="T2" fmla="*/ 376 w 376"/>
                  <a:gd name="T3" fmla="*/ 46 h 268"/>
                  <a:gd name="T4" fmla="*/ 372 w 376"/>
                  <a:gd name="T5" fmla="*/ 46 h 268"/>
                  <a:gd name="T6" fmla="*/ 264 w 376"/>
                  <a:gd name="T7" fmla="*/ 0 h 268"/>
                  <a:gd name="T8" fmla="*/ 158 w 376"/>
                  <a:gd name="T9" fmla="*/ 46 h 268"/>
                  <a:gd name="T10" fmla="*/ 154 w 376"/>
                  <a:gd name="T11" fmla="*/ 46 h 268"/>
                  <a:gd name="T12" fmla="*/ 154 w 376"/>
                  <a:gd name="T13" fmla="*/ 52 h 268"/>
                  <a:gd name="T14" fmla="*/ 181 w 376"/>
                  <a:gd name="T15" fmla="*/ 52 h 268"/>
                  <a:gd name="T16" fmla="*/ 181 w 376"/>
                  <a:gd name="T17" fmla="*/ 85 h 268"/>
                  <a:gd name="T18" fmla="*/ 131 w 376"/>
                  <a:gd name="T19" fmla="*/ 65 h 268"/>
                  <a:gd name="T20" fmla="*/ 60 w 376"/>
                  <a:gd name="T21" fmla="*/ 94 h 268"/>
                  <a:gd name="T22" fmla="*/ 54 w 376"/>
                  <a:gd name="T23" fmla="*/ 94 h 268"/>
                  <a:gd name="T24" fmla="*/ 54 w 376"/>
                  <a:gd name="T25" fmla="*/ 100 h 268"/>
                  <a:gd name="T26" fmla="*/ 83 w 376"/>
                  <a:gd name="T27" fmla="*/ 100 h 268"/>
                  <a:gd name="T28" fmla="*/ 83 w 376"/>
                  <a:gd name="T29" fmla="*/ 156 h 268"/>
                  <a:gd name="T30" fmla="*/ 0 w 376"/>
                  <a:gd name="T31" fmla="*/ 156 h 268"/>
                  <a:gd name="T32" fmla="*/ 0 w 376"/>
                  <a:gd name="T33" fmla="*/ 268 h 268"/>
                  <a:gd name="T34" fmla="*/ 10 w 376"/>
                  <a:gd name="T35" fmla="*/ 268 h 268"/>
                  <a:gd name="T36" fmla="*/ 35 w 376"/>
                  <a:gd name="T37" fmla="*/ 268 h 268"/>
                  <a:gd name="T38" fmla="*/ 121 w 376"/>
                  <a:gd name="T39" fmla="*/ 268 h 268"/>
                  <a:gd name="T40" fmla="*/ 166 w 376"/>
                  <a:gd name="T41" fmla="*/ 268 h 268"/>
                  <a:gd name="T42" fmla="*/ 177 w 376"/>
                  <a:gd name="T43" fmla="*/ 268 h 268"/>
                  <a:gd name="T44" fmla="*/ 216 w 376"/>
                  <a:gd name="T45" fmla="*/ 268 h 268"/>
                  <a:gd name="T46" fmla="*/ 258 w 376"/>
                  <a:gd name="T47" fmla="*/ 268 h 268"/>
                  <a:gd name="T48" fmla="*/ 258 w 376"/>
                  <a:gd name="T49" fmla="*/ 197 h 268"/>
                  <a:gd name="T50" fmla="*/ 297 w 376"/>
                  <a:gd name="T51" fmla="*/ 197 h 268"/>
                  <a:gd name="T52" fmla="*/ 297 w 376"/>
                  <a:gd name="T53" fmla="*/ 268 h 268"/>
                  <a:gd name="T54" fmla="*/ 353 w 376"/>
                  <a:gd name="T55" fmla="*/ 268 h 268"/>
                  <a:gd name="T56" fmla="*/ 353 w 376"/>
                  <a:gd name="T57" fmla="*/ 251 h 268"/>
                  <a:gd name="T58" fmla="*/ 353 w 376"/>
                  <a:gd name="T59" fmla="*/ 141 h 268"/>
                  <a:gd name="T60" fmla="*/ 353 w 376"/>
                  <a:gd name="T61" fmla="*/ 141 h 268"/>
                  <a:gd name="T62" fmla="*/ 362 w 376"/>
                  <a:gd name="T63" fmla="*/ 141 h 268"/>
                  <a:gd name="T64" fmla="*/ 362 w 376"/>
                  <a:gd name="T65" fmla="*/ 135 h 268"/>
                  <a:gd name="T66" fmla="*/ 362 w 376"/>
                  <a:gd name="T67" fmla="*/ 135 h 268"/>
                  <a:gd name="T68" fmla="*/ 362 w 376"/>
                  <a:gd name="T69" fmla="*/ 110 h 268"/>
                  <a:gd name="T70" fmla="*/ 349 w 376"/>
                  <a:gd name="T71" fmla="*/ 110 h 268"/>
                  <a:gd name="T72" fmla="*/ 349 w 376"/>
                  <a:gd name="T73" fmla="*/ 52 h 268"/>
                  <a:gd name="T74" fmla="*/ 376 w 376"/>
                  <a:gd name="T75" fmla="*/ 52 h 268"/>
                  <a:gd name="T76" fmla="*/ 227 w 376"/>
                  <a:gd name="T77" fmla="*/ 218 h 268"/>
                  <a:gd name="T78" fmla="*/ 168 w 376"/>
                  <a:gd name="T79" fmla="*/ 218 h 268"/>
                  <a:gd name="T80" fmla="*/ 168 w 376"/>
                  <a:gd name="T81" fmla="*/ 177 h 268"/>
                  <a:gd name="T82" fmla="*/ 227 w 376"/>
                  <a:gd name="T83" fmla="*/ 177 h 268"/>
                  <a:gd name="T84" fmla="*/ 227 w 376"/>
                  <a:gd name="T85" fmla="*/ 218 h 268"/>
                  <a:gd name="T86" fmla="*/ 293 w 376"/>
                  <a:gd name="T87" fmla="*/ 114 h 268"/>
                  <a:gd name="T88" fmla="*/ 235 w 376"/>
                  <a:gd name="T89" fmla="*/ 114 h 268"/>
                  <a:gd name="T90" fmla="*/ 235 w 376"/>
                  <a:gd name="T91" fmla="*/ 71 h 268"/>
                  <a:gd name="T92" fmla="*/ 293 w 376"/>
                  <a:gd name="T93" fmla="*/ 71 h 268"/>
                  <a:gd name="T94" fmla="*/ 293 w 376"/>
                  <a:gd name="T95" fmla="*/ 1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6" h="268">
                    <a:moveTo>
                      <a:pt x="376" y="52"/>
                    </a:moveTo>
                    <a:lnTo>
                      <a:pt x="376" y="46"/>
                    </a:lnTo>
                    <a:lnTo>
                      <a:pt x="372" y="46"/>
                    </a:lnTo>
                    <a:lnTo>
                      <a:pt x="264" y="0"/>
                    </a:lnTo>
                    <a:lnTo>
                      <a:pt x="158" y="46"/>
                    </a:lnTo>
                    <a:lnTo>
                      <a:pt x="154" y="46"/>
                    </a:lnTo>
                    <a:lnTo>
                      <a:pt x="154" y="52"/>
                    </a:lnTo>
                    <a:lnTo>
                      <a:pt x="181" y="52"/>
                    </a:lnTo>
                    <a:lnTo>
                      <a:pt x="181" y="85"/>
                    </a:lnTo>
                    <a:lnTo>
                      <a:pt x="131" y="65"/>
                    </a:lnTo>
                    <a:lnTo>
                      <a:pt x="60" y="94"/>
                    </a:lnTo>
                    <a:lnTo>
                      <a:pt x="54" y="94"/>
                    </a:lnTo>
                    <a:lnTo>
                      <a:pt x="54" y="100"/>
                    </a:lnTo>
                    <a:lnTo>
                      <a:pt x="83" y="100"/>
                    </a:lnTo>
                    <a:lnTo>
                      <a:pt x="83" y="156"/>
                    </a:lnTo>
                    <a:lnTo>
                      <a:pt x="0" y="156"/>
                    </a:lnTo>
                    <a:lnTo>
                      <a:pt x="0" y="268"/>
                    </a:lnTo>
                    <a:lnTo>
                      <a:pt x="10" y="268"/>
                    </a:lnTo>
                    <a:lnTo>
                      <a:pt x="35" y="268"/>
                    </a:lnTo>
                    <a:lnTo>
                      <a:pt x="121" y="268"/>
                    </a:lnTo>
                    <a:lnTo>
                      <a:pt x="166" y="268"/>
                    </a:lnTo>
                    <a:lnTo>
                      <a:pt x="177" y="268"/>
                    </a:lnTo>
                    <a:lnTo>
                      <a:pt x="216" y="268"/>
                    </a:lnTo>
                    <a:lnTo>
                      <a:pt x="258" y="268"/>
                    </a:lnTo>
                    <a:lnTo>
                      <a:pt x="258" y="197"/>
                    </a:lnTo>
                    <a:lnTo>
                      <a:pt x="297" y="197"/>
                    </a:lnTo>
                    <a:lnTo>
                      <a:pt x="297" y="268"/>
                    </a:lnTo>
                    <a:lnTo>
                      <a:pt x="353" y="268"/>
                    </a:lnTo>
                    <a:lnTo>
                      <a:pt x="353" y="251"/>
                    </a:lnTo>
                    <a:lnTo>
                      <a:pt x="353" y="141"/>
                    </a:lnTo>
                    <a:lnTo>
                      <a:pt x="353" y="141"/>
                    </a:lnTo>
                    <a:lnTo>
                      <a:pt x="362" y="141"/>
                    </a:lnTo>
                    <a:lnTo>
                      <a:pt x="362" y="135"/>
                    </a:lnTo>
                    <a:lnTo>
                      <a:pt x="362" y="135"/>
                    </a:lnTo>
                    <a:lnTo>
                      <a:pt x="362" y="110"/>
                    </a:lnTo>
                    <a:lnTo>
                      <a:pt x="349" y="110"/>
                    </a:lnTo>
                    <a:lnTo>
                      <a:pt x="349" y="52"/>
                    </a:lnTo>
                    <a:lnTo>
                      <a:pt x="376" y="52"/>
                    </a:lnTo>
                    <a:moveTo>
                      <a:pt x="227" y="218"/>
                    </a:moveTo>
                    <a:lnTo>
                      <a:pt x="168" y="218"/>
                    </a:lnTo>
                    <a:lnTo>
                      <a:pt x="168" y="177"/>
                    </a:lnTo>
                    <a:lnTo>
                      <a:pt x="227" y="177"/>
                    </a:lnTo>
                    <a:lnTo>
                      <a:pt x="227" y="218"/>
                    </a:lnTo>
                    <a:moveTo>
                      <a:pt x="293" y="114"/>
                    </a:moveTo>
                    <a:lnTo>
                      <a:pt x="235" y="114"/>
                    </a:lnTo>
                    <a:lnTo>
                      <a:pt x="235" y="71"/>
                    </a:lnTo>
                    <a:lnTo>
                      <a:pt x="293" y="71"/>
                    </a:lnTo>
                    <a:lnTo>
                      <a:pt x="293" y="1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1" name="ïŝľíḓè">
                <a:extLst>
                  <a:ext uri="{FF2B5EF4-FFF2-40B4-BE49-F238E27FC236}">
                    <a16:creationId xmlns:a16="http://schemas.microsoft.com/office/drawing/2014/main" id="{10450649-E10C-44DD-A0BE-8164E3C29EEE}"/>
                  </a:ext>
                </a:extLst>
              </p:cNvPr>
              <p:cNvSpPr/>
              <p:nvPr/>
            </p:nvSpPr>
            <p:spPr bwMode="auto">
              <a:xfrm>
                <a:off x="9836648" y="4604759"/>
                <a:ext cx="85226" cy="55420"/>
              </a:xfrm>
              <a:custGeom>
                <a:avLst/>
                <a:gdLst>
                  <a:gd name="T0" fmla="*/ 26 w 44"/>
                  <a:gd name="T1" fmla="*/ 0 h 23"/>
                  <a:gd name="T2" fmla="*/ 0 w 44"/>
                  <a:gd name="T3" fmla="*/ 0 h 23"/>
                  <a:gd name="T4" fmla="*/ 0 w 44"/>
                  <a:gd name="T5" fmla="*/ 0 h 23"/>
                  <a:gd name="T6" fmla="*/ 20 w 44"/>
                  <a:gd name="T7" fmla="*/ 0 h 23"/>
                  <a:gd name="T8" fmla="*/ 44 w 44"/>
                  <a:gd name="T9" fmla="*/ 23 h 23"/>
                  <a:gd name="T10" fmla="*/ 44 w 44"/>
                  <a:gd name="T11" fmla="*/ 23 h 23"/>
                  <a:gd name="T12" fmla="*/ 44 w 44"/>
                  <a:gd name="T13" fmla="*/ 19 h 23"/>
                  <a:gd name="T14" fmla="*/ 26 w 44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23"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3" y="0"/>
                      <a:pt x="43" y="10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9"/>
                      <a:pt x="36" y="0"/>
                      <a:pt x="26" y="0"/>
                    </a:cubicBezTo>
                  </a:path>
                </a:pathLst>
              </a:custGeom>
              <a:solidFill>
                <a:srgbClr val="AAB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2" name="íŝḻiḑe">
                <a:extLst>
                  <a:ext uri="{FF2B5EF4-FFF2-40B4-BE49-F238E27FC236}">
                    <a16:creationId xmlns:a16="http://schemas.microsoft.com/office/drawing/2014/main" id="{648520F1-8B11-4DFC-804E-B6326DDEF650}"/>
                  </a:ext>
                </a:extLst>
              </p:cNvPr>
              <p:cNvSpPr/>
              <p:nvPr/>
            </p:nvSpPr>
            <p:spPr bwMode="auto">
              <a:xfrm>
                <a:off x="8981612" y="4604759"/>
                <a:ext cx="374252" cy="57730"/>
              </a:xfrm>
              <a:custGeom>
                <a:avLst/>
                <a:gdLst>
                  <a:gd name="T0" fmla="*/ 194 w 194"/>
                  <a:gd name="T1" fmla="*/ 0 h 24"/>
                  <a:gd name="T2" fmla="*/ 18 w 194"/>
                  <a:gd name="T3" fmla="*/ 0 h 24"/>
                  <a:gd name="T4" fmla="*/ 0 w 194"/>
                  <a:gd name="T5" fmla="*/ 19 h 24"/>
                  <a:gd name="T6" fmla="*/ 0 w 194"/>
                  <a:gd name="T7" fmla="*/ 24 h 24"/>
                  <a:gd name="T8" fmla="*/ 24 w 194"/>
                  <a:gd name="T9" fmla="*/ 0 h 24"/>
                  <a:gd name="T10" fmla="*/ 194 w 19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4">
                    <a:moveTo>
                      <a:pt x="19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94" y="0"/>
                      <a:pt x="194" y="0"/>
                      <a:pt x="194" y="0"/>
                    </a:cubicBezTo>
                  </a:path>
                </a:pathLst>
              </a:custGeom>
              <a:solidFill>
                <a:srgbClr val="F7CB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3" name="ïŝḷïḋe">
                <a:extLst>
                  <a:ext uri="{FF2B5EF4-FFF2-40B4-BE49-F238E27FC236}">
                    <a16:creationId xmlns:a16="http://schemas.microsoft.com/office/drawing/2014/main" id="{1CA53CE6-0484-4C2C-A07E-3012FFCCC241}"/>
                  </a:ext>
                </a:extLst>
              </p:cNvPr>
              <p:cNvSpPr/>
              <p:nvPr/>
            </p:nvSpPr>
            <p:spPr bwMode="auto">
              <a:xfrm>
                <a:off x="9426269" y="4791803"/>
                <a:ext cx="115795" cy="169724"/>
              </a:xfrm>
              <a:custGeom>
                <a:avLst/>
                <a:gdLst>
                  <a:gd name="T0" fmla="*/ 119 w 125"/>
                  <a:gd name="T1" fmla="*/ 126 h 147"/>
                  <a:gd name="T2" fmla="*/ 90 w 125"/>
                  <a:gd name="T3" fmla="*/ 126 h 147"/>
                  <a:gd name="T4" fmla="*/ 90 w 125"/>
                  <a:gd name="T5" fmla="*/ 143 h 147"/>
                  <a:gd name="T6" fmla="*/ 119 w 125"/>
                  <a:gd name="T7" fmla="*/ 126 h 147"/>
                  <a:gd name="T8" fmla="*/ 59 w 125"/>
                  <a:gd name="T9" fmla="*/ 106 h 147"/>
                  <a:gd name="T10" fmla="*/ 0 w 125"/>
                  <a:gd name="T11" fmla="*/ 106 h 147"/>
                  <a:gd name="T12" fmla="*/ 0 w 125"/>
                  <a:gd name="T13" fmla="*/ 147 h 147"/>
                  <a:gd name="T14" fmla="*/ 59 w 125"/>
                  <a:gd name="T15" fmla="*/ 147 h 147"/>
                  <a:gd name="T16" fmla="*/ 59 w 125"/>
                  <a:gd name="T17" fmla="*/ 106 h 147"/>
                  <a:gd name="T18" fmla="*/ 125 w 125"/>
                  <a:gd name="T19" fmla="*/ 0 h 147"/>
                  <a:gd name="T20" fmla="*/ 67 w 125"/>
                  <a:gd name="T21" fmla="*/ 0 h 147"/>
                  <a:gd name="T22" fmla="*/ 67 w 125"/>
                  <a:gd name="T23" fmla="*/ 43 h 147"/>
                  <a:gd name="T24" fmla="*/ 125 w 125"/>
                  <a:gd name="T25" fmla="*/ 43 h 147"/>
                  <a:gd name="T26" fmla="*/ 125 w 125"/>
                  <a:gd name="T2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147">
                    <a:moveTo>
                      <a:pt x="119" y="126"/>
                    </a:moveTo>
                    <a:lnTo>
                      <a:pt x="90" y="126"/>
                    </a:lnTo>
                    <a:lnTo>
                      <a:pt x="90" y="143"/>
                    </a:lnTo>
                    <a:lnTo>
                      <a:pt x="119" y="126"/>
                    </a:lnTo>
                    <a:moveTo>
                      <a:pt x="59" y="106"/>
                    </a:moveTo>
                    <a:lnTo>
                      <a:pt x="0" y="106"/>
                    </a:lnTo>
                    <a:lnTo>
                      <a:pt x="0" y="147"/>
                    </a:lnTo>
                    <a:lnTo>
                      <a:pt x="59" y="147"/>
                    </a:lnTo>
                    <a:lnTo>
                      <a:pt x="59" y="106"/>
                    </a:lnTo>
                    <a:moveTo>
                      <a:pt x="125" y="0"/>
                    </a:moveTo>
                    <a:lnTo>
                      <a:pt x="67" y="0"/>
                    </a:lnTo>
                    <a:lnTo>
                      <a:pt x="67" y="43"/>
                    </a:lnTo>
                    <a:lnTo>
                      <a:pt x="125" y="43"/>
                    </a:lnTo>
                    <a:lnTo>
                      <a:pt x="1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4" name="ïSľïḑè">
                <a:extLst>
                  <a:ext uri="{FF2B5EF4-FFF2-40B4-BE49-F238E27FC236}">
                    <a16:creationId xmlns:a16="http://schemas.microsoft.com/office/drawing/2014/main" id="{FB669DA5-C17B-48A1-BA25-D0258780E7C5}"/>
                  </a:ext>
                </a:extLst>
              </p:cNvPr>
              <p:cNvSpPr/>
              <p:nvPr/>
            </p:nvSpPr>
            <p:spPr bwMode="auto">
              <a:xfrm>
                <a:off x="9270638" y="4709827"/>
                <a:ext cx="348312" cy="309429"/>
              </a:xfrm>
              <a:custGeom>
                <a:avLst/>
                <a:gdLst>
                  <a:gd name="T0" fmla="*/ 168 w 376"/>
                  <a:gd name="T1" fmla="*/ 218 h 268"/>
                  <a:gd name="T2" fmla="*/ 168 w 376"/>
                  <a:gd name="T3" fmla="*/ 177 h 268"/>
                  <a:gd name="T4" fmla="*/ 227 w 376"/>
                  <a:gd name="T5" fmla="*/ 177 h 268"/>
                  <a:gd name="T6" fmla="*/ 227 w 376"/>
                  <a:gd name="T7" fmla="*/ 218 h 268"/>
                  <a:gd name="T8" fmla="*/ 168 w 376"/>
                  <a:gd name="T9" fmla="*/ 218 h 268"/>
                  <a:gd name="T10" fmla="*/ 235 w 376"/>
                  <a:gd name="T11" fmla="*/ 114 h 268"/>
                  <a:gd name="T12" fmla="*/ 235 w 376"/>
                  <a:gd name="T13" fmla="*/ 71 h 268"/>
                  <a:gd name="T14" fmla="*/ 293 w 376"/>
                  <a:gd name="T15" fmla="*/ 71 h 268"/>
                  <a:gd name="T16" fmla="*/ 293 w 376"/>
                  <a:gd name="T17" fmla="*/ 114 h 268"/>
                  <a:gd name="T18" fmla="*/ 235 w 376"/>
                  <a:gd name="T19" fmla="*/ 114 h 268"/>
                  <a:gd name="T20" fmla="*/ 264 w 376"/>
                  <a:gd name="T21" fmla="*/ 0 h 268"/>
                  <a:gd name="T22" fmla="*/ 158 w 376"/>
                  <a:gd name="T23" fmla="*/ 46 h 268"/>
                  <a:gd name="T24" fmla="*/ 154 w 376"/>
                  <a:gd name="T25" fmla="*/ 46 h 268"/>
                  <a:gd name="T26" fmla="*/ 154 w 376"/>
                  <a:gd name="T27" fmla="*/ 52 h 268"/>
                  <a:gd name="T28" fmla="*/ 181 w 376"/>
                  <a:gd name="T29" fmla="*/ 52 h 268"/>
                  <a:gd name="T30" fmla="*/ 181 w 376"/>
                  <a:gd name="T31" fmla="*/ 85 h 268"/>
                  <a:gd name="T32" fmla="*/ 131 w 376"/>
                  <a:gd name="T33" fmla="*/ 65 h 268"/>
                  <a:gd name="T34" fmla="*/ 60 w 376"/>
                  <a:gd name="T35" fmla="*/ 94 h 268"/>
                  <a:gd name="T36" fmla="*/ 54 w 376"/>
                  <a:gd name="T37" fmla="*/ 94 h 268"/>
                  <a:gd name="T38" fmla="*/ 54 w 376"/>
                  <a:gd name="T39" fmla="*/ 100 h 268"/>
                  <a:gd name="T40" fmla="*/ 83 w 376"/>
                  <a:gd name="T41" fmla="*/ 100 h 268"/>
                  <a:gd name="T42" fmla="*/ 83 w 376"/>
                  <a:gd name="T43" fmla="*/ 156 h 268"/>
                  <a:gd name="T44" fmla="*/ 0 w 376"/>
                  <a:gd name="T45" fmla="*/ 156 h 268"/>
                  <a:gd name="T46" fmla="*/ 0 w 376"/>
                  <a:gd name="T47" fmla="*/ 268 h 268"/>
                  <a:gd name="T48" fmla="*/ 10 w 376"/>
                  <a:gd name="T49" fmla="*/ 268 h 268"/>
                  <a:gd name="T50" fmla="*/ 35 w 376"/>
                  <a:gd name="T51" fmla="*/ 268 h 268"/>
                  <a:gd name="T52" fmla="*/ 121 w 376"/>
                  <a:gd name="T53" fmla="*/ 268 h 268"/>
                  <a:gd name="T54" fmla="*/ 164 w 376"/>
                  <a:gd name="T55" fmla="*/ 268 h 268"/>
                  <a:gd name="T56" fmla="*/ 258 w 376"/>
                  <a:gd name="T57" fmla="*/ 214 h 268"/>
                  <a:gd name="T58" fmla="*/ 258 w 376"/>
                  <a:gd name="T59" fmla="*/ 197 h 268"/>
                  <a:gd name="T60" fmla="*/ 287 w 376"/>
                  <a:gd name="T61" fmla="*/ 197 h 268"/>
                  <a:gd name="T62" fmla="*/ 353 w 376"/>
                  <a:gd name="T63" fmla="*/ 158 h 268"/>
                  <a:gd name="T64" fmla="*/ 353 w 376"/>
                  <a:gd name="T65" fmla="*/ 141 h 268"/>
                  <a:gd name="T66" fmla="*/ 353 w 376"/>
                  <a:gd name="T67" fmla="*/ 141 h 268"/>
                  <a:gd name="T68" fmla="*/ 362 w 376"/>
                  <a:gd name="T69" fmla="*/ 141 h 268"/>
                  <a:gd name="T70" fmla="*/ 362 w 376"/>
                  <a:gd name="T71" fmla="*/ 135 h 268"/>
                  <a:gd name="T72" fmla="*/ 362 w 376"/>
                  <a:gd name="T73" fmla="*/ 135 h 268"/>
                  <a:gd name="T74" fmla="*/ 362 w 376"/>
                  <a:gd name="T75" fmla="*/ 110 h 268"/>
                  <a:gd name="T76" fmla="*/ 349 w 376"/>
                  <a:gd name="T77" fmla="*/ 110 h 268"/>
                  <a:gd name="T78" fmla="*/ 349 w 376"/>
                  <a:gd name="T79" fmla="*/ 52 h 268"/>
                  <a:gd name="T80" fmla="*/ 376 w 376"/>
                  <a:gd name="T81" fmla="*/ 52 h 268"/>
                  <a:gd name="T82" fmla="*/ 376 w 376"/>
                  <a:gd name="T83" fmla="*/ 46 h 268"/>
                  <a:gd name="T84" fmla="*/ 372 w 376"/>
                  <a:gd name="T85" fmla="*/ 46 h 268"/>
                  <a:gd name="T86" fmla="*/ 264 w 376"/>
                  <a:gd name="T87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6" h="268">
                    <a:moveTo>
                      <a:pt x="168" y="218"/>
                    </a:moveTo>
                    <a:lnTo>
                      <a:pt x="168" y="177"/>
                    </a:lnTo>
                    <a:lnTo>
                      <a:pt x="227" y="177"/>
                    </a:lnTo>
                    <a:lnTo>
                      <a:pt x="227" y="218"/>
                    </a:lnTo>
                    <a:lnTo>
                      <a:pt x="168" y="218"/>
                    </a:lnTo>
                    <a:moveTo>
                      <a:pt x="235" y="114"/>
                    </a:moveTo>
                    <a:lnTo>
                      <a:pt x="235" y="71"/>
                    </a:lnTo>
                    <a:lnTo>
                      <a:pt x="293" y="71"/>
                    </a:lnTo>
                    <a:lnTo>
                      <a:pt x="293" y="114"/>
                    </a:lnTo>
                    <a:lnTo>
                      <a:pt x="235" y="114"/>
                    </a:lnTo>
                    <a:moveTo>
                      <a:pt x="264" y="0"/>
                    </a:moveTo>
                    <a:lnTo>
                      <a:pt x="158" y="46"/>
                    </a:lnTo>
                    <a:lnTo>
                      <a:pt x="154" y="46"/>
                    </a:lnTo>
                    <a:lnTo>
                      <a:pt x="154" y="52"/>
                    </a:lnTo>
                    <a:lnTo>
                      <a:pt x="181" y="52"/>
                    </a:lnTo>
                    <a:lnTo>
                      <a:pt x="181" y="85"/>
                    </a:lnTo>
                    <a:lnTo>
                      <a:pt x="131" y="65"/>
                    </a:lnTo>
                    <a:lnTo>
                      <a:pt x="60" y="94"/>
                    </a:lnTo>
                    <a:lnTo>
                      <a:pt x="54" y="94"/>
                    </a:lnTo>
                    <a:lnTo>
                      <a:pt x="54" y="100"/>
                    </a:lnTo>
                    <a:lnTo>
                      <a:pt x="83" y="100"/>
                    </a:lnTo>
                    <a:lnTo>
                      <a:pt x="83" y="156"/>
                    </a:lnTo>
                    <a:lnTo>
                      <a:pt x="0" y="156"/>
                    </a:lnTo>
                    <a:lnTo>
                      <a:pt x="0" y="268"/>
                    </a:lnTo>
                    <a:lnTo>
                      <a:pt x="10" y="268"/>
                    </a:lnTo>
                    <a:lnTo>
                      <a:pt x="35" y="268"/>
                    </a:lnTo>
                    <a:lnTo>
                      <a:pt x="121" y="268"/>
                    </a:lnTo>
                    <a:lnTo>
                      <a:pt x="164" y="268"/>
                    </a:lnTo>
                    <a:lnTo>
                      <a:pt x="258" y="214"/>
                    </a:lnTo>
                    <a:lnTo>
                      <a:pt x="258" y="197"/>
                    </a:lnTo>
                    <a:lnTo>
                      <a:pt x="287" y="197"/>
                    </a:lnTo>
                    <a:lnTo>
                      <a:pt x="353" y="158"/>
                    </a:lnTo>
                    <a:lnTo>
                      <a:pt x="353" y="141"/>
                    </a:lnTo>
                    <a:lnTo>
                      <a:pt x="353" y="141"/>
                    </a:lnTo>
                    <a:lnTo>
                      <a:pt x="362" y="141"/>
                    </a:lnTo>
                    <a:lnTo>
                      <a:pt x="362" y="135"/>
                    </a:lnTo>
                    <a:lnTo>
                      <a:pt x="362" y="135"/>
                    </a:lnTo>
                    <a:lnTo>
                      <a:pt x="362" y="110"/>
                    </a:lnTo>
                    <a:lnTo>
                      <a:pt x="349" y="110"/>
                    </a:lnTo>
                    <a:lnTo>
                      <a:pt x="349" y="52"/>
                    </a:lnTo>
                    <a:lnTo>
                      <a:pt x="376" y="52"/>
                    </a:lnTo>
                    <a:lnTo>
                      <a:pt x="376" y="46"/>
                    </a:lnTo>
                    <a:lnTo>
                      <a:pt x="372" y="46"/>
                    </a:lnTo>
                    <a:lnTo>
                      <a:pt x="2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5" name="圆角矩形 564"/>
              <p:cNvSpPr/>
              <p:nvPr/>
            </p:nvSpPr>
            <p:spPr>
              <a:xfrm>
                <a:off x="8712041" y="3186350"/>
                <a:ext cx="198241" cy="137107"/>
              </a:xfrm>
              <a:prstGeom prst="round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6" name="矩形 565"/>
              <p:cNvSpPr/>
              <p:nvPr/>
            </p:nvSpPr>
            <p:spPr>
              <a:xfrm>
                <a:off x="8724085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7" name="矩形 566"/>
              <p:cNvSpPr/>
              <p:nvPr/>
            </p:nvSpPr>
            <p:spPr>
              <a:xfrm>
                <a:off x="8878570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8" name="矩形 567"/>
              <p:cNvSpPr/>
              <p:nvPr/>
            </p:nvSpPr>
            <p:spPr>
              <a:xfrm>
                <a:off x="8801328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9" name="矩形 568"/>
              <p:cNvSpPr/>
              <p:nvPr/>
            </p:nvSpPr>
            <p:spPr>
              <a:xfrm>
                <a:off x="8852824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0" name="矩形 569"/>
              <p:cNvSpPr/>
              <p:nvPr/>
            </p:nvSpPr>
            <p:spPr>
              <a:xfrm>
                <a:off x="8827076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1" name="矩形 570"/>
              <p:cNvSpPr/>
              <p:nvPr/>
            </p:nvSpPr>
            <p:spPr>
              <a:xfrm>
                <a:off x="8749833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2" name="矩形 571"/>
              <p:cNvSpPr/>
              <p:nvPr/>
            </p:nvSpPr>
            <p:spPr>
              <a:xfrm>
                <a:off x="8775581" y="3197591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3" name="矩形 572"/>
              <p:cNvSpPr/>
              <p:nvPr/>
            </p:nvSpPr>
            <p:spPr>
              <a:xfrm>
                <a:off x="8722345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4" name="矩形 573"/>
              <p:cNvSpPr/>
              <p:nvPr/>
            </p:nvSpPr>
            <p:spPr>
              <a:xfrm>
                <a:off x="8876830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5" name="矩形 574"/>
              <p:cNvSpPr/>
              <p:nvPr/>
            </p:nvSpPr>
            <p:spPr>
              <a:xfrm>
                <a:off x="8799589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6" name="矩形 575"/>
              <p:cNvSpPr/>
              <p:nvPr/>
            </p:nvSpPr>
            <p:spPr>
              <a:xfrm>
                <a:off x="8851084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7" name="矩形 576"/>
              <p:cNvSpPr/>
              <p:nvPr/>
            </p:nvSpPr>
            <p:spPr>
              <a:xfrm>
                <a:off x="8825336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8" name="矩形 577"/>
              <p:cNvSpPr/>
              <p:nvPr/>
            </p:nvSpPr>
            <p:spPr>
              <a:xfrm>
                <a:off x="8748093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9" name="矩形 578"/>
              <p:cNvSpPr/>
              <p:nvPr/>
            </p:nvSpPr>
            <p:spPr>
              <a:xfrm>
                <a:off x="8773841" y="3282184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0" name="矩形 579"/>
              <p:cNvSpPr/>
              <p:nvPr/>
            </p:nvSpPr>
            <p:spPr>
              <a:xfrm>
                <a:off x="8722305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1" name="矩形 580"/>
              <p:cNvSpPr/>
              <p:nvPr/>
            </p:nvSpPr>
            <p:spPr>
              <a:xfrm>
                <a:off x="8876789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2" name="矩形 581"/>
              <p:cNvSpPr/>
              <p:nvPr/>
            </p:nvSpPr>
            <p:spPr>
              <a:xfrm>
                <a:off x="8799548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3" name="矩形 582"/>
              <p:cNvSpPr/>
              <p:nvPr/>
            </p:nvSpPr>
            <p:spPr>
              <a:xfrm>
                <a:off x="8851043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4" name="矩形 583"/>
              <p:cNvSpPr/>
              <p:nvPr/>
            </p:nvSpPr>
            <p:spPr>
              <a:xfrm>
                <a:off x="8825296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5" name="矩形 584"/>
              <p:cNvSpPr/>
              <p:nvPr/>
            </p:nvSpPr>
            <p:spPr>
              <a:xfrm>
                <a:off x="8748052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6" name="矩形 585"/>
              <p:cNvSpPr/>
              <p:nvPr/>
            </p:nvSpPr>
            <p:spPr>
              <a:xfrm>
                <a:off x="8773800" y="3239828"/>
                <a:ext cx="19248" cy="23990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42" name="组合 341"/>
            <p:cNvGrpSpPr/>
            <p:nvPr/>
          </p:nvGrpSpPr>
          <p:grpSpPr>
            <a:xfrm>
              <a:off x="6681389" y="4862378"/>
              <a:ext cx="5258894" cy="1825291"/>
              <a:chOff x="6620196" y="4658636"/>
              <a:chExt cx="5258894" cy="1825291"/>
            </a:xfrm>
          </p:grpSpPr>
          <p:sp>
            <p:nvSpPr>
              <p:cNvPr id="394" name="椭圆 393"/>
              <p:cNvSpPr/>
              <p:nvPr/>
            </p:nvSpPr>
            <p:spPr>
              <a:xfrm>
                <a:off x="6620196" y="4664841"/>
                <a:ext cx="5258894" cy="1812880"/>
              </a:xfrm>
              <a:prstGeom prst="ellipse">
                <a:avLst/>
              </a:prstGeom>
              <a:solidFill>
                <a:srgbClr val="5B9BD5">
                  <a:lumMod val="40000"/>
                  <a:lumOff val="60000"/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5" name="íŝḷîďê">
                <a:extLst>
                  <a:ext uri="{FF2B5EF4-FFF2-40B4-BE49-F238E27FC236}">
                    <a16:creationId xmlns:a16="http://schemas.microsoft.com/office/drawing/2014/main" id="{E5F133A6-7174-44B0-BB6A-F2D449778712}"/>
                  </a:ext>
                </a:extLst>
              </p:cNvPr>
              <p:cNvSpPr/>
              <p:nvPr/>
            </p:nvSpPr>
            <p:spPr bwMode="auto">
              <a:xfrm>
                <a:off x="7614606" y="5929725"/>
                <a:ext cx="3125553" cy="554201"/>
              </a:xfrm>
              <a:custGeom>
                <a:avLst/>
                <a:gdLst>
                  <a:gd name="T0" fmla="*/ 1623 w 1623"/>
                  <a:gd name="T1" fmla="*/ 31 h 231"/>
                  <a:gd name="T2" fmla="*/ 1591 w 1623"/>
                  <a:gd name="T3" fmla="*/ 62 h 231"/>
                  <a:gd name="T4" fmla="*/ 1554 w 1623"/>
                  <a:gd name="T5" fmla="*/ 62 h 231"/>
                  <a:gd name="T6" fmla="*/ 1528 w 1623"/>
                  <a:gd name="T7" fmla="*/ 88 h 231"/>
                  <a:gd name="T8" fmla="*/ 1503 w 1623"/>
                  <a:gd name="T9" fmla="*/ 113 h 231"/>
                  <a:gd name="T10" fmla="*/ 1160 w 1623"/>
                  <a:gd name="T11" fmla="*/ 113 h 231"/>
                  <a:gd name="T12" fmla="*/ 1125 w 1623"/>
                  <a:gd name="T13" fmla="*/ 148 h 231"/>
                  <a:gd name="T14" fmla="*/ 1160 w 1623"/>
                  <a:gd name="T15" fmla="*/ 184 h 231"/>
                  <a:gd name="T16" fmla="*/ 1250 w 1623"/>
                  <a:gd name="T17" fmla="*/ 184 h 231"/>
                  <a:gd name="T18" fmla="*/ 1274 w 1623"/>
                  <a:gd name="T19" fmla="*/ 207 h 231"/>
                  <a:gd name="T20" fmla="*/ 1250 w 1623"/>
                  <a:gd name="T21" fmla="*/ 231 h 231"/>
                  <a:gd name="T22" fmla="*/ 600 w 1623"/>
                  <a:gd name="T23" fmla="*/ 231 h 231"/>
                  <a:gd name="T24" fmla="*/ 582 w 1623"/>
                  <a:gd name="T25" fmla="*/ 213 h 231"/>
                  <a:gd name="T26" fmla="*/ 600 w 1623"/>
                  <a:gd name="T27" fmla="*/ 195 h 231"/>
                  <a:gd name="T28" fmla="*/ 733 w 1623"/>
                  <a:gd name="T29" fmla="*/ 195 h 231"/>
                  <a:gd name="T30" fmla="*/ 757 w 1623"/>
                  <a:gd name="T31" fmla="*/ 172 h 231"/>
                  <a:gd name="T32" fmla="*/ 733 w 1623"/>
                  <a:gd name="T33" fmla="*/ 148 h 231"/>
                  <a:gd name="T34" fmla="*/ 474 w 1623"/>
                  <a:gd name="T35" fmla="*/ 148 h 231"/>
                  <a:gd name="T36" fmla="*/ 463 w 1623"/>
                  <a:gd name="T37" fmla="*/ 137 h 231"/>
                  <a:gd name="T38" fmla="*/ 451 w 1623"/>
                  <a:gd name="T39" fmla="*/ 125 h 231"/>
                  <a:gd name="T40" fmla="*/ 63 w 1623"/>
                  <a:gd name="T41" fmla="*/ 125 h 231"/>
                  <a:gd name="T42" fmla="*/ 0 w 1623"/>
                  <a:gd name="T43" fmla="*/ 62 h 231"/>
                  <a:gd name="T44" fmla="*/ 63 w 1623"/>
                  <a:gd name="T45" fmla="*/ 0 h 231"/>
                  <a:gd name="T46" fmla="*/ 1591 w 1623"/>
                  <a:gd name="T47" fmla="*/ 0 h 231"/>
                  <a:gd name="T48" fmla="*/ 1623 w 1623"/>
                  <a:gd name="T49" fmla="*/ 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3" h="231">
                    <a:moveTo>
                      <a:pt x="1623" y="31"/>
                    </a:moveTo>
                    <a:cubicBezTo>
                      <a:pt x="1623" y="48"/>
                      <a:pt x="1608" y="62"/>
                      <a:pt x="1591" y="62"/>
                    </a:cubicBezTo>
                    <a:cubicBezTo>
                      <a:pt x="1554" y="62"/>
                      <a:pt x="1554" y="62"/>
                      <a:pt x="1554" y="62"/>
                    </a:cubicBezTo>
                    <a:cubicBezTo>
                      <a:pt x="1540" y="62"/>
                      <a:pt x="1528" y="74"/>
                      <a:pt x="1528" y="88"/>
                    </a:cubicBezTo>
                    <a:cubicBezTo>
                      <a:pt x="1528" y="102"/>
                      <a:pt x="1517" y="113"/>
                      <a:pt x="1503" y="113"/>
                    </a:cubicBezTo>
                    <a:cubicBezTo>
                      <a:pt x="1160" y="113"/>
                      <a:pt x="1160" y="113"/>
                      <a:pt x="1160" y="113"/>
                    </a:cubicBezTo>
                    <a:cubicBezTo>
                      <a:pt x="1141" y="113"/>
                      <a:pt x="1125" y="129"/>
                      <a:pt x="1125" y="148"/>
                    </a:cubicBezTo>
                    <a:cubicBezTo>
                      <a:pt x="1125" y="168"/>
                      <a:pt x="1141" y="184"/>
                      <a:pt x="1160" y="184"/>
                    </a:cubicBezTo>
                    <a:cubicBezTo>
                      <a:pt x="1250" y="184"/>
                      <a:pt x="1250" y="184"/>
                      <a:pt x="1250" y="184"/>
                    </a:cubicBezTo>
                    <a:cubicBezTo>
                      <a:pt x="1263" y="184"/>
                      <a:pt x="1274" y="194"/>
                      <a:pt x="1274" y="207"/>
                    </a:cubicBezTo>
                    <a:cubicBezTo>
                      <a:pt x="1274" y="220"/>
                      <a:pt x="1263" y="231"/>
                      <a:pt x="1250" y="231"/>
                    </a:cubicBezTo>
                    <a:cubicBezTo>
                      <a:pt x="600" y="231"/>
                      <a:pt x="600" y="231"/>
                      <a:pt x="600" y="231"/>
                    </a:cubicBezTo>
                    <a:cubicBezTo>
                      <a:pt x="590" y="231"/>
                      <a:pt x="582" y="223"/>
                      <a:pt x="582" y="213"/>
                    </a:cubicBezTo>
                    <a:cubicBezTo>
                      <a:pt x="582" y="203"/>
                      <a:pt x="590" y="195"/>
                      <a:pt x="600" y="195"/>
                    </a:cubicBezTo>
                    <a:cubicBezTo>
                      <a:pt x="733" y="195"/>
                      <a:pt x="733" y="195"/>
                      <a:pt x="733" y="195"/>
                    </a:cubicBezTo>
                    <a:cubicBezTo>
                      <a:pt x="746" y="195"/>
                      <a:pt x="757" y="185"/>
                      <a:pt x="757" y="172"/>
                    </a:cubicBezTo>
                    <a:cubicBezTo>
                      <a:pt x="757" y="159"/>
                      <a:pt x="746" y="148"/>
                      <a:pt x="733" y="148"/>
                    </a:cubicBezTo>
                    <a:cubicBezTo>
                      <a:pt x="474" y="148"/>
                      <a:pt x="474" y="148"/>
                      <a:pt x="474" y="148"/>
                    </a:cubicBezTo>
                    <a:cubicBezTo>
                      <a:pt x="468" y="148"/>
                      <a:pt x="463" y="143"/>
                      <a:pt x="463" y="137"/>
                    </a:cubicBezTo>
                    <a:cubicBezTo>
                      <a:pt x="463" y="130"/>
                      <a:pt x="457" y="125"/>
                      <a:pt x="451" y="125"/>
                    </a:cubicBezTo>
                    <a:cubicBezTo>
                      <a:pt x="63" y="125"/>
                      <a:pt x="63" y="125"/>
                      <a:pt x="63" y="125"/>
                    </a:cubicBezTo>
                    <a:cubicBezTo>
                      <a:pt x="28" y="125"/>
                      <a:pt x="0" y="97"/>
                      <a:pt x="0" y="62"/>
                    </a:cubicBezTo>
                    <a:cubicBezTo>
                      <a:pt x="0" y="28"/>
                      <a:pt x="28" y="0"/>
                      <a:pt x="63" y="0"/>
                    </a:cubicBezTo>
                    <a:cubicBezTo>
                      <a:pt x="1591" y="0"/>
                      <a:pt x="1591" y="0"/>
                      <a:pt x="1591" y="0"/>
                    </a:cubicBezTo>
                    <a:cubicBezTo>
                      <a:pt x="1608" y="0"/>
                      <a:pt x="1623" y="14"/>
                      <a:pt x="1623" y="31"/>
                    </a:cubicBezTo>
                  </a:path>
                </a:pathLst>
              </a:custGeom>
              <a:solidFill>
                <a:srgbClr val="7A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6" name="iSļíḍè">
                <a:extLst>
                  <a:ext uri="{FF2B5EF4-FFF2-40B4-BE49-F238E27FC236}">
                    <a16:creationId xmlns:a16="http://schemas.microsoft.com/office/drawing/2014/main" id="{0C3643ED-EDE4-4602-BB47-68C224EBE5D0}"/>
                  </a:ext>
                </a:extLst>
              </p:cNvPr>
              <p:cNvSpPr/>
              <p:nvPr/>
            </p:nvSpPr>
            <p:spPr bwMode="auto">
              <a:xfrm>
                <a:off x="8150044" y="6383478"/>
                <a:ext cx="365915" cy="95831"/>
              </a:xfrm>
              <a:custGeom>
                <a:avLst/>
                <a:gdLst>
                  <a:gd name="T0" fmla="*/ 171 w 190"/>
                  <a:gd name="T1" fmla="*/ 0 h 40"/>
                  <a:gd name="T2" fmla="*/ 18 w 190"/>
                  <a:gd name="T3" fmla="*/ 0 h 40"/>
                  <a:gd name="T4" fmla="*/ 0 w 190"/>
                  <a:gd name="T5" fmla="*/ 20 h 40"/>
                  <a:gd name="T6" fmla="*/ 18 w 190"/>
                  <a:gd name="T7" fmla="*/ 40 h 40"/>
                  <a:gd name="T8" fmla="*/ 171 w 190"/>
                  <a:gd name="T9" fmla="*/ 40 h 40"/>
                  <a:gd name="T10" fmla="*/ 190 w 190"/>
                  <a:gd name="T11" fmla="*/ 20 h 40"/>
                  <a:gd name="T12" fmla="*/ 171 w 190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40">
                    <a:moveTo>
                      <a:pt x="17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10"/>
                      <a:pt x="0" y="20"/>
                    </a:cubicBezTo>
                    <a:cubicBezTo>
                      <a:pt x="0" y="30"/>
                      <a:pt x="8" y="40"/>
                      <a:pt x="18" y="40"/>
                    </a:cubicBezTo>
                    <a:cubicBezTo>
                      <a:pt x="171" y="40"/>
                      <a:pt x="171" y="40"/>
                      <a:pt x="171" y="40"/>
                    </a:cubicBezTo>
                    <a:cubicBezTo>
                      <a:pt x="181" y="40"/>
                      <a:pt x="190" y="30"/>
                      <a:pt x="190" y="20"/>
                    </a:cubicBezTo>
                    <a:cubicBezTo>
                      <a:pt x="190" y="10"/>
                      <a:pt x="181" y="0"/>
                      <a:pt x="171" y="0"/>
                    </a:cubicBezTo>
                    <a:close/>
                  </a:path>
                </a:pathLst>
              </a:custGeom>
              <a:solidFill>
                <a:srgbClr val="7A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7" name="ísļîḍè">
                <a:extLst>
                  <a:ext uri="{FF2B5EF4-FFF2-40B4-BE49-F238E27FC236}">
                    <a16:creationId xmlns:a16="http://schemas.microsoft.com/office/drawing/2014/main" id="{EAA7BF98-5895-4319-9B28-8B1948DEBEFC}"/>
                  </a:ext>
                </a:extLst>
              </p:cNvPr>
              <p:cNvSpPr/>
              <p:nvPr/>
            </p:nvSpPr>
            <p:spPr bwMode="auto">
              <a:xfrm>
                <a:off x="8546528" y="6390406"/>
                <a:ext cx="75035" cy="93521"/>
              </a:xfrm>
              <a:prstGeom prst="ellipse">
                <a:avLst/>
              </a:prstGeom>
              <a:solidFill>
                <a:srgbClr val="7A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8" name="íS1îdê">
                <a:extLst>
                  <a:ext uri="{FF2B5EF4-FFF2-40B4-BE49-F238E27FC236}">
                    <a16:creationId xmlns:a16="http://schemas.microsoft.com/office/drawing/2014/main" id="{3EF392B1-4C87-4676-BB23-6F0B747A7894}"/>
                  </a:ext>
                </a:extLst>
              </p:cNvPr>
              <p:cNvSpPr/>
              <p:nvPr/>
            </p:nvSpPr>
            <p:spPr bwMode="auto">
              <a:xfrm>
                <a:off x="9505314" y="6352303"/>
                <a:ext cx="12042" cy="40411"/>
              </a:xfrm>
              <a:custGeom>
                <a:avLst/>
                <a:gdLst>
                  <a:gd name="T0" fmla="*/ 0 w 6"/>
                  <a:gd name="T1" fmla="*/ 0 h 17"/>
                  <a:gd name="T2" fmla="*/ 0 w 6"/>
                  <a:gd name="T3" fmla="*/ 6 h 17"/>
                  <a:gd name="T4" fmla="*/ 4 w 6"/>
                  <a:gd name="T5" fmla="*/ 17 h 17"/>
                  <a:gd name="T6" fmla="*/ 6 w 6"/>
                  <a:gd name="T7" fmla="*/ 16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0"/>
                      <a:pt x="2" y="14"/>
                      <a:pt x="4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2"/>
                      <a:pt x="0" y="6"/>
                      <a:pt x="0" y="0"/>
                    </a:cubicBezTo>
                  </a:path>
                </a:pathLst>
              </a:custGeom>
              <a:solidFill>
                <a:srgbClr val="8FBB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grpSp>
            <p:nvGrpSpPr>
              <p:cNvPr id="399" name="组合 398"/>
              <p:cNvGrpSpPr/>
              <p:nvPr/>
            </p:nvGrpSpPr>
            <p:grpSpPr>
              <a:xfrm>
                <a:off x="6959429" y="4658636"/>
                <a:ext cx="1603267" cy="1752356"/>
                <a:chOff x="1658553" y="2540984"/>
                <a:chExt cx="2754051" cy="2638956"/>
              </a:xfrm>
            </p:grpSpPr>
            <p:pic>
              <p:nvPicPr>
                <p:cNvPr id="401" name="图片 400"/>
                <p:cNvPicPr>
                  <a:picLocks noChangeAspect="1"/>
                </p:cNvPicPr>
                <p:nvPr/>
              </p:nvPicPr>
              <p:blipFill>
                <a:blip r:embed="rId14" cstate="print">
                  <a:duotone>
                    <a:srgbClr val="4472C4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10000" b="90000" l="10000" r="90000">
                              <a14:foregroundMark x1="52537" y1="58723" x2="52537" y2="58723"/>
                            </a14:backgroundRemoval>
                          </a14:imgEffect>
                          <a14:imgEffect>
                            <a14:brightnessContrast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58553" y="2540984"/>
                  <a:ext cx="2754051" cy="2638956"/>
                </a:xfrm>
                <a:custGeom>
                  <a:avLst/>
                  <a:gdLst>
                    <a:gd name="connsiteX0" fmla="*/ 0 w 2754051"/>
                    <a:gd name="connsiteY0" fmla="*/ 0 h 2638956"/>
                    <a:gd name="connsiteX1" fmla="*/ 2754051 w 2754051"/>
                    <a:gd name="connsiteY1" fmla="*/ 0 h 2638956"/>
                    <a:gd name="connsiteX2" fmla="*/ 2754051 w 2754051"/>
                    <a:gd name="connsiteY2" fmla="*/ 2638956 h 2638956"/>
                    <a:gd name="connsiteX3" fmla="*/ 0 w 2754051"/>
                    <a:gd name="connsiteY3" fmla="*/ 2638956 h 2638956"/>
                    <a:gd name="connsiteX4" fmla="*/ 0 w 2754051"/>
                    <a:gd name="connsiteY4" fmla="*/ 0 h 2638956"/>
                    <a:gd name="connsiteX5" fmla="*/ 1396172 w 2754051"/>
                    <a:gd name="connsiteY5" fmla="*/ 559933 h 2638956"/>
                    <a:gd name="connsiteX6" fmla="*/ 1309763 w 2754051"/>
                    <a:gd name="connsiteY6" fmla="*/ 646342 h 2638956"/>
                    <a:gd name="connsiteX7" fmla="*/ 1396172 w 2754051"/>
                    <a:gd name="connsiteY7" fmla="*/ 732751 h 2638956"/>
                    <a:gd name="connsiteX8" fmla="*/ 1482581 w 2754051"/>
                    <a:gd name="connsiteY8" fmla="*/ 646342 h 2638956"/>
                    <a:gd name="connsiteX9" fmla="*/ 1396172 w 2754051"/>
                    <a:gd name="connsiteY9" fmla="*/ 559933 h 2638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54051" h="2638956">
                      <a:moveTo>
                        <a:pt x="0" y="0"/>
                      </a:moveTo>
                      <a:lnTo>
                        <a:pt x="2754051" y="0"/>
                      </a:lnTo>
                      <a:lnTo>
                        <a:pt x="2754051" y="2638956"/>
                      </a:lnTo>
                      <a:lnTo>
                        <a:pt x="0" y="2638956"/>
                      </a:lnTo>
                      <a:lnTo>
                        <a:pt x="0" y="0"/>
                      </a:lnTo>
                      <a:close/>
                      <a:moveTo>
                        <a:pt x="1396172" y="559933"/>
                      </a:moveTo>
                      <a:cubicBezTo>
                        <a:pt x="1348450" y="559933"/>
                        <a:pt x="1309763" y="598620"/>
                        <a:pt x="1309763" y="646342"/>
                      </a:cubicBezTo>
                      <a:cubicBezTo>
                        <a:pt x="1309763" y="694064"/>
                        <a:pt x="1348450" y="732751"/>
                        <a:pt x="1396172" y="732751"/>
                      </a:cubicBezTo>
                      <a:cubicBezTo>
                        <a:pt x="1443894" y="732751"/>
                        <a:pt x="1482581" y="694064"/>
                        <a:pt x="1482581" y="646342"/>
                      </a:cubicBezTo>
                      <a:cubicBezTo>
                        <a:pt x="1482581" y="598620"/>
                        <a:pt x="1443894" y="559933"/>
                        <a:pt x="1396172" y="559933"/>
                      </a:cubicBezTo>
                      <a:close/>
                    </a:path>
                  </a:pathLst>
                </a:custGeom>
              </p:spPr>
            </p:pic>
            <p:grpSp>
              <p:nvGrpSpPr>
                <p:cNvPr id="402" name="组合 401"/>
                <p:cNvGrpSpPr/>
                <p:nvPr/>
              </p:nvGrpSpPr>
              <p:grpSpPr>
                <a:xfrm>
                  <a:off x="2247526" y="2759688"/>
                  <a:ext cx="1610912" cy="877433"/>
                  <a:chOff x="2247526" y="2759688"/>
                  <a:chExt cx="1610912" cy="877433"/>
                </a:xfrm>
              </p:grpSpPr>
              <p:pic>
                <p:nvPicPr>
                  <p:cNvPr id="403" name="图片 402"/>
                  <p:cNvPicPr>
                    <a:picLocks noChangeAspect="1"/>
                  </p:cNvPicPr>
                  <p:nvPr/>
                </p:nvPicPr>
                <p:blipFill>
                  <a:blip r:embed="rId16" cstate="print">
                    <a:duotone>
                      <a:srgbClr val="5B9BD5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47526" y="2759688"/>
                    <a:ext cx="1610912" cy="877433"/>
                  </a:xfrm>
                  <a:prstGeom prst="rect">
                    <a:avLst/>
                  </a:prstGeom>
                </p:spPr>
              </p:pic>
              <p:pic>
                <p:nvPicPr>
                  <p:cNvPr id="404" name="图片 403"/>
                  <p:cNvPicPr>
                    <a:picLocks noChangeAspect="1"/>
                  </p:cNvPicPr>
                  <p:nvPr/>
                </p:nvPicPr>
                <p:blipFill>
                  <a:blip r:embed="rId14" cstate="print">
                    <a:duotone>
                      <a:srgbClr val="4472C4">
                        <a:shade val="45000"/>
                        <a:satMod val="135000"/>
                      </a:srgb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5">
                            <a14:imgEffect>
                              <a14:backgroundRemoval t="10000" b="90000" l="10000" r="90000">
                                <a14:foregroundMark x1="52537" y1="58723" x2="52537" y2="58723"/>
                              </a14:backgroundRemoval>
                            </a14:imgEffect>
                            <a14:imgEffect>
                              <a14:brightnessContrast contrast="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7558" t="21218" r="46167" b="72233"/>
                  <a:stretch>
                    <a:fillRect/>
                  </a:stretch>
                </p:blipFill>
                <p:spPr>
                  <a:xfrm>
                    <a:off x="2951756" y="3092945"/>
                    <a:ext cx="204194" cy="204194"/>
                  </a:xfrm>
                  <a:custGeom>
                    <a:avLst/>
                    <a:gdLst>
                      <a:gd name="connsiteX0" fmla="*/ 86409 w 172818"/>
                      <a:gd name="connsiteY0" fmla="*/ 0 h 172818"/>
                      <a:gd name="connsiteX1" fmla="*/ 172818 w 172818"/>
                      <a:gd name="connsiteY1" fmla="*/ 86409 h 172818"/>
                      <a:gd name="connsiteX2" fmla="*/ 86409 w 172818"/>
                      <a:gd name="connsiteY2" fmla="*/ 172818 h 172818"/>
                      <a:gd name="connsiteX3" fmla="*/ 0 w 172818"/>
                      <a:gd name="connsiteY3" fmla="*/ 86409 h 172818"/>
                      <a:gd name="connsiteX4" fmla="*/ 86409 w 172818"/>
                      <a:gd name="connsiteY4" fmla="*/ 0 h 172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818" h="172818">
                        <a:moveTo>
                          <a:pt x="86409" y="0"/>
                        </a:moveTo>
                        <a:cubicBezTo>
                          <a:pt x="134131" y="0"/>
                          <a:pt x="172818" y="38687"/>
                          <a:pt x="172818" y="86409"/>
                        </a:cubicBezTo>
                        <a:cubicBezTo>
                          <a:pt x="172818" y="134131"/>
                          <a:pt x="134131" y="172818"/>
                          <a:pt x="86409" y="172818"/>
                        </a:cubicBezTo>
                        <a:cubicBezTo>
                          <a:pt x="38687" y="172818"/>
                          <a:pt x="0" y="134131"/>
                          <a:pt x="0" y="86409"/>
                        </a:cubicBezTo>
                        <a:cubicBezTo>
                          <a:pt x="0" y="38687"/>
                          <a:pt x="38687" y="0"/>
                          <a:pt x="86409" y="0"/>
                        </a:cubicBezTo>
                        <a:close/>
                      </a:path>
                    </a:pathLst>
                  </a:custGeom>
                </p:spPr>
              </p:pic>
            </p:grpSp>
          </p:grpSp>
          <p:sp>
            <p:nvSpPr>
              <p:cNvPr id="400" name="椭圆 399"/>
              <p:cNvSpPr/>
              <p:nvPr/>
            </p:nvSpPr>
            <p:spPr>
              <a:xfrm rot="1448288">
                <a:off x="7841800" y="5369177"/>
                <a:ext cx="1505617" cy="164274"/>
              </a:xfrm>
              <a:prstGeom prst="ellipse">
                <a:avLst/>
              </a:prstGeom>
              <a:solidFill>
                <a:srgbClr val="5B9BD5">
                  <a:alpha val="84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9392764" y="5687744"/>
              <a:ext cx="800380" cy="698525"/>
              <a:chOff x="5660597" y="5225715"/>
              <a:chExt cx="800380" cy="698525"/>
            </a:xfrm>
          </p:grpSpPr>
          <p:sp>
            <p:nvSpPr>
              <p:cNvPr id="368" name="iśḷîdè">
                <a:extLst>
                  <a:ext uri="{FF2B5EF4-FFF2-40B4-BE49-F238E27FC236}">
                    <a16:creationId xmlns:a16="http://schemas.microsoft.com/office/drawing/2014/main" id="{291A334F-4CF8-4651-9355-D2DDBFA16576}"/>
                  </a:ext>
                </a:extLst>
              </p:cNvPr>
              <p:cNvSpPr/>
              <p:nvPr/>
            </p:nvSpPr>
            <p:spPr bwMode="auto">
              <a:xfrm>
                <a:off x="6051524" y="5225715"/>
                <a:ext cx="88005" cy="1155"/>
              </a:xfrm>
              <a:prstGeom prst="rect">
                <a:avLst/>
              </a:prstGeom>
              <a:solidFill>
                <a:srgbClr val="B77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69" name="íS1iďè">
                <a:extLst>
                  <a:ext uri="{FF2B5EF4-FFF2-40B4-BE49-F238E27FC236}">
                    <a16:creationId xmlns:a16="http://schemas.microsoft.com/office/drawing/2014/main" id="{B7C5C018-C38F-45E8-B69D-078A73B3642E}"/>
                  </a:ext>
                </a:extLst>
              </p:cNvPr>
              <p:cNvSpPr/>
              <p:nvPr/>
            </p:nvSpPr>
            <p:spPr bwMode="auto">
              <a:xfrm>
                <a:off x="6051524" y="5225715"/>
                <a:ext cx="88005" cy="1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0" name="íślíḓê">
                <a:extLst>
                  <a:ext uri="{FF2B5EF4-FFF2-40B4-BE49-F238E27FC236}">
                    <a16:creationId xmlns:a16="http://schemas.microsoft.com/office/drawing/2014/main" id="{982DBA71-E5EB-4C31-B70A-CCDC11535F21}"/>
                  </a:ext>
                </a:extLst>
              </p:cNvPr>
              <p:cNvSpPr/>
              <p:nvPr/>
            </p:nvSpPr>
            <p:spPr bwMode="auto">
              <a:xfrm>
                <a:off x="6309053" y="5472796"/>
                <a:ext cx="151924" cy="50802"/>
              </a:xfrm>
              <a:custGeom>
                <a:avLst/>
                <a:gdLst>
                  <a:gd name="T0" fmla="*/ 164 w 164"/>
                  <a:gd name="T1" fmla="*/ 0 h 44"/>
                  <a:gd name="T2" fmla="*/ 0 w 164"/>
                  <a:gd name="T3" fmla="*/ 0 h 44"/>
                  <a:gd name="T4" fmla="*/ 19 w 164"/>
                  <a:gd name="T5" fmla="*/ 44 h 44"/>
                  <a:gd name="T6" fmla="*/ 164 w 164"/>
                  <a:gd name="T7" fmla="*/ 44 h 44"/>
                  <a:gd name="T8" fmla="*/ 164 w 164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44">
                    <a:moveTo>
                      <a:pt x="164" y="0"/>
                    </a:moveTo>
                    <a:lnTo>
                      <a:pt x="0" y="0"/>
                    </a:lnTo>
                    <a:lnTo>
                      <a:pt x="19" y="44"/>
                    </a:lnTo>
                    <a:lnTo>
                      <a:pt x="164" y="44"/>
                    </a:lnTo>
                    <a:lnTo>
                      <a:pt x="1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1" name="îṩ1íḑe">
                <a:extLst>
                  <a:ext uri="{FF2B5EF4-FFF2-40B4-BE49-F238E27FC236}">
                    <a16:creationId xmlns:a16="http://schemas.microsoft.com/office/drawing/2014/main" id="{59FC5815-627B-4C3E-AF67-37613CFE652F}"/>
                  </a:ext>
                </a:extLst>
              </p:cNvPr>
              <p:cNvSpPr/>
              <p:nvPr/>
            </p:nvSpPr>
            <p:spPr bwMode="auto">
              <a:xfrm>
                <a:off x="6285894" y="5503972"/>
                <a:ext cx="125060" cy="75048"/>
              </a:xfrm>
              <a:custGeom>
                <a:avLst/>
                <a:gdLst>
                  <a:gd name="T0" fmla="*/ 57 w 65"/>
                  <a:gd name="T1" fmla="*/ 0 h 31"/>
                  <a:gd name="T2" fmla="*/ 31 w 65"/>
                  <a:gd name="T3" fmla="*/ 0 h 31"/>
                  <a:gd name="T4" fmla="*/ 12 w 65"/>
                  <a:gd name="T5" fmla="*/ 17 h 31"/>
                  <a:gd name="T6" fmla="*/ 57 w 65"/>
                  <a:gd name="T7" fmla="*/ 28 h 31"/>
                  <a:gd name="T8" fmla="*/ 65 w 65"/>
                  <a:gd name="T9" fmla="*/ 19 h 31"/>
                  <a:gd name="T10" fmla="*/ 65 w 65"/>
                  <a:gd name="T11" fmla="*/ 8 h 31"/>
                  <a:gd name="T12" fmla="*/ 57 w 6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1">
                    <a:moveTo>
                      <a:pt x="57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16" y="12"/>
                      <a:pt x="12" y="17"/>
                    </a:cubicBezTo>
                    <a:cubicBezTo>
                      <a:pt x="0" y="31"/>
                      <a:pt x="57" y="28"/>
                      <a:pt x="57" y="28"/>
                    </a:cubicBezTo>
                    <a:cubicBezTo>
                      <a:pt x="61" y="28"/>
                      <a:pt x="65" y="24"/>
                      <a:pt x="65" y="19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7" y="0"/>
                    </a:cubicBezTo>
                    <a:close/>
                  </a:path>
                </a:pathLst>
              </a:custGeom>
              <a:solidFill>
                <a:srgbClr val="0B4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2" name="ïṡḷîḑe">
                <a:extLst>
                  <a:ext uri="{FF2B5EF4-FFF2-40B4-BE49-F238E27FC236}">
                    <a16:creationId xmlns:a16="http://schemas.microsoft.com/office/drawing/2014/main" id="{A3CE7D67-EAE2-4390-91BD-8DD42C61827D}"/>
                  </a:ext>
                </a:extLst>
              </p:cNvPr>
              <p:cNvSpPr/>
              <p:nvPr/>
            </p:nvSpPr>
            <p:spPr bwMode="auto">
              <a:xfrm>
                <a:off x="5660597" y="5503972"/>
                <a:ext cx="125060" cy="77358"/>
              </a:xfrm>
              <a:custGeom>
                <a:avLst/>
                <a:gdLst>
                  <a:gd name="T0" fmla="*/ 8 w 65"/>
                  <a:gd name="T1" fmla="*/ 0 h 32"/>
                  <a:gd name="T2" fmla="*/ 34 w 65"/>
                  <a:gd name="T3" fmla="*/ 0 h 32"/>
                  <a:gd name="T4" fmla="*/ 53 w 65"/>
                  <a:gd name="T5" fmla="*/ 18 h 32"/>
                  <a:gd name="T6" fmla="*/ 8 w 65"/>
                  <a:gd name="T7" fmla="*/ 28 h 32"/>
                  <a:gd name="T8" fmla="*/ 0 w 65"/>
                  <a:gd name="T9" fmla="*/ 20 h 32"/>
                  <a:gd name="T10" fmla="*/ 0 w 65"/>
                  <a:gd name="T11" fmla="*/ 9 h 32"/>
                  <a:gd name="T12" fmla="*/ 8 w 6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2">
                    <a:moveTo>
                      <a:pt x="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0" y="0"/>
                      <a:pt x="49" y="12"/>
                      <a:pt x="53" y="18"/>
                    </a:cubicBezTo>
                    <a:cubicBezTo>
                      <a:pt x="65" y="32"/>
                      <a:pt x="8" y="28"/>
                      <a:pt x="8" y="28"/>
                    </a:cubicBezTo>
                    <a:cubicBezTo>
                      <a:pt x="3" y="28"/>
                      <a:pt x="0" y="24"/>
                      <a:pt x="0" y="2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lose/>
                  </a:path>
                </a:pathLst>
              </a:custGeom>
              <a:solidFill>
                <a:srgbClr val="0B42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3" name="iṩlîďè">
                <a:extLst>
                  <a:ext uri="{FF2B5EF4-FFF2-40B4-BE49-F238E27FC236}">
                    <a16:creationId xmlns:a16="http://schemas.microsoft.com/office/drawing/2014/main" id="{A7B9643E-3837-472B-8003-E82C55A8803F}"/>
                  </a:ext>
                </a:extLst>
              </p:cNvPr>
              <p:cNvSpPr/>
              <p:nvPr/>
            </p:nvSpPr>
            <p:spPr bwMode="auto">
              <a:xfrm>
                <a:off x="5730073" y="5639057"/>
                <a:ext cx="114869" cy="285183"/>
              </a:xfrm>
              <a:custGeom>
                <a:avLst/>
                <a:gdLst>
                  <a:gd name="T0" fmla="*/ 50 w 60"/>
                  <a:gd name="T1" fmla="*/ 119 h 119"/>
                  <a:gd name="T2" fmla="*/ 10 w 60"/>
                  <a:gd name="T3" fmla="*/ 119 h 119"/>
                  <a:gd name="T4" fmla="*/ 0 w 60"/>
                  <a:gd name="T5" fmla="*/ 109 h 119"/>
                  <a:gd name="T6" fmla="*/ 0 w 60"/>
                  <a:gd name="T7" fmla="*/ 11 h 119"/>
                  <a:gd name="T8" fmla="*/ 10 w 60"/>
                  <a:gd name="T9" fmla="*/ 0 h 119"/>
                  <a:gd name="T10" fmla="*/ 50 w 60"/>
                  <a:gd name="T11" fmla="*/ 0 h 119"/>
                  <a:gd name="T12" fmla="*/ 60 w 60"/>
                  <a:gd name="T13" fmla="*/ 11 h 119"/>
                  <a:gd name="T14" fmla="*/ 60 w 60"/>
                  <a:gd name="T15" fmla="*/ 109 h 119"/>
                  <a:gd name="T16" fmla="*/ 50 w 60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19">
                    <a:moveTo>
                      <a:pt x="50" y="119"/>
                    </a:moveTo>
                    <a:cubicBezTo>
                      <a:pt x="10" y="119"/>
                      <a:pt x="10" y="119"/>
                      <a:pt x="10" y="119"/>
                    </a:cubicBezTo>
                    <a:cubicBezTo>
                      <a:pt x="5" y="119"/>
                      <a:pt x="0" y="115"/>
                      <a:pt x="0" y="10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5" y="0"/>
                      <a:pt x="60" y="5"/>
                      <a:pt x="60" y="11"/>
                    </a:cubicBezTo>
                    <a:cubicBezTo>
                      <a:pt x="60" y="109"/>
                      <a:pt x="60" y="109"/>
                      <a:pt x="60" y="109"/>
                    </a:cubicBezTo>
                    <a:cubicBezTo>
                      <a:pt x="60" y="115"/>
                      <a:pt x="55" y="119"/>
                      <a:pt x="50" y="119"/>
                    </a:cubicBez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4" name="íśḷíḑê">
                <a:extLst>
                  <a:ext uri="{FF2B5EF4-FFF2-40B4-BE49-F238E27FC236}">
                    <a16:creationId xmlns:a16="http://schemas.microsoft.com/office/drawing/2014/main" id="{FB521B4E-58D6-4841-B5F7-55944702550B}"/>
                  </a:ext>
                </a:extLst>
              </p:cNvPr>
              <p:cNvSpPr/>
              <p:nvPr/>
            </p:nvSpPr>
            <p:spPr bwMode="auto">
              <a:xfrm>
                <a:off x="6224753" y="5639057"/>
                <a:ext cx="114869" cy="285183"/>
              </a:xfrm>
              <a:custGeom>
                <a:avLst/>
                <a:gdLst>
                  <a:gd name="T0" fmla="*/ 50 w 60"/>
                  <a:gd name="T1" fmla="*/ 119 h 119"/>
                  <a:gd name="T2" fmla="*/ 10 w 60"/>
                  <a:gd name="T3" fmla="*/ 119 h 119"/>
                  <a:gd name="T4" fmla="*/ 0 w 60"/>
                  <a:gd name="T5" fmla="*/ 109 h 119"/>
                  <a:gd name="T6" fmla="*/ 0 w 60"/>
                  <a:gd name="T7" fmla="*/ 11 h 119"/>
                  <a:gd name="T8" fmla="*/ 10 w 60"/>
                  <a:gd name="T9" fmla="*/ 0 h 119"/>
                  <a:gd name="T10" fmla="*/ 50 w 60"/>
                  <a:gd name="T11" fmla="*/ 0 h 119"/>
                  <a:gd name="T12" fmla="*/ 60 w 60"/>
                  <a:gd name="T13" fmla="*/ 11 h 119"/>
                  <a:gd name="T14" fmla="*/ 60 w 60"/>
                  <a:gd name="T15" fmla="*/ 109 h 119"/>
                  <a:gd name="T16" fmla="*/ 50 w 60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19">
                    <a:moveTo>
                      <a:pt x="50" y="119"/>
                    </a:moveTo>
                    <a:cubicBezTo>
                      <a:pt x="10" y="119"/>
                      <a:pt x="10" y="119"/>
                      <a:pt x="10" y="119"/>
                    </a:cubicBezTo>
                    <a:cubicBezTo>
                      <a:pt x="5" y="119"/>
                      <a:pt x="0" y="115"/>
                      <a:pt x="0" y="10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6" y="0"/>
                      <a:pt x="60" y="5"/>
                      <a:pt x="60" y="11"/>
                    </a:cubicBezTo>
                    <a:cubicBezTo>
                      <a:pt x="60" y="109"/>
                      <a:pt x="60" y="109"/>
                      <a:pt x="60" y="109"/>
                    </a:cubicBezTo>
                    <a:cubicBezTo>
                      <a:pt x="60" y="115"/>
                      <a:pt x="56" y="119"/>
                      <a:pt x="50" y="119"/>
                    </a:cubicBez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5" name="îṩḻíde">
                <a:extLst>
                  <a:ext uri="{FF2B5EF4-FFF2-40B4-BE49-F238E27FC236}">
                    <a16:creationId xmlns:a16="http://schemas.microsoft.com/office/drawing/2014/main" id="{80E1C8AA-48BF-48A4-B950-689B906008D5}"/>
                  </a:ext>
                </a:extLst>
              </p:cNvPr>
              <p:cNvSpPr/>
              <p:nvPr/>
            </p:nvSpPr>
            <p:spPr bwMode="auto">
              <a:xfrm>
                <a:off x="5725443" y="5345792"/>
                <a:ext cx="618812" cy="511481"/>
              </a:xfrm>
              <a:custGeom>
                <a:avLst/>
                <a:gdLst>
                  <a:gd name="T0" fmla="*/ 318 w 321"/>
                  <a:gd name="T1" fmla="*/ 90 h 213"/>
                  <a:gd name="T2" fmla="*/ 292 w 321"/>
                  <a:gd name="T3" fmla="*/ 26 h 213"/>
                  <a:gd name="T4" fmla="*/ 256 w 321"/>
                  <a:gd name="T5" fmla="*/ 0 h 213"/>
                  <a:gd name="T6" fmla="*/ 161 w 321"/>
                  <a:gd name="T7" fmla="*/ 0 h 213"/>
                  <a:gd name="T8" fmla="*/ 65 w 321"/>
                  <a:gd name="T9" fmla="*/ 0 h 213"/>
                  <a:gd name="T10" fmla="*/ 29 w 321"/>
                  <a:gd name="T11" fmla="*/ 26 h 213"/>
                  <a:gd name="T12" fmla="*/ 3 w 321"/>
                  <a:gd name="T13" fmla="*/ 90 h 213"/>
                  <a:gd name="T14" fmla="*/ 0 w 321"/>
                  <a:gd name="T15" fmla="*/ 108 h 213"/>
                  <a:gd name="T16" fmla="*/ 0 w 321"/>
                  <a:gd name="T17" fmla="*/ 168 h 213"/>
                  <a:gd name="T18" fmla="*/ 11 w 321"/>
                  <a:gd name="T19" fmla="*/ 197 h 213"/>
                  <a:gd name="T20" fmla="*/ 12 w 321"/>
                  <a:gd name="T21" fmla="*/ 198 h 213"/>
                  <a:gd name="T22" fmla="*/ 45 w 321"/>
                  <a:gd name="T23" fmla="*/ 213 h 213"/>
                  <a:gd name="T24" fmla="*/ 161 w 321"/>
                  <a:gd name="T25" fmla="*/ 213 h 213"/>
                  <a:gd name="T26" fmla="*/ 276 w 321"/>
                  <a:gd name="T27" fmla="*/ 213 h 213"/>
                  <a:gd name="T28" fmla="*/ 309 w 321"/>
                  <a:gd name="T29" fmla="*/ 198 h 213"/>
                  <a:gd name="T30" fmla="*/ 310 w 321"/>
                  <a:gd name="T31" fmla="*/ 197 h 213"/>
                  <a:gd name="T32" fmla="*/ 321 w 321"/>
                  <a:gd name="T33" fmla="*/ 168 h 213"/>
                  <a:gd name="T34" fmla="*/ 321 w 321"/>
                  <a:gd name="T35" fmla="*/ 108 h 213"/>
                  <a:gd name="T36" fmla="*/ 318 w 321"/>
                  <a:gd name="T37" fmla="*/ 9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1" h="213">
                    <a:moveTo>
                      <a:pt x="318" y="90"/>
                    </a:moveTo>
                    <a:cubicBezTo>
                      <a:pt x="292" y="26"/>
                      <a:pt x="292" y="26"/>
                      <a:pt x="292" y="26"/>
                    </a:cubicBezTo>
                    <a:cubicBezTo>
                      <a:pt x="287" y="10"/>
                      <a:pt x="272" y="0"/>
                      <a:pt x="256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9" y="0"/>
                      <a:pt x="34" y="10"/>
                      <a:pt x="29" y="26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6"/>
                      <a:pt x="0" y="102"/>
                      <a:pt x="0" y="10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9"/>
                      <a:pt x="4" y="189"/>
                      <a:pt x="11" y="197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20" y="208"/>
                      <a:pt x="32" y="213"/>
                      <a:pt x="45" y="213"/>
                    </a:cubicBezTo>
                    <a:cubicBezTo>
                      <a:pt x="161" y="213"/>
                      <a:pt x="161" y="213"/>
                      <a:pt x="161" y="213"/>
                    </a:cubicBezTo>
                    <a:cubicBezTo>
                      <a:pt x="276" y="213"/>
                      <a:pt x="276" y="213"/>
                      <a:pt x="276" y="213"/>
                    </a:cubicBezTo>
                    <a:cubicBezTo>
                      <a:pt x="289" y="213"/>
                      <a:pt x="301" y="208"/>
                      <a:pt x="309" y="198"/>
                    </a:cubicBezTo>
                    <a:cubicBezTo>
                      <a:pt x="310" y="197"/>
                      <a:pt x="310" y="197"/>
                      <a:pt x="310" y="197"/>
                    </a:cubicBezTo>
                    <a:cubicBezTo>
                      <a:pt x="317" y="189"/>
                      <a:pt x="321" y="179"/>
                      <a:pt x="321" y="168"/>
                    </a:cubicBezTo>
                    <a:cubicBezTo>
                      <a:pt x="321" y="108"/>
                      <a:pt x="321" y="108"/>
                      <a:pt x="321" y="108"/>
                    </a:cubicBezTo>
                    <a:cubicBezTo>
                      <a:pt x="321" y="102"/>
                      <a:pt x="320" y="96"/>
                      <a:pt x="318" y="90"/>
                    </a:cubicBezTo>
                  </a:path>
                </a:pathLst>
              </a:custGeom>
              <a:solidFill>
                <a:srgbClr val="0F58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6" name="îṣ1îḑê">
                <a:extLst>
                  <a:ext uri="{FF2B5EF4-FFF2-40B4-BE49-F238E27FC236}">
                    <a16:creationId xmlns:a16="http://schemas.microsoft.com/office/drawing/2014/main" id="{A6329F18-92A8-484A-A429-FCCE04501225}"/>
                  </a:ext>
                </a:extLst>
              </p:cNvPr>
              <p:cNvSpPr/>
              <p:nvPr/>
            </p:nvSpPr>
            <p:spPr bwMode="auto">
              <a:xfrm>
                <a:off x="5803258" y="5753361"/>
                <a:ext cx="50023" cy="28864"/>
              </a:xfrm>
              <a:custGeom>
                <a:avLst/>
                <a:gdLst>
                  <a:gd name="T0" fmla="*/ 21 w 26"/>
                  <a:gd name="T1" fmla="*/ 12 h 12"/>
                  <a:gd name="T2" fmla="*/ 6 w 26"/>
                  <a:gd name="T3" fmla="*/ 12 h 12"/>
                  <a:gd name="T4" fmla="*/ 0 w 26"/>
                  <a:gd name="T5" fmla="*/ 6 h 12"/>
                  <a:gd name="T6" fmla="*/ 0 w 26"/>
                  <a:gd name="T7" fmla="*/ 5 h 12"/>
                  <a:gd name="T8" fmla="*/ 6 w 26"/>
                  <a:gd name="T9" fmla="*/ 0 h 12"/>
                  <a:gd name="T10" fmla="*/ 21 w 26"/>
                  <a:gd name="T11" fmla="*/ 0 h 12"/>
                  <a:gd name="T12" fmla="*/ 26 w 26"/>
                  <a:gd name="T13" fmla="*/ 5 h 12"/>
                  <a:gd name="T14" fmla="*/ 26 w 26"/>
                  <a:gd name="T15" fmla="*/ 6 h 12"/>
                  <a:gd name="T16" fmla="*/ 21 w 2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6" y="2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9"/>
                      <a:pt x="24" y="12"/>
                      <a:pt x="21" y="12"/>
                    </a:cubicBezTo>
                    <a:close/>
                  </a:path>
                </a:pathLst>
              </a:custGeom>
              <a:solidFill>
                <a:srgbClr val="FFB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7" name="iS1îḓé">
                <a:extLst>
                  <a:ext uri="{FF2B5EF4-FFF2-40B4-BE49-F238E27FC236}">
                    <a16:creationId xmlns:a16="http://schemas.microsoft.com/office/drawing/2014/main" id="{62672147-E60C-4147-AC16-AE37D2F432FD}"/>
                  </a:ext>
                </a:extLst>
              </p:cNvPr>
              <p:cNvSpPr/>
              <p:nvPr/>
            </p:nvSpPr>
            <p:spPr bwMode="auto">
              <a:xfrm>
                <a:off x="6224753" y="5753361"/>
                <a:ext cx="51876" cy="28864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0 w 27"/>
                  <a:gd name="T7" fmla="*/ 5 h 12"/>
                  <a:gd name="T8" fmla="*/ 6 w 27"/>
                  <a:gd name="T9" fmla="*/ 0 h 12"/>
                  <a:gd name="T10" fmla="*/ 21 w 27"/>
                  <a:gd name="T11" fmla="*/ 0 h 12"/>
                  <a:gd name="T12" fmla="*/ 27 w 27"/>
                  <a:gd name="T13" fmla="*/ 5 h 12"/>
                  <a:gd name="T14" fmla="*/ 27 w 27"/>
                  <a:gd name="T15" fmla="*/ 6 h 12"/>
                  <a:gd name="T16" fmla="*/ 21 w 2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7" y="2"/>
                      <a:pt x="27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9"/>
                      <a:pt x="24" y="12"/>
                      <a:pt x="21" y="12"/>
                    </a:cubicBezTo>
                    <a:close/>
                  </a:path>
                </a:pathLst>
              </a:custGeom>
              <a:solidFill>
                <a:srgbClr val="FFB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8" name="iṡľíḋê">
                <a:extLst>
                  <a:ext uri="{FF2B5EF4-FFF2-40B4-BE49-F238E27FC236}">
                    <a16:creationId xmlns:a16="http://schemas.microsoft.com/office/drawing/2014/main" id="{CEE891E9-B9CE-47C7-BA4B-7F3897FDA61E}"/>
                  </a:ext>
                </a:extLst>
              </p:cNvPr>
              <p:cNvSpPr/>
              <p:nvPr/>
            </p:nvSpPr>
            <p:spPr bwMode="auto">
              <a:xfrm>
                <a:off x="5808817" y="5801853"/>
                <a:ext cx="50023" cy="28864"/>
              </a:xfrm>
              <a:custGeom>
                <a:avLst/>
                <a:gdLst>
                  <a:gd name="T0" fmla="*/ 21 w 26"/>
                  <a:gd name="T1" fmla="*/ 11 h 12"/>
                  <a:gd name="T2" fmla="*/ 5 w 26"/>
                  <a:gd name="T3" fmla="*/ 11 h 12"/>
                  <a:gd name="T4" fmla="*/ 0 w 26"/>
                  <a:gd name="T5" fmla="*/ 6 h 12"/>
                  <a:gd name="T6" fmla="*/ 0 w 26"/>
                  <a:gd name="T7" fmla="*/ 5 h 12"/>
                  <a:gd name="T8" fmla="*/ 5 w 26"/>
                  <a:gd name="T9" fmla="*/ 0 h 12"/>
                  <a:gd name="T10" fmla="*/ 21 w 26"/>
                  <a:gd name="T11" fmla="*/ 0 h 12"/>
                  <a:gd name="T12" fmla="*/ 26 w 26"/>
                  <a:gd name="T13" fmla="*/ 5 h 12"/>
                  <a:gd name="T14" fmla="*/ 26 w 26"/>
                  <a:gd name="T15" fmla="*/ 6 h 12"/>
                  <a:gd name="T16" fmla="*/ 21 w 26"/>
                  <a:gd name="T1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2">
                    <a:moveTo>
                      <a:pt x="21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6" y="2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9"/>
                      <a:pt x="24" y="12"/>
                      <a:pt x="21" y="11"/>
                    </a:cubicBezTo>
                    <a:close/>
                  </a:path>
                </a:pathLst>
              </a:custGeom>
              <a:solidFill>
                <a:srgbClr val="FFB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9" name="iṧliḋe">
                <a:extLst>
                  <a:ext uri="{FF2B5EF4-FFF2-40B4-BE49-F238E27FC236}">
                    <a16:creationId xmlns:a16="http://schemas.microsoft.com/office/drawing/2014/main" id="{F9B4084E-4FF4-4338-84B7-2535D192A271}"/>
                  </a:ext>
                </a:extLst>
              </p:cNvPr>
              <p:cNvSpPr/>
              <p:nvPr/>
            </p:nvSpPr>
            <p:spPr bwMode="auto">
              <a:xfrm>
                <a:off x="6210857" y="5804163"/>
                <a:ext cx="51876" cy="28864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1 h 12"/>
                  <a:gd name="T4" fmla="*/ 0 w 27"/>
                  <a:gd name="T5" fmla="*/ 6 h 12"/>
                  <a:gd name="T6" fmla="*/ 0 w 27"/>
                  <a:gd name="T7" fmla="*/ 5 h 12"/>
                  <a:gd name="T8" fmla="*/ 6 w 27"/>
                  <a:gd name="T9" fmla="*/ 0 h 12"/>
                  <a:gd name="T10" fmla="*/ 21 w 27"/>
                  <a:gd name="T11" fmla="*/ 0 h 12"/>
                  <a:gd name="T12" fmla="*/ 27 w 27"/>
                  <a:gd name="T13" fmla="*/ 5 h 12"/>
                  <a:gd name="T14" fmla="*/ 27 w 27"/>
                  <a:gd name="T15" fmla="*/ 6 h 12"/>
                  <a:gd name="T16" fmla="*/ 21 w 27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7" y="2"/>
                      <a:pt x="27" y="5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9"/>
                      <a:pt x="24" y="12"/>
                      <a:pt x="21" y="12"/>
                    </a:cubicBezTo>
                    <a:close/>
                  </a:path>
                </a:pathLst>
              </a:custGeom>
              <a:solidFill>
                <a:srgbClr val="FFB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0" name="îsḻíḓe">
                <a:extLst>
                  <a:ext uri="{FF2B5EF4-FFF2-40B4-BE49-F238E27FC236}">
                    <a16:creationId xmlns:a16="http://schemas.microsoft.com/office/drawing/2014/main" id="{402A4569-BEDA-40A7-B18A-E32FC1084904}"/>
                  </a:ext>
                </a:extLst>
              </p:cNvPr>
              <p:cNvSpPr/>
              <p:nvPr/>
            </p:nvSpPr>
            <p:spPr bwMode="auto">
              <a:xfrm>
                <a:off x="5753233" y="5645985"/>
                <a:ext cx="238076" cy="93521"/>
              </a:xfrm>
              <a:custGeom>
                <a:avLst/>
                <a:gdLst>
                  <a:gd name="T0" fmla="*/ 124 w 124"/>
                  <a:gd name="T1" fmla="*/ 0 h 39"/>
                  <a:gd name="T2" fmla="*/ 12 w 124"/>
                  <a:gd name="T3" fmla="*/ 0 h 39"/>
                  <a:gd name="T4" fmla="*/ 0 w 124"/>
                  <a:gd name="T5" fmla="*/ 12 h 39"/>
                  <a:gd name="T6" fmla="*/ 0 w 124"/>
                  <a:gd name="T7" fmla="*/ 27 h 39"/>
                  <a:gd name="T8" fmla="*/ 12 w 124"/>
                  <a:gd name="T9" fmla="*/ 39 h 39"/>
                  <a:gd name="T10" fmla="*/ 124 w 124"/>
                  <a:gd name="T11" fmla="*/ 39 h 39"/>
                  <a:gd name="T12" fmla="*/ 124 w 124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39">
                    <a:moveTo>
                      <a:pt x="12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124" y="39"/>
                      <a:pt x="124" y="39"/>
                      <a:pt x="124" y="39"/>
                    </a:cubicBez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1" name="iṡlïďê">
                <a:extLst>
                  <a:ext uri="{FF2B5EF4-FFF2-40B4-BE49-F238E27FC236}">
                    <a16:creationId xmlns:a16="http://schemas.microsoft.com/office/drawing/2014/main" id="{05915ADA-D8D6-43C1-8B65-9CCCBB286CEF}"/>
                  </a:ext>
                </a:extLst>
              </p:cNvPr>
              <p:cNvSpPr/>
              <p:nvPr/>
            </p:nvSpPr>
            <p:spPr bwMode="auto">
              <a:xfrm>
                <a:off x="6078388" y="5645985"/>
                <a:ext cx="240855" cy="93521"/>
              </a:xfrm>
              <a:custGeom>
                <a:avLst/>
                <a:gdLst>
                  <a:gd name="T0" fmla="*/ 113 w 125"/>
                  <a:gd name="T1" fmla="*/ 0 h 39"/>
                  <a:gd name="T2" fmla="*/ 0 w 125"/>
                  <a:gd name="T3" fmla="*/ 0 h 39"/>
                  <a:gd name="T4" fmla="*/ 0 w 125"/>
                  <a:gd name="T5" fmla="*/ 39 h 39"/>
                  <a:gd name="T6" fmla="*/ 113 w 125"/>
                  <a:gd name="T7" fmla="*/ 39 h 39"/>
                  <a:gd name="T8" fmla="*/ 125 w 125"/>
                  <a:gd name="T9" fmla="*/ 27 h 39"/>
                  <a:gd name="T10" fmla="*/ 125 w 125"/>
                  <a:gd name="T11" fmla="*/ 12 h 39"/>
                  <a:gd name="T12" fmla="*/ 113 w 125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39">
                    <a:moveTo>
                      <a:pt x="1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20" y="39"/>
                      <a:pt x="125" y="34"/>
                      <a:pt x="125" y="27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5"/>
                      <a:pt x="120" y="0"/>
                      <a:pt x="113" y="0"/>
                    </a:cubicBez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2" name="iŝḷîḑê">
                <a:extLst>
                  <a:ext uri="{FF2B5EF4-FFF2-40B4-BE49-F238E27FC236}">
                    <a16:creationId xmlns:a16="http://schemas.microsoft.com/office/drawing/2014/main" id="{F62AE706-E29E-471A-AA03-38898D30B5AA}"/>
                  </a:ext>
                </a:extLst>
              </p:cNvPr>
              <p:cNvSpPr/>
              <p:nvPr/>
            </p:nvSpPr>
            <p:spPr bwMode="auto">
              <a:xfrm>
                <a:off x="5996866" y="5645985"/>
                <a:ext cx="75961" cy="98141"/>
              </a:xfrm>
              <a:custGeom>
                <a:avLst/>
                <a:gdLst>
                  <a:gd name="T0" fmla="*/ 32 w 39"/>
                  <a:gd name="T1" fmla="*/ 0 h 41"/>
                  <a:gd name="T2" fmla="*/ 7 w 39"/>
                  <a:gd name="T3" fmla="*/ 0 h 41"/>
                  <a:gd name="T4" fmla="*/ 0 w 39"/>
                  <a:gd name="T5" fmla="*/ 7 h 41"/>
                  <a:gd name="T6" fmla="*/ 0 w 39"/>
                  <a:gd name="T7" fmla="*/ 34 h 41"/>
                  <a:gd name="T8" fmla="*/ 7 w 39"/>
                  <a:gd name="T9" fmla="*/ 41 h 41"/>
                  <a:gd name="T10" fmla="*/ 32 w 39"/>
                  <a:gd name="T11" fmla="*/ 41 h 41"/>
                  <a:gd name="T12" fmla="*/ 39 w 39"/>
                  <a:gd name="T13" fmla="*/ 34 h 41"/>
                  <a:gd name="T14" fmla="*/ 39 w 39"/>
                  <a:gd name="T15" fmla="*/ 7 h 41"/>
                  <a:gd name="T16" fmla="*/ 32 w 39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1">
                    <a:moveTo>
                      <a:pt x="3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8"/>
                      <a:pt x="3" y="41"/>
                      <a:pt x="7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6" y="41"/>
                      <a:pt x="39" y="38"/>
                      <a:pt x="39" y="3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3"/>
                      <a:pt x="36" y="0"/>
                      <a:pt x="32" y="0"/>
                    </a:cubicBez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3" name="íŝľiḋe">
                <a:extLst>
                  <a:ext uri="{FF2B5EF4-FFF2-40B4-BE49-F238E27FC236}">
                    <a16:creationId xmlns:a16="http://schemas.microsoft.com/office/drawing/2014/main" id="{10A0F34B-5967-4BF1-AB63-A64CCF22435D}"/>
                  </a:ext>
                </a:extLst>
              </p:cNvPr>
              <p:cNvSpPr/>
              <p:nvPr/>
            </p:nvSpPr>
            <p:spPr bwMode="auto">
              <a:xfrm>
                <a:off x="5766202" y="5652912"/>
                <a:ext cx="63919" cy="79666"/>
              </a:xfrm>
              <a:prstGeom prst="ellipse">
                <a:avLst/>
              </a:prstGeom>
              <a:solidFill>
                <a:srgbClr val="FFE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4" name="ísliḋè">
                <a:extLst>
                  <a:ext uri="{FF2B5EF4-FFF2-40B4-BE49-F238E27FC236}">
                    <a16:creationId xmlns:a16="http://schemas.microsoft.com/office/drawing/2014/main" id="{E6E63FD7-4C67-4FD9-8421-9DF321B25817}"/>
                  </a:ext>
                </a:extLst>
              </p:cNvPr>
              <p:cNvSpPr/>
              <p:nvPr/>
            </p:nvSpPr>
            <p:spPr bwMode="auto">
              <a:xfrm>
                <a:off x="5843090" y="5659840"/>
                <a:ext cx="50023" cy="64657"/>
              </a:xfrm>
              <a:prstGeom prst="ellipse">
                <a:avLst/>
              </a:prstGeom>
              <a:solidFill>
                <a:srgbClr val="FFE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5" name="ïṣľïďé">
                <a:extLst>
                  <a:ext uri="{FF2B5EF4-FFF2-40B4-BE49-F238E27FC236}">
                    <a16:creationId xmlns:a16="http://schemas.microsoft.com/office/drawing/2014/main" id="{9F72C061-7C26-4129-BA93-86477DA55A08}"/>
                  </a:ext>
                </a:extLst>
              </p:cNvPr>
              <p:cNvSpPr/>
              <p:nvPr/>
            </p:nvSpPr>
            <p:spPr bwMode="auto">
              <a:xfrm>
                <a:off x="6239573" y="5652912"/>
                <a:ext cx="65772" cy="79666"/>
              </a:xfrm>
              <a:prstGeom prst="ellipse">
                <a:avLst/>
              </a:prstGeom>
              <a:solidFill>
                <a:srgbClr val="FFE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6" name="ïšliḍè">
                <a:extLst>
                  <a:ext uri="{FF2B5EF4-FFF2-40B4-BE49-F238E27FC236}">
                    <a16:creationId xmlns:a16="http://schemas.microsoft.com/office/drawing/2014/main" id="{FBDD2972-3186-47A4-8DFF-402BDB1A64F3}"/>
                  </a:ext>
                </a:extLst>
              </p:cNvPr>
              <p:cNvSpPr/>
              <p:nvPr/>
            </p:nvSpPr>
            <p:spPr bwMode="auto">
              <a:xfrm>
                <a:off x="6176582" y="5659840"/>
                <a:ext cx="51876" cy="64657"/>
              </a:xfrm>
              <a:prstGeom prst="ellipse">
                <a:avLst/>
              </a:prstGeom>
              <a:solidFill>
                <a:srgbClr val="FFE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7" name="íṡľîḋé">
                <a:extLst>
                  <a:ext uri="{FF2B5EF4-FFF2-40B4-BE49-F238E27FC236}">
                    <a16:creationId xmlns:a16="http://schemas.microsoft.com/office/drawing/2014/main" id="{C5132AA3-A076-4972-BBFB-49E0BD83424F}"/>
                  </a:ext>
                </a:extLst>
              </p:cNvPr>
              <p:cNvSpPr/>
              <p:nvPr/>
            </p:nvSpPr>
            <p:spPr bwMode="auto">
              <a:xfrm>
                <a:off x="5776392" y="5786845"/>
                <a:ext cx="519691" cy="10391"/>
              </a:xfrm>
              <a:custGeom>
                <a:avLst/>
                <a:gdLst>
                  <a:gd name="T0" fmla="*/ 269 w 270"/>
                  <a:gd name="T1" fmla="*/ 4 h 4"/>
                  <a:gd name="T2" fmla="*/ 269 w 270"/>
                  <a:gd name="T3" fmla="*/ 4 h 4"/>
                  <a:gd name="T4" fmla="*/ 2 w 270"/>
                  <a:gd name="T5" fmla="*/ 3 h 4"/>
                  <a:gd name="T6" fmla="*/ 0 w 270"/>
                  <a:gd name="T7" fmla="*/ 1 h 4"/>
                  <a:gd name="T8" fmla="*/ 2 w 270"/>
                  <a:gd name="T9" fmla="*/ 0 h 4"/>
                  <a:gd name="T10" fmla="*/ 2 w 270"/>
                  <a:gd name="T11" fmla="*/ 0 h 4"/>
                  <a:gd name="T12" fmla="*/ 269 w 270"/>
                  <a:gd name="T13" fmla="*/ 1 h 4"/>
                  <a:gd name="T14" fmla="*/ 270 w 270"/>
                  <a:gd name="T15" fmla="*/ 2 h 4"/>
                  <a:gd name="T16" fmla="*/ 269 w 270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4">
                    <a:moveTo>
                      <a:pt x="269" y="4"/>
                    </a:moveTo>
                    <a:cubicBezTo>
                      <a:pt x="269" y="4"/>
                      <a:pt x="269" y="4"/>
                      <a:pt x="269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69" y="1"/>
                      <a:pt x="269" y="1"/>
                      <a:pt x="269" y="1"/>
                    </a:cubicBezTo>
                    <a:cubicBezTo>
                      <a:pt x="270" y="1"/>
                      <a:pt x="270" y="2"/>
                      <a:pt x="270" y="2"/>
                    </a:cubicBezTo>
                    <a:cubicBezTo>
                      <a:pt x="270" y="3"/>
                      <a:pt x="269" y="4"/>
                      <a:pt x="269" y="4"/>
                    </a:cubicBezTo>
                    <a:close/>
                  </a:path>
                </a:pathLst>
              </a:custGeom>
              <a:solidFill>
                <a:srgbClr val="0F1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8" name="iṣlíḓè">
                <a:extLst>
                  <a:ext uri="{FF2B5EF4-FFF2-40B4-BE49-F238E27FC236}">
                    <a16:creationId xmlns:a16="http://schemas.microsoft.com/office/drawing/2014/main" id="{BAA54975-3849-4EC0-9476-07CE2469EE60}"/>
                  </a:ext>
                </a:extLst>
              </p:cNvPr>
              <p:cNvSpPr/>
              <p:nvPr/>
            </p:nvSpPr>
            <p:spPr bwMode="auto">
              <a:xfrm>
                <a:off x="5756939" y="5503972"/>
                <a:ext cx="555819" cy="142015"/>
              </a:xfrm>
              <a:custGeom>
                <a:avLst/>
                <a:gdLst>
                  <a:gd name="T0" fmla="*/ 276 w 289"/>
                  <a:gd name="T1" fmla="*/ 0 h 59"/>
                  <a:gd name="T2" fmla="*/ 145 w 289"/>
                  <a:gd name="T3" fmla="*/ 10 h 59"/>
                  <a:gd name="T4" fmla="*/ 13 w 289"/>
                  <a:gd name="T5" fmla="*/ 0 h 59"/>
                  <a:gd name="T6" fmla="*/ 2 w 289"/>
                  <a:gd name="T7" fmla="*/ 32 h 59"/>
                  <a:gd name="T8" fmla="*/ 11 w 289"/>
                  <a:gd name="T9" fmla="*/ 59 h 59"/>
                  <a:gd name="T10" fmla="*/ 145 w 289"/>
                  <a:gd name="T11" fmla="*/ 59 h 59"/>
                  <a:gd name="T12" fmla="*/ 278 w 289"/>
                  <a:gd name="T13" fmla="*/ 59 h 59"/>
                  <a:gd name="T14" fmla="*/ 287 w 289"/>
                  <a:gd name="T15" fmla="*/ 32 h 59"/>
                  <a:gd name="T16" fmla="*/ 276 w 289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9" h="59">
                    <a:moveTo>
                      <a:pt x="276" y="0"/>
                    </a:moveTo>
                    <a:cubicBezTo>
                      <a:pt x="145" y="10"/>
                      <a:pt x="145" y="10"/>
                      <a:pt x="145" y="1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22"/>
                      <a:pt x="2" y="32"/>
                    </a:cubicBezTo>
                    <a:cubicBezTo>
                      <a:pt x="4" y="42"/>
                      <a:pt x="11" y="59"/>
                      <a:pt x="11" y="59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278" y="59"/>
                      <a:pt x="278" y="59"/>
                      <a:pt x="278" y="59"/>
                    </a:cubicBezTo>
                    <a:cubicBezTo>
                      <a:pt x="278" y="59"/>
                      <a:pt x="285" y="42"/>
                      <a:pt x="287" y="32"/>
                    </a:cubicBezTo>
                    <a:cubicBezTo>
                      <a:pt x="289" y="22"/>
                      <a:pt x="276" y="0"/>
                      <a:pt x="276" y="0"/>
                    </a:cubicBezTo>
                  </a:path>
                </a:pathLst>
              </a:custGeom>
              <a:solidFill>
                <a:srgbClr val="2B7A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9" name="îṩḷîďé">
                <a:extLst>
                  <a:ext uri="{FF2B5EF4-FFF2-40B4-BE49-F238E27FC236}">
                    <a16:creationId xmlns:a16="http://schemas.microsoft.com/office/drawing/2014/main" id="{38E911CB-1702-41C7-AC04-B89D8A1803FA}"/>
                  </a:ext>
                </a:extLst>
              </p:cNvPr>
              <p:cNvSpPr/>
              <p:nvPr/>
            </p:nvSpPr>
            <p:spPr bwMode="auto">
              <a:xfrm>
                <a:off x="5776392" y="5386203"/>
                <a:ext cx="517839" cy="142015"/>
              </a:xfrm>
              <a:custGeom>
                <a:avLst/>
                <a:gdLst>
                  <a:gd name="T0" fmla="*/ 8 w 269"/>
                  <a:gd name="T1" fmla="*/ 59 h 59"/>
                  <a:gd name="T2" fmla="*/ 2 w 269"/>
                  <a:gd name="T3" fmla="*/ 53 h 59"/>
                  <a:gd name="T4" fmla="*/ 20 w 269"/>
                  <a:gd name="T5" fmla="*/ 11 h 59"/>
                  <a:gd name="T6" fmla="*/ 44 w 269"/>
                  <a:gd name="T7" fmla="*/ 0 h 59"/>
                  <a:gd name="T8" fmla="*/ 225 w 269"/>
                  <a:gd name="T9" fmla="*/ 0 h 59"/>
                  <a:gd name="T10" fmla="*/ 249 w 269"/>
                  <a:gd name="T11" fmla="*/ 11 h 59"/>
                  <a:gd name="T12" fmla="*/ 268 w 269"/>
                  <a:gd name="T13" fmla="*/ 53 h 59"/>
                  <a:gd name="T14" fmla="*/ 261 w 269"/>
                  <a:gd name="T15" fmla="*/ 59 h 59"/>
                  <a:gd name="T16" fmla="*/ 8 w 269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59">
                    <a:moveTo>
                      <a:pt x="8" y="59"/>
                    </a:moveTo>
                    <a:cubicBezTo>
                      <a:pt x="4" y="59"/>
                      <a:pt x="0" y="56"/>
                      <a:pt x="2" y="53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3" y="4"/>
                      <a:pt x="33" y="0"/>
                      <a:pt x="44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36" y="0"/>
                      <a:pt x="246" y="4"/>
                      <a:pt x="249" y="11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9" y="56"/>
                      <a:pt x="265" y="59"/>
                      <a:pt x="261" y="59"/>
                    </a:cubicBezTo>
                    <a:cubicBezTo>
                      <a:pt x="8" y="59"/>
                      <a:pt x="8" y="59"/>
                      <a:pt x="8" y="59"/>
                    </a:cubicBezTo>
                  </a:path>
                </a:pathLst>
              </a:custGeom>
              <a:solidFill>
                <a:srgbClr val="67C5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0" name="ï$1ïďè">
                <a:extLst>
                  <a:ext uri="{FF2B5EF4-FFF2-40B4-BE49-F238E27FC236}">
                    <a16:creationId xmlns:a16="http://schemas.microsoft.com/office/drawing/2014/main" id="{3B9987B1-9861-460E-AF13-8B53936F2C9D}"/>
                  </a:ext>
                </a:extLst>
              </p:cNvPr>
              <p:cNvSpPr/>
              <p:nvPr/>
            </p:nvSpPr>
            <p:spPr bwMode="auto">
              <a:xfrm>
                <a:off x="6064492" y="5386203"/>
                <a:ext cx="150072" cy="142015"/>
              </a:xfrm>
              <a:custGeom>
                <a:avLst/>
                <a:gdLst>
                  <a:gd name="T0" fmla="*/ 146 w 162"/>
                  <a:gd name="T1" fmla="*/ 0 h 123"/>
                  <a:gd name="T2" fmla="*/ 17 w 162"/>
                  <a:gd name="T3" fmla="*/ 0 h 123"/>
                  <a:gd name="T4" fmla="*/ 0 w 162"/>
                  <a:gd name="T5" fmla="*/ 123 h 123"/>
                  <a:gd name="T6" fmla="*/ 162 w 162"/>
                  <a:gd name="T7" fmla="*/ 123 h 123"/>
                  <a:gd name="T8" fmla="*/ 146 w 16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23">
                    <a:moveTo>
                      <a:pt x="146" y="0"/>
                    </a:moveTo>
                    <a:lnTo>
                      <a:pt x="17" y="0"/>
                    </a:lnTo>
                    <a:lnTo>
                      <a:pt x="0" y="123"/>
                    </a:lnTo>
                    <a:lnTo>
                      <a:pt x="162" y="123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BDE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1" name="î$ḻíḑé">
                <a:extLst>
                  <a:ext uri="{FF2B5EF4-FFF2-40B4-BE49-F238E27FC236}">
                    <a16:creationId xmlns:a16="http://schemas.microsoft.com/office/drawing/2014/main" id="{0A3B3C36-38B6-462D-8B82-4B4A56346189}"/>
                  </a:ext>
                </a:extLst>
              </p:cNvPr>
              <p:cNvSpPr/>
              <p:nvPr/>
            </p:nvSpPr>
            <p:spPr bwMode="auto">
              <a:xfrm>
                <a:off x="6064492" y="5386203"/>
                <a:ext cx="150072" cy="142015"/>
              </a:xfrm>
              <a:custGeom>
                <a:avLst/>
                <a:gdLst>
                  <a:gd name="T0" fmla="*/ 146 w 162"/>
                  <a:gd name="T1" fmla="*/ 0 h 123"/>
                  <a:gd name="T2" fmla="*/ 17 w 162"/>
                  <a:gd name="T3" fmla="*/ 0 h 123"/>
                  <a:gd name="T4" fmla="*/ 0 w 162"/>
                  <a:gd name="T5" fmla="*/ 123 h 123"/>
                  <a:gd name="T6" fmla="*/ 162 w 162"/>
                  <a:gd name="T7" fmla="*/ 123 h 123"/>
                  <a:gd name="T8" fmla="*/ 146 w 16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23">
                    <a:moveTo>
                      <a:pt x="146" y="0"/>
                    </a:moveTo>
                    <a:lnTo>
                      <a:pt x="17" y="0"/>
                    </a:lnTo>
                    <a:lnTo>
                      <a:pt x="0" y="123"/>
                    </a:lnTo>
                    <a:lnTo>
                      <a:pt x="162" y="123"/>
                    </a:lnTo>
                    <a:lnTo>
                      <a:pt x="1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2" name="îṡliďê">
                <a:extLst>
                  <a:ext uri="{FF2B5EF4-FFF2-40B4-BE49-F238E27FC236}">
                    <a16:creationId xmlns:a16="http://schemas.microsoft.com/office/drawing/2014/main" id="{921DA5F9-ADA4-4F6E-8465-1B2BF067425A}"/>
                  </a:ext>
                </a:extLst>
              </p:cNvPr>
              <p:cNvSpPr/>
              <p:nvPr/>
            </p:nvSpPr>
            <p:spPr bwMode="auto">
              <a:xfrm>
                <a:off x="5941286" y="5386203"/>
                <a:ext cx="101899" cy="142015"/>
              </a:xfrm>
              <a:custGeom>
                <a:avLst/>
                <a:gdLst>
                  <a:gd name="T0" fmla="*/ 110 w 110"/>
                  <a:gd name="T1" fmla="*/ 0 h 123"/>
                  <a:gd name="T2" fmla="*/ 31 w 110"/>
                  <a:gd name="T3" fmla="*/ 0 h 123"/>
                  <a:gd name="T4" fmla="*/ 0 w 110"/>
                  <a:gd name="T5" fmla="*/ 123 h 123"/>
                  <a:gd name="T6" fmla="*/ 94 w 110"/>
                  <a:gd name="T7" fmla="*/ 123 h 123"/>
                  <a:gd name="T8" fmla="*/ 110 w 110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23">
                    <a:moveTo>
                      <a:pt x="110" y="0"/>
                    </a:moveTo>
                    <a:lnTo>
                      <a:pt x="31" y="0"/>
                    </a:lnTo>
                    <a:lnTo>
                      <a:pt x="0" y="123"/>
                    </a:lnTo>
                    <a:lnTo>
                      <a:pt x="94" y="123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BDE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3" name="ïšḻîďé">
                <a:extLst>
                  <a:ext uri="{FF2B5EF4-FFF2-40B4-BE49-F238E27FC236}">
                    <a16:creationId xmlns:a16="http://schemas.microsoft.com/office/drawing/2014/main" id="{4B962E6E-8800-4DBA-BD6B-89168BA9EB6E}"/>
                  </a:ext>
                </a:extLst>
              </p:cNvPr>
              <p:cNvSpPr/>
              <p:nvPr/>
            </p:nvSpPr>
            <p:spPr bwMode="auto">
              <a:xfrm>
                <a:off x="5941286" y="5386203"/>
                <a:ext cx="101899" cy="142015"/>
              </a:xfrm>
              <a:custGeom>
                <a:avLst/>
                <a:gdLst>
                  <a:gd name="T0" fmla="*/ 110 w 110"/>
                  <a:gd name="T1" fmla="*/ 0 h 123"/>
                  <a:gd name="T2" fmla="*/ 31 w 110"/>
                  <a:gd name="T3" fmla="*/ 0 h 123"/>
                  <a:gd name="T4" fmla="*/ 0 w 110"/>
                  <a:gd name="T5" fmla="*/ 123 h 123"/>
                  <a:gd name="T6" fmla="*/ 94 w 110"/>
                  <a:gd name="T7" fmla="*/ 123 h 123"/>
                  <a:gd name="T8" fmla="*/ 110 w 110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23">
                    <a:moveTo>
                      <a:pt x="110" y="0"/>
                    </a:moveTo>
                    <a:lnTo>
                      <a:pt x="31" y="0"/>
                    </a:lnTo>
                    <a:lnTo>
                      <a:pt x="0" y="123"/>
                    </a:lnTo>
                    <a:lnTo>
                      <a:pt x="94" y="123"/>
                    </a:lnTo>
                    <a:lnTo>
                      <a:pt x="1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344" name="椭圆 343"/>
            <p:cNvSpPr/>
            <p:nvPr/>
          </p:nvSpPr>
          <p:spPr>
            <a:xfrm rot="2754725">
              <a:off x="7792800" y="5651300"/>
              <a:ext cx="1156450" cy="168228"/>
            </a:xfrm>
            <a:prstGeom prst="ellipse">
              <a:avLst/>
            </a:prstGeom>
            <a:solidFill>
              <a:srgbClr val="5B9BD5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45" name="组合 344"/>
            <p:cNvGrpSpPr/>
            <p:nvPr/>
          </p:nvGrpSpPr>
          <p:grpSpPr>
            <a:xfrm>
              <a:off x="8709174" y="5939901"/>
              <a:ext cx="232286" cy="712387"/>
              <a:chOff x="5749447" y="3556521"/>
              <a:chExt cx="247528" cy="918640"/>
            </a:xfrm>
          </p:grpSpPr>
          <p:sp>
            <p:nvSpPr>
              <p:cNvPr id="347" name="îšļiḋe">
                <a:extLst>
                  <a:ext uri="{FF2B5EF4-FFF2-40B4-BE49-F238E27FC236}">
                    <a16:creationId xmlns:a16="http://schemas.microsoft.com/office/drawing/2014/main" id="{C8925755-1895-496A-8D6B-2BD542F96D83}"/>
                  </a:ext>
                </a:extLst>
              </p:cNvPr>
              <p:cNvSpPr/>
              <p:nvPr/>
            </p:nvSpPr>
            <p:spPr bwMode="auto">
              <a:xfrm>
                <a:off x="5749447" y="4375476"/>
                <a:ext cx="227526" cy="94526"/>
              </a:xfrm>
              <a:prstGeom prst="ellipse">
                <a:avLst/>
              </a:prstGeom>
              <a:solidFill>
                <a:srgbClr val="859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ïṧlïḍé">
                <a:extLst>
                  <a:ext uri="{FF2B5EF4-FFF2-40B4-BE49-F238E27FC236}">
                    <a16:creationId xmlns:a16="http://schemas.microsoft.com/office/drawing/2014/main" id="{8376B0AB-33AA-481A-8DD5-32ECAE149D4D}"/>
                  </a:ext>
                </a:extLst>
              </p:cNvPr>
              <p:cNvSpPr/>
              <p:nvPr/>
            </p:nvSpPr>
            <p:spPr bwMode="auto">
              <a:xfrm>
                <a:off x="5802536" y="3761045"/>
                <a:ext cx="46885" cy="137496"/>
              </a:xfrm>
              <a:custGeom>
                <a:avLst/>
                <a:gdLst>
                  <a:gd name="T0" fmla="*/ 27 w 33"/>
                  <a:gd name="T1" fmla="*/ 0 h 77"/>
                  <a:gd name="T2" fmla="*/ 27 w 33"/>
                  <a:gd name="T3" fmla="*/ 0 h 77"/>
                  <a:gd name="T4" fmla="*/ 33 w 33"/>
                  <a:gd name="T5" fmla="*/ 3 h 77"/>
                  <a:gd name="T6" fmla="*/ 33 w 33"/>
                  <a:gd name="T7" fmla="*/ 6 h 77"/>
                  <a:gd name="T8" fmla="*/ 28 w 33"/>
                  <a:gd name="T9" fmla="*/ 8 h 77"/>
                  <a:gd name="T10" fmla="*/ 28 w 33"/>
                  <a:gd name="T11" fmla="*/ 58 h 77"/>
                  <a:gd name="T12" fmla="*/ 25 w 33"/>
                  <a:gd name="T13" fmla="*/ 64 h 77"/>
                  <a:gd name="T14" fmla="*/ 7 w 33"/>
                  <a:gd name="T15" fmla="*/ 72 h 77"/>
                  <a:gd name="T16" fmla="*/ 10 w 33"/>
                  <a:gd name="T17" fmla="*/ 73 h 77"/>
                  <a:gd name="T18" fmla="*/ 7 w 33"/>
                  <a:gd name="T19" fmla="*/ 77 h 77"/>
                  <a:gd name="T20" fmla="*/ 1 w 33"/>
                  <a:gd name="T21" fmla="*/ 74 h 77"/>
                  <a:gd name="T22" fmla="*/ 0 w 33"/>
                  <a:gd name="T23" fmla="*/ 71 h 77"/>
                  <a:gd name="T24" fmla="*/ 0 w 33"/>
                  <a:gd name="T25" fmla="*/ 16 h 77"/>
                  <a:gd name="T26" fmla="*/ 3 w 33"/>
                  <a:gd name="T27" fmla="*/ 10 h 77"/>
                  <a:gd name="T28" fmla="*/ 25 w 33"/>
                  <a:gd name="T29" fmla="*/ 0 h 77"/>
                  <a:gd name="T30" fmla="*/ 27 w 33"/>
                  <a:gd name="T3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77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5"/>
                      <a:pt x="33" y="6"/>
                    </a:cubicBezTo>
                    <a:cubicBezTo>
                      <a:pt x="32" y="7"/>
                      <a:pt x="28" y="8"/>
                      <a:pt x="28" y="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60"/>
                      <a:pt x="27" y="63"/>
                      <a:pt x="25" y="64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0" y="73"/>
                      <a:pt x="0" y="73"/>
                      <a:pt x="0" y="7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4"/>
                      <a:pt x="1" y="11"/>
                      <a:pt x="3" y="1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0"/>
                      <a:pt x="27" y="0"/>
                    </a:cubicBezTo>
                    <a:close/>
                  </a:path>
                </a:pathLst>
              </a:custGeom>
              <a:solidFill>
                <a:srgbClr val="292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îṩļîḍe">
                <a:extLst>
                  <a:ext uri="{FF2B5EF4-FFF2-40B4-BE49-F238E27FC236}">
                    <a16:creationId xmlns:a16="http://schemas.microsoft.com/office/drawing/2014/main" id="{0BC388F4-238A-4E2C-A652-241546875898}"/>
                  </a:ext>
                </a:extLst>
              </p:cNvPr>
              <p:cNvSpPr/>
              <p:nvPr/>
            </p:nvSpPr>
            <p:spPr bwMode="auto">
              <a:xfrm>
                <a:off x="5810811" y="3767060"/>
                <a:ext cx="39991" cy="133199"/>
              </a:xfrm>
              <a:custGeom>
                <a:avLst/>
                <a:gdLst>
                  <a:gd name="T0" fmla="*/ 3 w 28"/>
                  <a:gd name="T1" fmla="*/ 74 h 75"/>
                  <a:gd name="T2" fmla="*/ 25 w 28"/>
                  <a:gd name="T3" fmla="*/ 64 h 75"/>
                  <a:gd name="T4" fmla="*/ 28 w 28"/>
                  <a:gd name="T5" fmla="*/ 58 h 75"/>
                  <a:gd name="T6" fmla="*/ 28 w 28"/>
                  <a:gd name="T7" fmla="*/ 3 h 75"/>
                  <a:gd name="T8" fmla="*/ 25 w 28"/>
                  <a:gd name="T9" fmla="*/ 0 h 75"/>
                  <a:gd name="T10" fmla="*/ 3 w 28"/>
                  <a:gd name="T11" fmla="*/ 11 h 75"/>
                  <a:gd name="T12" fmla="*/ 0 w 28"/>
                  <a:gd name="T13" fmla="*/ 16 h 75"/>
                  <a:gd name="T14" fmla="*/ 0 w 28"/>
                  <a:gd name="T15" fmla="*/ 71 h 75"/>
                  <a:gd name="T16" fmla="*/ 3 w 28"/>
                  <a:gd name="T17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75">
                    <a:moveTo>
                      <a:pt x="3" y="74"/>
                    </a:moveTo>
                    <a:cubicBezTo>
                      <a:pt x="25" y="64"/>
                      <a:pt x="25" y="64"/>
                      <a:pt x="25" y="64"/>
                    </a:cubicBezTo>
                    <a:cubicBezTo>
                      <a:pt x="27" y="63"/>
                      <a:pt x="28" y="60"/>
                      <a:pt x="28" y="58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1"/>
                      <a:pt x="27" y="0"/>
                      <a:pt x="2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1"/>
                      <a:pt x="0" y="14"/>
                      <a:pt x="0" y="16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1" y="75"/>
                      <a:pt x="3" y="74"/>
                    </a:cubicBezTo>
                    <a:close/>
                  </a:path>
                </a:pathLst>
              </a:custGeom>
              <a:solidFill>
                <a:srgbClr val="3F3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îślîḓé">
                <a:extLst>
                  <a:ext uri="{FF2B5EF4-FFF2-40B4-BE49-F238E27FC236}">
                    <a16:creationId xmlns:a16="http://schemas.microsoft.com/office/drawing/2014/main" id="{5F2E9EA8-8A30-44E5-907A-03DC4E4937D6}"/>
                  </a:ext>
                </a:extLst>
              </p:cNvPr>
              <p:cNvSpPr/>
              <p:nvPr/>
            </p:nvSpPr>
            <p:spPr bwMode="auto">
              <a:xfrm>
                <a:off x="5814950" y="3780809"/>
                <a:ext cx="31717" cy="97966"/>
              </a:xfrm>
              <a:custGeom>
                <a:avLst/>
                <a:gdLst>
                  <a:gd name="T0" fmla="*/ 46 w 46"/>
                  <a:gd name="T1" fmla="*/ 0 h 114"/>
                  <a:gd name="T2" fmla="*/ 0 w 46"/>
                  <a:gd name="T3" fmla="*/ 21 h 114"/>
                  <a:gd name="T4" fmla="*/ 0 w 46"/>
                  <a:gd name="T5" fmla="*/ 114 h 114"/>
                  <a:gd name="T6" fmla="*/ 46 w 46"/>
                  <a:gd name="T7" fmla="*/ 94 h 114"/>
                  <a:gd name="T8" fmla="*/ 46 w 46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4">
                    <a:moveTo>
                      <a:pt x="46" y="0"/>
                    </a:moveTo>
                    <a:lnTo>
                      <a:pt x="0" y="21"/>
                    </a:lnTo>
                    <a:lnTo>
                      <a:pt x="0" y="114"/>
                    </a:lnTo>
                    <a:lnTo>
                      <a:pt x="46" y="9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" name="ïśḷïďé">
                <a:extLst>
                  <a:ext uri="{FF2B5EF4-FFF2-40B4-BE49-F238E27FC236}">
                    <a16:creationId xmlns:a16="http://schemas.microsoft.com/office/drawing/2014/main" id="{6B74D54E-B291-4A73-987A-00E50A246A61}"/>
                  </a:ext>
                </a:extLst>
              </p:cNvPr>
              <p:cNvSpPr/>
              <p:nvPr/>
            </p:nvSpPr>
            <p:spPr bwMode="auto">
              <a:xfrm>
                <a:off x="5823914" y="3779091"/>
                <a:ext cx="13099" cy="9452"/>
              </a:xfrm>
              <a:custGeom>
                <a:avLst/>
                <a:gdLst>
                  <a:gd name="T0" fmla="*/ 2 w 19"/>
                  <a:gd name="T1" fmla="*/ 11 h 11"/>
                  <a:gd name="T2" fmla="*/ 0 w 19"/>
                  <a:gd name="T3" fmla="*/ 8 h 11"/>
                  <a:gd name="T4" fmla="*/ 2 w 19"/>
                  <a:gd name="T5" fmla="*/ 6 h 11"/>
                  <a:gd name="T6" fmla="*/ 12 w 19"/>
                  <a:gd name="T7" fmla="*/ 2 h 11"/>
                  <a:gd name="T8" fmla="*/ 12 w 19"/>
                  <a:gd name="T9" fmla="*/ 2 h 11"/>
                  <a:gd name="T10" fmla="*/ 12 w 19"/>
                  <a:gd name="T11" fmla="*/ 4 h 11"/>
                  <a:gd name="T12" fmla="*/ 2 w 19"/>
                  <a:gd name="T13" fmla="*/ 11 h 11"/>
                  <a:gd name="T14" fmla="*/ 16 w 19"/>
                  <a:gd name="T15" fmla="*/ 2 h 11"/>
                  <a:gd name="T16" fmla="*/ 16 w 19"/>
                  <a:gd name="T17" fmla="*/ 2 h 11"/>
                  <a:gd name="T18" fmla="*/ 16 w 19"/>
                  <a:gd name="T19" fmla="*/ 0 h 11"/>
                  <a:gd name="T20" fmla="*/ 19 w 19"/>
                  <a:gd name="T21" fmla="*/ 0 h 11"/>
                  <a:gd name="T22" fmla="*/ 16 w 19"/>
                  <a:gd name="T2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1">
                    <a:moveTo>
                      <a:pt x="2" y="11"/>
                    </a:moveTo>
                    <a:lnTo>
                      <a:pt x="0" y="8"/>
                    </a:lnTo>
                    <a:lnTo>
                      <a:pt x="2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2" y="11"/>
                    </a:lnTo>
                    <a:close/>
                    <a:moveTo>
                      <a:pt x="16" y="2"/>
                    </a:moveTo>
                    <a:lnTo>
                      <a:pt x="16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B5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" name="iṣļïdê">
                <a:extLst>
                  <a:ext uri="{FF2B5EF4-FFF2-40B4-BE49-F238E27FC236}">
                    <a16:creationId xmlns:a16="http://schemas.microsoft.com/office/drawing/2014/main" id="{C0D5001C-A949-4B54-A539-D6D6885F4AE9}"/>
                  </a:ext>
                </a:extLst>
              </p:cNvPr>
              <p:cNvSpPr/>
              <p:nvPr/>
            </p:nvSpPr>
            <p:spPr bwMode="auto">
              <a:xfrm>
                <a:off x="5830808" y="3871899"/>
                <a:ext cx="6205" cy="11170"/>
              </a:xfrm>
              <a:custGeom>
                <a:avLst/>
                <a:gdLst>
                  <a:gd name="T0" fmla="*/ 2 w 4"/>
                  <a:gd name="T1" fmla="*/ 0 h 6"/>
                  <a:gd name="T2" fmla="*/ 3 w 4"/>
                  <a:gd name="T3" fmla="*/ 3 h 6"/>
                  <a:gd name="T4" fmla="*/ 2 w 4"/>
                  <a:gd name="T5" fmla="*/ 6 h 6"/>
                  <a:gd name="T6" fmla="*/ 0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3" y="0"/>
                      <a:pt x="4" y="1"/>
                      <a:pt x="3" y="3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676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" name="îṡlîḋè">
                <a:extLst>
                  <a:ext uri="{FF2B5EF4-FFF2-40B4-BE49-F238E27FC236}">
                    <a16:creationId xmlns:a16="http://schemas.microsoft.com/office/drawing/2014/main" id="{123E28B8-1A9A-4661-8D57-61535C3DDF71}"/>
                  </a:ext>
                </a:extLst>
              </p:cNvPr>
              <p:cNvSpPr/>
              <p:nvPr/>
            </p:nvSpPr>
            <p:spPr bwMode="auto">
              <a:xfrm>
                <a:off x="5852181" y="4364302"/>
                <a:ext cx="106179" cy="67889"/>
              </a:xfrm>
              <a:custGeom>
                <a:avLst/>
                <a:gdLst>
                  <a:gd name="T0" fmla="*/ 30 w 74"/>
                  <a:gd name="T1" fmla="*/ 33 h 38"/>
                  <a:gd name="T2" fmla="*/ 2 w 74"/>
                  <a:gd name="T3" fmla="*/ 11 h 38"/>
                  <a:gd name="T4" fmla="*/ 32 w 74"/>
                  <a:gd name="T5" fmla="*/ 2 h 38"/>
                  <a:gd name="T6" fmla="*/ 69 w 74"/>
                  <a:gd name="T7" fmla="*/ 24 h 38"/>
                  <a:gd name="T8" fmla="*/ 30 w 7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8">
                    <a:moveTo>
                      <a:pt x="30" y="33"/>
                    </a:moveTo>
                    <a:cubicBezTo>
                      <a:pt x="12" y="29"/>
                      <a:pt x="0" y="19"/>
                      <a:pt x="2" y="11"/>
                    </a:cubicBezTo>
                    <a:cubicBezTo>
                      <a:pt x="5" y="4"/>
                      <a:pt x="17" y="0"/>
                      <a:pt x="32" y="2"/>
                    </a:cubicBezTo>
                    <a:cubicBezTo>
                      <a:pt x="46" y="3"/>
                      <a:pt x="74" y="8"/>
                      <a:pt x="69" y="24"/>
                    </a:cubicBezTo>
                    <a:cubicBezTo>
                      <a:pt x="65" y="38"/>
                      <a:pt x="41" y="35"/>
                      <a:pt x="30" y="33"/>
                    </a:cubicBezTo>
                    <a:close/>
                  </a:path>
                </a:pathLst>
              </a:custGeom>
              <a:solidFill>
                <a:srgbClr val="393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" name="îśḷiḍê">
                <a:extLst>
                  <a:ext uri="{FF2B5EF4-FFF2-40B4-BE49-F238E27FC236}">
                    <a16:creationId xmlns:a16="http://schemas.microsoft.com/office/drawing/2014/main" id="{638BDA91-6708-4AC8-AED9-3A0546B5EDDB}"/>
                  </a:ext>
                </a:extLst>
              </p:cNvPr>
              <p:cNvSpPr/>
              <p:nvPr/>
            </p:nvSpPr>
            <p:spPr bwMode="auto">
              <a:xfrm>
                <a:off x="5916994" y="4378913"/>
                <a:ext cx="31717" cy="21483"/>
              </a:xfrm>
              <a:custGeom>
                <a:avLst/>
                <a:gdLst>
                  <a:gd name="T0" fmla="*/ 10 w 22"/>
                  <a:gd name="T1" fmla="*/ 11 h 12"/>
                  <a:gd name="T2" fmla="*/ 1 w 22"/>
                  <a:gd name="T3" fmla="*/ 4 h 12"/>
                  <a:gd name="T4" fmla="*/ 13 w 22"/>
                  <a:gd name="T5" fmla="*/ 1 h 12"/>
                  <a:gd name="T6" fmla="*/ 21 w 22"/>
                  <a:gd name="T7" fmla="*/ 8 h 12"/>
                  <a:gd name="T8" fmla="*/ 10 w 2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0" y="11"/>
                    </a:moveTo>
                    <a:cubicBezTo>
                      <a:pt x="4" y="10"/>
                      <a:pt x="0" y="7"/>
                      <a:pt x="1" y="4"/>
                    </a:cubicBezTo>
                    <a:cubicBezTo>
                      <a:pt x="2" y="1"/>
                      <a:pt x="7" y="0"/>
                      <a:pt x="13" y="1"/>
                    </a:cubicBezTo>
                    <a:cubicBezTo>
                      <a:pt x="18" y="3"/>
                      <a:pt x="22" y="6"/>
                      <a:pt x="21" y="8"/>
                    </a:cubicBezTo>
                    <a:cubicBezTo>
                      <a:pt x="21" y="11"/>
                      <a:pt x="15" y="12"/>
                      <a:pt x="10" y="11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" name="îṥḻíḓé">
                <a:extLst>
                  <a:ext uri="{FF2B5EF4-FFF2-40B4-BE49-F238E27FC236}">
                    <a16:creationId xmlns:a16="http://schemas.microsoft.com/office/drawing/2014/main" id="{7334D24C-E87A-4DD5-A2F4-304AE2349BDD}"/>
                  </a:ext>
                </a:extLst>
              </p:cNvPr>
              <p:cNvSpPr/>
              <p:nvPr/>
            </p:nvSpPr>
            <p:spPr bwMode="auto">
              <a:xfrm>
                <a:off x="5809435" y="4407272"/>
                <a:ext cx="106179" cy="67889"/>
              </a:xfrm>
              <a:custGeom>
                <a:avLst/>
                <a:gdLst>
                  <a:gd name="T0" fmla="*/ 31 w 74"/>
                  <a:gd name="T1" fmla="*/ 33 h 38"/>
                  <a:gd name="T2" fmla="*/ 3 w 74"/>
                  <a:gd name="T3" fmla="*/ 11 h 38"/>
                  <a:gd name="T4" fmla="*/ 33 w 74"/>
                  <a:gd name="T5" fmla="*/ 2 h 38"/>
                  <a:gd name="T6" fmla="*/ 69 w 74"/>
                  <a:gd name="T7" fmla="*/ 24 h 38"/>
                  <a:gd name="T8" fmla="*/ 31 w 7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8">
                    <a:moveTo>
                      <a:pt x="31" y="33"/>
                    </a:moveTo>
                    <a:cubicBezTo>
                      <a:pt x="13" y="29"/>
                      <a:pt x="0" y="19"/>
                      <a:pt x="3" y="11"/>
                    </a:cubicBezTo>
                    <a:cubicBezTo>
                      <a:pt x="5" y="4"/>
                      <a:pt x="18" y="0"/>
                      <a:pt x="33" y="2"/>
                    </a:cubicBezTo>
                    <a:cubicBezTo>
                      <a:pt x="46" y="3"/>
                      <a:pt x="74" y="8"/>
                      <a:pt x="69" y="24"/>
                    </a:cubicBezTo>
                    <a:cubicBezTo>
                      <a:pt x="65" y="38"/>
                      <a:pt x="41" y="35"/>
                      <a:pt x="31" y="33"/>
                    </a:cubicBezTo>
                    <a:close/>
                  </a:path>
                </a:pathLst>
              </a:custGeom>
              <a:solidFill>
                <a:srgbClr val="393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" name="ïślïḑê">
                <a:extLst>
                  <a:ext uri="{FF2B5EF4-FFF2-40B4-BE49-F238E27FC236}">
                    <a16:creationId xmlns:a16="http://schemas.microsoft.com/office/drawing/2014/main" id="{FAB59527-54C4-4A8D-AAC3-BB1D0C0C5E7B}"/>
                  </a:ext>
                </a:extLst>
              </p:cNvPr>
              <p:cNvSpPr/>
              <p:nvPr/>
            </p:nvSpPr>
            <p:spPr bwMode="auto">
              <a:xfrm>
                <a:off x="5875623" y="4421878"/>
                <a:ext cx="31027" cy="21483"/>
              </a:xfrm>
              <a:custGeom>
                <a:avLst/>
                <a:gdLst>
                  <a:gd name="T0" fmla="*/ 9 w 22"/>
                  <a:gd name="T1" fmla="*/ 11 h 12"/>
                  <a:gd name="T2" fmla="*/ 0 w 22"/>
                  <a:gd name="T3" fmla="*/ 4 h 12"/>
                  <a:gd name="T4" fmla="*/ 12 w 22"/>
                  <a:gd name="T5" fmla="*/ 2 h 12"/>
                  <a:gd name="T6" fmla="*/ 21 w 22"/>
                  <a:gd name="T7" fmla="*/ 9 h 12"/>
                  <a:gd name="T8" fmla="*/ 9 w 2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9" y="11"/>
                    </a:moveTo>
                    <a:cubicBezTo>
                      <a:pt x="4" y="10"/>
                      <a:pt x="0" y="7"/>
                      <a:pt x="0" y="4"/>
                    </a:cubicBezTo>
                    <a:cubicBezTo>
                      <a:pt x="1" y="1"/>
                      <a:pt x="6" y="0"/>
                      <a:pt x="12" y="2"/>
                    </a:cubicBezTo>
                    <a:cubicBezTo>
                      <a:pt x="18" y="3"/>
                      <a:pt x="22" y="6"/>
                      <a:pt x="21" y="9"/>
                    </a:cubicBezTo>
                    <a:cubicBezTo>
                      <a:pt x="20" y="11"/>
                      <a:pt x="15" y="12"/>
                      <a:pt x="9" y="11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" name="ïSḻîḑê">
                <a:extLst>
                  <a:ext uri="{FF2B5EF4-FFF2-40B4-BE49-F238E27FC236}">
                    <a16:creationId xmlns:a16="http://schemas.microsoft.com/office/drawing/2014/main" id="{70091D52-82E6-422E-9F41-326B7FAD0F9E}"/>
                  </a:ext>
                </a:extLst>
              </p:cNvPr>
              <p:cNvSpPr/>
              <p:nvPr/>
            </p:nvSpPr>
            <p:spPr bwMode="auto">
              <a:xfrm>
                <a:off x="5837013" y="3807447"/>
                <a:ext cx="142725" cy="150384"/>
              </a:xfrm>
              <a:custGeom>
                <a:avLst/>
                <a:gdLst>
                  <a:gd name="T0" fmla="*/ 5 w 100"/>
                  <a:gd name="T1" fmla="*/ 43 h 84"/>
                  <a:gd name="T2" fmla="*/ 5 w 100"/>
                  <a:gd name="T3" fmla="*/ 25 h 84"/>
                  <a:gd name="T4" fmla="*/ 23 w 100"/>
                  <a:gd name="T5" fmla="*/ 26 h 84"/>
                  <a:gd name="T6" fmla="*/ 63 w 100"/>
                  <a:gd name="T7" fmla="*/ 56 h 84"/>
                  <a:gd name="T8" fmla="*/ 70 w 100"/>
                  <a:gd name="T9" fmla="*/ 57 h 84"/>
                  <a:gd name="T10" fmla="*/ 72 w 100"/>
                  <a:gd name="T11" fmla="*/ 53 h 84"/>
                  <a:gd name="T12" fmla="*/ 70 w 100"/>
                  <a:gd name="T13" fmla="*/ 17 h 84"/>
                  <a:gd name="T14" fmla="*/ 79 w 100"/>
                  <a:gd name="T15" fmla="*/ 2 h 84"/>
                  <a:gd name="T16" fmla="*/ 95 w 100"/>
                  <a:gd name="T17" fmla="*/ 12 h 84"/>
                  <a:gd name="T18" fmla="*/ 96 w 100"/>
                  <a:gd name="T19" fmla="*/ 61 h 84"/>
                  <a:gd name="T20" fmla="*/ 80 w 100"/>
                  <a:gd name="T21" fmla="*/ 80 h 84"/>
                  <a:gd name="T22" fmla="*/ 56 w 100"/>
                  <a:gd name="T23" fmla="*/ 81 h 84"/>
                  <a:gd name="T24" fmla="*/ 5 w 100"/>
                  <a:gd name="T25" fmla="*/ 4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84">
                    <a:moveTo>
                      <a:pt x="5" y="43"/>
                    </a:moveTo>
                    <a:cubicBezTo>
                      <a:pt x="0" y="38"/>
                      <a:pt x="0" y="30"/>
                      <a:pt x="5" y="25"/>
                    </a:cubicBezTo>
                    <a:cubicBezTo>
                      <a:pt x="10" y="20"/>
                      <a:pt x="18" y="21"/>
                      <a:pt x="23" y="26"/>
                    </a:cubicBezTo>
                    <a:cubicBezTo>
                      <a:pt x="40" y="43"/>
                      <a:pt x="54" y="53"/>
                      <a:pt x="63" y="56"/>
                    </a:cubicBezTo>
                    <a:cubicBezTo>
                      <a:pt x="66" y="57"/>
                      <a:pt x="68" y="57"/>
                      <a:pt x="70" y="57"/>
                    </a:cubicBezTo>
                    <a:cubicBezTo>
                      <a:pt x="70" y="56"/>
                      <a:pt x="71" y="55"/>
                      <a:pt x="72" y="53"/>
                    </a:cubicBezTo>
                    <a:cubicBezTo>
                      <a:pt x="74" y="46"/>
                      <a:pt x="73" y="34"/>
                      <a:pt x="70" y="17"/>
                    </a:cubicBezTo>
                    <a:cubicBezTo>
                      <a:pt x="68" y="10"/>
                      <a:pt x="72" y="4"/>
                      <a:pt x="79" y="2"/>
                    </a:cubicBezTo>
                    <a:cubicBezTo>
                      <a:pt x="86" y="0"/>
                      <a:pt x="93" y="5"/>
                      <a:pt x="95" y="12"/>
                    </a:cubicBezTo>
                    <a:cubicBezTo>
                      <a:pt x="99" y="33"/>
                      <a:pt x="100" y="50"/>
                      <a:pt x="96" y="61"/>
                    </a:cubicBezTo>
                    <a:cubicBezTo>
                      <a:pt x="93" y="70"/>
                      <a:pt x="88" y="77"/>
                      <a:pt x="80" y="80"/>
                    </a:cubicBezTo>
                    <a:cubicBezTo>
                      <a:pt x="73" y="83"/>
                      <a:pt x="65" y="84"/>
                      <a:pt x="56" y="81"/>
                    </a:cubicBezTo>
                    <a:cubicBezTo>
                      <a:pt x="42" y="76"/>
                      <a:pt x="24" y="64"/>
                      <a:pt x="5" y="43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" name="iṧľîďê">
                <a:extLst>
                  <a:ext uri="{FF2B5EF4-FFF2-40B4-BE49-F238E27FC236}">
                    <a16:creationId xmlns:a16="http://schemas.microsoft.com/office/drawing/2014/main" id="{6AB4D08E-4AA8-49BF-9311-7A1A3432FD96}"/>
                  </a:ext>
                </a:extLst>
              </p:cNvPr>
              <p:cNvSpPr/>
              <p:nvPr/>
            </p:nvSpPr>
            <p:spPr bwMode="auto">
              <a:xfrm>
                <a:off x="5908030" y="3757609"/>
                <a:ext cx="76532" cy="153824"/>
              </a:xfrm>
              <a:custGeom>
                <a:avLst/>
                <a:gdLst>
                  <a:gd name="T0" fmla="*/ 52 w 53"/>
                  <a:gd name="T1" fmla="*/ 65 h 86"/>
                  <a:gd name="T2" fmla="*/ 36 w 53"/>
                  <a:gd name="T3" fmla="*/ 85 h 86"/>
                  <a:gd name="T4" fmla="*/ 16 w 53"/>
                  <a:gd name="T5" fmla="*/ 69 h 86"/>
                  <a:gd name="T6" fmla="*/ 4 w 53"/>
                  <a:gd name="T7" fmla="*/ 30 h 86"/>
                  <a:gd name="T8" fmla="*/ 3 w 53"/>
                  <a:gd name="T9" fmla="*/ 26 h 86"/>
                  <a:gd name="T10" fmla="*/ 14 w 53"/>
                  <a:gd name="T11" fmla="*/ 3 h 86"/>
                  <a:gd name="T12" fmla="*/ 37 w 53"/>
                  <a:gd name="T13" fmla="*/ 14 h 86"/>
                  <a:gd name="T14" fmla="*/ 38 w 53"/>
                  <a:gd name="T15" fmla="*/ 17 h 86"/>
                  <a:gd name="T16" fmla="*/ 52 w 53"/>
                  <a:gd name="T17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86">
                    <a:moveTo>
                      <a:pt x="52" y="65"/>
                    </a:moveTo>
                    <a:cubicBezTo>
                      <a:pt x="53" y="75"/>
                      <a:pt x="46" y="84"/>
                      <a:pt x="36" y="85"/>
                    </a:cubicBezTo>
                    <a:cubicBezTo>
                      <a:pt x="26" y="86"/>
                      <a:pt x="18" y="79"/>
                      <a:pt x="16" y="69"/>
                    </a:cubicBezTo>
                    <a:cubicBezTo>
                      <a:pt x="15" y="59"/>
                      <a:pt x="10" y="45"/>
                      <a:pt x="4" y="30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17"/>
                      <a:pt x="5" y="7"/>
                      <a:pt x="14" y="3"/>
                    </a:cubicBezTo>
                    <a:cubicBezTo>
                      <a:pt x="23" y="0"/>
                      <a:pt x="33" y="5"/>
                      <a:pt x="37" y="14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5" y="35"/>
                      <a:pt x="50" y="51"/>
                      <a:pt x="52" y="65"/>
                    </a:cubicBezTo>
                    <a:close/>
                  </a:path>
                </a:pathLst>
              </a:custGeom>
              <a:solidFill>
                <a:srgbClr val="40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" name="ïš1ïḋè">
                <a:extLst>
                  <a:ext uri="{FF2B5EF4-FFF2-40B4-BE49-F238E27FC236}">
                    <a16:creationId xmlns:a16="http://schemas.microsoft.com/office/drawing/2014/main" id="{6023E813-840B-4DBD-8728-2751A66720BF}"/>
                  </a:ext>
                </a:extLst>
              </p:cNvPr>
              <p:cNvSpPr/>
              <p:nvPr/>
            </p:nvSpPr>
            <p:spPr bwMode="auto">
              <a:xfrm>
                <a:off x="5901136" y="3956117"/>
                <a:ext cx="61364" cy="440842"/>
              </a:xfrm>
              <a:custGeom>
                <a:avLst/>
                <a:gdLst>
                  <a:gd name="T0" fmla="*/ 0 w 43"/>
                  <a:gd name="T1" fmla="*/ 25 h 247"/>
                  <a:gd name="T2" fmla="*/ 14 w 43"/>
                  <a:gd name="T3" fmla="*/ 220 h 247"/>
                  <a:gd name="T4" fmla="*/ 16 w 43"/>
                  <a:gd name="T5" fmla="*/ 239 h 247"/>
                  <a:gd name="T6" fmla="*/ 31 w 43"/>
                  <a:gd name="T7" fmla="*/ 240 h 247"/>
                  <a:gd name="T8" fmla="*/ 32 w 43"/>
                  <a:gd name="T9" fmla="*/ 227 h 247"/>
                  <a:gd name="T10" fmla="*/ 43 w 43"/>
                  <a:gd name="T11" fmla="*/ 25 h 247"/>
                  <a:gd name="T12" fmla="*/ 21 w 43"/>
                  <a:gd name="T13" fmla="*/ 0 h 247"/>
                  <a:gd name="T14" fmla="*/ 0 w 43"/>
                  <a:gd name="T15" fmla="*/ 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47">
                    <a:moveTo>
                      <a:pt x="0" y="25"/>
                    </a:moveTo>
                    <a:cubicBezTo>
                      <a:pt x="3" y="87"/>
                      <a:pt x="6" y="158"/>
                      <a:pt x="14" y="220"/>
                    </a:cubicBezTo>
                    <a:cubicBezTo>
                      <a:pt x="14" y="225"/>
                      <a:pt x="14" y="230"/>
                      <a:pt x="16" y="239"/>
                    </a:cubicBezTo>
                    <a:cubicBezTo>
                      <a:pt x="17" y="245"/>
                      <a:pt x="30" y="247"/>
                      <a:pt x="31" y="240"/>
                    </a:cubicBezTo>
                    <a:cubicBezTo>
                      <a:pt x="31" y="232"/>
                      <a:pt x="31" y="230"/>
                      <a:pt x="32" y="227"/>
                    </a:cubicBezTo>
                    <a:cubicBezTo>
                      <a:pt x="37" y="161"/>
                      <a:pt x="40" y="91"/>
                      <a:pt x="43" y="25"/>
                    </a:cubicBezTo>
                    <a:cubicBezTo>
                      <a:pt x="43" y="11"/>
                      <a:pt x="33" y="0"/>
                      <a:pt x="21" y="0"/>
                    </a:cubicBezTo>
                    <a:cubicBezTo>
                      <a:pt x="10" y="0"/>
                      <a:pt x="0" y="11"/>
                      <a:pt x="0" y="25"/>
                    </a:cubicBezTo>
                    <a:close/>
                  </a:path>
                </a:pathLst>
              </a:custGeom>
              <a:solidFill>
                <a:srgbClr val="292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" name="ïṧḻïḍè">
                <a:extLst>
                  <a:ext uri="{FF2B5EF4-FFF2-40B4-BE49-F238E27FC236}">
                    <a16:creationId xmlns:a16="http://schemas.microsoft.com/office/drawing/2014/main" id="{FC6BEC63-A9E7-4AB2-B015-6FC52E55A69F}"/>
                  </a:ext>
                </a:extLst>
              </p:cNvPr>
              <p:cNvSpPr/>
              <p:nvPr/>
            </p:nvSpPr>
            <p:spPr bwMode="auto">
              <a:xfrm>
                <a:off x="5857005" y="3832370"/>
                <a:ext cx="107559" cy="327408"/>
              </a:xfrm>
              <a:custGeom>
                <a:avLst/>
                <a:gdLst>
                  <a:gd name="T0" fmla="*/ 43 w 75"/>
                  <a:gd name="T1" fmla="*/ 162 h 183"/>
                  <a:gd name="T2" fmla="*/ 0 w 75"/>
                  <a:gd name="T3" fmla="*/ 102 h 183"/>
                  <a:gd name="T4" fmla="*/ 0 w 75"/>
                  <a:gd name="T5" fmla="*/ 16 h 183"/>
                  <a:gd name="T6" fmla="*/ 75 w 75"/>
                  <a:gd name="T7" fmla="*/ 0 h 183"/>
                  <a:gd name="T8" fmla="*/ 75 w 75"/>
                  <a:gd name="T9" fmla="*/ 86 h 183"/>
                  <a:gd name="T10" fmla="*/ 43 w 75"/>
                  <a:gd name="T11" fmla="*/ 16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3">
                    <a:moveTo>
                      <a:pt x="43" y="162"/>
                    </a:moveTo>
                    <a:cubicBezTo>
                      <a:pt x="37" y="183"/>
                      <a:pt x="0" y="128"/>
                      <a:pt x="0" y="10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135"/>
                      <a:pt x="50" y="139"/>
                      <a:pt x="43" y="162"/>
                    </a:cubicBezTo>
                    <a:close/>
                  </a:path>
                </a:pathLst>
              </a:custGeom>
              <a:solidFill>
                <a:srgbClr val="393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" name="îṧḷiďê">
                <a:extLst>
                  <a:ext uri="{FF2B5EF4-FFF2-40B4-BE49-F238E27FC236}">
                    <a16:creationId xmlns:a16="http://schemas.microsoft.com/office/drawing/2014/main" id="{E4EC3A40-F0EF-41B3-AA95-D7552EC0AA60}"/>
                  </a:ext>
                </a:extLst>
              </p:cNvPr>
              <p:cNvSpPr/>
              <p:nvPr/>
            </p:nvSpPr>
            <p:spPr bwMode="auto">
              <a:xfrm>
                <a:off x="5859765" y="3997364"/>
                <a:ext cx="61364" cy="439985"/>
              </a:xfrm>
              <a:custGeom>
                <a:avLst/>
                <a:gdLst>
                  <a:gd name="T0" fmla="*/ 0 w 43"/>
                  <a:gd name="T1" fmla="*/ 25 h 247"/>
                  <a:gd name="T2" fmla="*/ 14 w 43"/>
                  <a:gd name="T3" fmla="*/ 220 h 247"/>
                  <a:gd name="T4" fmla="*/ 17 w 43"/>
                  <a:gd name="T5" fmla="*/ 243 h 247"/>
                  <a:gd name="T6" fmla="*/ 30 w 43"/>
                  <a:gd name="T7" fmla="*/ 243 h 247"/>
                  <a:gd name="T8" fmla="*/ 31 w 43"/>
                  <a:gd name="T9" fmla="*/ 231 h 247"/>
                  <a:gd name="T10" fmla="*/ 32 w 43"/>
                  <a:gd name="T11" fmla="*/ 227 h 247"/>
                  <a:gd name="T12" fmla="*/ 43 w 43"/>
                  <a:gd name="T13" fmla="*/ 25 h 247"/>
                  <a:gd name="T14" fmla="*/ 21 w 43"/>
                  <a:gd name="T15" fmla="*/ 0 h 247"/>
                  <a:gd name="T16" fmla="*/ 0 w 43"/>
                  <a:gd name="T17" fmla="*/ 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47">
                    <a:moveTo>
                      <a:pt x="0" y="25"/>
                    </a:moveTo>
                    <a:cubicBezTo>
                      <a:pt x="3" y="87"/>
                      <a:pt x="6" y="158"/>
                      <a:pt x="14" y="220"/>
                    </a:cubicBezTo>
                    <a:cubicBezTo>
                      <a:pt x="14" y="225"/>
                      <a:pt x="15" y="234"/>
                      <a:pt x="17" y="243"/>
                    </a:cubicBezTo>
                    <a:cubicBezTo>
                      <a:pt x="18" y="245"/>
                      <a:pt x="30" y="247"/>
                      <a:pt x="30" y="243"/>
                    </a:cubicBezTo>
                    <a:cubicBezTo>
                      <a:pt x="31" y="239"/>
                      <a:pt x="31" y="235"/>
                      <a:pt x="31" y="231"/>
                    </a:cubicBezTo>
                    <a:cubicBezTo>
                      <a:pt x="32" y="230"/>
                      <a:pt x="32" y="228"/>
                      <a:pt x="32" y="227"/>
                    </a:cubicBezTo>
                    <a:cubicBezTo>
                      <a:pt x="37" y="161"/>
                      <a:pt x="40" y="91"/>
                      <a:pt x="43" y="25"/>
                    </a:cubicBezTo>
                    <a:cubicBezTo>
                      <a:pt x="43" y="11"/>
                      <a:pt x="33" y="0"/>
                      <a:pt x="21" y="0"/>
                    </a:cubicBezTo>
                    <a:cubicBezTo>
                      <a:pt x="10" y="0"/>
                      <a:pt x="0" y="11"/>
                      <a:pt x="0" y="25"/>
                    </a:cubicBezTo>
                    <a:close/>
                  </a:path>
                </a:pathLst>
              </a:custGeom>
              <a:solidFill>
                <a:srgbClr val="393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" name="îṧḷíḓe">
                <a:extLst>
                  <a:ext uri="{FF2B5EF4-FFF2-40B4-BE49-F238E27FC236}">
                    <a16:creationId xmlns:a16="http://schemas.microsoft.com/office/drawing/2014/main" id="{57DD3898-E2B0-43C9-8697-2905A3376A02}"/>
                  </a:ext>
                </a:extLst>
              </p:cNvPr>
              <p:cNvSpPr/>
              <p:nvPr/>
            </p:nvSpPr>
            <p:spPr bwMode="auto">
              <a:xfrm>
                <a:off x="5857005" y="3755886"/>
                <a:ext cx="107559" cy="316239"/>
              </a:xfrm>
              <a:custGeom>
                <a:avLst/>
                <a:gdLst>
                  <a:gd name="T0" fmla="*/ 37 w 75"/>
                  <a:gd name="T1" fmla="*/ 0 h 177"/>
                  <a:gd name="T2" fmla="*/ 37 w 75"/>
                  <a:gd name="T3" fmla="*/ 0 h 177"/>
                  <a:gd name="T4" fmla="*/ 0 w 75"/>
                  <a:gd name="T5" fmla="*/ 47 h 177"/>
                  <a:gd name="T6" fmla="*/ 0 w 75"/>
                  <a:gd name="T7" fmla="*/ 165 h 177"/>
                  <a:gd name="T8" fmla="*/ 75 w 75"/>
                  <a:gd name="T9" fmla="*/ 150 h 177"/>
                  <a:gd name="T10" fmla="*/ 75 w 75"/>
                  <a:gd name="T11" fmla="*/ 31 h 177"/>
                  <a:gd name="T12" fmla="*/ 37 w 75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177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6" y="0"/>
                      <a:pt x="0" y="25"/>
                      <a:pt x="0" y="47"/>
                    </a:cubicBezTo>
                    <a:cubicBezTo>
                      <a:pt x="0" y="83"/>
                      <a:pt x="0" y="129"/>
                      <a:pt x="0" y="165"/>
                    </a:cubicBezTo>
                    <a:cubicBezTo>
                      <a:pt x="29" y="177"/>
                      <a:pt x="68" y="174"/>
                      <a:pt x="75" y="150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9"/>
                      <a:pt x="58" y="0"/>
                      <a:pt x="37" y="0"/>
                    </a:cubicBezTo>
                    <a:close/>
                  </a:path>
                </a:pathLst>
              </a:custGeom>
              <a:solidFill>
                <a:srgbClr val="00AD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" name="íšḷïďé">
                <a:extLst>
                  <a:ext uri="{FF2B5EF4-FFF2-40B4-BE49-F238E27FC236}">
                    <a16:creationId xmlns:a16="http://schemas.microsoft.com/office/drawing/2014/main" id="{A57E2A17-DD77-4092-AB35-E91AF9D178F4}"/>
                  </a:ext>
                </a:extLst>
              </p:cNvPr>
              <p:cNvSpPr/>
              <p:nvPr/>
            </p:nvSpPr>
            <p:spPr bwMode="auto">
              <a:xfrm>
                <a:off x="5896996" y="3712921"/>
                <a:ext cx="26892" cy="73043"/>
              </a:xfrm>
              <a:custGeom>
                <a:avLst/>
                <a:gdLst>
                  <a:gd name="T0" fmla="*/ 9 w 19"/>
                  <a:gd name="T1" fmla="*/ 0 h 41"/>
                  <a:gd name="T2" fmla="*/ 9 w 19"/>
                  <a:gd name="T3" fmla="*/ 0 h 41"/>
                  <a:gd name="T4" fmla="*/ 0 w 19"/>
                  <a:gd name="T5" fmla="*/ 10 h 41"/>
                  <a:gd name="T6" fmla="*/ 0 w 19"/>
                  <a:gd name="T7" fmla="*/ 31 h 41"/>
                  <a:gd name="T8" fmla="*/ 9 w 19"/>
                  <a:gd name="T9" fmla="*/ 41 h 41"/>
                  <a:gd name="T10" fmla="*/ 19 w 19"/>
                  <a:gd name="T11" fmla="*/ 31 h 41"/>
                  <a:gd name="T12" fmla="*/ 19 w 19"/>
                  <a:gd name="T13" fmla="*/ 10 h 41"/>
                  <a:gd name="T14" fmla="*/ 9 w 19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4" y="41"/>
                      <a:pt x="9" y="41"/>
                    </a:cubicBezTo>
                    <a:cubicBezTo>
                      <a:pt x="15" y="41"/>
                      <a:pt x="19" y="37"/>
                      <a:pt x="19" y="3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5"/>
                      <a:pt x="15" y="0"/>
                      <a:pt x="9" y="0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" name="îṧḷïḑê">
                <a:extLst>
                  <a:ext uri="{FF2B5EF4-FFF2-40B4-BE49-F238E27FC236}">
                    <a16:creationId xmlns:a16="http://schemas.microsoft.com/office/drawing/2014/main" id="{4F39A298-DAFC-42E9-BB44-BA85888B1AA1}"/>
                  </a:ext>
                </a:extLst>
              </p:cNvPr>
              <p:cNvSpPr/>
              <p:nvPr/>
            </p:nvSpPr>
            <p:spPr bwMode="auto">
              <a:xfrm>
                <a:off x="5790822" y="3855571"/>
                <a:ext cx="104799" cy="114295"/>
              </a:xfrm>
              <a:custGeom>
                <a:avLst/>
                <a:gdLst>
                  <a:gd name="T0" fmla="*/ 1 w 73"/>
                  <a:gd name="T1" fmla="*/ 19 h 64"/>
                  <a:gd name="T2" fmla="*/ 13 w 73"/>
                  <a:gd name="T3" fmla="*/ 5 h 64"/>
                  <a:gd name="T4" fmla="*/ 27 w 73"/>
                  <a:gd name="T5" fmla="*/ 17 h 64"/>
                  <a:gd name="T6" fmla="*/ 37 w 73"/>
                  <a:gd name="T7" fmla="*/ 38 h 64"/>
                  <a:gd name="T8" fmla="*/ 39 w 73"/>
                  <a:gd name="T9" fmla="*/ 39 h 64"/>
                  <a:gd name="T10" fmla="*/ 41 w 73"/>
                  <a:gd name="T11" fmla="*/ 38 h 64"/>
                  <a:gd name="T12" fmla="*/ 45 w 73"/>
                  <a:gd name="T13" fmla="*/ 14 h 64"/>
                  <a:gd name="T14" fmla="*/ 57 w 73"/>
                  <a:gd name="T15" fmla="*/ 0 h 64"/>
                  <a:gd name="T16" fmla="*/ 71 w 73"/>
                  <a:gd name="T17" fmla="*/ 12 h 64"/>
                  <a:gd name="T18" fmla="*/ 57 w 73"/>
                  <a:gd name="T19" fmla="*/ 58 h 64"/>
                  <a:gd name="T20" fmla="*/ 41 w 73"/>
                  <a:gd name="T21" fmla="*/ 64 h 64"/>
                  <a:gd name="T22" fmla="*/ 24 w 73"/>
                  <a:gd name="T23" fmla="*/ 60 h 64"/>
                  <a:gd name="T24" fmla="*/ 1 w 73"/>
                  <a:gd name="T25" fmla="*/ 1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64">
                    <a:moveTo>
                      <a:pt x="1" y="19"/>
                    </a:moveTo>
                    <a:cubicBezTo>
                      <a:pt x="0" y="12"/>
                      <a:pt x="6" y="6"/>
                      <a:pt x="13" y="5"/>
                    </a:cubicBezTo>
                    <a:cubicBezTo>
                      <a:pt x="20" y="5"/>
                      <a:pt x="26" y="10"/>
                      <a:pt x="27" y="17"/>
                    </a:cubicBezTo>
                    <a:cubicBezTo>
                      <a:pt x="27" y="28"/>
                      <a:pt x="32" y="35"/>
                      <a:pt x="37" y="38"/>
                    </a:cubicBezTo>
                    <a:cubicBezTo>
                      <a:pt x="38" y="38"/>
                      <a:pt x="38" y="39"/>
                      <a:pt x="39" y="39"/>
                    </a:cubicBezTo>
                    <a:cubicBezTo>
                      <a:pt x="40" y="39"/>
                      <a:pt x="40" y="38"/>
                      <a:pt x="41" y="38"/>
                    </a:cubicBezTo>
                    <a:cubicBezTo>
                      <a:pt x="44" y="35"/>
                      <a:pt x="47" y="28"/>
                      <a:pt x="45" y="14"/>
                    </a:cubicBezTo>
                    <a:cubicBezTo>
                      <a:pt x="45" y="7"/>
                      <a:pt x="50" y="1"/>
                      <a:pt x="57" y="0"/>
                    </a:cubicBezTo>
                    <a:cubicBezTo>
                      <a:pt x="64" y="0"/>
                      <a:pt x="71" y="5"/>
                      <a:pt x="71" y="12"/>
                    </a:cubicBezTo>
                    <a:cubicBezTo>
                      <a:pt x="73" y="35"/>
                      <a:pt x="66" y="50"/>
                      <a:pt x="57" y="58"/>
                    </a:cubicBezTo>
                    <a:cubicBezTo>
                      <a:pt x="52" y="62"/>
                      <a:pt x="46" y="64"/>
                      <a:pt x="41" y="64"/>
                    </a:cubicBezTo>
                    <a:cubicBezTo>
                      <a:pt x="35" y="64"/>
                      <a:pt x="30" y="63"/>
                      <a:pt x="24" y="60"/>
                    </a:cubicBezTo>
                    <a:cubicBezTo>
                      <a:pt x="13" y="54"/>
                      <a:pt x="3" y="40"/>
                      <a:pt x="1" y="19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" name="íş1ïďê">
                <a:extLst>
                  <a:ext uri="{FF2B5EF4-FFF2-40B4-BE49-F238E27FC236}">
                    <a16:creationId xmlns:a16="http://schemas.microsoft.com/office/drawing/2014/main" id="{D289CAEB-45B5-4902-9561-43676140267E}"/>
                  </a:ext>
                </a:extLst>
              </p:cNvPr>
              <p:cNvSpPr/>
              <p:nvPr/>
            </p:nvSpPr>
            <p:spPr bwMode="auto">
              <a:xfrm>
                <a:off x="5852185" y="3784245"/>
                <a:ext cx="59294" cy="155542"/>
              </a:xfrm>
              <a:custGeom>
                <a:avLst/>
                <a:gdLst>
                  <a:gd name="T0" fmla="*/ 37 w 41"/>
                  <a:gd name="T1" fmla="*/ 66 h 87"/>
                  <a:gd name="T2" fmla="*/ 21 w 41"/>
                  <a:gd name="T3" fmla="*/ 85 h 87"/>
                  <a:gd name="T4" fmla="*/ 1 w 41"/>
                  <a:gd name="T5" fmla="*/ 70 h 87"/>
                  <a:gd name="T6" fmla="*/ 1 w 41"/>
                  <a:gd name="T7" fmla="*/ 45 h 87"/>
                  <a:gd name="T8" fmla="*/ 5 w 41"/>
                  <a:gd name="T9" fmla="*/ 16 h 87"/>
                  <a:gd name="T10" fmla="*/ 25 w 41"/>
                  <a:gd name="T11" fmla="*/ 1 h 87"/>
                  <a:gd name="T12" fmla="*/ 40 w 41"/>
                  <a:gd name="T13" fmla="*/ 22 h 87"/>
                  <a:gd name="T14" fmla="*/ 36 w 41"/>
                  <a:gd name="T15" fmla="*/ 47 h 87"/>
                  <a:gd name="T16" fmla="*/ 37 w 41"/>
                  <a:gd name="T17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87">
                    <a:moveTo>
                      <a:pt x="37" y="66"/>
                    </a:moveTo>
                    <a:cubicBezTo>
                      <a:pt x="38" y="76"/>
                      <a:pt x="31" y="84"/>
                      <a:pt x="21" y="85"/>
                    </a:cubicBezTo>
                    <a:cubicBezTo>
                      <a:pt x="11" y="87"/>
                      <a:pt x="2" y="79"/>
                      <a:pt x="1" y="70"/>
                    </a:cubicBezTo>
                    <a:cubicBezTo>
                      <a:pt x="0" y="62"/>
                      <a:pt x="0" y="54"/>
                      <a:pt x="1" y="45"/>
                    </a:cubicBezTo>
                    <a:cubicBezTo>
                      <a:pt x="1" y="36"/>
                      <a:pt x="3" y="26"/>
                      <a:pt x="5" y="16"/>
                    </a:cubicBezTo>
                    <a:cubicBezTo>
                      <a:pt x="6" y="6"/>
                      <a:pt x="16" y="0"/>
                      <a:pt x="25" y="1"/>
                    </a:cubicBezTo>
                    <a:cubicBezTo>
                      <a:pt x="35" y="3"/>
                      <a:pt x="41" y="12"/>
                      <a:pt x="40" y="22"/>
                    </a:cubicBezTo>
                    <a:cubicBezTo>
                      <a:pt x="38" y="31"/>
                      <a:pt x="37" y="39"/>
                      <a:pt x="36" y="47"/>
                    </a:cubicBezTo>
                    <a:cubicBezTo>
                      <a:pt x="36" y="54"/>
                      <a:pt x="36" y="60"/>
                      <a:pt x="37" y="66"/>
                    </a:cubicBezTo>
                    <a:close/>
                  </a:path>
                </a:pathLst>
              </a:custGeom>
              <a:solidFill>
                <a:srgbClr val="40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" name="isļíďê">
                <a:extLst>
                  <a:ext uri="{FF2B5EF4-FFF2-40B4-BE49-F238E27FC236}">
                    <a16:creationId xmlns:a16="http://schemas.microsoft.com/office/drawing/2014/main" id="{38A2830A-E0E1-4DFE-AE80-1A0B71C31C48}"/>
                  </a:ext>
                </a:extLst>
              </p:cNvPr>
              <p:cNvSpPr/>
              <p:nvPr/>
            </p:nvSpPr>
            <p:spPr bwMode="auto">
              <a:xfrm>
                <a:off x="5845291" y="3583159"/>
                <a:ext cx="133071" cy="165855"/>
              </a:xfrm>
              <a:custGeom>
                <a:avLst/>
                <a:gdLst>
                  <a:gd name="T0" fmla="*/ 41 w 93"/>
                  <a:gd name="T1" fmla="*/ 2 h 93"/>
                  <a:gd name="T2" fmla="*/ 90 w 93"/>
                  <a:gd name="T3" fmla="*/ 41 h 93"/>
                  <a:gd name="T4" fmla="*/ 52 w 93"/>
                  <a:gd name="T5" fmla="*/ 90 h 93"/>
                  <a:gd name="T6" fmla="*/ 3 w 93"/>
                  <a:gd name="T7" fmla="*/ 52 h 93"/>
                  <a:gd name="T8" fmla="*/ 41 w 93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3">
                    <a:moveTo>
                      <a:pt x="41" y="2"/>
                    </a:moveTo>
                    <a:cubicBezTo>
                      <a:pt x="66" y="0"/>
                      <a:pt x="88" y="17"/>
                      <a:pt x="90" y="41"/>
                    </a:cubicBezTo>
                    <a:cubicBezTo>
                      <a:pt x="93" y="65"/>
                      <a:pt x="76" y="87"/>
                      <a:pt x="52" y="90"/>
                    </a:cubicBezTo>
                    <a:cubicBezTo>
                      <a:pt x="28" y="93"/>
                      <a:pt x="6" y="76"/>
                      <a:pt x="3" y="52"/>
                    </a:cubicBezTo>
                    <a:cubicBezTo>
                      <a:pt x="0" y="27"/>
                      <a:pt x="17" y="5"/>
                      <a:pt x="41" y="2"/>
                    </a:cubicBezTo>
                    <a:close/>
                  </a:path>
                </a:pathLst>
              </a:custGeom>
              <a:solidFill>
                <a:srgbClr val="FFB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" name="iSḻîde">
                <a:extLst>
                  <a:ext uri="{FF2B5EF4-FFF2-40B4-BE49-F238E27FC236}">
                    <a16:creationId xmlns:a16="http://schemas.microsoft.com/office/drawing/2014/main" id="{C38AB353-D7E3-4F1A-B595-116E342DC758}"/>
                  </a:ext>
                </a:extLst>
              </p:cNvPr>
              <p:cNvSpPr/>
              <p:nvPr/>
            </p:nvSpPr>
            <p:spPr bwMode="auto">
              <a:xfrm>
                <a:off x="5828053" y="3556521"/>
                <a:ext cx="168922" cy="189056"/>
              </a:xfrm>
              <a:custGeom>
                <a:avLst/>
                <a:gdLst>
                  <a:gd name="T0" fmla="*/ 104 w 118"/>
                  <a:gd name="T1" fmla="*/ 32 h 106"/>
                  <a:gd name="T2" fmla="*/ 27 w 118"/>
                  <a:gd name="T3" fmla="*/ 16 h 106"/>
                  <a:gd name="T4" fmla="*/ 0 w 118"/>
                  <a:gd name="T5" fmla="*/ 25 h 106"/>
                  <a:gd name="T6" fmla="*/ 30 w 118"/>
                  <a:gd name="T7" fmla="*/ 81 h 106"/>
                  <a:gd name="T8" fmla="*/ 40 w 118"/>
                  <a:gd name="T9" fmla="*/ 68 h 106"/>
                  <a:gd name="T10" fmla="*/ 49 w 118"/>
                  <a:gd name="T11" fmla="*/ 94 h 106"/>
                  <a:gd name="T12" fmla="*/ 58 w 118"/>
                  <a:gd name="T13" fmla="*/ 106 h 106"/>
                  <a:gd name="T14" fmla="*/ 80 w 118"/>
                  <a:gd name="T15" fmla="*/ 101 h 106"/>
                  <a:gd name="T16" fmla="*/ 104 w 118"/>
                  <a:gd name="T17" fmla="*/ 3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06">
                    <a:moveTo>
                      <a:pt x="104" y="32"/>
                    </a:moveTo>
                    <a:cubicBezTo>
                      <a:pt x="91" y="5"/>
                      <a:pt x="51" y="0"/>
                      <a:pt x="27" y="16"/>
                    </a:cubicBezTo>
                    <a:cubicBezTo>
                      <a:pt x="12" y="27"/>
                      <a:pt x="0" y="20"/>
                      <a:pt x="0" y="25"/>
                    </a:cubicBezTo>
                    <a:cubicBezTo>
                      <a:pt x="0" y="49"/>
                      <a:pt x="16" y="72"/>
                      <a:pt x="30" y="81"/>
                    </a:cubicBezTo>
                    <a:cubicBezTo>
                      <a:pt x="35" y="84"/>
                      <a:pt x="31" y="62"/>
                      <a:pt x="40" y="68"/>
                    </a:cubicBezTo>
                    <a:cubicBezTo>
                      <a:pt x="49" y="73"/>
                      <a:pt x="51" y="88"/>
                      <a:pt x="49" y="94"/>
                    </a:cubicBezTo>
                    <a:cubicBezTo>
                      <a:pt x="48" y="97"/>
                      <a:pt x="56" y="106"/>
                      <a:pt x="58" y="106"/>
                    </a:cubicBezTo>
                    <a:cubicBezTo>
                      <a:pt x="66" y="106"/>
                      <a:pt x="74" y="104"/>
                      <a:pt x="80" y="101"/>
                    </a:cubicBezTo>
                    <a:cubicBezTo>
                      <a:pt x="105" y="90"/>
                      <a:pt x="118" y="59"/>
                      <a:pt x="104" y="32"/>
                    </a:cubicBezTo>
                    <a:close/>
                  </a:path>
                </a:pathLst>
              </a:custGeom>
              <a:solidFill>
                <a:srgbClr val="6E3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46" name="椭圆 345"/>
            <p:cNvSpPr/>
            <p:nvPr/>
          </p:nvSpPr>
          <p:spPr>
            <a:xfrm rot="9956599">
              <a:off x="8895133" y="6018668"/>
              <a:ext cx="510490" cy="132981"/>
            </a:xfrm>
            <a:prstGeom prst="ellipse">
              <a:avLst/>
            </a:prstGeom>
            <a:solidFill>
              <a:srgbClr val="920783">
                <a:alpha val="67843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20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3231910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Typical use cases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07531" y="1328619"/>
            <a:ext cx="1029721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 latinLnBrk="1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Typical use cases for further study in RAN1 Rel-19 </a:t>
            </a:r>
            <a:endParaRPr lang="en-US" altLang="zh-CN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zh-CN" dirty="0" smtClean="0"/>
              <a:t>UAV:</a:t>
            </a:r>
            <a:r>
              <a:rPr lang="en-US" altLang="zh-CN" dirty="0" smtClean="0"/>
              <a:t> sensing for </a:t>
            </a:r>
            <a:r>
              <a:rPr lang="en-GB" altLang="zh-CN" dirty="0" smtClean="0"/>
              <a:t>flight </a:t>
            </a:r>
            <a:r>
              <a:rPr lang="en-GB" altLang="zh-CN" dirty="0"/>
              <a:t>trajectory </a:t>
            </a:r>
            <a:r>
              <a:rPr lang="en-GB" altLang="zh-CN" dirty="0" smtClean="0"/>
              <a:t>tracing, </a:t>
            </a:r>
            <a:r>
              <a:rPr lang="en-US" altLang="zh-CN" dirty="0" smtClean="0"/>
              <a:t>collision avoidance, </a:t>
            </a:r>
            <a:r>
              <a:rPr lang="en-US" altLang="zh-CN" dirty="0"/>
              <a:t>intrusion detection </a:t>
            </a:r>
            <a:endParaRPr lang="en-US" altLang="zh-CN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dirty="0" smtClean="0"/>
              <a:t>Smart traffic: sensing in highway, railway, </a:t>
            </a:r>
            <a:r>
              <a:rPr lang="en-GB" altLang="zh-CN" dirty="0" smtClean="0"/>
              <a:t>crossroads, </a:t>
            </a:r>
            <a:r>
              <a:rPr lang="en-GB" altLang="zh-CN" dirty="0"/>
              <a:t>parking space</a:t>
            </a:r>
            <a:endParaRPr lang="en-US" altLang="zh-CN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dirty="0" smtClean="0"/>
              <a:t>Smart home: </a:t>
            </a:r>
            <a:r>
              <a:rPr lang="en-GB" altLang="zh-CN" dirty="0"/>
              <a:t>intruder </a:t>
            </a:r>
            <a:r>
              <a:rPr lang="en-GB" altLang="zh-CN" dirty="0" smtClean="0"/>
              <a:t>detection, </a:t>
            </a:r>
            <a:r>
              <a:rPr lang="en-US" altLang="zh-CN" dirty="0"/>
              <a:t>health monitoring</a:t>
            </a:r>
            <a:r>
              <a:rPr lang="en-GB" altLang="zh-CN" dirty="0" smtClean="0"/>
              <a:t> </a:t>
            </a:r>
            <a:r>
              <a:rPr lang="en-US" altLang="zh-CN" dirty="0"/>
              <a:t>	</a:t>
            </a:r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zh-CN" dirty="0" smtClean="0"/>
          </a:p>
          <a:p>
            <a:pPr marL="1257300" lvl="2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zh-CN" sz="1600" dirty="0" smtClean="0"/>
          </a:p>
        </p:txBody>
      </p:sp>
      <p:pic>
        <p:nvPicPr>
          <p:cNvPr id="283" name="Grafik 15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712" y="3525977"/>
            <a:ext cx="3404460" cy="18232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2494258" y="5660199"/>
            <a:ext cx="5720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UAV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4" name="図 3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641" y="3536842"/>
            <a:ext cx="2637081" cy="18123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8934797" y="5624906"/>
            <a:ext cx="12946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Smart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5" name="图片 284"/>
          <p:cNvPicPr/>
          <p:nvPr/>
        </p:nvPicPr>
        <p:blipFill>
          <a:blip r:embed="rId16"/>
          <a:stretch>
            <a:fillRect/>
          </a:stretch>
        </p:blipFill>
        <p:spPr>
          <a:xfrm>
            <a:off x="4943983" y="3536842"/>
            <a:ext cx="2907283" cy="18123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1596" y="5660199"/>
            <a:ext cx="1376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Smart traffic 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03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5016117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Channel model for sensing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669338" y="1257993"/>
            <a:ext cx="10458737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In order to evaluate sensing performance, it is essential to define channel model for sensing.</a:t>
            </a:r>
          </a:p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TR 38.901 has modeled the multipath channel between </a:t>
            </a:r>
            <a:r>
              <a:rPr lang="en-US" altLang="zh-CN" dirty="0" err="1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gNB</a:t>
            </a: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 and UE without the modeling of sensing target(s).</a:t>
            </a:r>
          </a:p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Radar </a:t>
            </a:r>
            <a:r>
              <a:rPr lang="en-US" altLang="zh-CN" dirty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Cross Section (RCS) of the </a:t>
            </a: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sensing target is an important factor in channel modeling for sensing.</a:t>
            </a:r>
          </a:p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  <a:cs typeface="Arial" panose="020B0604020202020204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85390" y="4132162"/>
            <a:ext cx="5926498" cy="2339889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EC46421D-635B-41A2-AA93-50F68C946BD6}"/>
              </a:ext>
            </a:extLst>
          </p:cNvPr>
          <p:cNvSpPr/>
          <p:nvPr/>
        </p:nvSpPr>
        <p:spPr>
          <a:xfrm>
            <a:off x="1354716" y="4412916"/>
            <a:ext cx="720000" cy="72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6DD2FD1-4536-4ED7-8454-8D4853DE522A}"/>
              </a:ext>
            </a:extLst>
          </p:cNvPr>
          <p:cNvGrpSpPr/>
          <p:nvPr/>
        </p:nvGrpSpPr>
        <p:grpSpPr>
          <a:xfrm>
            <a:off x="2114736" y="4412916"/>
            <a:ext cx="171450" cy="720000"/>
            <a:chOff x="9454515" y="2058586"/>
            <a:chExt cx="171450" cy="72000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AE8928A-E64A-40CD-9F9D-2961DF95A74C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05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0876BCEB-D041-4321-8E8F-0BFBC6353625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77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4BC9C02B-F066-493F-B146-014DAD696E36}"/>
                </a:ext>
              </a:extLst>
            </p:cNvPr>
            <p:cNvCxnSpPr>
              <a:cxnSpLocks/>
            </p:cNvCxnSpPr>
            <p:nvPr/>
          </p:nvCxnSpPr>
          <p:spPr>
            <a:xfrm>
              <a:off x="9540240" y="2058586"/>
              <a:ext cx="0" cy="720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06C547E-2C5E-436C-A3D7-B4F2E7123C55}"/>
                  </a:ext>
                </a:extLst>
              </p:cNvPr>
              <p:cNvSpPr txBox="1"/>
              <p:nvPr/>
            </p:nvSpPr>
            <p:spPr>
              <a:xfrm>
                <a:off x="2187184" y="4612097"/>
                <a:ext cx="1980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06C547E-2C5E-436C-A3D7-B4F2E7123C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184" y="4612097"/>
                <a:ext cx="198003" cy="276999"/>
              </a:xfrm>
              <a:prstGeom prst="rect">
                <a:avLst/>
              </a:prstGeom>
              <a:blipFill>
                <a:blip r:embed="rId15"/>
                <a:stretch>
                  <a:fillRect l="-15625" r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椭圆 35">
            <a:extLst>
              <a:ext uri="{FF2B5EF4-FFF2-40B4-BE49-F238E27FC236}">
                <a16:creationId xmlns:a16="http://schemas.microsoft.com/office/drawing/2014/main" id="{EF1A1A0A-D113-4167-B598-C802490B1E62}"/>
              </a:ext>
            </a:extLst>
          </p:cNvPr>
          <p:cNvSpPr/>
          <p:nvPr/>
        </p:nvSpPr>
        <p:spPr>
          <a:xfrm>
            <a:off x="2753994" y="4415231"/>
            <a:ext cx="720000" cy="720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23000">
                <a:schemeClr val="accent3">
                  <a:lumMod val="89000"/>
                </a:schemeClr>
              </a:gs>
              <a:gs pos="69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59D1414-610C-476D-AD8B-C34E38C9428C}"/>
              </a:ext>
            </a:extLst>
          </p:cNvPr>
          <p:cNvGrpSpPr/>
          <p:nvPr/>
        </p:nvGrpSpPr>
        <p:grpSpPr>
          <a:xfrm>
            <a:off x="3538837" y="4415231"/>
            <a:ext cx="171450" cy="720000"/>
            <a:chOff x="9454515" y="2058586"/>
            <a:chExt cx="171450" cy="72000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71377C4-A913-4CF7-9941-B097DA980577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05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756267B-A47C-4E0E-AEA9-C39B28F19A61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77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id="{40E6A361-24AF-4553-997D-728CAD24615A}"/>
                </a:ext>
              </a:extLst>
            </p:cNvPr>
            <p:cNvCxnSpPr>
              <a:cxnSpLocks/>
            </p:cNvCxnSpPr>
            <p:nvPr/>
          </p:nvCxnSpPr>
          <p:spPr>
            <a:xfrm>
              <a:off x="9540240" y="2058586"/>
              <a:ext cx="0" cy="720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54F789A-7E92-43F7-B633-F4CCD7F28E99}"/>
                  </a:ext>
                </a:extLst>
              </p:cNvPr>
              <p:cNvSpPr txBox="1"/>
              <p:nvPr/>
            </p:nvSpPr>
            <p:spPr>
              <a:xfrm>
                <a:off x="3611285" y="4614412"/>
                <a:ext cx="20447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54F789A-7E92-43F7-B633-F4CCD7F28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285" y="4614412"/>
                <a:ext cx="204479" cy="276999"/>
              </a:xfrm>
              <a:prstGeom prst="rect">
                <a:avLst/>
              </a:prstGeom>
              <a:blipFill>
                <a:blip r:embed="rId16"/>
                <a:stretch>
                  <a:fillRect l="-26471" r="-20588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组合 41">
            <a:extLst>
              <a:ext uri="{FF2B5EF4-FFF2-40B4-BE49-F238E27FC236}">
                <a16:creationId xmlns:a16="http://schemas.microsoft.com/office/drawing/2014/main" id="{E0769A2C-BD04-484E-9618-111E81A24BFA}"/>
              </a:ext>
            </a:extLst>
          </p:cNvPr>
          <p:cNvGrpSpPr/>
          <p:nvPr/>
        </p:nvGrpSpPr>
        <p:grpSpPr>
          <a:xfrm>
            <a:off x="4473862" y="4413842"/>
            <a:ext cx="360000" cy="810678"/>
            <a:chOff x="8923020" y="4277360"/>
            <a:chExt cx="360000" cy="810678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1F865C3-2C05-4391-9905-C00BD49CE1F7}"/>
                </a:ext>
              </a:extLst>
            </p:cNvPr>
            <p:cNvSpPr/>
            <p:nvPr/>
          </p:nvSpPr>
          <p:spPr>
            <a:xfrm>
              <a:off x="8923020" y="4320540"/>
              <a:ext cx="360000" cy="720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CCCC2B2-DA38-4E3C-83A9-B90510E99944}"/>
                </a:ext>
              </a:extLst>
            </p:cNvPr>
            <p:cNvSpPr/>
            <p:nvPr/>
          </p:nvSpPr>
          <p:spPr>
            <a:xfrm>
              <a:off x="8923020" y="4277360"/>
              <a:ext cx="360000" cy="1066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050029A-9CA0-47C8-B003-C7FF3D947D4B}"/>
                </a:ext>
              </a:extLst>
            </p:cNvPr>
            <p:cNvSpPr/>
            <p:nvPr/>
          </p:nvSpPr>
          <p:spPr>
            <a:xfrm>
              <a:off x="8923020" y="4981358"/>
              <a:ext cx="360000" cy="1066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5FAA5DD-8241-41B5-BC07-22B910645F7F}"/>
              </a:ext>
            </a:extLst>
          </p:cNvPr>
          <p:cNvGrpSpPr/>
          <p:nvPr/>
        </p:nvGrpSpPr>
        <p:grpSpPr>
          <a:xfrm>
            <a:off x="5016903" y="4457022"/>
            <a:ext cx="171450" cy="720000"/>
            <a:chOff x="9454515" y="2058586"/>
            <a:chExt cx="171450" cy="72000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E82A65D8-3FCE-4944-B72F-F247F765DF34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05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65DCAAD0-B075-4DD8-A691-7FD106201220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77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CD4CC42C-3BC1-4EE3-A8D6-BC5D0C3CF5FB}"/>
                </a:ext>
              </a:extLst>
            </p:cNvPr>
            <p:cNvCxnSpPr>
              <a:cxnSpLocks/>
            </p:cNvCxnSpPr>
            <p:nvPr/>
          </p:nvCxnSpPr>
          <p:spPr>
            <a:xfrm>
              <a:off x="9540240" y="2058586"/>
              <a:ext cx="0" cy="720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9C3C786-4CC4-4D54-937E-45E0EC79C73F}"/>
                  </a:ext>
                </a:extLst>
              </p:cNvPr>
              <p:cNvSpPr txBox="1"/>
              <p:nvPr/>
            </p:nvSpPr>
            <p:spPr>
              <a:xfrm>
                <a:off x="5089351" y="4656203"/>
                <a:ext cx="1963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D9C3C786-4CC4-4D54-937E-45E0EC79C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9351" y="4656203"/>
                <a:ext cx="196336" cy="276999"/>
              </a:xfrm>
              <a:prstGeom prst="rect">
                <a:avLst/>
              </a:prstGeom>
              <a:blipFill>
                <a:blip r:embed="rId17"/>
                <a:stretch>
                  <a:fillRect l="-28125" r="-25000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组合 50">
            <a:extLst>
              <a:ext uri="{FF2B5EF4-FFF2-40B4-BE49-F238E27FC236}">
                <a16:creationId xmlns:a16="http://schemas.microsoft.com/office/drawing/2014/main" id="{C5E80B59-B829-48C7-8DB7-BBDD3DF5ABEC}"/>
              </a:ext>
            </a:extLst>
          </p:cNvPr>
          <p:cNvGrpSpPr/>
          <p:nvPr/>
        </p:nvGrpSpPr>
        <p:grpSpPr>
          <a:xfrm rot="5400000">
            <a:off x="4589359" y="4131627"/>
            <a:ext cx="136335" cy="360000"/>
            <a:chOff x="9454515" y="2058586"/>
            <a:chExt cx="171450" cy="72000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F795EED-B30E-449B-B863-BF05729347F2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05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BC22559-BA0C-42FF-80E9-5E453A8C099D}"/>
                </a:ext>
              </a:extLst>
            </p:cNvPr>
            <p:cNvCxnSpPr>
              <a:cxnSpLocks/>
            </p:cNvCxnSpPr>
            <p:nvPr/>
          </p:nvCxnSpPr>
          <p:spPr>
            <a:xfrm>
              <a:off x="9454515" y="2778586"/>
              <a:ext cx="1714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箭头连接符 53">
              <a:extLst>
                <a:ext uri="{FF2B5EF4-FFF2-40B4-BE49-F238E27FC236}">
                  <a16:creationId xmlns:a16="http://schemas.microsoft.com/office/drawing/2014/main" id="{691721F1-1009-4D60-B9BB-63ED083954A4}"/>
                </a:ext>
              </a:extLst>
            </p:cNvPr>
            <p:cNvCxnSpPr>
              <a:cxnSpLocks/>
            </p:cNvCxnSpPr>
            <p:nvPr/>
          </p:nvCxnSpPr>
          <p:spPr>
            <a:xfrm>
              <a:off x="9540240" y="2058586"/>
              <a:ext cx="0" cy="72000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DF92AE9-AC1B-4808-9362-213506A7C455}"/>
                  </a:ext>
                </a:extLst>
              </p:cNvPr>
              <p:cNvSpPr txBox="1"/>
              <p:nvPr/>
            </p:nvSpPr>
            <p:spPr>
              <a:xfrm>
                <a:off x="4555287" y="4310685"/>
                <a:ext cx="20447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DF92AE9-AC1B-4808-9362-213506A7C4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5287" y="4310685"/>
                <a:ext cx="204479" cy="276999"/>
              </a:xfrm>
              <a:prstGeom prst="rect">
                <a:avLst/>
              </a:prstGeom>
              <a:blipFill>
                <a:blip r:embed="rId18"/>
                <a:stretch>
                  <a:fillRect l="-26471" r="-20588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1860228" y="6149615"/>
            <a:ext cx="2922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Typical RCS for simple shapes</a:t>
            </a:r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6919470" y="6413751"/>
            <a:ext cx="3740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Example of channel model for sensing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6855347"/>
                  </p:ext>
                </p:extLst>
              </p:nvPr>
            </p:nvGraphicFramePr>
            <p:xfrm>
              <a:off x="1054201" y="5332096"/>
              <a:ext cx="4607274" cy="761937"/>
            </p:xfrm>
            <a:graphic>
              <a:graphicData uri="http://schemas.openxmlformats.org/drawingml/2006/table">
                <a:tbl>
                  <a:tblPr firstRow="1">
                    <a:tableStyleId>{616DA210-FB5B-4158-B5E0-FEB733F419BA}</a:tableStyleId>
                  </a:tblPr>
                  <a:tblGrid>
                    <a:gridCol w="1417036">
                      <a:extLst>
                        <a:ext uri="{9D8B030D-6E8A-4147-A177-3AD203B41FA5}">
                          <a16:colId xmlns:a16="http://schemas.microsoft.com/office/drawing/2014/main" val="2265667785"/>
                        </a:ext>
                      </a:extLst>
                    </a:gridCol>
                    <a:gridCol w="1473200">
                      <a:extLst>
                        <a:ext uri="{9D8B030D-6E8A-4147-A177-3AD203B41FA5}">
                          <a16:colId xmlns:a16="http://schemas.microsoft.com/office/drawing/2014/main" val="1947275962"/>
                        </a:ext>
                      </a:extLst>
                    </a:gridCol>
                    <a:gridCol w="1717038">
                      <a:extLst>
                        <a:ext uri="{9D8B030D-6E8A-4147-A177-3AD203B41FA5}">
                          <a16:colId xmlns:a16="http://schemas.microsoft.com/office/drawing/2014/main" val="364692149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r>
                                      <a:rPr lang="zh-CN" altLang="en-US" b="0" i="1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  <m:sSup>
                                      <m:sSup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p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en-US" b="0" i="1" smtClean="0">
                                            <a:latin typeface="Cambria Math" panose="02040503050406030204" pitchFamily="18" charset="0"/>
                                          </a:rPr>
                                          <m:t>𝜆</m:t>
                                        </m:r>
                                      </m:e>
                                      <m:sup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zh-CN" altLang="en-US" b="0" i="1" smtClean="0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sSup>
                                  <m:sSup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num>
                                          <m:den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zh-CN" altLang="en-US" b="0" i="1" smtClean="0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  <m:sSup>
                                      <m:sSup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p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zh-CN" altLang="en-US" b="0" i="1" smtClean="0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altLang="en-US" dirty="0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7268876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6855347"/>
                  </p:ext>
                </p:extLst>
              </p:nvPr>
            </p:nvGraphicFramePr>
            <p:xfrm>
              <a:off x="1054201" y="5332096"/>
              <a:ext cx="4607274" cy="761937"/>
            </p:xfrm>
            <a:graphic>
              <a:graphicData uri="http://schemas.openxmlformats.org/drawingml/2006/table">
                <a:tbl>
                  <a:tblPr firstRow="1">
                    <a:tableStyleId>{616DA210-FB5B-4158-B5E0-FEB733F419BA}</a:tableStyleId>
                  </a:tblPr>
                  <a:tblGrid>
                    <a:gridCol w="1417036">
                      <a:extLst>
                        <a:ext uri="{9D8B030D-6E8A-4147-A177-3AD203B41FA5}">
                          <a16:colId xmlns:a16="http://schemas.microsoft.com/office/drawing/2014/main" val="2265667785"/>
                        </a:ext>
                      </a:extLst>
                    </a:gridCol>
                    <a:gridCol w="1473200">
                      <a:extLst>
                        <a:ext uri="{9D8B030D-6E8A-4147-A177-3AD203B41FA5}">
                          <a16:colId xmlns:a16="http://schemas.microsoft.com/office/drawing/2014/main" val="1947275962"/>
                        </a:ext>
                      </a:extLst>
                    </a:gridCol>
                    <a:gridCol w="1717038">
                      <a:extLst>
                        <a:ext uri="{9D8B030D-6E8A-4147-A177-3AD203B41FA5}">
                          <a16:colId xmlns:a16="http://schemas.microsoft.com/office/drawing/2014/main" val="3646921494"/>
                        </a:ext>
                      </a:extLst>
                    </a:gridCol>
                  </a:tblGrid>
                  <a:tr h="76193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9"/>
                          <a:stretch>
                            <a:fillRect r="-2248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9"/>
                          <a:stretch>
                            <a:fillRect l="-96281" r="-1165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254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9"/>
                          <a:stretch>
                            <a:fillRect l="-1684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268876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4101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3324308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General objective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421" name="文本框 420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9558306" y="3723796"/>
            <a:ext cx="18060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Mono-static sensing</a:t>
            </a:r>
            <a:endParaRPr lang="en-US" altLang="zh-CN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8" name="文本框 487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9555675" y="6463090"/>
            <a:ext cx="1806097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Bi-static sensing</a:t>
            </a:r>
            <a:endParaRPr lang="en-US" altLang="zh-CN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2" name="组合 421"/>
          <p:cNvGrpSpPr/>
          <p:nvPr/>
        </p:nvGrpSpPr>
        <p:grpSpPr>
          <a:xfrm>
            <a:off x="8812064" y="2631209"/>
            <a:ext cx="1513403" cy="919034"/>
            <a:chOff x="1869930" y="2520473"/>
            <a:chExt cx="2108760" cy="1280572"/>
          </a:xfrm>
        </p:grpSpPr>
        <p:grpSp>
          <p:nvGrpSpPr>
            <p:cNvPr id="423" name="组合 422"/>
            <p:cNvGrpSpPr/>
            <p:nvPr/>
          </p:nvGrpSpPr>
          <p:grpSpPr>
            <a:xfrm>
              <a:off x="3269911" y="2520473"/>
              <a:ext cx="708779" cy="665822"/>
              <a:chOff x="1658553" y="2540984"/>
              <a:chExt cx="2754051" cy="2638956"/>
            </a:xfrm>
          </p:grpSpPr>
          <p:pic>
            <p:nvPicPr>
              <p:cNvPr id="427" name="图片 426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rgbClr val="9673DC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58553" y="2540984"/>
                <a:ext cx="2754051" cy="2638956"/>
              </a:xfrm>
              <a:custGeom>
                <a:avLst/>
                <a:gdLst>
                  <a:gd name="connsiteX0" fmla="*/ 0 w 2754051"/>
                  <a:gd name="connsiteY0" fmla="*/ 0 h 2638956"/>
                  <a:gd name="connsiteX1" fmla="*/ 2754051 w 2754051"/>
                  <a:gd name="connsiteY1" fmla="*/ 0 h 2638956"/>
                  <a:gd name="connsiteX2" fmla="*/ 2754051 w 2754051"/>
                  <a:gd name="connsiteY2" fmla="*/ 2638956 h 2638956"/>
                  <a:gd name="connsiteX3" fmla="*/ 0 w 2754051"/>
                  <a:gd name="connsiteY3" fmla="*/ 2638956 h 2638956"/>
                  <a:gd name="connsiteX4" fmla="*/ 0 w 2754051"/>
                  <a:gd name="connsiteY4" fmla="*/ 0 h 2638956"/>
                  <a:gd name="connsiteX5" fmla="*/ 1396172 w 2754051"/>
                  <a:gd name="connsiteY5" fmla="*/ 559933 h 2638956"/>
                  <a:gd name="connsiteX6" fmla="*/ 1309763 w 2754051"/>
                  <a:gd name="connsiteY6" fmla="*/ 646342 h 2638956"/>
                  <a:gd name="connsiteX7" fmla="*/ 1396172 w 2754051"/>
                  <a:gd name="connsiteY7" fmla="*/ 732751 h 2638956"/>
                  <a:gd name="connsiteX8" fmla="*/ 1482581 w 2754051"/>
                  <a:gd name="connsiteY8" fmla="*/ 646342 h 2638956"/>
                  <a:gd name="connsiteX9" fmla="*/ 1396172 w 2754051"/>
                  <a:gd name="connsiteY9" fmla="*/ 559933 h 263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4051" h="2638956">
                    <a:moveTo>
                      <a:pt x="0" y="0"/>
                    </a:moveTo>
                    <a:lnTo>
                      <a:pt x="2754051" y="0"/>
                    </a:lnTo>
                    <a:lnTo>
                      <a:pt x="2754051" y="2638956"/>
                    </a:lnTo>
                    <a:lnTo>
                      <a:pt x="0" y="2638956"/>
                    </a:lnTo>
                    <a:lnTo>
                      <a:pt x="0" y="0"/>
                    </a:lnTo>
                    <a:close/>
                    <a:moveTo>
                      <a:pt x="1396172" y="559933"/>
                    </a:moveTo>
                    <a:cubicBezTo>
                      <a:pt x="1348450" y="559933"/>
                      <a:pt x="1309763" y="598620"/>
                      <a:pt x="1309763" y="646342"/>
                    </a:cubicBezTo>
                    <a:cubicBezTo>
                      <a:pt x="1309763" y="694064"/>
                      <a:pt x="1348450" y="732751"/>
                      <a:pt x="1396172" y="732751"/>
                    </a:cubicBezTo>
                    <a:cubicBezTo>
                      <a:pt x="1443894" y="732751"/>
                      <a:pt x="1482581" y="694064"/>
                      <a:pt x="1482581" y="646342"/>
                    </a:cubicBezTo>
                    <a:cubicBezTo>
                      <a:pt x="1482581" y="598620"/>
                      <a:pt x="1443894" y="559933"/>
                      <a:pt x="1396172" y="559933"/>
                    </a:cubicBezTo>
                    <a:close/>
                  </a:path>
                </a:pathLst>
              </a:custGeom>
            </p:spPr>
          </p:pic>
          <p:grpSp>
            <p:nvGrpSpPr>
              <p:cNvPr id="428" name="组合 427"/>
              <p:cNvGrpSpPr/>
              <p:nvPr/>
            </p:nvGrpSpPr>
            <p:grpSpPr>
              <a:xfrm>
                <a:off x="2247526" y="2759688"/>
                <a:ext cx="1610912" cy="877433"/>
                <a:chOff x="2247526" y="2759688"/>
                <a:chExt cx="1610912" cy="877433"/>
              </a:xfrm>
            </p:grpSpPr>
            <p:pic>
              <p:nvPicPr>
                <p:cNvPr id="429" name="图片 428"/>
                <p:cNvPicPr>
                  <a:picLocks noChangeAspect="1"/>
                </p:cNvPicPr>
                <p:nvPr/>
              </p:nvPicPr>
              <p:blipFill>
                <a:blip r:embed="rId15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7526" y="2759688"/>
                  <a:ext cx="1610912" cy="877433"/>
                </a:xfrm>
                <a:prstGeom prst="rect">
                  <a:avLst/>
                </a:prstGeom>
              </p:spPr>
            </p:pic>
            <p:pic>
              <p:nvPicPr>
                <p:cNvPr id="430" name="图片 429"/>
                <p:cNvPicPr>
                  <a:picLocks noChangeAspect="1"/>
                </p:cNvPicPr>
                <p:nvPr/>
              </p:nvPicPr>
              <p:blipFill>
                <a:blip r:embed="rId17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558" t="21218" r="46167" b="72233"/>
                <a:stretch>
                  <a:fillRect/>
                </a:stretch>
              </p:blipFill>
              <p:spPr>
                <a:xfrm>
                  <a:off x="2951756" y="3092945"/>
                  <a:ext cx="204194" cy="204194"/>
                </a:xfrm>
                <a:custGeom>
                  <a:avLst/>
                  <a:gdLst>
                    <a:gd name="connsiteX0" fmla="*/ 86409 w 172818"/>
                    <a:gd name="connsiteY0" fmla="*/ 0 h 172818"/>
                    <a:gd name="connsiteX1" fmla="*/ 172818 w 172818"/>
                    <a:gd name="connsiteY1" fmla="*/ 86409 h 172818"/>
                    <a:gd name="connsiteX2" fmla="*/ 86409 w 172818"/>
                    <a:gd name="connsiteY2" fmla="*/ 172818 h 172818"/>
                    <a:gd name="connsiteX3" fmla="*/ 0 w 172818"/>
                    <a:gd name="connsiteY3" fmla="*/ 86409 h 172818"/>
                    <a:gd name="connsiteX4" fmla="*/ 86409 w 172818"/>
                    <a:gd name="connsiteY4" fmla="*/ 0 h 172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818" h="172818">
                      <a:moveTo>
                        <a:pt x="86409" y="0"/>
                      </a:moveTo>
                      <a:cubicBezTo>
                        <a:pt x="134131" y="0"/>
                        <a:pt x="172818" y="38687"/>
                        <a:pt x="172818" y="86409"/>
                      </a:cubicBezTo>
                      <a:cubicBezTo>
                        <a:pt x="172818" y="134131"/>
                        <a:pt x="134131" y="172818"/>
                        <a:pt x="86409" y="172818"/>
                      </a:cubicBezTo>
                      <a:cubicBezTo>
                        <a:pt x="38687" y="172818"/>
                        <a:pt x="0" y="134131"/>
                        <a:pt x="0" y="86409"/>
                      </a:cubicBezTo>
                      <a:cubicBezTo>
                        <a:pt x="0" y="38687"/>
                        <a:pt x="38687" y="0"/>
                        <a:pt x="86409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424" name="椭圆 423"/>
            <p:cNvSpPr/>
            <p:nvPr/>
          </p:nvSpPr>
          <p:spPr>
            <a:xfrm rot="8744951" flipV="1">
              <a:off x="2336843" y="3004096"/>
              <a:ext cx="1085046" cy="163657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5" name="椭圆 424"/>
            <p:cNvSpPr/>
            <p:nvPr/>
          </p:nvSpPr>
          <p:spPr>
            <a:xfrm rot="8881424" flipV="1">
              <a:off x="2498719" y="3145173"/>
              <a:ext cx="1001449" cy="153050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6" name="云形 425"/>
            <p:cNvSpPr/>
            <p:nvPr/>
          </p:nvSpPr>
          <p:spPr>
            <a:xfrm rot="589190">
              <a:off x="1869930" y="3442221"/>
              <a:ext cx="1049833" cy="358824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8818262" y="4239674"/>
            <a:ext cx="1537243" cy="880853"/>
            <a:chOff x="4825810" y="2538000"/>
            <a:chExt cx="2141978" cy="1227370"/>
          </a:xfrm>
        </p:grpSpPr>
        <p:grpSp>
          <p:nvGrpSpPr>
            <p:cNvPr id="432" name="组合 431"/>
            <p:cNvGrpSpPr/>
            <p:nvPr/>
          </p:nvGrpSpPr>
          <p:grpSpPr>
            <a:xfrm>
              <a:off x="6259009" y="2538000"/>
              <a:ext cx="708779" cy="665822"/>
              <a:chOff x="1658553" y="2540984"/>
              <a:chExt cx="2754051" cy="2638956"/>
            </a:xfrm>
          </p:grpSpPr>
          <p:pic>
            <p:nvPicPr>
              <p:cNvPr id="437" name="图片 436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rgbClr val="9673DC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58553" y="2540984"/>
                <a:ext cx="2754051" cy="2638956"/>
              </a:xfrm>
              <a:custGeom>
                <a:avLst/>
                <a:gdLst>
                  <a:gd name="connsiteX0" fmla="*/ 0 w 2754051"/>
                  <a:gd name="connsiteY0" fmla="*/ 0 h 2638956"/>
                  <a:gd name="connsiteX1" fmla="*/ 2754051 w 2754051"/>
                  <a:gd name="connsiteY1" fmla="*/ 0 h 2638956"/>
                  <a:gd name="connsiteX2" fmla="*/ 2754051 w 2754051"/>
                  <a:gd name="connsiteY2" fmla="*/ 2638956 h 2638956"/>
                  <a:gd name="connsiteX3" fmla="*/ 0 w 2754051"/>
                  <a:gd name="connsiteY3" fmla="*/ 2638956 h 2638956"/>
                  <a:gd name="connsiteX4" fmla="*/ 0 w 2754051"/>
                  <a:gd name="connsiteY4" fmla="*/ 0 h 2638956"/>
                  <a:gd name="connsiteX5" fmla="*/ 1396172 w 2754051"/>
                  <a:gd name="connsiteY5" fmla="*/ 559933 h 2638956"/>
                  <a:gd name="connsiteX6" fmla="*/ 1309763 w 2754051"/>
                  <a:gd name="connsiteY6" fmla="*/ 646342 h 2638956"/>
                  <a:gd name="connsiteX7" fmla="*/ 1396172 w 2754051"/>
                  <a:gd name="connsiteY7" fmla="*/ 732751 h 2638956"/>
                  <a:gd name="connsiteX8" fmla="*/ 1482581 w 2754051"/>
                  <a:gd name="connsiteY8" fmla="*/ 646342 h 2638956"/>
                  <a:gd name="connsiteX9" fmla="*/ 1396172 w 2754051"/>
                  <a:gd name="connsiteY9" fmla="*/ 559933 h 263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4051" h="2638956">
                    <a:moveTo>
                      <a:pt x="0" y="0"/>
                    </a:moveTo>
                    <a:lnTo>
                      <a:pt x="2754051" y="0"/>
                    </a:lnTo>
                    <a:lnTo>
                      <a:pt x="2754051" y="2638956"/>
                    </a:lnTo>
                    <a:lnTo>
                      <a:pt x="0" y="2638956"/>
                    </a:lnTo>
                    <a:lnTo>
                      <a:pt x="0" y="0"/>
                    </a:lnTo>
                    <a:close/>
                    <a:moveTo>
                      <a:pt x="1396172" y="559933"/>
                    </a:moveTo>
                    <a:cubicBezTo>
                      <a:pt x="1348450" y="559933"/>
                      <a:pt x="1309763" y="598620"/>
                      <a:pt x="1309763" y="646342"/>
                    </a:cubicBezTo>
                    <a:cubicBezTo>
                      <a:pt x="1309763" y="694064"/>
                      <a:pt x="1348450" y="732751"/>
                      <a:pt x="1396172" y="732751"/>
                    </a:cubicBezTo>
                    <a:cubicBezTo>
                      <a:pt x="1443894" y="732751"/>
                      <a:pt x="1482581" y="694064"/>
                      <a:pt x="1482581" y="646342"/>
                    </a:cubicBezTo>
                    <a:cubicBezTo>
                      <a:pt x="1482581" y="598620"/>
                      <a:pt x="1443894" y="559933"/>
                      <a:pt x="1396172" y="559933"/>
                    </a:cubicBezTo>
                    <a:close/>
                  </a:path>
                </a:pathLst>
              </a:custGeom>
            </p:spPr>
          </p:pic>
          <p:grpSp>
            <p:nvGrpSpPr>
              <p:cNvPr id="438" name="组合 437"/>
              <p:cNvGrpSpPr/>
              <p:nvPr/>
            </p:nvGrpSpPr>
            <p:grpSpPr>
              <a:xfrm>
                <a:off x="2247526" y="2759688"/>
                <a:ext cx="1610912" cy="877433"/>
                <a:chOff x="2247526" y="2759688"/>
                <a:chExt cx="1610912" cy="877433"/>
              </a:xfrm>
            </p:grpSpPr>
            <p:pic>
              <p:nvPicPr>
                <p:cNvPr id="439" name="图片 438"/>
                <p:cNvPicPr>
                  <a:picLocks noChangeAspect="1"/>
                </p:cNvPicPr>
                <p:nvPr/>
              </p:nvPicPr>
              <p:blipFill>
                <a:blip r:embed="rId15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7526" y="2759688"/>
                  <a:ext cx="1610912" cy="877433"/>
                </a:xfrm>
                <a:prstGeom prst="rect">
                  <a:avLst/>
                </a:prstGeom>
              </p:spPr>
            </p:pic>
            <p:pic>
              <p:nvPicPr>
                <p:cNvPr id="440" name="图片 439"/>
                <p:cNvPicPr>
                  <a:picLocks noChangeAspect="1"/>
                </p:cNvPicPr>
                <p:nvPr/>
              </p:nvPicPr>
              <p:blipFill>
                <a:blip r:embed="rId17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558" t="21218" r="46167" b="72233"/>
                <a:stretch>
                  <a:fillRect/>
                </a:stretch>
              </p:blipFill>
              <p:spPr>
                <a:xfrm>
                  <a:off x="2951756" y="3092945"/>
                  <a:ext cx="204194" cy="204194"/>
                </a:xfrm>
                <a:custGeom>
                  <a:avLst/>
                  <a:gdLst>
                    <a:gd name="connsiteX0" fmla="*/ 86409 w 172818"/>
                    <a:gd name="connsiteY0" fmla="*/ 0 h 172818"/>
                    <a:gd name="connsiteX1" fmla="*/ 172818 w 172818"/>
                    <a:gd name="connsiteY1" fmla="*/ 86409 h 172818"/>
                    <a:gd name="connsiteX2" fmla="*/ 86409 w 172818"/>
                    <a:gd name="connsiteY2" fmla="*/ 172818 h 172818"/>
                    <a:gd name="connsiteX3" fmla="*/ 0 w 172818"/>
                    <a:gd name="connsiteY3" fmla="*/ 86409 h 172818"/>
                    <a:gd name="connsiteX4" fmla="*/ 86409 w 172818"/>
                    <a:gd name="connsiteY4" fmla="*/ 0 h 172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818" h="172818">
                      <a:moveTo>
                        <a:pt x="86409" y="0"/>
                      </a:moveTo>
                      <a:cubicBezTo>
                        <a:pt x="134131" y="0"/>
                        <a:pt x="172818" y="38687"/>
                        <a:pt x="172818" y="86409"/>
                      </a:cubicBezTo>
                      <a:cubicBezTo>
                        <a:pt x="172818" y="134131"/>
                        <a:pt x="134131" y="172818"/>
                        <a:pt x="86409" y="172818"/>
                      </a:cubicBezTo>
                      <a:cubicBezTo>
                        <a:pt x="38687" y="172818"/>
                        <a:pt x="0" y="134131"/>
                        <a:pt x="0" y="86409"/>
                      </a:cubicBezTo>
                      <a:cubicBezTo>
                        <a:pt x="0" y="38687"/>
                        <a:pt x="38687" y="0"/>
                        <a:pt x="86409" y="0"/>
                      </a:cubicBezTo>
                      <a:close/>
                    </a:path>
                  </a:pathLst>
                </a:custGeom>
              </p:spPr>
            </p:pic>
          </p:grpSp>
        </p:grpSp>
        <p:pic>
          <p:nvPicPr>
            <p:cNvPr id="433" name="图片 432"/>
            <p:cNvPicPr>
              <a:picLocks noChangeAspect="1"/>
            </p:cNvPicPr>
            <p:nvPr/>
          </p:nvPicPr>
          <p:blipFill>
            <a:blip r:embed="rId1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810" y="2565204"/>
              <a:ext cx="463659" cy="463659"/>
            </a:xfrm>
            <a:prstGeom prst="rect">
              <a:avLst/>
            </a:prstGeom>
          </p:spPr>
        </p:pic>
        <p:sp>
          <p:nvSpPr>
            <p:cNvPr id="434" name="椭圆 433"/>
            <p:cNvSpPr/>
            <p:nvPr/>
          </p:nvSpPr>
          <p:spPr>
            <a:xfrm rot="7979685" flipV="1">
              <a:off x="5811176" y="2991055"/>
              <a:ext cx="761436" cy="182793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5" name="椭圆 434"/>
            <p:cNvSpPr/>
            <p:nvPr/>
          </p:nvSpPr>
          <p:spPr>
            <a:xfrm rot="13955347" flipV="1">
              <a:off x="5072776" y="2916122"/>
              <a:ext cx="743258" cy="168226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6" name="云形 435"/>
            <p:cNvSpPr/>
            <p:nvPr/>
          </p:nvSpPr>
          <p:spPr>
            <a:xfrm rot="556915">
              <a:off x="5312037" y="3475388"/>
              <a:ext cx="1089663" cy="289982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10362869" y="2749770"/>
            <a:ext cx="1426831" cy="787467"/>
            <a:chOff x="1918383" y="4628526"/>
            <a:chExt cx="1988131" cy="1097248"/>
          </a:xfrm>
        </p:grpSpPr>
        <p:pic>
          <p:nvPicPr>
            <p:cNvPr id="442" name="图片 441"/>
            <p:cNvPicPr>
              <a:picLocks noChangeAspect="1"/>
            </p:cNvPicPr>
            <p:nvPr/>
          </p:nvPicPr>
          <p:blipFill>
            <a:blip r:embed="rId1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2855" y="4628526"/>
              <a:ext cx="463659" cy="463659"/>
            </a:xfrm>
            <a:prstGeom prst="rect">
              <a:avLst/>
            </a:prstGeom>
          </p:spPr>
        </p:pic>
        <p:sp>
          <p:nvSpPr>
            <p:cNvPr id="443" name="椭圆 442"/>
            <p:cNvSpPr/>
            <p:nvPr/>
          </p:nvSpPr>
          <p:spPr>
            <a:xfrm rot="8744951" flipV="1">
              <a:off x="2429065" y="4938445"/>
              <a:ext cx="1085046" cy="163657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4" name="椭圆 443"/>
            <p:cNvSpPr/>
            <p:nvPr/>
          </p:nvSpPr>
          <p:spPr>
            <a:xfrm rot="8825322" flipV="1">
              <a:off x="2571044" y="5099679"/>
              <a:ext cx="1001448" cy="153050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5" name="云形 444"/>
            <p:cNvSpPr/>
            <p:nvPr/>
          </p:nvSpPr>
          <p:spPr>
            <a:xfrm rot="1044325">
              <a:off x="1918383" y="5380432"/>
              <a:ext cx="1098448" cy="345342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446" name="组合 445"/>
          <p:cNvGrpSpPr/>
          <p:nvPr/>
        </p:nvGrpSpPr>
        <p:grpSpPr>
          <a:xfrm>
            <a:off x="10448001" y="4223683"/>
            <a:ext cx="1537243" cy="892608"/>
            <a:chOff x="4804237" y="4558227"/>
            <a:chExt cx="2141978" cy="1243751"/>
          </a:xfrm>
        </p:grpSpPr>
        <p:grpSp>
          <p:nvGrpSpPr>
            <p:cNvPr id="447" name="组合 446"/>
            <p:cNvGrpSpPr/>
            <p:nvPr/>
          </p:nvGrpSpPr>
          <p:grpSpPr>
            <a:xfrm>
              <a:off x="6237436" y="4558227"/>
              <a:ext cx="708779" cy="665822"/>
              <a:chOff x="1658553" y="2540984"/>
              <a:chExt cx="2754051" cy="2638956"/>
            </a:xfrm>
          </p:grpSpPr>
          <p:pic>
            <p:nvPicPr>
              <p:cNvPr id="452" name="图片 451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rgbClr val="9673DC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58553" y="2540984"/>
                <a:ext cx="2754051" cy="2638956"/>
              </a:xfrm>
              <a:custGeom>
                <a:avLst/>
                <a:gdLst>
                  <a:gd name="connsiteX0" fmla="*/ 0 w 2754051"/>
                  <a:gd name="connsiteY0" fmla="*/ 0 h 2638956"/>
                  <a:gd name="connsiteX1" fmla="*/ 2754051 w 2754051"/>
                  <a:gd name="connsiteY1" fmla="*/ 0 h 2638956"/>
                  <a:gd name="connsiteX2" fmla="*/ 2754051 w 2754051"/>
                  <a:gd name="connsiteY2" fmla="*/ 2638956 h 2638956"/>
                  <a:gd name="connsiteX3" fmla="*/ 0 w 2754051"/>
                  <a:gd name="connsiteY3" fmla="*/ 2638956 h 2638956"/>
                  <a:gd name="connsiteX4" fmla="*/ 0 w 2754051"/>
                  <a:gd name="connsiteY4" fmla="*/ 0 h 2638956"/>
                  <a:gd name="connsiteX5" fmla="*/ 1396172 w 2754051"/>
                  <a:gd name="connsiteY5" fmla="*/ 559933 h 2638956"/>
                  <a:gd name="connsiteX6" fmla="*/ 1309763 w 2754051"/>
                  <a:gd name="connsiteY6" fmla="*/ 646342 h 2638956"/>
                  <a:gd name="connsiteX7" fmla="*/ 1396172 w 2754051"/>
                  <a:gd name="connsiteY7" fmla="*/ 732751 h 2638956"/>
                  <a:gd name="connsiteX8" fmla="*/ 1482581 w 2754051"/>
                  <a:gd name="connsiteY8" fmla="*/ 646342 h 2638956"/>
                  <a:gd name="connsiteX9" fmla="*/ 1396172 w 2754051"/>
                  <a:gd name="connsiteY9" fmla="*/ 559933 h 263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4051" h="2638956">
                    <a:moveTo>
                      <a:pt x="0" y="0"/>
                    </a:moveTo>
                    <a:lnTo>
                      <a:pt x="2754051" y="0"/>
                    </a:lnTo>
                    <a:lnTo>
                      <a:pt x="2754051" y="2638956"/>
                    </a:lnTo>
                    <a:lnTo>
                      <a:pt x="0" y="2638956"/>
                    </a:lnTo>
                    <a:lnTo>
                      <a:pt x="0" y="0"/>
                    </a:lnTo>
                    <a:close/>
                    <a:moveTo>
                      <a:pt x="1396172" y="559933"/>
                    </a:moveTo>
                    <a:cubicBezTo>
                      <a:pt x="1348450" y="559933"/>
                      <a:pt x="1309763" y="598620"/>
                      <a:pt x="1309763" y="646342"/>
                    </a:cubicBezTo>
                    <a:cubicBezTo>
                      <a:pt x="1309763" y="694064"/>
                      <a:pt x="1348450" y="732751"/>
                      <a:pt x="1396172" y="732751"/>
                    </a:cubicBezTo>
                    <a:cubicBezTo>
                      <a:pt x="1443894" y="732751"/>
                      <a:pt x="1482581" y="694064"/>
                      <a:pt x="1482581" y="646342"/>
                    </a:cubicBezTo>
                    <a:cubicBezTo>
                      <a:pt x="1482581" y="598620"/>
                      <a:pt x="1443894" y="559933"/>
                      <a:pt x="1396172" y="559933"/>
                    </a:cubicBezTo>
                    <a:close/>
                  </a:path>
                </a:pathLst>
              </a:custGeom>
            </p:spPr>
          </p:pic>
          <p:grpSp>
            <p:nvGrpSpPr>
              <p:cNvPr id="453" name="组合 452"/>
              <p:cNvGrpSpPr/>
              <p:nvPr/>
            </p:nvGrpSpPr>
            <p:grpSpPr>
              <a:xfrm>
                <a:off x="2247526" y="2759688"/>
                <a:ext cx="1610912" cy="877433"/>
                <a:chOff x="2247526" y="2759688"/>
                <a:chExt cx="1610912" cy="877433"/>
              </a:xfrm>
            </p:grpSpPr>
            <p:pic>
              <p:nvPicPr>
                <p:cNvPr id="454" name="图片 453"/>
                <p:cNvPicPr>
                  <a:picLocks noChangeAspect="1"/>
                </p:cNvPicPr>
                <p:nvPr/>
              </p:nvPicPr>
              <p:blipFill>
                <a:blip r:embed="rId15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7526" y="2759688"/>
                  <a:ext cx="1610912" cy="877433"/>
                </a:xfrm>
                <a:prstGeom prst="rect">
                  <a:avLst/>
                </a:prstGeom>
              </p:spPr>
            </p:pic>
            <p:pic>
              <p:nvPicPr>
                <p:cNvPr id="455" name="图片 454"/>
                <p:cNvPicPr>
                  <a:picLocks noChangeAspect="1"/>
                </p:cNvPicPr>
                <p:nvPr/>
              </p:nvPicPr>
              <p:blipFill>
                <a:blip r:embed="rId17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558" t="21218" r="46167" b="72233"/>
                <a:stretch>
                  <a:fillRect/>
                </a:stretch>
              </p:blipFill>
              <p:spPr>
                <a:xfrm>
                  <a:off x="2951756" y="3092945"/>
                  <a:ext cx="204194" cy="204194"/>
                </a:xfrm>
                <a:custGeom>
                  <a:avLst/>
                  <a:gdLst>
                    <a:gd name="connsiteX0" fmla="*/ 86409 w 172818"/>
                    <a:gd name="connsiteY0" fmla="*/ 0 h 172818"/>
                    <a:gd name="connsiteX1" fmla="*/ 172818 w 172818"/>
                    <a:gd name="connsiteY1" fmla="*/ 86409 h 172818"/>
                    <a:gd name="connsiteX2" fmla="*/ 86409 w 172818"/>
                    <a:gd name="connsiteY2" fmla="*/ 172818 h 172818"/>
                    <a:gd name="connsiteX3" fmla="*/ 0 w 172818"/>
                    <a:gd name="connsiteY3" fmla="*/ 86409 h 172818"/>
                    <a:gd name="connsiteX4" fmla="*/ 86409 w 172818"/>
                    <a:gd name="connsiteY4" fmla="*/ 0 h 172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818" h="172818">
                      <a:moveTo>
                        <a:pt x="86409" y="0"/>
                      </a:moveTo>
                      <a:cubicBezTo>
                        <a:pt x="134131" y="0"/>
                        <a:pt x="172818" y="38687"/>
                        <a:pt x="172818" y="86409"/>
                      </a:cubicBezTo>
                      <a:cubicBezTo>
                        <a:pt x="172818" y="134131"/>
                        <a:pt x="134131" y="172818"/>
                        <a:pt x="86409" y="172818"/>
                      </a:cubicBezTo>
                      <a:cubicBezTo>
                        <a:pt x="38687" y="172818"/>
                        <a:pt x="0" y="134131"/>
                        <a:pt x="0" y="86409"/>
                      </a:cubicBezTo>
                      <a:cubicBezTo>
                        <a:pt x="0" y="38687"/>
                        <a:pt x="38687" y="0"/>
                        <a:pt x="86409" y="0"/>
                      </a:cubicBezTo>
                      <a:close/>
                    </a:path>
                  </a:pathLst>
                </a:custGeom>
              </p:spPr>
            </p:pic>
          </p:grpSp>
        </p:grpSp>
        <p:pic>
          <p:nvPicPr>
            <p:cNvPr id="448" name="图片 447"/>
            <p:cNvPicPr>
              <a:picLocks noChangeAspect="1"/>
            </p:cNvPicPr>
            <p:nvPr/>
          </p:nvPicPr>
          <p:blipFill>
            <a:blip r:embed="rId1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237" y="4585431"/>
              <a:ext cx="463659" cy="463659"/>
            </a:xfrm>
            <a:prstGeom prst="rect">
              <a:avLst/>
            </a:prstGeom>
          </p:spPr>
        </p:pic>
        <p:sp>
          <p:nvSpPr>
            <p:cNvPr id="449" name="椭圆 448"/>
            <p:cNvSpPr/>
            <p:nvPr/>
          </p:nvSpPr>
          <p:spPr>
            <a:xfrm rot="7979685" flipV="1">
              <a:off x="5789603" y="5011282"/>
              <a:ext cx="761436" cy="182793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0" name="椭圆 449"/>
            <p:cNvSpPr/>
            <p:nvPr/>
          </p:nvSpPr>
          <p:spPr>
            <a:xfrm rot="13955347" flipV="1">
              <a:off x="5051203" y="4936349"/>
              <a:ext cx="743258" cy="168226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1" name="云形 450"/>
            <p:cNvSpPr/>
            <p:nvPr/>
          </p:nvSpPr>
          <p:spPr>
            <a:xfrm rot="556915">
              <a:off x="5289135" y="5494935"/>
              <a:ext cx="1082609" cy="307043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9298417" y="2841387"/>
            <a:ext cx="2888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 err="1" smtClean="0">
                <a:solidFill>
                  <a:prstClr val="black"/>
                </a:solidFill>
                <a:latin typeface="Arial"/>
                <a:ea typeface="微软雅黑"/>
              </a:rPr>
              <a:t>Tx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9565470" y="3150755"/>
            <a:ext cx="2984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>
                <a:solidFill>
                  <a:prstClr val="black"/>
                </a:solidFill>
                <a:latin typeface="Arial"/>
                <a:ea typeface="微软雅黑"/>
              </a:rPr>
              <a:t>R</a:t>
            </a:r>
            <a:r>
              <a:rPr lang="en-US" altLang="zh-CN" sz="700" b="1" dirty="0" smtClean="0">
                <a:solidFill>
                  <a:prstClr val="black"/>
                </a:solidFill>
                <a:latin typeface="Arial"/>
                <a:ea typeface="微软雅黑"/>
              </a:rPr>
              <a:t>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10884673" y="2821909"/>
            <a:ext cx="2888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 err="1" smtClean="0">
                <a:solidFill>
                  <a:prstClr val="black"/>
                </a:solidFill>
                <a:latin typeface="Arial"/>
                <a:ea typeface="微软雅黑"/>
              </a:rPr>
              <a:t>Tx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11151726" y="3131278"/>
            <a:ext cx="2984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>
                <a:solidFill>
                  <a:prstClr val="black"/>
                </a:solidFill>
                <a:latin typeface="Arial"/>
                <a:ea typeface="微软雅黑"/>
              </a:rPr>
              <a:t>R</a:t>
            </a:r>
            <a:r>
              <a:rPr lang="en-US" altLang="zh-CN" sz="700" b="1" dirty="0" smtClean="0">
                <a:solidFill>
                  <a:prstClr val="black"/>
                </a:solidFill>
                <a:latin typeface="Arial"/>
                <a:ea typeface="微软雅黑"/>
              </a:rPr>
              <a:t>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9232056" y="4405399"/>
            <a:ext cx="2888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 err="1" smtClean="0">
                <a:solidFill>
                  <a:prstClr val="black"/>
                </a:solidFill>
                <a:latin typeface="Arial"/>
                <a:ea typeface="微软雅黑"/>
              </a:rPr>
              <a:t>Tx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9547688" y="4452980"/>
            <a:ext cx="2984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>
                <a:solidFill>
                  <a:prstClr val="black"/>
                </a:solidFill>
                <a:latin typeface="Arial"/>
                <a:ea typeface="微软雅黑"/>
              </a:rPr>
              <a:t>R</a:t>
            </a:r>
            <a:r>
              <a:rPr lang="en-US" altLang="zh-CN" sz="700" b="1" dirty="0" smtClean="0">
                <a:solidFill>
                  <a:prstClr val="black"/>
                </a:solidFill>
                <a:latin typeface="Arial"/>
                <a:ea typeface="微软雅黑"/>
              </a:rPr>
              <a:t>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11191088" y="4437183"/>
            <a:ext cx="2888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 err="1" smtClean="0">
                <a:solidFill>
                  <a:prstClr val="black"/>
                </a:solidFill>
                <a:latin typeface="Arial"/>
                <a:ea typeface="微软雅黑"/>
              </a:rPr>
              <a:t>Tx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10859099" y="4366699"/>
            <a:ext cx="2984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dirty="0">
                <a:solidFill>
                  <a:prstClr val="black"/>
                </a:solidFill>
                <a:latin typeface="Arial"/>
                <a:ea typeface="微软雅黑"/>
              </a:rPr>
              <a:t>R</a:t>
            </a:r>
            <a:r>
              <a:rPr lang="en-US" altLang="zh-CN" sz="700" b="1" dirty="0" smtClean="0">
                <a:solidFill>
                  <a:prstClr val="black"/>
                </a:solidFill>
                <a:latin typeface="Arial"/>
                <a:ea typeface="微软雅黑"/>
              </a:rPr>
              <a:t>x</a:t>
            </a:r>
            <a:endParaRPr lang="zh-CN" altLang="en-US" sz="700" b="1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464" name="组合 463"/>
          <p:cNvGrpSpPr/>
          <p:nvPr/>
        </p:nvGrpSpPr>
        <p:grpSpPr>
          <a:xfrm>
            <a:off x="8709479" y="5318421"/>
            <a:ext cx="1639024" cy="883780"/>
            <a:chOff x="7742299" y="3594466"/>
            <a:chExt cx="1871151" cy="1008946"/>
          </a:xfrm>
        </p:grpSpPr>
        <p:grpSp>
          <p:nvGrpSpPr>
            <p:cNvPr id="465" name="组合 464"/>
            <p:cNvGrpSpPr/>
            <p:nvPr/>
          </p:nvGrpSpPr>
          <p:grpSpPr>
            <a:xfrm>
              <a:off x="9032737" y="3608138"/>
              <a:ext cx="580713" cy="545518"/>
              <a:chOff x="1658553" y="2540984"/>
              <a:chExt cx="2754051" cy="2638956"/>
            </a:xfrm>
          </p:grpSpPr>
          <p:pic>
            <p:nvPicPr>
              <p:cNvPr id="476" name="图片 475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rgbClr val="9673DC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58553" y="2540984"/>
                <a:ext cx="2754051" cy="2638956"/>
              </a:xfrm>
              <a:custGeom>
                <a:avLst/>
                <a:gdLst>
                  <a:gd name="connsiteX0" fmla="*/ 0 w 2754051"/>
                  <a:gd name="connsiteY0" fmla="*/ 0 h 2638956"/>
                  <a:gd name="connsiteX1" fmla="*/ 2754051 w 2754051"/>
                  <a:gd name="connsiteY1" fmla="*/ 0 h 2638956"/>
                  <a:gd name="connsiteX2" fmla="*/ 2754051 w 2754051"/>
                  <a:gd name="connsiteY2" fmla="*/ 2638956 h 2638956"/>
                  <a:gd name="connsiteX3" fmla="*/ 0 w 2754051"/>
                  <a:gd name="connsiteY3" fmla="*/ 2638956 h 2638956"/>
                  <a:gd name="connsiteX4" fmla="*/ 0 w 2754051"/>
                  <a:gd name="connsiteY4" fmla="*/ 0 h 2638956"/>
                  <a:gd name="connsiteX5" fmla="*/ 1396172 w 2754051"/>
                  <a:gd name="connsiteY5" fmla="*/ 559933 h 2638956"/>
                  <a:gd name="connsiteX6" fmla="*/ 1309763 w 2754051"/>
                  <a:gd name="connsiteY6" fmla="*/ 646342 h 2638956"/>
                  <a:gd name="connsiteX7" fmla="*/ 1396172 w 2754051"/>
                  <a:gd name="connsiteY7" fmla="*/ 732751 h 2638956"/>
                  <a:gd name="connsiteX8" fmla="*/ 1482581 w 2754051"/>
                  <a:gd name="connsiteY8" fmla="*/ 646342 h 2638956"/>
                  <a:gd name="connsiteX9" fmla="*/ 1396172 w 2754051"/>
                  <a:gd name="connsiteY9" fmla="*/ 559933 h 263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4051" h="2638956">
                    <a:moveTo>
                      <a:pt x="0" y="0"/>
                    </a:moveTo>
                    <a:lnTo>
                      <a:pt x="2754051" y="0"/>
                    </a:lnTo>
                    <a:lnTo>
                      <a:pt x="2754051" y="2638956"/>
                    </a:lnTo>
                    <a:lnTo>
                      <a:pt x="0" y="2638956"/>
                    </a:lnTo>
                    <a:lnTo>
                      <a:pt x="0" y="0"/>
                    </a:lnTo>
                    <a:close/>
                    <a:moveTo>
                      <a:pt x="1396172" y="559933"/>
                    </a:moveTo>
                    <a:cubicBezTo>
                      <a:pt x="1348450" y="559933"/>
                      <a:pt x="1309763" y="598620"/>
                      <a:pt x="1309763" y="646342"/>
                    </a:cubicBezTo>
                    <a:cubicBezTo>
                      <a:pt x="1309763" y="694064"/>
                      <a:pt x="1348450" y="732751"/>
                      <a:pt x="1396172" y="732751"/>
                    </a:cubicBezTo>
                    <a:cubicBezTo>
                      <a:pt x="1443894" y="732751"/>
                      <a:pt x="1482581" y="694064"/>
                      <a:pt x="1482581" y="646342"/>
                    </a:cubicBezTo>
                    <a:cubicBezTo>
                      <a:pt x="1482581" y="598620"/>
                      <a:pt x="1443894" y="559933"/>
                      <a:pt x="1396172" y="559933"/>
                    </a:cubicBezTo>
                    <a:close/>
                  </a:path>
                </a:pathLst>
              </a:custGeom>
            </p:spPr>
          </p:pic>
          <p:grpSp>
            <p:nvGrpSpPr>
              <p:cNvPr id="477" name="组合 476"/>
              <p:cNvGrpSpPr/>
              <p:nvPr/>
            </p:nvGrpSpPr>
            <p:grpSpPr>
              <a:xfrm>
                <a:off x="2247526" y="2759688"/>
                <a:ext cx="1610912" cy="877433"/>
                <a:chOff x="2247526" y="2759688"/>
                <a:chExt cx="1610912" cy="877433"/>
              </a:xfrm>
            </p:grpSpPr>
            <p:pic>
              <p:nvPicPr>
                <p:cNvPr id="478" name="图片 477"/>
                <p:cNvPicPr>
                  <a:picLocks noChangeAspect="1"/>
                </p:cNvPicPr>
                <p:nvPr/>
              </p:nvPicPr>
              <p:blipFill>
                <a:blip r:embed="rId15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7526" y="2759688"/>
                  <a:ext cx="1610912" cy="877433"/>
                </a:xfrm>
                <a:prstGeom prst="rect">
                  <a:avLst/>
                </a:prstGeom>
              </p:spPr>
            </p:pic>
            <p:pic>
              <p:nvPicPr>
                <p:cNvPr id="479" name="图片 478"/>
                <p:cNvPicPr>
                  <a:picLocks noChangeAspect="1"/>
                </p:cNvPicPr>
                <p:nvPr/>
              </p:nvPicPr>
              <p:blipFill>
                <a:blip r:embed="rId17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558" t="21218" r="46167" b="72233"/>
                <a:stretch>
                  <a:fillRect/>
                </a:stretch>
              </p:blipFill>
              <p:spPr>
                <a:xfrm>
                  <a:off x="2951756" y="3092945"/>
                  <a:ext cx="204194" cy="204194"/>
                </a:xfrm>
                <a:custGeom>
                  <a:avLst/>
                  <a:gdLst>
                    <a:gd name="connsiteX0" fmla="*/ 86409 w 172818"/>
                    <a:gd name="connsiteY0" fmla="*/ 0 h 172818"/>
                    <a:gd name="connsiteX1" fmla="*/ 172818 w 172818"/>
                    <a:gd name="connsiteY1" fmla="*/ 86409 h 172818"/>
                    <a:gd name="connsiteX2" fmla="*/ 86409 w 172818"/>
                    <a:gd name="connsiteY2" fmla="*/ 172818 h 172818"/>
                    <a:gd name="connsiteX3" fmla="*/ 0 w 172818"/>
                    <a:gd name="connsiteY3" fmla="*/ 86409 h 172818"/>
                    <a:gd name="connsiteX4" fmla="*/ 86409 w 172818"/>
                    <a:gd name="connsiteY4" fmla="*/ 0 h 172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818" h="172818">
                      <a:moveTo>
                        <a:pt x="86409" y="0"/>
                      </a:moveTo>
                      <a:cubicBezTo>
                        <a:pt x="134131" y="0"/>
                        <a:pt x="172818" y="38687"/>
                        <a:pt x="172818" y="86409"/>
                      </a:cubicBezTo>
                      <a:cubicBezTo>
                        <a:pt x="172818" y="134131"/>
                        <a:pt x="134131" y="172818"/>
                        <a:pt x="86409" y="172818"/>
                      </a:cubicBezTo>
                      <a:cubicBezTo>
                        <a:pt x="38687" y="172818"/>
                        <a:pt x="0" y="134131"/>
                        <a:pt x="0" y="86409"/>
                      </a:cubicBezTo>
                      <a:cubicBezTo>
                        <a:pt x="0" y="38687"/>
                        <a:pt x="38687" y="0"/>
                        <a:pt x="86409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466" name="椭圆 465"/>
            <p:cNvSpPr/>
            <p:nvPr/>
          </p:nvSpPr>
          <p:spPr>
            <a:xfrm rot="7979685" flipV="1">
              <a:off x="8665820" y="3979333"/>
              <a:ext cx="623856" cy="149765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7" name="椭圆 466"/>
            <p:cNvSpPr/>
            <p:nvPr/>
          </p:nvSpPr>
          <p:spPr>
            <a:xfrm rot="13955347" flipV="1">
              <a:off x="8060838" y="3917939"/>
              <a:ext cx="608963" cy="137830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8" name="云形 467"/>
            <p:cNvSpPr/>
            <p:nvPr/>
          </p:nvSpPr>
          <p:spPr>
            <a:xfrm rot="556915">
              <a:off x="8257707" y="4372174"/>
              <a:ext cx="842884" cy="231238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469" name="组合 468"/>
            <p:cNvGrpSpPr/>
            <p:nvPr/>
          </p:nvGrpSpPr>
          <p:grpSpPr>
            <a:xfrm>
              <a:off x="7742299" y="3594466"/>
              <a:ext cx="580713" cy="545518"/>
              <a:chOff x="1658553" y="2540984"/>
              <a:chExt cx="2754051" cy="2638956"/>
            </a:xfrm>
          </p:grpSpPr>
          <p:pic>
            <p:nvPicPr>
              <p:cNvPr id="472" name="图片 471"/>
              <p:cNvPicPr>
                <a:picLocks noChangeAspect="1"/>
              </p:cNvPicPr>
              <p:nvPr/>
            </p:nvPicPr>
            <p:blipFill>
              <a:blip r:embed="rId14" cstate="print">
                <a:duotone>
                  <a:srgbClr val="9673DC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658553" y="2540984"/>
                <a:ext cx="2754051" cy="2638956"/>
              </a:xfrm>
              <a:custGeom>
                <a:avLst/>
                <a:gdLst>
                  <a:gd name="connsiteX0" fmla="*/ 0 w 2754051"/>
                  <a:gd name="connsiteY0" fmla="*/ 0 h 2638956"/>
                  <a:gd name="connsiteX1" fmla="*/ 2754051 w 2754051"/>
                  <a:gd name="connsiteY1" fmla="*/ 0 h 2638956"/>
                  <a:gd name="connsiteX2" fmla="*/ 2754051 w 2754051"/>
                  <a:gd name="connsiteY2" fmla="*/ 2638956 h 2638956"/>
                  <a:gd name="connsiteX3" fmla="*/ 0 w 2754051"/>
                  <a:gd name="connsiteY3" fmla="*/ 2638956 h 2638956"/>
                  <a:gd name="connsiteX4" fmla="*/ 0 w 2754051"/>
                  <a:gd name="connsiteY4" fmla="*/ 0 h 2638956"/>
                  <a:gd name="connsiteX5" fmla="*/ 1396172 w 2754051"/>
                  <a:gd name="connsiteY5" fmla="*/ 559933 h 2638956"/>
                  <a:gd name="connsiteX6" fmla="*/ 1309763 w 2754051"/>
                  <a:gd name="connsiteY6" fmla="*/ 646342 h 2638956"/>
                  <a:gd name="connsiteX7" fmla="*/ 1396172 w 2754051"/>
                  <a:gd name="connsiteY7" fmla="*/ 732751 h 2638956"/>
                  <a:gd name="connsiteX8" fmla="*/ 1482581 w 2754051"/>
                  <a:gd name="connsiteY8" fmla="*/ 646342 h 2638956"/>
                  <a:gd name="connsiteX9" fmla="*/ 1396172 w 2754051"/>
                  <a:gd name="connsiteY9" fmla="*/ 559933 h 2638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4051" h="2638956">
                    <a:moveTo>
                      <a:pt x="0" y="0"/>
                    </a:moveTo>
                    <a:lnTo>
                      <a:pt x="2754051" y="0"/>
                    </a:lnTo>
                    <a:lnTo>
                      <a:pt x="2754051" y="2638956"/>
                    </a:lnTo>
                    <a:lnTo>
                      <a:pt x="0" y="2638956"/>
                    </a:lnTo>
                    <a:lnTo>
                      <a:pt x="0" y="0"/>
                    </a:lnTo>
                    <a:close/>
                    <a:moveTo>
                      <a:pt x="1396172" y="559933"/>
                    </a:moveTo>
                    <a:cubicBezTo>
                      <a:pt x="1348450" y="559933"/>
                      <a:pt x="1309763" y="598620"/>
                      <a:pt x="1309763" y="646342"/>
                    </a:cubicBezTo>
                    <a:cubicBezTo>
                      <a:pt x="1309763" y="694064"/>
                      <a:pt x="1348450" y="732751"/>
                      <a:pt x="1396172" y="732751"/>
                    </a:cubicBezTo>
                    <a:cubicBezTo>
                      <a:pt x="1443894" y="732751"/>
                      <a:pt x="1482581" y="694064"/>
                      <a:pt x="1482581" y="646342"/>
                    </a:cubicBezTo>
                    <a:cubicBezTo>
                      <a:pt x="1482581" y="598620"/>
                      <a:pt x="1443894" y="559933"/>
                      <a:pt x="1396172" y="559933"/>
                    </a:cubicBezTo>
                    <a:close/>
                  </a:path>
                </a:pathLst>
              </a:custGeom>
            </p:spPr>
          </p:pic>
          <p:grpSp>
            <p:nvGrpSpPr>
              <p:cNvPr id="473" name="组合 472"/>
              <p:cNvGrpSpPr/>
              <p:nvPr/>
            </p:nvGrpSpPr>
            <p:grpSpPr>
              <a:xfrm>
                <a:off x="2247526" y="2759688"/>
                <a:ext cx="1610912" cy="877433"/>
                <a:chOff x="2247526" y="2759688"/>
                <a:chExt cx="1610912" cy="877433"/>
              </a:xfrm>
            </p:grpSpPr>
            <p:pic>
              <p:nvPicPr>
                <p:cNvPr id="474" name="图片 473"/>
                <p:cNvPicPr>
                  <a:picLocks noChangeAspect="1"/>
                </p:cNvPicPr>
                <p:nvPr/>
              </p:nvPicPr>
              <p:blipFill>
                <a:blip r:embed="rId15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7526" y="2759688"/>
                  <a:ext cx="1610912" cy="877433"/>
                </a:xfrm>
                <a:prstGeom prst="rect">
                  <a:avLst/>
                </a:prstGeom>
              </p:spPr>
            </p:pic>
            <p:pic>
              <p:nvPicPr>
                <p:cNvPr id="475" name="图片 474"/>
                <p:cNvPicPr>
                  <a:picLocks noChangeAspect="1"/>
                </p:cNvPicPr>
                <p:nvPr/>
              </p:nvPicPr>
              <p:blipFill>
                <a:blip r:embed="rId17" cstate="print">
                  <a:duotone>
                    <a:srgbClr val="9673DC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7558" t="21218" r="46167" b="72233"/>
                <a:stretch>
                  <a:fillRect/>
                </a:stretch>
              </p:blipFill>
              <p:spPr>
                <a:xfrm>
                  <a:off x="2951756" y="3092945"/>
                  <a:ext cx="204194" cy="204194"/>
                </a:xfrm>
                <a:custGeom>
                  <a:avLst/>
                  <a:gdLst>
                    <a:gd name="connsiteX0" fmla="*/ 86409 w 172818"/>
                    <a:gd name="connsiteY0" fmla="*/ 0 h 172818"/>
                    <a:gd name="connsiteX1" fmla="*/ 172818 w 172818"/>
                    <a:gd name="connsiteY1" fmla="*/ 86409 h 172818"/>
                    <a:gd name="connsiteX2" fmla="*/ 86409 w 172818"/>
                    <a:gd name="connsiteY2" fmla="*/ 172818 h 172818"/>
                    <a:gd name="connsiteX3" fmla="*/ 0 w 172818"/>
                    <a:gd name="connsiteY3" fmla="*/ 86409 h 172818"/>
                    <a:gd name="connsiteX4" fmla="*/ 86409 w 172818"/>
                    <a:gd name="connsiteY4" fmla="*/ 0 h 172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818" h="172818">
                      <a:moveTo>
                        <a:pt x="86409" y="0"/>
                      </a:moveTo>
                      <a:cubicBezTo>
                        <a:pt x="134131" y="0"/>
                        <a:pt x="172818" y="38687"/>
                        <a:pt x="172818" y="86409"/>
                      </a:cubicBezTo>
                      <a:cubicBezTo>
                        <a:pt x="172818" y="134131"/>
                        <a:pt x="134131" y="172818"/>
                        <a:pt x="86409" y="172818"/>
                      </a:cubicBezTo>
                      <a:cubicBezTo>
                        <a:pt x="38687" y="172818"/>
                        <a:pt x="0" y="134131"/>
                        <a:pt x="0" y="86409"/>
                      </a:cubicBezTo>
                      <a:cubicBezTo>
                        <a:pt x="0" y="38687"/>
                        <a:pt x="38687" y="0"/>
                        <a:pt x="86409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470" name="文本框 469"/>
            <p:cNvSpPr txBox="1"/>
            <p:nvPr/>
          </p:nvSpPr>
          <p:spPr>
            <a:xfrm>
              <a:off x="8330896" y="3797334"/>
              <a:ext cx="329772" cy="228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rPr>
                <a:t>Tx</a:t>
              </a:r>
              <a:endParaRPr kumimoji="0" lang="zh-CN" altLang="en-US" sz="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71" name="文本框 470"/>
            <p:cNvSpPr txBox="1"/>
            <p:nvPr/>
          </p:nvSpPr>
          <p:spPr>
            <a:xfrm>
              <a:off x="8691230" y="3851654"/>
              <a:ext cx="340752" cy="228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rPr>
                <a:t>Rx</a:t>
              </a:r>
              <a:endParaRPr kumimoji="0" lang="zh-CN" altLang="en-US" sz="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10424576" y="5365171"/>
            <a:ext cx="1458284" cy="897590"/>
            <a:chOff x="7923373" y="4986962"/>
            <a:chExt cx="1664814" cy="1024711"/>
          </a:xfrm>
        </p:grpSpPr>
        <p:pic>
          <p:nvPicPr>
            <p:cNvPr id="481" name="图片 480"/>
            <p:cNvPicPr>
              <a:picLocks noChangeAspect="1"/>
            </p:cNvPicPr>
            <p:nvPr/>
          </p:nvPicPr>
          <p:blipFill>
            <a:blip r:embed="rId1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8304" y="5010823"/>
              <a:ext cx="379883" cy="379883"/>
            </a:xfrm>
            <a:prstGeom prst="rect">
              <a:avLst/>
            </a:prstGeom>
          </p:spPr>
        </p:pic>
        <p:pic>
          <p:nvPicPr>
            <p:cNvPr id="482" name="图片 481"/>
            <p:cNvPicPr>
              <a:picLocks noChangeAspect="1"/>
            </p:cNvPicPr>
            <p:nvPr/>
          </p:nvPicPr>
          <p:blipFill>
            <a:blip r:embed="rId1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3373" y="4986962"/>
              <a:ext cx="379883" cy="379883"/>
            </a:xfrm>
            <a:prstGeom prst="rect">
              <a:avLst/>
            </a:prstGeom>
          </p:spPr>
        </p:pic>
        <p:sp>
          <p:nvSpPr>
            <p:cNvPr id="483" name="椭圆 482"/>
            <p:cNvSpPr/>
            <p:nvPr/>
          </p:nvSpPr>
          <p:spPr>
            <a:xfrm rot="7979685" flipV="1">
              <a:off x="8730698" y="5335868"/>
              <a:ext cx="623856" cy="149765"/>
            </a:xfrm>
            <a:prstGeom prst="ellipse">
              <a:avLst/>
            </a:prstGeom>
            <a:solidFill>
              <a:srgbClr val="9673DC">
                <a:lumMod val="75000"/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4" name="椭圆 483"/>
            <p:cNvSpPr/>
            <p:nvPr/>
          </p:nvSpPr>
          <p:spPr>
            <a:xfrm rot="13955347" flipV="1">
              <a:off x="8125716" y="5274474"/>
              <a:ext cx="608962" cy="137830"/>
            </a:xfrm>
            <a:prstGeom prst="ellipse">
              <a:avLst/>
            </a:prstGeom>
            <a:solidFill>
              <a:srgbClr val="920783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5" name="云形 484"/>
            <p:cNvSpPr/>
            <p:nvPr/>
          </p:nvSpPr>
          <p:spPr>
            <a:xfrm rot="556915">
              <a:off x="8318388" y="5734487"/>
              <a:ext cx="918282" cy="277186"/>
            </a:xfrm>
            <a:prstGeom prst="cloud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Sensing target</a:t>
              </a:r>
              <a:endParaRPr kumimoji="0" lang="zh-CN" altLang="en-US" sz="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6" name="文本框 485"/>
            <p:cNvSpPr txBox="1"/>
            <p:nvPr/>
          </p:nvSpPr>
          <p:spPr>
            <a:xfrm>
              <a:off x="8771699" y="5208411"/>
              <a:ext cx="329772" cy="228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rPr>
                <a:t>Tx</a:t>
              </a:r>
              <a:endParaRPr kumimoji="0" lang="zh-CN" altLang="en-US" sz="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87" name="文本框 486"/>
            <p:cNvSpPr txBox="1"/>
            <p:nvPr/>
          </p:nvSpPr>
          <p:spPr>
            <a:xfrm>
              <a:off x="8392692" y="5127945"/>
              <a:ext cx="340752" cy="228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微软雅黑"/>
                </a:rPr>
                <a:t>Rx</a:t>
              </a:r>
              <a:endParaRPr kumimoji="0" lang="zh-CN" altLang="en-US" sz="7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cxnSp>
        <p:nvCxnSpPr>
          <p:cNvPr id="489" name="直接连接符 488"/>
          <p:cNvCxnSpPr/>
          <p:nvPr/>
        </p:nvCxnSpPr>
        <p:spPr>
          <a:xfrm flipV="1">
            <a:off x="8880312" y="4105862"/>
            <a:ext cx="2940662" cy="21307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lgDash"/>
            <a:miter lim="800000"/>
          </a:ln>
          <a:effectLst/>
        </p:spPr>
      </p:cxnSp>
      <p:sp>
        <p:nvSpPr>
          <p:cNvPr id="490" name="矩形 489"/>
          <p:cNvSpPr/>
          <p:nvPr/>
        </p:nvSpPr>
        <p:spPr>
          <a:xfrm>
            <a:off x="509424" y="1304221"/>
            <a:ext cx="1112985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latinLnBrk="1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General objective</a:t>
            </a:r>
          </a:p>
          <a:p>
            <a:pPr marL="800100" lvl="1" indent="-342900" latinLnBrk="1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prstClr val="black"/>
                </a:solidFill>
              </a:rPr>
              <a:t>Study on channel </a:t>
            </a:r>
            <a:r>
              <a:rPr lang="en-US" altLang="zh-CN" sz="2400" dirty="0" smtClean="0">
                <a:solidFill>
                  <a:prstClr val="black"/>
                </a:solidFill>
              </a:rPr>
              <a:t>modeling enhancement </a:t>
            </a:r>
            <a:r>
              <a:rPr lang="en-US" altLang="zh-CN" sz="2400" dirty="0">
                <a:solidFill>
                  <a:prstClr val="black"/>
                </a:solidFill>
              </a:rPr>
              <a:t>for sensing </a:t>
            </a:r>
            <a:r>
              <a:rPr lang="en-US" altLang="zh-CN" sz="2400" dirty="0" smtClean="0">
                <a:solidFill>
                  <a:prstClr val="black"/>
                </a:solidFill>
              </a:rPr>
              <a:t>based on TR 38.901 [RAN1</a:t>
            </a:r>
            <a:r>
              <a:rPr lang="en-US" altLang="zh-CN" sz="2400" dirty="0">
                <a:solidFill>
                  <a:prstClr val="black"/>
                </a:solidFill>
              </a:rPr>
              <a:t>]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prstClr val="black"/>
                </a:solidFill>
              </a:rPr>
              <a:t>Large scale fading including RCS </a:t>
            </a:r>
            <a:r>
              <a:rPr lang="en-US" altLang="zh-CN" sz="2000" dirty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of </a:t>
            </a:r>
            <a:r>
              <a:rPr lang="en-US" altLang="zh-CN" sz="2000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the sensing </a:t>
            </a:r>
            <a:r>
              <a:rPr lang="en-US" altLang="zh-CN" sz="2000" dirty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target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Small scale fading</a:t>
            </a:r>
          </a:p>
          <a:p>
            <a:pPr marL="1714500" lvl="3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Modeling of sensing path</a:t>
            </a:r>
          </a:p>
          <a:p>
            <a:pPr marL="1714500" lvl="3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Modeling of interference path from the environment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Study whether/how to ensure spatial consistency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Strive </a:t>
            </a:r>
            <a:r>
              <a:rPr lang="en-US" altLang="zh-CN" sz="2000" dirty="0">
                <a:solidFill>
                  <a:prstClr val="black"/>
                </a:solidFill>
                <a:cs typeface="Arial" panose="020B0604020202020204"/>
                <a:sym typeface="Arial" panose="020B0604020202020204"/>
              </a:rPr>
              <a:t>to define a unified channel model for varies sensing  modes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4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2034531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 smtClean="0">
                <a:solidFill>
                  <a:srgbClr val="930784"/>
                </a:solidFill>
                <a:cs typeface="+mn-cs"/>
              </a:rPr>
              <a:t>Appendix 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03917" y="1313478"/>
            <a:ext cx="9984274" cy="2824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Large scale fading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err="1" smtClean="0">
                <a:cs typeface="Arial" panose="020B0604020202020204"/>
                <a:sym typeface="Arial" panose="020B0604020202020204"/>
              </a:rPr>
              <a:t>Pathloss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 considering distance from transmitter to sensing target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and distance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from sensing target to receiver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err="1" smtClean="0">
                <a:cs typeface="Arial" panose="020B0604020202020204"/>
                <a:sym typeface="Arial" panose="020B0604020202020204"/>
              </a:rPr>
              <a:t>Pathloss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 calculation can be based on </a:t>
            </a:r>
            <a:r>
              <a:rPr lang="en-US" altLang="zh-CN" sz="1600" dirty="0">
                <a:cs typeface="Arial" panose="020B0604020202020204"/>
                <a:sym typeface="Arial" panose="020B0604020202020204"/>
              </a:rPr>
              <a:t>TR 38.901</a:t>
            </a:r>
            <a:endParaRPr lang="en-US" altLang="zh-CN" sz="1600" dirty="0" smtClean="0"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Radar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C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ross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S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ection (RCS) of the target is modeled as additional large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scale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fading parameter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Randomly generated based on specific distribution, e.g</a:t>
            </a:r>
            <a:r>
              <a:rPr lang="en-US" altLang="zh-CN" sz="1600" dirty="0">
                <a:cs typeface="Arial" panose="020B0604020202020204"/>
                <a:sym typeface="Arial" panose="020B0604020202020204"/>
              </a:rPr>
              <a:t>. U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niform </a:t>
            </a:r>
            <a:r>
              <a:rPr lang="en-US" altLang="zh-CN" sz="1600" dirty="0">
                <a:cs typeface="Arial" panose="020B0604020202020204"/>
                <a:sym typeface="Arial" panose="020B0604020202020204"/>
              </a:rPr>
              <a:t>distribution, Gaussian 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distribution,…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zh-CN" sz="1600" dirty="0">
              <a:cs typeface="Arial" panose="020B0604020202020204"/>
              <a:sym typeface="Arial" panose="020B0604020202020204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8997309" y="6445121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Bi-static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118199" y="6488668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Mono-static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27508" y="5172902"/>
            <a:ext cx="4339979" cy="1249548"/>
            <a:chOff x="7124886" y="4886133"/>
            <a:chExt cx="4286081" cy="1261559"/>
          </a:xfrm>
        </p:grpSpPr>
        <p:sp>
          <p:nvSpPr>
            <p:cNvPr id="65" name="文本框 64"/>
            <p:cNvSpPr txBox="1"/>
            <p:nvPr/>
          </p:nvSpPr>
          <p:spPr>
            <a:xfrm>
              <a:off x="9053175" y="4886133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/>
                <a:t>RCS </a:t>
              </a:r>
              <a:endParaRPr lang="zh-CN" altLang="en-US" sz="1200" dirty="0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124886" y="5163132"/>
              <a:ext cx="4286081" cy="984560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4556498" y="5172902"/>
            <a:ext cx="2648823" cy="1272219"/>
            <a:chOff x="3122260" y="5100091"/>
            <a:chExt cx="2695912" cy="1286455"/>
          </a:xfrm>
        </p:grpSpPr>
        <p:sp>
          <p:nvSpPr>
            <p:cNvPr id="68" name="文本框 67"/>
            <p:cNvSpPr txBox="1"/>
            <p:nvPr/>
          </p:nvSpPr>
          <p:spPr>
            <a:xfrm>
              <a:off x="5042971" y="5100091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/>
                <a:t>RCS </a:t>
              </a:r>
              <a:endParaRPr lang="zh-CN" altLang="en-US" sz="1200" dirty="0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122260" y="5377090"/>
              <a:ext cx="2695912" cy="10094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273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1927131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</a:rPr>
              <a:t>Appendix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03917" y="1310237"/>
            <a:ext cx="10164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Small </a:t>
            </a:r>
            <a:r>
              <a:rPr lang="en-US" altLang="zh-CN" dirty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scale </a:t>
            </a: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fading for single-hop assumption</a:t>
            </a:r>
            <a:endParaRPr lang="en-US" altLang="zh-CN" dirty="0">
              <a:solidFill>
                <a:schemeClr val="tx1"/>
              </a:solidFill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>
                <a:cs typeface="Arial" panose="020B0604020202020204"/>
                <a:sym typeface="Arial" panose="020B0604020202020204"/>
              </a:rPr>
              <a:t>Step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1: Generate delay/power/angles of each cluster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between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transmitter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and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receiver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according to TR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38.901.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>
                <a:cs typeface="Arial" panose="020B0604020202020204"/>
                <a:sym typeface="Arial" panose="020B0604020202020204"/>
              </a:rPr>
              <a:t>For mono-static sensing: 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The angles </a:t>
            </a:r>
            <a:r>
              <a:rPr lang="en-US" altLang="zh-CN" sz="1600" dirty="0">
                <a:cs typeface="Arial" panose="020B0604020202020204"/>
                <a:sym typeface="Arial" panose="020B0604020202020204"/>
              </a:rPr>
              <a:t>are 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symmetrical.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Step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2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: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C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alculate delay/power/angles of sensing cluster between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transmitter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and </a:t>
            </a:r>
            <a:r>
              <a:rPr lang="en-US" altLang="zh-CN" b="1" dirty="0" smtClean="0">
                <a:cs typeface="Arial" panose="020B0604020202020204"/>
                <a:sym typeface="Arial" panose="020B0604020202020204"/>
              </a:rPr>
              <a:t>sensing target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and between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sensing target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 and </a:t>
            </a:r>
            <a:r>
              <a:rPr lang="en-US" altLang="zh-CN" b="1" dirty="0" smtClean="0">
                <a:cs typeface="Arial" panose="020B0604020202020204"/>
                <a:sym typeface="Arial" panose="020B0604020202020204"/>
              </a:rPr>
              <a:t>receiver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according to the location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of sensing target.</a:t>
            </a:r>
            <a:endParaRPr lang="en-US" altLang="zh-CN" dirty="0" smtClean="0"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Step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3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: Replace one cluster with the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sensing cluster.</a:t>
            </a:r>
            <a:endParaRPr lang="en-US" altLang="zh-CN" dirty="0" smtClean="0"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Further steps are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according to TR 38.901.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8997309" y="6445121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Bi-static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118199" y="6488668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Mono-static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27508" y="4687561"/>
            <a:ext cx="4339979" cy="174912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556499" y="4724514"/>
            <a:ext cx="2648823" cy="171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4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/>
          <p:cNvGrpSpPr/>
          <p:nvPr/>
        </p:nvGrpSpPr>
        <p:grpSpPr>
          <a:xfrm>
            <a:off x="503917" y="945457"/>
            <a:ext cx="11502189" cy="5520472"/>
            <a:chOff x="828728" y="1223679"/>
            <a:chExt cx="10841851" cy="4958162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28728" y="1232366"/>
              <a:ext cx="10664772" cy="4857885"/>
              <a:chOff x="182063" y="792480"/>
              <a:chExt cx="17768597" cy="7001422"/>
            </a:xfrm>
          </p:grpSpPr>
          <p:pic>
            <p:nvPicPr>
              <p:cNvPr id="183" name="图片 182">
                <a:extLst>
                  <a:ext uri="{FF2B5EF4-FFF2-40B4-BE49-F238E27FC236}">
                    <a16:creationId xmlns:a16="http://schemas.microsoft.com/office/drawing/2014/main" id="{FE2D4763-F6D8-404B-AA87-69CD16AF7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6453" y="792918"/>
                <a:ext cx="4441475" cy="234793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4" y="3136362"/>
                <a:ext cx="4425095" cy="2317279"/>
              </a:xfrm>
              <a:prstGeom prst="rect">
                <a:avLst/>
              </a:prstGeom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9777" y="3133180"/>
                <a:ext cx="4464242" cy="2335699"/>
              </a:xfrm>
              <a:prstGeom prst="rect">
                <a:avLst/>
              </a:prstGeom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155" y="5453640"/>
                <a:ext cx="4425095" cy="2269604"/>
              </a:xfrm>
              <a:prstGeom prst="rect">
                <a:avLst/>
              </a:prstGeom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08250" y="5466291"/>
                <a:ext cx="4464242" cy="2285994"/>
              </a:xfrm>
              <a:prstGeom prst="rect">
                <a:avLst/>
              </a:prstGeom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8232" y="792480"/>
                <a:ext cx="4444408" cy="2367375"/>
              </a:xfrm>
              <a:prstGeom prst="rect">
                <a:avLst/>
              </a:prstGeom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72491" y="3103308"/>
                <a:ext cx="4441204" cy="2350332"/>
              </a:xfrm>
              <a:prstGeom prst="rect">
                <a:avLst/>
              </a:prstGeom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57927" y="5450204"/>
                <a:ext cx="4439581" cy="2314264"/>
              </a:xfrm>
              <a:prstGeom prst="rect">
                <a:avLst/>
              </a:prstGeom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2063" y="799835"/>
                <a:ext cx="4434850" cy="2367375"/>
              </a:xfrm>
              <a:prstGeom prst="rect">
                <a:avLst/>
              </a:prstGeom>
            </p:spPr>
          </p:pic>
          <p:pic>
            <p:nvPicPr>
              <p:cNvPr id="192" name="图片 191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80563" y="799835"/>
                <a:ext cx="4470097" cy="2303473"/>
              </a:xfrm>
              <a:prstGeom prst="rect">
                <a:avLst/>
              </a:prstGeom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480565" y="3103308"/>
                <a:ext cx="4470094" cy="2346895"/>
              </a:xfrm>
              <a:prstGeom prst="rect">
                <a:avLst/>
              </a:prstGeom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02641" y="5406780"/>
                <a:ext cx="4448019" cy="2387122"/>
              </a:xfrm>
              <a:prstGeom prst="rect">
                <a:avLst/>
              </a:prstGeom>
            </p:spPr>
          </p:pic>
        </p:grpSp>
        <p:sp>
          <p:nvSpPr>
            <p:cNvPr id="182" name="矩形 181"/>
            <p:cNvSpPr/>
            <p:nvPr/>
          </p:nvSpPr>
          <p:spPr>
            <a:xfrm>
              <a:off x="828728" y="1223679"/>
              <a:ext cx="10841851" cy="4958162"/>
            </a:xfrm>
            <a:prstGeom prst="rect">
              <a:avLst/>
            </a:prstGeom>
            <a:gradFill flip="none" rotWithShape="1">
              <a:gsLst>
                <a:gs pos="46500">
                  <a:srgbClr val="FBFDFE">
                    <a:alpha val="85000"/>
                  </a:srgbClr>
                </a:gs>
                <a:gs pos="0">
                  <a:schemeClr val="accent1">
                    <a:lumMod val="5000"/>
                    <a:lumOff val="95000"/>
                    <a:alpha val="85000"/>
                  </a:schemeClr>
                </a:gs>
                <a:gs pos="93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4663" y="405964"/>
            <a:ext cx="1927131" cy="480131"/>
          </a:xfr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en-US" altLang="zh-CN" sz="2800" b="1" dirty="0">
                <a:solidFill>
                  <a:srgbClr val="930784"/>
                </a:solidFill>
              </a:rPr>
              <a:t>Appendix</a:t>
            </a:r>
            <a:endParaRPr lang="zh-CN" altLang="en-US" sz="2800" b="1" dirty="0">
              <a:solidFill>
                <a:srgbClr val="930784"/>
              </a:solidFill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03917" y="1240988"/>
            <a:ext cx="10245867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 hangingPunct="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Small </a:t>
            </a:r>
            <a:r>
              <a:rPr lang="en-US" altLang="zh-CN" dirty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scale </a:t>
            </a:r>
            <a:r>
              <a:rPr lang="en-US" altLang="zh-CN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fading for multi-hop assumption</a:t>
            </a:r>
            <a:endParaRPr lang="en-US" altLang="zh-CN" dirty="0">
              <a:solidFill>
                <a:schemeClr val="tx1"/>
              </a:solidFill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Step 1: Generate delay/power/angles of each cluster between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transmitter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and </a:t>
            </a:r>
            <a:r>
              <a:rPr lang="en-US" altLang="zh-CN" b="1" dirty="0">
                <a:cs typeface="Arial" panose="020B0604020202020204"/>
                <a:sym typeface="Arial" panose="020B0604020202020204"/>
              </a:rPr>
              <a:t>sensing target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according to TR 38.901.</a:t>
            </a:r>
            <a:endParaRPr lang="en-US" altLang="zh-CN" sz="1600" dirty="0" smtClean="0"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Step 2: Identify the locations of scatters according to departure angles and delays.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>
                <a:cs typeface="Arial" panose="020B0604020202020204"/>
                <a:sym typeface="Arial" panose="020B0604020202020204"/>
              </a:rPr>
              <a:t>Step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3: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Calculate delay/power/angles of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each cluster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between </a:t>
            </a:r>
            <a:r>
              <a:rPr lang="en-US" altLang="zh-CN" b="1" dirty="0" smtClean="0">
                <a:cs typeface="Arial" panose="020B0604020202020204"/>
                <a:sym typeface="Arial" panose="020B0604020202020204"/>
              </a:rPr>
              <a:t>sensing target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and</a:t>
            </a:r>
            <a:r>
              <a:rPr lang="en-US" altLang="zh-CN" b="1" dirty="0" smtClean="0">
                <a:cs typeface="Arial" panose="020B0604020202020204"/>
                <a:sym typeface="Arial" panose="020B0604020202020204"/>
              </a:rPr>
              <a:t> receiver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including clusters that</a:t>
            </a:r>
            <a:r>
              <a:rPr lang="en-US" altLang="zh-CN" b="1" dirty="0" smtClean="0">
                <a:cs typeface="Arial" panose="020B0604020202020204"/>
                <a:sym typeface="Arial" panose="020B0604020202020204"/>
              </a:rPr>
              <a:t>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passing through the identified scatters.</a:t>
            </a:r>
          </a:p>
          <a:p>
            <a:pPr marL="1257300" lvl="2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>
                <a:cs typeface="Arial" panose="020B0604020202020204"/>
                <a:sym typeface="Arial" panose="020B0604020202020204"/>
              </a:rPr>
              <a:t>For mono-static sensing</a:t>
            </a:r>
            <a:r>
              <a:rPr lang="en-US" altLang="zh-CN" sz="1600" dirty="0" smtClean="0">
                <a:cs typeface="Arial" panose="020B0604020202020204"/>
                <a:sym typeface="Arial" panose="020B0604020202020204"/>
              </a:rPr>
              <a:t>: The reflection clusters are the same as the forward clusters.</a:t>
            </a: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>
                <a:cs typeface="Arial" panose="020B0604020202020204"/>
                <a:sym typeface="Arial" panose="020B0604020202020204"/>
              </a:rPr>
              <a:t>Step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4: Perform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random coupling of the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generated clusters and calculated clusters.</a:t>
            </a:r>
            <a:endParaRPr lang="en-US" altLang="zh-CN" dirty="0">
              <a:cs typeface="Arial" panose="020B0604020202020204"/>
              <a:sym typeface="Arial" panose="020B0604020202020204"/>
            </a:endParaRPr>
          </a:p>
          <a:p>
            <a:pPr marL="800100" lvl="1" indent="-34290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Further </a:t>
            </a:r>
            <a:r>
              <a:rPr lang="en-US" altLang="zh-CN" dirty="0">
                <a:cs typeface="Arial" panose="020B0604020202020204"/>
                <a:sym typeface="Arial" panose="020B0604020202020204"/>
              </a:rPr>
              <a:t>steps are according to TR </a:t>
            </a:r>
            <a:r>
              <a:rPr lang="en-US" altLang="zh-CN" dirty="0" smtClean="0">
                <a:cs typeface="Arial" panose="020B0604020202020204"/>
                <a:sym typeface="Arial" panose="020B0604020202020204"/>
              </a:rPr>
              <a:t>38.901.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8997309" y="6445121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Bi-static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BA0314F-7DD7-9D4B-AE86-F80AE478B275}"/>
              </a:ext>
            </a:extLst>
          </p:cNvPr>
          <p:cNvSpPr txBox="1"/>
          <p:nvPr/>
        </p:nvSpPr>
        <p:spPr>
          <a:xfrm>
            <a:off x="5118199" y="6488668"/>
            <a:ext cx="1806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18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atinLnBrk="1" hangingPunct="0"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solidFill>
                  <a:schemeClr val="tx1"/>
                </a:solidFill>
                <a:cs typeface="Arial" panose="020B0604020202020204"/>
                <a:sym typeface="Arial" panose="020B0604020202020204"/>
              </a:rPr>
              <a:t>Mono-static sensing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56499" y="4724514"/>
            <a:ext cx="2648823" cy="171638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27508" y="4683687"/>
            <a:ext cx="4339979" cy="174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29735" y="-15240"/>
            <a:ext cx="3733165" cy="6879590"/>
          </a:xfrm>
          <a:prstGeom prst="rect">
            <a:avLst/>
          </a:prstGeom>
          <a:solidFill>
            <a:srgbClr val="930784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思源黑体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9735" y="1624511"/>
            <a:ext cx="3733165" cy="3197923"/>
          </a:xfrm>
          <a:prstGeom prst="rect">
            <a:avLst/>
          </a:prstGeom>
          <a:solidFill>
            <a:srgbClr val="930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38942" y="2593558"/>
            <a:ext cx="3733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Thanks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400000000000000" pitchFamily="34" charset="-122"/>
            </a:endParaRPr>
          </a:p>
        </p:txBody>
      </p:sp>
      <p:pic>
        <p:nvPicPr>
          <p:cNvPr id="3" name="图片 2" descr="屏幕快照 2019-039-16 下午6.12.28副本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1905" y="5560695"/>
            <a:ext cx="2133600" cy="13779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5F2918-6A41-4CC6-B097-98CFB4F236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5762" y="4113952"/>
            <a:ext cx="1359526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1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0783"/>
        </a:solidFill>
        <a:ln>
          <a:noFill/>
        </a:ln>
      </a:spPr>
      <a:bodyPr rtlCol="0" anchor="ctr"/>
      <a:lstStyle>
        <a:defPPr algn="ctr">
          <a:defRPr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DAA32D5DBFF78B4DA584E4B8FF755829" ma:contentTypeVersion="0" ma:contentTypeDescription="新建文档。" ma:contentTypeScope="" ma:versionID="ace8e20718c6cb78e86e9034ebed71f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8f872aa5919130a473c1c9447df837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007F34-4174-4C4F-8BF6-08AB5843F793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7F3253F-5C5E-4488-ADC8-8544D6A601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3961AC-AE57-45D0-A678-D05E709397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7544</TotalTime>
  <Words>786</Words>
  <Application>Microsoft Office PowerPoint</Application>
  <PresentationFormat>宽屏</PresentationFormat>
  <Paragraphs>163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Abadi</vt:lpstr>
      <vt:lpstr>思源黑体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主题</vt:lpstr>
      <vt:lpstr>PowerPoint 演示文稿</vt:lpstr>
      <vt:lpstr>Background   </vt:lpstr>
      <vt:lpstr>Typical use cases</vt:lpstr>
      <vt:lpstr>Channel model for sensing</vt:lpstr>
      <vt:lpstr>General objective</vt:lpstr>
      <vt:lpstr>Appendix </vt:lpstr>
      <vt:lpstr>Appendix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马大为 (Dawei Ma)</cp:lastModifiedBy>
  <cp:revision>476</cp:revision>
  <dcterms:created xsi:type="dcterms:W3CDTF">2019-09-24T03:12:21Z</dcterms:created>
  <dcterms:modified xsi:type="dcterms:W3CDTF">2023-08-31T09:38:27Z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2052-1.0.0.1330</vt:lpwstr>
  </property>
  <property fmtid="{D5CDD505-2E9C-101B-9397-08002B2CF9AE}" pid="3" name="ContentTypeId">
    <vt:lpwstr>0x010100DAA32D5DBFF78B4DA584E4B8FF755829</vt:lpwstr>
  </property>
</Properties>
</file>