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3"/>
  </p:notesMasterIdLst>
  <p:sldIdLst>
    <p:sldId id="2147475552" r:id="rId7"/>
    <p:sldId id="2147475553" r:id="rId8"/>
    <p:sldId id="2147475554" r:id="rId9"/>
    <p:sldId id="2147475558" r:id="rId10"/>
    <p:sldId id="2147475555" r:id="rId11"/>
    <p:sldId id="2134805283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8752A692-7474-1E21-B93A-2E5DBB34A300}" name="[MC] Mark Cudak" initials="[MC]" userId="[MC] Mark Cuda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154"/>
    <a:srgbClr val="001135"/>
    <a:srgbClr val="001D47"/>
    <a:srgbClr val="0A0908"/>
    <a:srgbClr val="FF8B10"/>
    <a:srgbClr val="666666"/>
    <a:srgbClr val="333333"/>
    <a:srgbClr val="FFFFFF"/>
    <a:srgbClr val="CCCCCC"/>
    <a:srgbClr val="FFFB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D61C79-7922-4C1A-AFF6-D9B7B7EAEECA}" v="17" dt="2023-09-04T15:36:22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o Ribeiro (Nokia)" userId="S::cassio.ribeiro@nokia.com::67e83e9f-20f8-40d4-b012-4157d58bb288" providerId="AD" clId="Web-{0C156A02-A60D-0AE9-C837-6634089B6CF0}"/>
    <pc:docChg chg="modSld">
      <pc:chgData name="Cassio Ribeiro (Nokia)" userId="S::cassio.ribeiro@nokia.com::67e83e9f-20f8-40d4-b012-4157d58bb288" providerId="AD" clId="Web-{0C156A02-A60D-0AE9-C837-6634089B6CF0}" dt="2023-08-31T09:02:36.541" v="19" actId="20577"/>
      <pc:docMkLst>
        <pc:docMk/>
      </pc:docMkLst>
      <pc:sldChg chg="modSp">
        <pc:chgData name="Cassio Ribeiro (Nokia)" userId="S::cassio.ribeiro@nokia.com::67e83e9f-20f8-40d4-b012-4157d58bb288" providerId="AD" clId="Web-{0C156A02-A60D-0AE9-C837-6634089B6CF0}" dt="2023-08-31T09:02:36.541" v="19" actId="20577"/>
        <pc:sldMkLst>
          <pc:docMk/>
          <pc:sldMk cId="3699034924" sldId="2147475552"/>
        </pc:sldMkLst>
        <pc:spChg chg="mod">
          <ac:chgData name="Cassio Ribeiro (Nokia)" userId="S::cassio.ribeiro@nokia.com::67e83e9f-20f8-40d4-b012-4157d58bb288" providerId="AD" clId="Web-{0C156A02-A60D-0AE9-C837-6634089B6CF0}" dt="2023-08-31T09:02:00.619" v="10" actId="20577"/>
          <ac:spMkLst>
            <pc:docMk/>
            <pc:sldMk cId="3699034924" sldId="2147475552"/>
            <ac:spMk id="5" creationId="{D00435DD-B27A-8C07-AFCB-D3CA693B4E81}"/>
          </ac:spMkLst>
        </pc:spChg>
        <pc:spChg chg="mod">
          <ac:chgData name="Cassio Ribeiro (Nokia)" userId="S::cassio.ribeiro@nokia.com::67e83e9f-20f8-40d4-b012-4157d58bb288" providerId="AD" clId="Web-{0C156A02-A60D-0AE9-C837-6634089B6CF0}" dt="2023-08-31T09:02:36.541" v="19" actId="20577"/>
          <ac:spMkLst>
            <pc:docMk/>
            <pc:sldMk cId="3699034924" sldId="2147475552"/>
            <ac:spMk id="6" creationId="{59DE2782-013C-35CB-D3FA-5FE5484532EF}"/>
          </ac:spMkLst>
        </pc:spChg>
        <pc:spChg chg="mod">
          <ac:chgData name="Cassio Ribeiro (Nokia)" userId="S::cassio.ribeiro@nokia.com::67e83e9f-20f8-40d4-b012-4157d58bb288" providerId="AD" clId="Web-{0C156A02-A60D-0AE9-C837-6634089B6CF0}" dt="2023-08-31T09:01:47.260" v="6" actId="20577"/>
          <ac:spMkLst>
            <pc:docMk/>
            <pc:sldMk cId="3699034924" sldId="2147475552"/>
            <ac:spMk id="8" creationId="{9579CF2E-90F9-138E-42CA-A1D6A0DE18B9}"/>
          </ac:spMkLst>
        </pc:spChg>
      </pc:sldChg>
    </pc:docChg>
  </pc:docChgLst>
  <pc:docChgLst>
    <pc:chgData name="Cassio Ribeiro (Nokia)" userId="67e83e9f-20f8-40d4-b012-4157d58bb288" providerId="ADAL" clId="{26D61C79-7922-4C1A-AFF6-D9B7B7EAEECA}"/>
    <pc:docChg chg="undo custSel delSld modSld">
      <pc:chgData name="Cassio Ribeiro (Nokia)" userId="67e83e9f-20f8-40d4-b012-4157d58bb288" providerId="ADAL" clId="{26D61C79-7922-4C1A-AFF6-D9B7B7EAEECA}" dt="2023-09-04T15:36:22.105" v="19" actId="47"/>
      <pc:docMkLst>
        <pc:docMk/>
      </pc:docMkLst>
      <pc:sldChg chg="modSp mod">
        <pc:chgData name="Cassio Ribeiro (Nokia)" userId="67e83e9f-20f8-40d4-b012-4157d58bb288" providerId="ADAL" clId="{26D61C79-7922-4C1A-AFF6-D9B7B7EAEECA}" dt="2023-09-04T15:32:38.967" v="2"/>
        <pc:sldMkLst>
          <pc:docMk/>
          <pc:sldMk cId="3699034924" sldId="2147475552"/>
        </pc:sldMkLst>
        <pc:spChg chg="mod">
          <ac:chgData name="Cassio Ribeiro (Nokia)" userId="67e83e9f-20f8-40d4-b012-4157d58bb288" providerId="ADAL" clId="{26D61C79-7922-4C1A-AFF6-D9B7B7EAEECA}" dt="2023-09-04T15:32:38.967" v="2"/>
          <ac:spMkLst>
            <pc:docMk/>
            <pc:sldMk cId="3699034924" sldId="2147475552"/>
            <ac:spMk id="6" creationId="{59DE2782-013C-35CB-D3FA-5FE5484532EF}"/>
          </ac:spMkLst>
        </pc:spChg>
      </pc:sldChg>
      <pc:sldChg chg="addSp delSp modSp mod">
        <pc:chgData name="Cassio Ribeiro (Nokia)" userId="67e83e9f-20f8-40d4-b012-4157d58bb288" providerId="ADAL" clId="{26D61C79-7922-4C1A-AFF6-D9B7B7EAEECA}" dt="2023-09-04T15:35:12.882" v="17" actId="20577"/>
        <pc:sldMkLst>
          <pc:docMk/>
          <pc:sldMk cId="2952564025" sldId="2147475553"/>
        </pc:sldMkLst>
        <pc:spChg chg="del mod">
          <ac:chgData name="Cassio Ribeiro (Nokia)" userId="67e83e9f-20f8-40d4-b012-4157d58bb288" providerId="ADAL" clId="{26D61C79-7922-4C1A-AFF6-D9B7B7EAEECA}" dt="2023-09-04T15:34:34.076" v="6" actId="478"/>
          <ac:spMkLst>
            <pc:docMk/>
            <pc:sldMk cId="2952564025" sldId="2147475553"/>
            <ac:spMk id="7" creationId="{CDA843AB-00D3-648D-CABC-15F0D9D3ED95}"/>
          </ac:spMkLst>
        </pc:spChg>
        <pc:spChg chg="add del">
          <ac:chgData name="Cassio Ribeiro (Nokia)" userId="67e83e9f-20f8-40d4-b012-4157d58bb288" providerId="ADAL" clId="{26D61C79-7922-4C1A-AFF6-D9B7B7EAEECA}" dt="2023-09-04T15:34:35.671" v="8" actId="22"/>
          <ac:spMkLst>
            <pc:docMk/>
            <pc:sldMk cId="2952564025" sldId="2147475553"/>
            <ac:spMk id="8" creationId="{175457E8-2319-2408-497A-BF50D473917B}"/>
          </ac:spMkLst>
        </pc:spChg>
        <pc:spChg chg="del mod">
          <ac:chgData name="Cassio Ribeiro (Nokia)" userId="67e83e9f-20f8-40d4-b012-4157d58bb288" providerId="ADAL" clId="{26D61C79-7922-4C1A-AFF6-D9B7B7EAEECA}" dt="2023-09-04T15:34:29.431" v="4" actId="478"/>
          <ac:spMkLst>
            <pc:docMk/>
            <pc:sldMk cId="2952564025" sldId="2147475553"/>
            <ac:spMk id="9" creationId="{C5F0C90A-AE54-069D-1287-E211FC27783B}"/>
          </ac:spMkLst>
        </pc:spChg>
        <pc:spChg chg="add del">
          <ac:chgData name="Cassio Ribeiro (Nokia)" userId="67e83e9f-20f8-40d4-b012-4157d58bb288" providerId="ADAL" clId="{26D61C79-7922-4C1A-AFF6-D9B7B7EAEECA}" dt="2023-09-04T15:34:44.965" v="10" actId="22"/>
          <ac:spMkLst>
            <pc:docMk/>
            <pc:sldMk cId="2952564025" sldId="2147475553"/>
            <ac:spMk id="11" creationId="{BD72F936-0984-9466-83C1-FAAE0E81E742}"/>
          </ac:spMkLst>
        </pc:spChg>
        <pc:spChg chg="add mod">
          <ac:chgData name="Cassio Ribeiro (Nokia)" userId="67e83e9f-20f8-40d4-b012-4157d58bb288" providerId="ADAL" clId="{26D61C79-7922-4C1A-AFF6-D9B7B7EAEECA}" dt="2023-09-04T15:35:12.882" v="17" actId="20577"/>
          <ac:spMkLst>
            <pc:docMk/>
            <pc:sldMk cId="2952564025" sldId="2147475553"/>
            <ac:spMk id="12" creationId="{EF315ADF-F200-A46A-D4B1-B5A2206FD930}"/>
          </ac:spMkLst>
        </pc:spChg>
      </pc:sldChg>
      <pc:sldChg chg="del">
        <pc:chgData name="Cassio Ribeiro (Nokia)" userId="67e83e9f-20f8-40d4-b012-4157d58bb288" providerId="ADAL" clId="{26D61C79-7922-4C1A-AFF6-D9B7B7EAEECA}" dt="2023-09-04T15:36:22.105" v="19" actId="47"/>
        <pc:sldMkLst>
          <pc:docMk/>
          <pc:sldMk cId="1508616020" sldId="2147475556"/>
        </pc:sldMkLst>
      </pc:sldChg>
      <pc:sldChg chg="del">
        <pc:chgData name="Cassio Ribeiro (Nokia)" userId="67e83e9f-20f8-40d4-b012-4157d58bb288" providerId="ADAL" clId="{26D61C79-7922-4C1A-AFF6-D9B7B7EAEECA}" dt="2023-09-04T15:36:15.713" v="18" actId="47"/>
        <pc:sldMkLst>
          <pc:docMk/>
          <pc:sldMk cId="3631441171" sldId="2147475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F67EED-9146-FEFB-B660-62A252EB5D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3DDBC-443E-D2EE-AA09-F815D5BE49A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828423F-10A4-D452-0424-8A3CAC2408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D91186-F39A-461C-3CC9-A6507EE46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5F4FFD2-D5D2-2F5A-BE1E-C1FC65192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1C177B-3FC8-584E-049C-6A9FE0A186D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285EB0-637E-9CAE-CF2D-FD5A572F55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9C3BFD-65A3-382D-EA4E-2A6602A965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DBADA14-4C6E-3591-235D-3AE34227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9DB26-11E5-ACF0-2010-650C540428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8CDC4FF-5FCD-6139-0116-3D836D1460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338BE9-E41F-8369-F9D3-6CF49563032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0839AE3-23F8-8E55-3FA3-1B4150432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DAC68-7FA5-283E-0003-FC78D893CBC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A5133E-5A19-2135-6AC8-95A70D3E458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AF0067-8CB1-581C-E8B3-761B8AA8571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9B62371-B8A4-2689-1BCB-5F7AC2C2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9A41EB-58FB-922A-AD7C-3AE3F195AE9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76F728-DC69-4AD8-9AEF-5B486F40096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1CC16-8142-C9B4-AA53-7C6F5EB6495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2520D9A-9611-C82A-E40B-BC50B9BE6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6DEAE-F305-C645-6B32-DF908A237F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1FD5D9-C8CE-C240-0A2D-0C20751056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C439E-0DDA-84C5-68C7-53D323ED0EC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9A6CDBE-EDE4-1381-C4AF-F7D0ED869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35852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7B596-4152-517C-5C30-64F14F1B9A2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8C58317-1366-95A8-E74C-B47D5FE79D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F4086A-EEE4-7238-CF78-1C3E853BE87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0D26E4F-5A2F-75BE-4956-4C895F30A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603263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ED543-A0D2-4B1E-84AB-35BA8760AB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B1C6CE-73A8-5D3B-7402-E61E80018D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F05F9E-C966-5628-2820-8F1395BF81E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B9B0982-1098-65B6-0BE1-70000891D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83466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7DDDB1-93FF-2E9E-1523-25C0AAD59D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8F1AEE4-E0F5-CB51-2839-A6829D6302C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2EAA2F-400B-986E-5A5D-4153560C0C7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1B7E901-0A28-DA54-D8A7-5F7C60E94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64782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85816-6569-35D3-5A7C-C29AD01DAA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C37985A-D671-5872-8D8B-469FEF28399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B45F8-CBC4-7A3B-7C6A-F7367BB2479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F8E67C-8567-FFCB-4C89-6BEA15B27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82382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0ADB73-9C9A-832B-D8BF-9AF20DAA10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5BF0B68-A9EA-223F-2B7F-9D6F0EEB64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673BBF-80EC-695B-A9CC-59A70D3443DD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CAC8A9F-15DB-739A-7B06-E32518431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88330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 Numbered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516E12-24DD-827E-B42A-FEADBBD6DA7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713F659-CB75-ECA4-9103-AA521D00BDB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0A1277-1BCA-C1CE-6430-E1E6743CC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0B17C7F-E98A-8FDB-6CD3-CC1B3B501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71670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439843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BA013C72-05A6-BC67-924F-AD55DE815D0C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686746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98A014-7BCB-58F3-B1D1-D4FD8EC7EB8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00F343F-6D93-CB75-9580-B22F74F226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790EE6-1AD1-02A2-97B8-A6005C99629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7AA931E6-4B7F-669F-C445-1B4D50411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1950093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2880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8EB71-1D91-BEB8-274C-75E76F9ED6F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7C636AD-ADD5-F240-117B-08D310FF569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FC8707-B3DD-AA96-72B6-571C83A1828E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7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8F5FD-3C1E-ED2B-FEED-204E697F92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05CD-640E-D8C4-CB9E-EDE52D29E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759BC8-C107-9B15-676E-AEADF18E71A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53CB0FD-5D02-760B-C180-7C3CC3C5D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758689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4C8A4-6AD2-B11C-DB11-02D4D662D7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487328-2697-279F-E20D-91C4C573F75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C15A2F-1CD7-4840-2A5F-B6E52DFFB1A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B3AB92F-F3C9-83A8-7063-25752C64E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94548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BC003D-0EF9-EF09-FA3B-B06705810FC8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D5FAA-4E42-2A01-7A0D-9D47214A39C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C41B3-444A-B935-7F1C-44CC756EF99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FE4EE1-1B23-D0EA-39ED-CDDC6ECFE4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726386B-D9AC-0FCA-9F12-0FA3227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3E137B-4AA1-0543-1336-DFC6E4FFB011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A66DCC-053F-B59E-D123-FE02866DE14E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44D486-4F66-A858-1E27-52EA0097BAEE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D4ACE8F-B23A-798D-9D92-BC5D1372B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7B85A-D75A-1A9C-EB9E-1F10BCD7B1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452E9D-9590-537A-1306-6AC3186A67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33135B-E6E0-A180-C59B-EA4745CE657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E1E5813-C891-EC55-3C61-8BA65C529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94188-095E-2B15-B1C9-BFEA9CD8AD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0B3BB8B-340F-1B2C-CFDB-82FD55A3DE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C0A07D-57CA-BFF4-F4D9-3C2FC68A391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C2925E9-CEC5-C2C9-18E8-E9BC48F8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01436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4E2F18-4E2A-EDFF-55AE-85920A343F2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433D11-0578-F766-1515-93267A24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13C58-337C-7F31-E842-1040B36F0D2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0257226-AE3E-3B65-71BB-8A6565585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C74384-DD2A-533D-796C-EFFF39625FF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ACB227E-CF72-2719-133F-6CBEB3534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96CCAF-CFD0-78BA-B2DE-D4AAECC80E0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83A073E-6395-AB52-363B-C387025E75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EA63C6-5343-F79F-D184-6FE2E97A361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5B14FF50-A296-F5AE-C68C-5D0294FDC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33991A-B775-F150-1F53-A41B2C8F75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865E3E-F273-E118-A756-E7553EE37B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6CB285-4CBA-9E7E-51AA-4D36FE48627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B4E65701-AF49-27F6-59BC-27ED19ECE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EAF690-F016-5F35-1D32-4ED93EF516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509F-4A74-90C7-0E0E-F5393EA519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DDC262-79BB-0F23-042E-B5CBA305611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4CDDDE1-60B8-DFD9-1AEF-39E3A6012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A0F1E-DA3A-FCE2-E1B4-0752E505346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94F46-3565-EF99-59CA-1C3FB0C49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B38313-DE88-3A13-90EC-74A7E9958F9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054B755-DE16-CAB6-D625-5E607FB6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D3A15-0FF3-A39B-9FE4-D700A76E306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0FE9F-6561-665F-A4F4-C9C4B4490CF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AC149-8642-9FB6-B94B-6AE9EBA68E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AEAC5E7-CC2A-C92B-8A73-1CCA99C6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ADD582-662A-968D-5C24-5CA64213D2B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5F3FD1C-6350-9A05-9CDB-7BB8B8E7A0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2A125E-82E9-339B-8DD3-4F99BEB92E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7D3F80D-5C28-6DFD-0EBA-3C78C0C4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713A89-53EE-064B-A22B-BEF22E8A42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E94F9F-2BD2-F9A5-9E54-07CF4258A96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CF6175-9699-E7CE-E715-F09EA01BC75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94D4D419-E0F3-2260-2C17-B30C90428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A37820-182D-1EB7-AF8B-A6B34F63F6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E2E5BE2-B331-A0C0-8C3D-3B644FF16C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471E01-4B5D-597C-1AAD-279941B82E1C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7C34D5-50E3-692A-4113-A20C29530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64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5FB67-347C-9744-DDEC-EB9F26AE1E3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8A08A66-7F86-F362-AA5F-FEC2F95CF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E32FE7-F16C-F5A2-7976-C8AE67A2B607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1B4CAA9-38F1-6F57-641C-B296225D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239245-EC69-0915-96DF-689D05839B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E7D37B-C01D-8FDC-39D7-B6613DBAB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D8ACCE-D657-1865-39B4-712A9F5DDA4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D2F1279-1655-0D51-01CE-FA8A83421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6B4C56-703F-C230-A142-8BA0A116DED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6435CA-6601-0B80-DBC4-827F05548E9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D1AEB7-7A91-F37A-8098-1A01C413E0C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1F0A7CA-1E30-E2BF-7969-46EE62F47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5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9" r:id="rId23"/>
    <p:sldLayoutId id="2147483810" r:id="rId24"/>
    <p:sldLayoutId id="2147483805" r:id="rId25"/>
    <p:sldLayoutId id="2147483806" r:id="rId26"/>
    <p:sldLayoutId id="2147483807" r:id="rId27"/>
    <p:sldLayoutId id="214748380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813" r:id="rId36"/>
    <p:sldLayoutId id="2147483774" r:id="rId37"/>
    <p:sldLayoutId id="2147483755" r:id="rId38"/>
    <p:sldLayoutId id="2147483756" r:id="rId39"/>
    <p:sldLayoutId id="2147483793" r:id="rId40"/>
    <p:sldLayoutId id="2147483814" r:id="rId41"/>
    <p:sldLayoutId id="2147483746" r:id="rId42"/>
    <p:sldLayoutId id="2147483747" r:id="rId43"/>
    <p:sldLayoutId id="2147483748" r:id="rId44"/>
    <p:sldLayoutId id="2147483749" r:id="rId45"/>
    <p:sldLayoutId id="2147483750" r:id="rId46"/>
    <p:sldLayoutId id="2147483751" r:id="rId47"/>
    <p:sldLayoutId id="2147483791" r:id="rId48"/>
    <p:sldLayoutId id="2147483677" r:id="rId49"/>
    <p:sldLayoutId id="2147483769" r:id="rId50"/>
    <p:sldLayoutId id="2147483773" r:id="rId51"/>
    <p:sldLayoutId id="2147483770" r:id="rId52"/>
    <p:sldLayoutId id="2147483771" r:id="rId53"/>
    <p:sldLayoutId id="2147483772" r:id="rId54"/>
    <p:sldLayoutId id="2147483792" r:id="rId55"/>
    <p:sldLayoutId id="2147483679" r:id="rId56"/>
    <p:sldLayoutId id="2147483816" r:id="rId57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0435DD-B27A-8C07-AFCB-D3CA693B4E81}"/>
              </a:ext>
            </a:extLst>
          </p:cNvPr>
          <p:cNvSpPr txBox="1">
            <a:spLocks/>
          </p:cNvSpPr>
          <p:nvPr/>
        </p:nvSpPr>
        <p:spPr>
          <a:xfrm>
            <a:off x="417531" y="1379163"/>
            <a:ext cx="4067438" cy="1244465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indent="0" defTabSz="9144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baseline="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FI"/>
              <a:t>Channel </a:t>
            </a:r>
            <a:r>
              <a:rPr lang="en-FI" err="1"/>
              <a:t>modelling</a:t>
            </a:r>
            <a:r>
              <a:rPr lang="en-FI"/>
              <a:t> for 7-24</a:t>
            </a:r>
            <a:r>
              <a:rPr lang="en-US"/>
              <a:t> </a:t>
            </a:r>
            <a:r>
              <a:rPr lang="en-FI"/>
              <a:t>GHz and sensing</a:t>
            </a:r>
            <a:br>
              <a:rPr lang="en-US"/>
            </a:br>
            <a:br>
              <a:rPr lang="en-US"/>
            </a:br>
            <a:endParaRPr lang="fi-FI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DE2782-013C-35CB-D3FA-5FE5484532EF}"/>
              </a:ext>
            </a:extLst>
          </p:cNvPr>
          <p:cNvSpPr txBox="1">
            <a:spLocks/>
          </p:cNvSpPr>
          <p:nvPr/>
        </p:nvSpPr>
        <p:spPr>
          <a:xfrm>
            <a:off x="417531" y="3193442"/>
            <a:ext cx="4720480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Bangalore, India, September 11</a:t>
            </a:r>
            <a:r>
              <a:rPr lang="en-US" baseline="30000"/>
              <a:t>th</a:t>
            </a:r>
            <a:r>
              <a:rPr lang="en-US"/>
              <a:t> – 15</a:t>
            </a:r>
            <a:r>
              <a:rPr lang="en-US" baseline="30000"/>
              <a:t>th</a:t>
            </a:r>
            <a:r>
              <a:rPr lang="en-US"/>
              <a:t>, 2023</a:t>
            </a:r>
          </a:p>
          <a:p>
            <a:r>
              <a:rPr lang="en-FI"/>
              <a:t>Agenda item: </a:t>
            </a:r>
            <a:r>
              <a:rPr lang="en-US">
                <a:solidFill>
                  <a:srgbClr val="FFFFFF"/>
                </a:solidFill>
                <a:latin typeface="Nokia Pure Text Light"/>
                <a:cs typeface="Calibri"/>
              </a:rPr>
              <a:t>8A.2.11</a:t>
            </a:r>
            <a:endParaRPr lang="en-US">
              <a:solidFill>
                <a:srgbClr val="FFFFFF"/>
              </a:solidFill>
              <a:latin typeface="Nokia Pure Text Light"/>
            </a:endParaRPr>
          </a:p>
          <a:p>
            <a:r>
              <a:rPr lang="it-IT"/>
              <a:t>Source: Nokia, Nokia Shanghai Bell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579CF2E-90F9-138E-42CA-A1D6A0DE18B9}"/>
              </a:ext>
            </a:extLst>
          </p:cNvPr>
          <p:cNvSpPr txBox="1">
            <a:spLocks/>
          </p:cNvSpPr>
          <p:nvPr/>
        </p:nvSpPr>
        <p:spPr>
          <a:xfrm>
            <a:off x="236715" y="162545"/>
            <a:ext cx="6224046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rgbClr val="FFFFFF"/>
                </a:solidFill>
                <a:latin typeface="Nokia Pure Text Light"/>
                <a:cs typeface="Calibri"/>
              </a:rPr>
              <a:t>RP-231892</a:t>
            </a:r>
            <a:r>
              <a:rPr lang="en-FI"/>
              <a:t>   </a:t>
            </a:r>
            <a:r>
              <a:rPr lang="en-GB"/>
              <a:t>    3GPP RAN#101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9034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7C820F-395C-7CF3-154B-9BEE481BE7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Overview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008898-09D6-F630-C72E-52E55D22D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15C327-0F47-4FB8-FB97-9750F24D37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350082"/>
          </a:xfrm>
        </p:spPr>
        <p:txBody>
          <a:bodyPr/>
          <a:lstStyle/>
          <a:p>
            <a:r>
              <a:rPr lang="en-FI" sz="1400"/>
              <a:t>It is expected that technology studies for 6G will start around Rel-20 timeframe in 3GPP, and hence it is important to have a well-established channel modelling framework before that</a:t>
            </a:r>
            <a:r>
              <a:rPr lang="en-US" sz="1400"/>
              <a:t>.</a:t>
            </a:r>
            <a:endParaRPr lang="en-FI" sz="1400"/>
          </a:p>
          <a:p>
            <a:r>
              <a:rPr lang="en-FI" sz="1400"/>
              <a:t>For 6G, the frequency range 7-24</a:t>
            </a:r>
            <a:r>
              <a:rPr lang="en-US" sz="1400"/>
              <a:t> </a:t>
            </a:r>
            <a:r>
              <a:rPr lang="en-FI" sz="1400"/>
              <a:t>GHz is of particular interest</a:t>
            </a:r>
            <a:r>
              <a:rPr lang="en-FI" sz="1400" baseline="30000"/>
              <a:t>1</a:t>
            </a:r>
            <a:r>
              <a:rPr lang="en-FI" sz="1400"/>
              <a:t> </a:t>
            </a:r>
          </a:p>
          <a:p>
            <a:r>
              <a:rPr lang="en-FI" sz="1400"/>
              <a:t>In principle</a:t>
            </a:r>
            <a:r>
              <a:rPr lang="en-US" sz="1400"/>
              <a:t>,</a:t>
            </a:r>
            <a:r>
              <a:rPr lang="en-FI" sz="1400"/>
              <a:t> 3GPP channel models cover this range, but in practice there are not enough studies to validate such models, as this range is not part of either FR1 or FR2.</a:t>
            </a:r>
            <a:endParaRPr lang="en-US" sz="1400"/>
          </a:p>
          <a:p>
            <a:r>
              <a:rPr lang="en-US" sz="1400"/>
              <a:t>3GPP </a:t>
            </a:r>
            <a:r>
              <a:rPr lang="en-FI" sz="1400"/>
              <a:t>must</a:t>
            </a:r>
            <a:r>
              <a:rPr lang="en-US" sz="1400"/>
              <a:t> undertake all the necessary work to fully support cellular operation in the 7-24 GHz range to further motivate WRC global IMT allocation in this range. </a:t>
            </a:r>
            <a:r>
              <a:rPr lang="en-FI" sz="140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FCBE74-9DDB-3082-ED5F-1B803FE9E0EE}"/>
              </a:ext>
            </a:extLst>
          </p:cNvPr>
          <p:cNvSpPr txBox="1"/>
          <p:nvPr/>
        </p:nvSpPr>
        <p:spPr>
          <a:xfrm>
            <a:off x="612545" y="4610082"/>
            <a:ext cx="3098511" cy="23110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FI" sz="800" baseline="30000">
                <a:solidFill>
                  <a:schemeClr val="tx2"/>
                </a:solidFill>
              </a:rPr>
              <a:t>1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https://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www.nokia.com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/about-us/newsroom/articles/6g-explained/</a:t>
            </a: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EF315ADF-F200-A46A-D4B1-B5A2206FD930}"/>
              </a:ext>
            </a:extLst>
          </p:cNvPr>
          <p:cNvSpPr txBox="1"/>
          <p:nvPr/>
        </p:nvSpPr>
        <p:spPr>
          <a:xfrm>
            <a:off x="4862671" y="1260000"/>
            <a:ext cx="3863730" cy="22467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7200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FI" sz="1400" b="1">
                <a:solidFill>
                  <a:schemeClr val="bg1"/>
                </a:solidFill>
              </a:rPr>
              <a:t>Main objectives of channel model studies in Rel-19 are as follows, in order of priority: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FI" sz="1400">
                <a:solidFill>
                  <a:schemeClr val="bg1"/>
                </a:solidFill>
              </a:rPr>
              <a:t>Channel model validation and</a:t>
            </a:r>
            <a:r>
              <a:rPr lang="en-US" sz="1400">
                <a:solidFill>
                  <a:schemeClr val="bg1"/>
                </a:solidFill>
              </a:rPr>
              <a:t>, if necessary, </a:t>
            </a:r>
            <a:r>
              <a:rPr lang="en-FI" sz="1400">
                <a:solidFill>
                  <a:schemeClr val="bg1"/>
                </a:solidFill>
              </a:rPr>
              <a:t>update</a:t>
            </a:r>
            <a:r>
              <a:rPr lang="en-US" sz="1400">
                <a:solidFill>
                  <a:schemeClr val="bg1"/>
                </a:solidFill>
              </a:rPr>
              <a:t>,</a:t>
            </a:r>
            <a:r>
              <a:rPr lang="en-FI" sz="1400">
                <a:solidFill>
                  <a:schemeClr val="bg1"/>
                </a:solidFill>
              </a:rPr>
              <a:t> for 7-24GHz</a:t>
            </a:r>
            <a:endParaRPr lang="en-US" sz="1400">
              <a:solidFill>
                <a:schemeClr val="bg1"/>
              </a:solidFill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/>
                </a:solidFill>
              </a:rPr>
              <a:t>Further motivate WRC global IMT allocation in this range</a:t>
            </a:r>
            <a:r>
              <a:rPr lang="en-FI" sz="1400">
                <a:solidFill>
                  <a:schemeClr val="bg1"/>
                </a:solidFill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FI" sz="1400">
                <a:solidFill>
                  <a:schemeClr val="bg1"/>
                </a:solidFill>
              </a:rPr>
              <a:t>Channel model extensions for sensing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FI" sz="1400">
                <a:solidFill>
                  <a:schemeClr val="bg1"/>
                </a:solidFill>
              </a:rPr>
              <a:t>Including identification of candidate frequency bands for sensing</a:t>
            </a:r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6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5A689B-E333-5963-4806-03C063D49E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Why channel model studies for 7-24GHz?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C3BE8-6E58-BA64-9FF2-7AFDAAEC56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68165-742A-02B8-E365-9C704D4F90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33094"/>
            <a:ext cx="4068000" cy="3118980"/>
          </a:xfrm>
        </p:spPr>
        <p:txBody>
          <a:bodyPr/>
          <a:lstStyle/>
          <a:p>
            <a:r>
              <a:rPr lang="en-US"/>
              <a:t>Spectrum is a crucial element in providing radio connectivity. Every new mobile generation requires some new pioneer spectrum that helps fully exploit the benefits of a new technology</a:t>
            </a:r>
          </a:p>
          <a:p>
            <a:r>
              <a:rPr lang="en-US"/>
              <a:t>The new pioneer spectrum blocks for 6G are expected to be at mid-bands 7 – 24 GHz for urban outdoor cells enabling higher capacity through Extreme Massive MIMO</a:t>
            </a:r>
          </a:p>
          <a:p>
            <a:r>
              <a:rPr lang="en-US"/>
              <a:t>3GPP </a:t>
            </a:r>
            <a:r>
              <a:rPr lang="en-FI"/>
              <a:t>must</a:t>
            </a:r>
            <a:r>
              <a:rPr lang="en-US"/>
              <a:t> give a strong commitment towards WRC-23 that it will undertake all necessary work to support cellular operation in 7-24GHz </a:t>
            </a:r>
          </a:p>
          <a:p>
            <a:r>
              <a:rPr lang="en-US"/>
              <a:t>3GPP TR 38.901 V15.1.0 (2019-09) already covers frequencies from 0.5 to 100 GHz</a:t>
            </a:r>
            <a:r>
              <a:rPr lang="en-FI"/>
              <a:t>, however:</a:t>
            </a:r>
            <a:endParaRPr lang="en-US"/>
          </a:p>
          <a:p>
            <a:pPr lvl="1"/>
            <a:r>
              <a:rPr lang="en-US"/>
              <a:t>6G poses new challenges with Extreme Massive MIMO that will test the limits of the existing channel model</a:t>
            </a:r>
          </a:p>
          <a:p>
            <a:pPr lvl="1"/>
            <a:r>
              <a:rPr lang="en-US"/>
              <a:t>Lessons learned from 5G may help improve the models for the new mid-band of 7-24 GHz which falls between FR1 and FR2 </a:t>
            </a:r>
          </a:p>
          <a:p>
            <a:endParaRPr lang="en-US"/>
          </a:p>
        </p:txBody>
      </p:sp>
      <p:pic>
        <p:nvPicPr>
          <p:cNvPr id="7" name="Picture 6" descr="A picture containing text, screenshot, electric blue, font&#10;&#10;Description automatically generated">
            <a:extLst>
              <a:ext uri="{FF2B5EF4-FFF2-40B4-BE49-F238E27FC236}">
                <a16:creationId xmlns:a16="http://schemas.microsoft.com/office/drawing/2014/main" id="{80125B32-137C-082A-A75D-DDD2F00D36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6342" y="857522"/>
            <a:ext cx="4247345" cy="25551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F37916B-4CC0-A0DA-FA9F-ED22F5B64209}"/>
              </a:ext>
            </a:extLst>
          </p:cNvPr>
          <p:cNvSpPr txBox="1"/>
          <p:nvPr/>
        </p:nvSpPr>
        <p:spPr>
          <a:xfrm>
            <a:off x="4658664" y="3336366"/>
            <a:ext cx="391010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800">
                <a:solidFill>
                  <a:schemeClr val="accent1"/>
                </a:solidFill>
              </a:rPr>
              <a:t>https://www.bell-labs.com/institute/blog/6g-eras-enormous-capacity-demands-will-require-new-spectrum-and-extreme-massive-mimo/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775A64C-6282-0303-1489-4D23BFC3E14F}"/>
              </a:ext>
            </a:extLst>
          </p:cNvPr>
          <p:cNvSpPr/>
          <p:nvPr/>
        </p:nvSpPr>
        <p:spPr>
          <a:xfrm>
            <a:off x="5423769" y="2057708"/>
            <a:ext cx="1342245" cy="338554"/>
          </a:xfrm>
          <a:prstGeom prst="ellips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33199F-CF46-9044-C2E5-B4A51C127044}"/>
              </a:ext>
            </a:extLst>
          </p:cNvPr>
          <p:cNvSpPr/>
          <p:nvPr/>
        </p:nvSpPr>
        <p:spPr>
          <a:xfrm>
            <a:off x="7195279" y="1588957"/>
            <a:ext cx="1373485" cy="284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996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60C384-2D7B-F31B-0572-A60A267AC5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Potential updates to 3GPP channel models for 7 – 24GHz 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A70172-122D-C0BF-B077-52DA8151A4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63B106-A61D-6883-D306-A8D578980C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3580797" cy="3118980"/>
          </a:xfrm>
        </p:spPr>
        <p:txBody>
          <a:bodyPr/>
          <a:lstStyle/>
          <a:p>
            <a:r>
              <a:rPr lang="en-US"/>
              <a:t>Blockage models in 38.901</a:t>
            </a:r>
            <a:r>
              <a:rPr lang="en-FI"/>
              <a:t> </a:t>
            </a:r>
            <a:r>
              <a:rPr lang="en-US"/>
              <a:t>do not model a human hand</a:t>
            </a:r>
            <a:r>
              <a:rPr lang="en-FI"/>
              <a:t> accurately</a:t>
            </a:r>
            <a:endParaRPr lang="en-US"/>
          </a:p>
          <a:p>
            <a:pPr lvl="1"/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Beam shapes at UE are not maintained in realistic model when blocked or partially blocked by hand</a:t>
            </a:r>
          </a:p>
          <a:p>
            <a:r>
              <a:rPr lang="en-US" sz="1200" err="1">
                <a:solidFill>
                  <a:schemeClr val="tx2"/>
                </a:solidFill>
                <a:latin typeface="Nokia Pure Text Light"/>
              </a:rPr>
              <a:t>AoA</a:t>
            </a:r>
            <a:r>
              <a:rPr lang="en-US" sz="1200">
                <a:solidFill>
                  <a:schemeClr val="tx2"/>
                </a:solidFill>
                <a:latin typeface="Nokia Pure Text Light"/>
              </a:rPr>
              <a:t> Birth-death continuity of clusters are very different between UMA and field measurements</a:t>
            </a:r>
          </a:p>
          <a:p>
            <a:pPr lvl="1"/>
            <a:r>
              <a:rPr lang="en-US"/>
              <a:t>Spatial consistency models could be improved for mobility simulations</a:t>
            </a:r>
          </a:p>
          <a:p>
            <a:r>
              <a:rPr lang="en-US"/>
              <a:t>Classical above rooftop deployment leads to large coverage problem in NLOS streets due to rooftop diffraction</a:t>
            </a:r>
          </a:p>
          <a:p>
            <a:pPr lvl="1"/>
            <a:r>
              <a:rPr lang="en-US"/>
              <a:t>New or modified scenarios may be necessary to accommodate real deployments for 6G studies</a:t>
            </a:r>
          </a:p>
          <a:p>
            <a:pPr marL="0" indent="0">
              <a:buNone/>
            </a:pPr>
            <a:endParaRPr lang="en-US">
              <a:highlight>
                <a:srgbClr val="FFFF00"/>
              </a:highlight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9B42D1-F91C-DE0F-E7EF-BC320AB30A7C}"/>
              </a:ext>
            </a:extLst>
          </p:cNvPr>
          <p:cNvGrpSpPr/>
          <p:nvPr/>
        </p:nvGrpSpPr>
        <p:grpSpPr>
          <a:xfrm>
            <a:off x="4091506" y="2891355"/>
            <a:ext cx="5052494" cy="1860690"/>
            <a:chOff x="4049234" y="785842"/>
            <a:chExt cx="5052494" cy="18606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A1D32E6-3E15-8AB6-F1B2-267CE30DA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045" y="863067"/>
              <a:ext cx="2684683" cy="101278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A8480D9-42F8-ACD0-2DC3-3242A60DF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9234" y="785842"/>
              <a:ext cx="2367811" cy="186069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E2DA6C-6CB6-D473-C7BD-8768045BA516}"/>
                </a:ext>
              </a:extLst>
            </p:cNvPr>
            <p:cNvSpPr txBox="1"/>
            <p:nvPr/>
          </p:nvSpPr>
          <p:spPr>
            <a:xfrm>
              <a:off x="6417045" y="2002318"/>
              <a:ext cx="2684683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600" b="0" i="0">
                  <a:solidFill>
                    <a:srgbClr val="333333"/>
                  </a:solidFill>
                  <a:effectLst/>
                  <a:latin typeface="HelveticaNeue Regular"/>
                </a:rPr>
                <a:t>K. -W. Kim, M. -D. Kim, J. -J. Park, J. Lee, J. Liang and K. -C. Lee, "Diffraction Loss Model Based on 28 GHz Over-Rooftop Propagation Measurements," </a:t>
              </a:r>
              <a:r>
                <a:rPr lang="en-US" sz="600" b="0" i="1">
                  <a:solidFill>
                    <a:srgbClr val="333333"/>
                  </a:solidFill>
                  <a:effectLst/>
                  <a:latin typeface="HelveticaNeue Regular"/>
                </a:rPr>
                <a:t>2017 IEEE 86th Vehicular Technology Conference (VTC-Fall)</a:t>
              </a:r>
              <a:r>
                <a:rPr lang="en-US" sz="600" b="0" i="0">
                  <a:solidFill>
                    <a:srgbClr val="333333"/>
                  </a:solidFill>
                  <a:effectLst/>
                  <a:latin typeface="HelveticaNeue Regular"/>
                </a:rPr>
                <a:t>, Toronto, ON, Canada, 2017, pp. 1-5, </a:t>
              </a:r>
              <a:r>
                <a:rPr lang="en-US" sz="600" b="0" i="0" err="1">
                  <a:solidFill>
                    <a:srgbClr val="333333"/>
                  </a:solidFill>
                  <a:effectLst/>
                  <a:latin typeface="HelveticaNeue Regular"/>
                </a:rPr>
                <a:t>doi</a:t>
              </a:r>
              <a:r>
                <a:rPr lang="en-US" sz="600" b="0" i="0">
                  <a:solidFill>
                    <a:srgbClr val="333333"/>
                  </a:solidFill>
                  <a:effectLst/>
                  <a:latin typeface="HelveticaNeue Regular"/>
                </a:rPr>
                <a:t>: 10.1109/VTCFall.2017.8287881.</a:t>
              </a:r>
              <a:endParaRPr lang="en-US" sz="60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4DDA9F-8023-990E-ABAC-6F5005B4D5AB}"/>
              </a:ext>
            </a:extLst>
          </p:cNvPr>
          <p:cNvGrpSpPr/>
          <p:nvPr/>
        </p:nvGrpSpPr>
        <p:grpSpPr>
          <a:xfrm>
            <a:off x="4671647" y="952675"/>
            <a:ext cx="3492157" cy="1498443"/>
            <a:chOff x="4806336" y="2973349"/>
            <a:chExt cx="2899862" cy="124396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E617664-583C-69C9-64DB-9731131D8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6336" y="2973349"/>
              <a:ext cx="1032414" cy="105376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A0C5F13-EA08-CA82-8E13-A1050977B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8455" y="2973349"/>
              <a:ext cx="564755" cy="70734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79871C-5119-0BBC-8BED-6CBB597D3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8455" y="3451299"/>
              <a:ext cx="564755" cy="70734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F53597-914E-B59B-0CA3-47B13D9C4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87690" y="3529023"/>
              <a:ext cx="818508" cy="68829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AAC9608-12F3-9864-2F2C-06643DF2D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61086" y="3018675"/>
              <a:ext cx="656227" cy="43262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6F4C0CD-C302-AAFD-DB6E-9739B2C3BBD1}"/>
              </a:ext>
            </a:extLst>
          </p:cNvPr>
          <p:cNvSpPr txBox="1"/>
          <p:nvPr/>
        </p:nvSpPr>
        <p:spPr>
          <a:xfrm>
            <a:off x="4489319" y="2474069"/>
            <a:ext cx="4572000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600" b="0" i="0">
                <a:solidFill>
                  <a:srgbClr val="333333"/>
                </a:solidFill>
                <a:effectLst/>
                <a:latin typeface="HelveticaNeue Regular"/>
              </a:rPr>
              <a:t>F. Fernandes, C. Rom, J. Harrebek, S. Svendsen and C. N. </a:t>
            </a:r>
            <a:r>
              <a:rPr lang="en-US" sz="600" b="0" i="0" err="1">
                <a:solidFill>
                  <a:srgbClr val="333333"/>
                </a:solidFill>
                <a:effectLst/>
                <a:latin typeface="HelveticaNeue Regular"/>
              </a:rPr>
              <a:t>Manchón</a:t>
            </a:r>
            <a:r>
              <a:rPr lang="en-US" sz="600" b="0" i="0">
                <a:solidFill>
                  <a:srgbClr val="333333"/>
                </a:solidFill>
                <a:effectLst/>
                <a:latin typeface="HelveticaNeue Regular"/>
              </a:rPr>
              <a:t>, "Hand Blockage Impact on 5G mmWave Beam Management Performance," in </a:t>
            </a:r>
            <a:r>
              <a:rPr lang="en-US" sz="600" b="0" i="1">
                <a:solidFill>
                  <a:srgbClr val="333333"/>
                </a:solidFill>
                <a:effectLst/>
                <a:latin typeface="HelveticaNeue Regular"/>
              </a:rPr>
              <a:t>IEEE Access</a:t>
            </a:r>
            <a:r>
              <a:rPr lang="en-US" sz="600" b="0" i="0">
                <a:solidFill>
                  <a:srgbClr val="333333"/>
                </a:solidFill>
                <a:effectLst/>
                <a:latin typeface="HelveticaNeue Regular"/>
              </a:rPr>
              <a:t>, vol. 10, pp. 106033-106049, 2022, </a:t>
            </a:r>
            <a:r>
              <a:rPr lang="en-US" sz="600" b="0" i="0" err="1">
                <a:solidFill>
                  <a:srgbClr val="333333"/>
                </a:solidFill>
                <a:effectLst/>
                <a:latin typeface="HelveticaNeue Regular"/>
              </a:rPr>
              <a:t>doi</a:t>
            </a:r>
            <a:r>
              <a:rPr lang="en-US" sz="600" b="0" i="0">
                <a:solidFill>
                  <a:srgbClr val="333333"/>
                </a:solidFill>
                <a:effectLst/>
                <a:latin typeface="HelveticaNeue Regular"/>
              </a:rPr>
              <a:t>: 10.1109/ACCESS.2022.3211525.</a:t>
            </a:r>
            <a:endParaRPr lang="en-US" sz="600"/>
          </a:p>
        </p:txBody>
      </p:sp>
    </p:spTree>
    <p:extLst>
      <p:ext uri="{BB962C8B-B14F-4D97-AF65-F5344CB8AC3E}">
        <p14:creationId xmlns:p14="http://schemas.microsoft.com/office/powerpoint/2010/main" val="792779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52C67A-0808-6CE6-F7AD-4432DBA9EB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Channel model for sensing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529CAF-B947-E083-E613-6D957BE3FB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b="0" i="0" u="none" strike="noStrike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Enabler for any study would be channel model that takes sensing into account</a:t>
            </a:r>
            <a:r>
              <a:rPr lang="en-US" sz="1800" b="0" i="0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​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BAE8E-371E-460B-BD35-56F42F4D01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l" rtl="0" fontAlgn="base"/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" panose="020B0504040602060303" pitchFamily="34" charset="0"/>
              </a:rPr>
              <a:t>3GPP RAN1 needs a reliable framework for assessing the performance of communications and sensing solutions jointly​</a:t>
            </a:r>
            <a:r>
              <a:rPr lang="en-US" sz="1400" b="0" i="0">
                <a:solidFill>
                  <a:srgbClr val="001135"/>
                </a:solidFill>
                <a:effectLst/>
                <a:latin typeface="Nokia Pure Text" panose="020B0504040602060303" pitchFamily="34" charset="0"/>
              </a:rPr>
              <a:t>​</a:t>
            </a:r>
            <a:r>
              <a:rPr lang="en-FI" sz="1400" b="0" i="0" baseline="30000">
                <a:solidFill>
                  <a:srgbClr val="001135"/>
                </a:solidFill>
                <a:effectLst/>
                <a:latin typeface="Nokia Pure Text" panose="020B0504040602060303" pitchFamily="34" charset="0"/>
              </a:rPr>
              <a:t>2</a:t>
            </a:r>
            <a:endParaRPr lang="en-US" sz="1050" b="0" i="0">
              <a:solidFill>
                <a:srgbClr val="CCCCCC"/>
              </a:solidFill>
              <a:effectLst/>
              <a:latin typeface="Segoe UI" panose="020B0502040204020203" pitchFamily="34" charset="0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FI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M</a:t>
            </a:r>
            <a:r>
              <a:rPr lang="en-US" sz="1400" b="0" i="0" u="none" strike="noStrike" err="1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odels</a:t>
            </a:r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for sensing channels and communication channels should be spatially consistent and coherent​</a:t>
            </a:r>
            <a:r>
              <a:rPr lang="en-US" sz="1400" b="0" i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5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Models should reflect not only device mobility but also sensing target mobility</a:t>
            </a:r>
            <a:endParaRPr lang="en-US" sz="105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In order to fairly consider alternative solutions from multiple stakeholders the channel model must support a wide variety of sensing architectures and deployment scenarios​</a:t>
            </a:r>
            <a:r>
              <a:rPr lang="en-US" sz="1400" b="0" i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5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" panose="020B0504040602060303" pitchFamily="34" charset="0"/>
              </a:rPr>
              <a:t>To support forward-compatible analysis the channel model should be valid over a wide variety of evaluation assumptions not limited to range to target, sounding device height, sensing device height, band of operation, signal bandwidth, target RCS, and target mobility​</a:t>
            </a:r>
            <a:r>
              <a:rPr lang="en-US" sz="1400" b="0" i="0">
                <a:solidFill>
                  <a:srgbClr val="001135"/>
                </a:solidFill>
                <a:effectLst/>
                <a:latin typeface="Nokia Pure Text" panose="020B0504040602060303" pitchFamily="34" charset="0"/>
              </a:rPr>
              <a:t>​</a:t>
            </a:r>
            <a:endParaRPr lang="en-US" sz="1050" b="0" i="0">
              <a:solidFill>
                <a:srgbClr val="CCCCCC"/>
              </a:solidFill>
              <a:effectLst/>
              <a:latin typeface="Segoe UI" panose="020B0502040204020203" pitchFamily="34" charset="0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To </a:t>
            </a:r>
            <a:r>
              <a:rPr lang="en-FI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enable comparison with </a:t>
            </a:r>
            <a:r>
              <a:rPr lang="en-US" sz="1400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existing non-3GPP state-of-the-art, the channel model should strive to achieve either empirical validation or validation against known industry standards​</a:t>
            </a:r>
            <a:endParaRPr lang="pl-PL" sz="105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E4C465-39EF-9E48-DF0E-629D1CF1C70A}"/>
              </a:ext>
            </a:extLst>
          </p:cNvPr>
          <p:cNvSpPr txBox="1"/>
          <p:nvPr/>
        </p:nvSpPr>
        <p:spPr>
          <a:xfrm>
            <a:off x="417338" y="4533806"/>
            <a:ext cx="8710903" cy="26470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FI" sz="800" b="0" i="0" u="none" strike="noStrike" kern="1200" cap="none" spc="0" normalizeH="0" baseline="3000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2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https://www.nist.gov/system/files/documents/2023/03/09/Human%20Sensing%20at%20mmWave%20and%20Sub-THz.pdf</a:t>
            </a:r>
          </a:p>
        </p:txBody>
      </p:sp>
    </p:spTree>
    <p:extLst>
      <p:ext uri="{BB962C8B-B14F-4D97-AF65-F5344CB8AC3E}">
        <p14:creationId xmlns:p14="http://schemas.microsoft.com/office/powerpoint/2010/main" val="385942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3" id="{DD0C3133-E3AE-47D2-A897-43496769EDE2}" vid="{7EB8784B-D8AE-47B4-BCC3-8AAF24F0E14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2" ma:contentTypeDescription="Create a new document." ma:contentTypeScope="" ma:versionID="a831640d46a469351dc7c9f26d974c7b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23eae2dbd49f13176fff34340b89a4d7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5AIRPNAIUNRU-1916262822-2665</_dlc_DocId>
    <_dlc_DocIdUrl xmlns="71c5aaf6-e6ce-465b-b873-5148d2a4c105">
      <Url>https://nokia.sharepoint.com/sites/c5g/_layouts/15/DocIdRedir.aspx?ID=5AIRPNAIUNRU-1916262822-2665</Url>
      <Description>5AIRPNAIUNRU-1916262822-2665</Description>
    </_dlc_DocIdUrl>
  </documentManagement>
</p:properties>
</file>

<file path=customXml/itemProps1.xml><?xml version="1.0" encoding="utf-8"?>
<ds:datastoreItem xmlns:ds="http://schemas.openxmlformats.org/officeDocument/2006/customXml" ds:itemID="{4C1AEEED-75D2-4D60-B92D-16F94E21BB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ABE263-E09E-4739-B7A8-8FA3F11F8611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BB1D5C1-AC72-4197-995C-8566850FA8D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466D687-AE79-45C4-A4D4-617232B9DC17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50CC2196-AF43-4DE3-846B-FBCD48D9D1E1}">
  <ds:schemaRefs>
    <ds:schemaRef ds:uri="3b34c8f0-1ef5-4d1e-bb66-517ce7fe7356"/>
    <ds:schemaRef ds:uri="610ccbe2-d8cc-4d3a-b40d-a16ab8d3b403"/>
    <ds:schemaRef ds:uri="71c5aaf6-e6ce-465b-b873-5148d2a4c10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- PowerPoint template 2023 v1.3</Template>
  <Application>Microsoft Office PowerPoint</Application>
  <PresentationFormat>On-screen Show (16:9)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1. 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Cassio Ribeiro (Nokia)</dc:creator>
  <cp:revision>1</cp:revision>
  <dcterms:created xsi:type="dcterms:W3CDTF">2023-05-24T07:58:23Z</dcterms:created>
  <dcterms:modified xsi:type="dcterms:W3CDTF">2023-09-04T15:36:45Z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0x0101004225CE766812BD43B839BDD5C05D0D27</vt:lpwstr>
  </property>
  <property fmtid="{D5CDD505-2E9C-101B-9397-08002B2CF9AE}" pid="3" name="MediaServiceImageTags">
    <vt:lpwstr/>
  </property>
  <property fmtid="{D5CDD505-2E9C-101B-9397-08002B2CF9AE}" pid="4" name="_dlc_DocIdItemGuid">
    <vt:lpwstr>eb2ffd2a-109f-4700-976c-677a24f9ed78</vt:lpwstr>
  </property>
</Properties>
</file>