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14"/>
  </p:notesMasterIdLst>
  <p:sldIdLst>
    <p:sldId id="2078" r:id="rId6"/>
    <p:sldId id="2112" r:id="rId7"/>
    <p:sldId id="2120" r:id="rId8"/>
    <p:sldId id="2123" r:id="rId9"/>
    <p:sldId id="2125" r:id="rId10"/>
    <p:sldId id="2124" r:id="rId11"/>
    <p:sldId id="347" r:id="rId12"/>
    <p:sldId id="212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i Wu(vivo)" initials="KW" lastIdx="1" clrIdx="0">
    <p:extLst>
      <p:ext uri="{19B8F6BF-5375-455C-9EA6-DF929625EA0E}">
        <p15:presenceInfo xmlns:p15="http://schemas.microsoft.com/office/powerpoint/2012/main" userId="S-1-5-21-2660122827-3251746268-3620619969-302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415F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7" autoAdjust="0"/>
    <p:restoredTop sz="96357" autoAdjust="0"/>
  </p:normalViewPr>
  <p:slideViewPr>
    <p:cSldViewPr snapToGrid="0">
      <p:cViewPr varScale="1">
        <p:scale>
          <a:sx n="65" d="100"/>
          <a:sy n="65" d="100"/>
        </p:scale>
        <p:origin x="844" y="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Sheet1!$D$6</c:f>
              <c:strCache>
                <c:ptCount val="1"/>
                <c:pt idx="0">
                  <c:v>min: power saving gain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Sheet1!$C$7:$C$11</c:f>
              <c:strCache>
                <c:ptCount val="5"/>
                <c:pt idx="0">
                  <c:v>No MR RRM relaxed</c:v>
                </c:pt>
                <c:pt idx="1">
                  <c:v>MR relaxed &lt; 8 times</c:v>
                </c:pt>
                <c:pt idx="2">
                  <c:v>8times ≤ MR relaxed ≤ 16times</c:v>
                </c:pt>
                <c:pt idx="3">
                  <c:v>MR relaxed &gt; 16 times</c:v>
                </c:pt>
                <c:pt idx="4">
                  <c:v>MR offload RRM to LR</c:v>
                </c:pt>
              </c:strCache>
            </c:strRef>
          </c:cat>
          <c:val>
            <c:numRef>
              <c:f>Sheet1!$D$7:$D$11</c:f>
              <c:numCache>
                <c:formatCode>0%</c:formatCode>
                <c:ptCount val="5"/>
                <c:pt idx="0">
                  <c:v>-6.24</c:v>
                </c:pt>
                <c:pt idx="1">
                  <c:v>-0.18</c:v>
                </c:pt>
                <c:pt idx="2">
                  <c:v>-0.18</c:v>
                </c:pt>
                <c:pt idx="3">
                  <c:v>0.22</c:v>
                </c:pt>
                <c:pt idx="4">
                  <c:v>0.76</c:v>
                </c:pt>
              </c:numCache>
            </c:numRef>
          </c:val>
          <c:extLst>
            <c:ext xmlns:c16="http://schemas.microsoft.com/office/drawing/2014/chart" uri="{C3380CC4-5D6E-409C-BE32-E72D297353CC}">
              <c16:uniqueId val="{00000000-D19B-463A-810B-64FB486F2905}"/>
            </c:ext>
          </c:extLst>
        </c:ser>
        <c:ser>
          <c:idx val="1"/>
          <c:order val="1"/>
          <c:tx>
            <c:strRef>
              <c:f>Sheet1!$E$6</c:f>
              <c:strCache>
                <c:ptCount val="1"/>
                <c:pt idx="0">
                  <c:v>mean: power saving gain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Sheet1!$C$7:$C$11</c:f>
              <c:strCache>
                <c:ptCount val="5"/>
                <c:pt idx="0">
                  <c:v>No MR RRM relaxed</c:v>
                </c:pt>
                <c:pt idx="1">
                  <c:v>MR relaxed &lt; 8 times</c:v>
                </c:pt>
                <c:pt idx="2">
                  <c:v>8times ≤ MR relaxed ≤ 16times</c:v>
                </c:pt>
                <c:pt idx="3">
                  <c:v>MR relaxed &gt; 16 times</c:v>
                </c:pt>
                <c:pt idx="4">
                  <c:v>MR offload RRM to LR</c:v>
                </c:pt>
              </c:strCache>
            </c:strRef>
          </c:cat>
          <c:val>
            <c:numRef>
              <c:f>Sheet1!$E$7:$E$11</c:f>
              <c:numCache>
                <c:formatCode>0%</c:formatCode>
                <c:ptCount val="5"/>
                <c:pt idx="0">
                  <c:v>-2.11</c:v>
                </c:pt>
                <c:pt idx="1">
                  <c:v>0.04</c:v>
                </c:pt>
                <c:pt idx="2">
                  <c:v>0.4</c:v>
                </c:pt>
                <c:pt idx="3">
                  <c:v>0.6</c:v>
                </c:pt>
                <c:pt idx="4">
                  <c:v>0.83</c:v>
                </c:pt>
              </c:numCache>
            </c:numRef>
          </c:val>
          <c:extLst>
            <c:ext xmlns:c16="http://schemas.microsoft.com/office/drawing/2014/chart" uri="{C3380CC4-5D6E-409C-BE32-E72D297353CC}">
              <c16:uniqueId val="{00000001-D19B-463A-810B-64FB486F2905}"/>
            </c:ext>
          </c:extLst>
        </c:ser>
        <c:ser>
          <c:idx val="2"/>
          <c:order val="2"/>
          <c:tx>
            <c:strRef>
              <c:f>Sheet1!$F$6</c:f>
              <c:strCache>
                <c:ptCount val="1"/>
                <c:pt idx="0">
                  <c:v>max: power saving gain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Sheet1!$C$7:$C$11</c:f>
              <c:strCache>
                <c:ptCount val="5"/>
                <c:pt idx="0">
                  <c:v>No MR RRM relaxed</c:v>
                </c:pt>
                <c:pt idx="1">
                  <c:v>MR relaxed &lt; 8 times</c:v>
                </c:pt>
                <c:pt idx="2">
                  <c:v>8times ≤ MR relaxed ≤ 16times</c:v>
                </c:pt>
                <c:pt idx="3">
                  <c:v>MR relaxed &gt; 16 times</c:v>
                </c:pt>
                <c:pt idx="4">
                  <c:v>MR offload RRM to LR</c:v>
                </c:pt>
              </c:strCache>
            </c:strRef>
          </c:cat>
          <c:val>
            <c:numRef>
              <c:f>Sheet1!$F$7:$F$11</c:f>
              <c:numCache>
                <c:formatCode>0%</c:formatCode>
                <c:ptCount val="5"/>
                <c:pt idx="0">
                  <c:v>-0.05</c:v>
                </c:pt>
                <c:pt idx="1">
                  <c:v>0.5</c:v>
                </c:pt>
                <c:pt idx="2">
                  <c:v>0.6</c:v>
                </c:pt>
                <c:pt idx="3">
                  <c:v>0.9</c:v>
                </c:pt>
                <c:pt idx="4">
                  <c:v>0.94</c:v>
                </c:pt>
              </c:numCache>
            </c:numRef>
          </c:val>
          <c:extLst>
            <c:ext xmlns:c16="http://schemas.microsoft.com/office/drawing/2014/chart" uri="{C3380CC4-5D6E-409C-BE32-E72D297353CC}">
              <c16:uniqueId val="{00000002-D19B-463A-810B-64FB486F2905}"/>
            </c:ext>
          </c:extLst>
        </c:ser>
        <c:dLbls>
          <c:dLblPos val="outEnd"/>
          <c:showLegendKey val="0"/>
          <c:showVal val="1"/>
          <c:showCatName val="0"/>
          <c:showSerName val="0"/>
          <c:showPercent val="0"/>
          <c:showBubbleSize val="0"/>
        </c:dLbls>
        <c:gapWidth val="219"/>
        <c:overlap val="-27"/>
        <c:axId val="1189402607"/>
        <c:axId val="1032708655"/>
      </c:barChart>
      <c:catAx>
        <c:axId val="1189402607"/>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032708655"/>
        <c:crosses val="autoZero"/>
        <c:auto val="1"/>
        <c:lblAlgn val="ctr"/>
        <c:lblOffset val="100"/>
        <c:noMultiLvlLbl val="0"/>
      </c:catAx>
      <c:valAx>
        <c:axId val="103270865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18940260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5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ysClr val="windowText" lastClr="000000"/>
          </a:solidFill>
          <a:latin typeface="Times New Roman" panose="02020603050405020304" pitchFamily="18" charset="0"/>
          <a:cs typeface="Times New Roman" panose="02020603050405020304" pitchFamily="18"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dirty="0">
              <a:latin typeface="Times New Roman" panose="02020603050405020304" pitchFamily="18" charset="0"/>
              <a:cs typeface="Times New Roman" panose="02020603050405020304" pitchFamily="18" charset="0"/>
            </a:rPr>
            <a:t>RAN 1 Study Conclusion*</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130507" custScaleY="27040" custLinFactNeighborX="-34788" custLinFactNeighborY="-36448">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230065" custLinFactNeighborX="484" custLinFactNeighborY="2054">
        <dgm:presLayoutVars>
          <dgm:bulletEnabled val="1"/>
        </dgm:presLayoutVars>
      </dgm:prSet>
      <dgm:spPr>
        <a:solidFill>
          <a:schemeClr val="accent3">
            <a:lumMod val="20000"/>
            <a:lumOff val="80000"/>
            <a:alpha val="90000"/>
          </a:schemeClr>
        </a:solidFill>
        <a:ln>
          <a:noFill/>
        </a:ln>
      </dgm:spPr>
    </dgm:pt>
  </dgm:ptLst>
  <dgm:cxnLst>
    <dgm:cxn modelId="{4254006E-716D-4269-A297-B9A3E170DB66}" srcId="{25108275-90B1-44EE-87E9-80FB67502147}" destId="{F58B2D16-50ED-48A0-9B9B-70380AC19898}" srcOrd="0" destOrd="0" parTransId="{98F9566F-7810-4689-8583-D5E1DF48A2E1}" sibTransId="{282E5C00-00E3-4FDA-B539-2BCC3E589C87}"/>
    <dgm:cxn modelId="{535657AA-3900-430B-A155-A25A32185D7C}" type="presOf" srcId="{F58B2D16-50ED-48A0-9B9B-70380AC19898}" destId="{0D73415C-AEEA-4983-A7EE-0C5ED0A88595}" srcOrd="0" destOrd="0"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b="1" dirty="0">
              <a:latin typeface="Times New Roman" panose="02020603050405020304" pitchFamily="18" charset="0"/>
              <a:cs typeface="Times New Roman" panose="02020603050405020304" pitchFamily="18" charset="0"/>
            </a:rPr>
            <a:t>RRM measurement signal for LP-WUR</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D8394499-0D5A-4BB8-AFF4-EDE43F7BD068}">
      <dgm:prSet custT="1"/>
      <dgm:spPr>
        <a:solidFill>
          <a:schemeClr val="accent3">
            <a:lumMod val="20000"/>
            <a:lumOff val="80000"/>
            <a:alpha val="90000"/>
          </a:schemeClr>
        </a:solidFill>
        <a:ln>
          <a:noFill/>
        </a:ln>
      </dgm:spPr>
      <dgm:t>
        <a:bodyPr/>
        <a:lstStyle/>
        <a:p>
          <a:pPr marL="285750" indent="-285750" algn="l" defTabSz="914400" rtl="0" eaLnBrk="1" latinLnBrk="0" hangingPunct="1">
            <a:spcAft>
              <a:spcPts val="600"/>
            </a:spcAft>
            <a:buFont typeface="Arial" panose="020B0604020202020204" pitchFamily="34" charset="0"/>
            <a:buChar char="•"/>
          </a:pPr>
          <a:r>
            <a:rPr lang="en-US" altLang="zh-CN" sz="1600" b="1" kern="1200" dirty="0">
              <a:solidFill>
                <a:schemeClr val="tx1"/>
              </a:solidFill>
              <a:latin typeface="Times New Roman" panose="02020603050405020304" pitchFamily="18" charset="0"/>
              <a:ea typeface="+mn-ea"/>
              <a:cs typeface="Times New Roman" panose="02020603050405020304" pitchFamily="18" charset="0"/>
            </a:rPr>
            <a:t>RAN1 concluded the following:</a:t>
          </a:r>
          <a:endParaRPr lang="zh-CN" altLang="en-US" sz="1600" b="1" kern="1200" dirty="0">
            <a:solidFill>
              <a:schemeClr val="tx1"/>
            </a:solidFill>
            <a:latin typeface="Times New Roman" panose="02020603050405020304" pitchFamily="18" charset="0"/>
            <a:ea typeface="+mn-ea"/>
            <a:cs typeface="Times New Roman" panose="02020603050405020304" pitchFamily="18" charset="0"/>
          </a:endParaRPr>
        </a:p>
      </dgm:t>
    </dgm:pt>
    <dgm:pt modelId="{952CC19E-67F8-41FF-A3BA-D4097B4F3953}" type="parTrans" cxnId="{6B829672-53A7-4D85-9DCD-A3B4A175C712}">
      <dgm:prSet/>
      <dgm:spPr/>
      <dgm:t>
        <a:bodyPr/>
        <a:lstStyle/>
        <a:p>
          <a:endParaRPr lang="zh-CN" altLang="en-US"/>
        </a:p>
      </dgm:t>
    </dgm:pt>
    <dgm:pt modelId="{86F3B3AC-99B5-413F-B92B-C443EE986D19}" type="sibTrans" cxnId="{6B829672-53A7-4D85-9DCD-A3B4A175C712}">
      <dgm:prSet/>
      <dgm:spPr/>
      <dgm:t>
        <a:bodyPr/>
        <a:lstStyle/>
        <a:p>
          <a:endParaRPr lang="zh-CN" altLang="en-US"/>
        </a:p>
      </dgm:t>
    </dgm:pt>
    <dgm:pt modelId="{6222E332-FB75-4388-8CC7-97B462CD3A3C}">
      <dgm:prSet custT="1"/>
      <dgm:spPr>
        <a:solidFill>
          <a:schemeClr val="accent3">
            <a:lumMod val="20000"/>
            <a:lumOff val="80000"/>
            <a:alpha val="90000"/>
          </a:schemeClr>
        </a:solidFill>
        <a:ln>
          <a:noFill/>
        </a:ln>
      </dgm:spPr>
      <dgm:t>
        <a:bodyPr/>
        <a:lstStyle/>
        <a:p>
          <a:pPr marL="644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At least for LP-WUR that cannot receive existing PSS/SSS (</a:t>
          </a:r>
          <a:r>
            <a:rPr lang="en-GB" sz="1600" kern="1200" dirty="0" err="1">
              <a:solidFill>
                <a:schemeClr val="tx1"/>
              </a:solidFill>
              <a:latin typeface="Times New Roman" panose="02020603050405020304" pitchFamily="18" charset="0"/>
              <a:ea typeface="+mn-ea"/>
              <a:cs typeface="Times New Roman" panose="02020603050405020304" pitchFamily="18" charset="0"/>
            </a:rPr>
            <a:t>i.e</a:t>
          </a:r>
          <a:r>
            <a:rPr lang="en-GB" sz="1600" kern="1200" dirty="0">
              <a:solidFill>
                <a:schemeClr val="tx1"/>
              </a:solidFill>
              <a:latin typeface="Times New Roman" panose="02020603050405020304" pitchFamily="18" charset="0"/>
              <a:ea typeface="+mn-ea"/>
              <a:cs typeface="Times New Roman" panose="02020603050405020304" pitchFamily="18" charset="0"/>
            </a:rPr>
            <a:t> envelop detector based LP-WUR), periodic LP-SS signal is beneficial for the following functionalities:</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28D6C7C0-BD6C-4FB8-BE65-C83E9F6B5F0C}" type="sibTrans" cxnId="{348135A7-F072-4641-887C-18A3E0D055AF}">
      <dgm:prSet/>
      <dgm:spPr/>
      <dgm:t>
        <a:bodyPr/>
        <a:lstStyle/>
        <a:p>
          <a:endParaRPr lang="zh-CN" altLang="en-US"/>
        </a:p>
      </dgm:t>
    </dgm:pt>
    <dgm:pt modelId="{E6EF177F-4E78-41E4-B8B4-20EEDE20819E}" type="parTrans" cxnId="{348135A7-F072-4641-887C-18A3E0D055AF}">
      <dgm:prSet/>
      <dgm:spPr/>
      <dgm:t>
        <a:bodyPr/>
        <a:lstStyle/>
        <a:p>
          <a:endParaRPr lang="zh-CN" altLang="en-US"/>
        </a:p>
      </dgm:t>
    </dgm:pt>
    <dgm:pt modelId="{5676F2E4-D90E-4DD2-986F-B6D55BFE6FBC}">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 RRM measurements by LP-WUR, if supported</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13C3D8A6-9798-49E1-8979-01A2DBF88624}" type="sibTrans" cxnId="{A6DEE656-BF68-480C-8FCE-1AD5E8F94D86}">
      <dgm:prSet/>
      <dgm:spPr/>
      <dgm:t>
        <a:bodyPr/>
        <a:lstStyle/>
        <a:p>
          <a:endParaRPr lang="zh-CN" altLang="en-US"/>
        </a:p>
      </dgm:t>
    </dgm:pt>
    <dgm:pt modelId="{21BF676A-CA6A-4390-ADC6-9D6E3B71F897}" type="parTrans" cxnId="{A6DEE656-BF68-480C-8FCE-1AD5E8F94D86}">
      <dgm:prSet/>
      <dgm:spPr/>
      <dgm:t>
        <a:bodyPr/>
        <a:lstStyle/>
        <a:p>
          <a:endParaRPr lang="zh-CN" altLang="en-US"/>
        </a:p>
      </dgm:t>
    </dgm:pt>
    <dgm:pt modelId="{52C6FBE8-B9A8-4BEA-83F1-6396ED42A3ED}">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(b) At least coarse time synchronization of LP-WUR. </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A77C1028-AFBA-44B5-B970-7E4F33390786}" type="sibTrans" cxnId="{8994183E-3185-460B-9DE5-45E9C032FF3F}">
      <dgm:prSet/>
      <dgm:spPr/>
      <dgm:t>
        <a:bodyPr/>
        <a:lstStyle/>
        <a:p>
          <a:endParaRPr lang="zh-CN" altLang="en-US"/>
        </a:p>
      </dgm:t>
    </dgm:pt>
    <dgm:pt modelId="{96321219-42F9-41C6-907B-08CB24021F66}" type="parTrans" cxnId="{8994183E-3185-460B-9DE5-45E9C032FF3F}">
      <dgm:prSet/>
      <dgm:spPr/>
      <dgm:t>
        <a:bodyPr/>
        <a:lstStyle/>
        <a:p>
          <a:endParaRPr lang="zh-CN" altLang="en-US"/>
        </a:p>
      </dgm:t>
    </dgm:pt>
    <dgm:pt modelId="{83A9695A-9295-480A-8DD7-4C040D06D3AF}">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(c) At least coarse frequency synchronization of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2A21233B-35E7-4D21-AABB-34F58A044867}" type="sibTrans" cxnId="{3B14446C-5119-4861-9495-BB482D95D467}">
      <dgm:prSet/>
      <dgm:spPr/>
      <dgm:t>
        <a:bodyPr/>
        <a:lstStyle/>
        <a:p>
          <a:endParaRPr lang="zh-CN" altLang="en-US"/>
        </a:p>
      </dgm:t>
    </dgm:pt>
    <dgm:pt modelId="{6AEBFAF0-C2DC-4F57-A60D-ABF49CB14950}" type="parTrans" cxnId="{3B14446C-5119-4861-9495-BB482D95D467}">
      <dgm:prSet/>
      <dgm:spPr/>
      <dgm:t>
        <a:bodyPr/>
        <a:lstStyle/>
        <a:p>
          <a:endParaRPr lang="zh-CN" altLang="en-US"/>
        </a:p>
      </dgm:t>
    </dgm:pt>
    <dgm:pt modelId="{CFCEC602-F936-466C-8541-C3F6620DBBCE}">
      <dgm:prSet custT="1"/>
      <dgm:spPr>
        <a:solidFill>
          <a:schemeClr val="accent3">
            <a:lumMod val="20000"/>
            <a:lumOff val="80000"/>
            <a:alpha val="90000"/>
          </a:schemeClr>
        </a:solidFill>
        <a:ln>
          <a:noFill/>
        </a:ln>
      </dgm:spPr>
      <dgm:t>
        <a:bodyPr/>
        <a:lstStyle/>
        <a:p>
          <a:pPr marL="644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For LP-WUR that can receive existing PSS/SSS potentially assisted by PBCH DMRS/TRS for synchronization (i.e. OFDM based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5BE4197C-7741-45D3-A4C6-831DC743F356}" type="sibTrans" cxnId="{BEC70859-4FCB-4F7A-A118-F0D576E2ECD3}">
      <dgm:prSet/>
      <dgm:spPr/>
      <dgm:t>
        <a:bodyPr/>
        <a:lstStyle/>
        <a:p>
          <a:endParaRPr lang="en-US"/>
        </a:p>
      </dgm:t>
    </dgm:pt>
    <dgm:pt modelId="{74C78268-6FF1-4022-AE07-1E16C1D44616}" type="parTrans" cxnId="{BEC70859-4FCB-4F7A-A118-F0D576E2ECD3}">
      <dgm:prSet/>
      <dgm:spPr/>
      <dgm:t>
        <a:bodyPr/>
        <a:lstStyle/>
        <a:p>
          <a:endParaRPr lang="en-US"/>
        </a:p>
      </dgm:t>
    </dgm:pt>
    <dgm:pt modelId="{8C425451-C3E8-4FD4-AD94-1A76E6CF0FFC}">
      <dgm:prSet custT="1"/>
      <dgm:spPr>
        <a:solidFill>
          <a:schemeClr val="accent3">
            <a:lumMod val="20000"/>
            <a:lumOff val="80000"/>
            <a:alpha val="90000"/>
          </a:schemeClr>
        </a:solidFill>
        <a:ln>
          <a:noFill/>
        </a:ln>
      </dgm:spPr>
      <dgm:t>
        <a:bodyPr/>
        <a:lstStyle/>
        <a:p>
          <a:pPr marL="1076400" indent="-285750" algn="l" defTabSz="914400" rtl="0" eaLnBrk="1" latinLnBrk="0" hangingPunct="1">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existing PSS/SSS potentially assisted by PBCH DMRS/TRS may be used for above functionality.</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gm:t>
    </dgm:pt>
    <dgm:pt modelId="{D0BC0480-6E95-42C7-BDB6-B2F23B427AC5}" type="sibTrans" cxnId="{17ACCF8C-1FD4-4CCC-A025-6B525DF75834}">
      <dgm:prSet/>
      <dgm:spPr/>
      <dgm:t>
        <a:bodyPr/>
        <a:lstStyle/>
        <a:p>
          <a:endParaRPr lang="en-US"/>
        </a:p>
      </dgm:t>
    </dgm:pt>
    <dgm:pt modelId="{8F47B5BC-715E-4D57-A3E7-52EBC63C27C4}" type="parTrans" cxnId="{17ACCF8C-1FD4-4CCC-A025-6B525DF75834}">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86042" custScaleY="415874" custLinFactNeighborX="-55714" custLinFactNeighborY="69324">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122112" custLinFactNeighborX="-667" custLinFactNeighborY="17054">
        <dgm:presLayoutVars>
          <dgm:bulletEnabled val="1"/>
        </dgm:presLayoutVars>
      </dgm:prSet>
      <dgm:spPr/>
    </dgm:pt>
  </dgm:ptLst>
  <dgm:cxnLst>
    <dgm:cxn modelId="{30AFB109-5EE2-44CF-B064-11575694CC6C}" type="presOf" srcId="{CFCEC602-F936-466C-8541-C3F6620DBBCE}" destId="{16292FC5-FAD8-4070-97A4-5391ACBC846A}" srcOrd="0" destOrd="5" presId="urn:microsoft.com/office/officeart/2005/8/layout/list1"/>
    <dgm:cxn modelId="{225DC62C-D083-4DFE-A2B4-A2CCD0442459}" type="presOf" srcId="{8C425451-C3E8-4FD4-AD94-1A76E6CF0FFC}" destId="{16292FC5-FAD8-4070-97A4-5391ACBC846A}" srcOrd="0" destOrd="6" presId="urn:microsoft.com/office/officeart/2005/8/layout/list1"/>
    <dgm:cxn modelId="{8994183E-3185-460B-9DE5-45E9C032FF3F}" srcId="{6222E332-FB75-4388-8CC7-97B462CD3A3C}" destId="{52C6FBE8-B9A8-4BEA-83F1-6396ED42A3ED}" srcOrd="1" destOrd="0" parTransId="{96321219-42F9-41C6-907B-08CB24021F66}" sibTransId="{A77C1028-AFBA-44B5-B970-7E4F33390786}"/>
    <dgm:cxn modelId="{29994844-CE52-4E85-AED5-98798E130DD0}" type="presOf" srcId="{52C6FBE8-B9A8-4BEA-83F1-6396ED42A3ED}" destId="{16292FC5-FAD8-4070-97A4-5391ACBC846A}" srcOrd="0" destOrd="3" presId="urn:microsoft.com/office/officeart/2005/8/layout/list1"/>
    <dgm:cxn modelId="{3B14446C-5119-4861-9495-BB482D95D467}" srcId="{6222E332-FB75-4388-8CC7-97B462CD3A3C}" destId="{83A9695A-9295-480A-8DD7-4C040D06D3AF}" srcOrd="2" destOrd="0" parTransId="{6AEBFAF0-C2DC-4F57-A60D-ABF49CB14950}" sibTransId="{2A21233B-35E7-4D21-AABB-34F58A044867}"/>
    <dgm:cxn modelId="{4254006E-716D-4269-A297-B9A3E170DB66}" srcId="{25108275-90B1-44EE-87E9-80FB67502147}" destId="{F58B2D16-50ED-48A0-9B9B-70380AC19898}" srcOrd="0" destOrd="0" parTransId="{98F9566F-7810-4689-8583-D5E1DF48A2E1}" sibTransId="{282E5C00-00E3-4FDA-B539-2BCC3E589C87}"/>
    <dgm:cxn modelId="{6B829672-53A7-4D85-9DCD-A3B4A175C712}" srcId="{F58B2D16-50ED-48A0-9B9B-70380AC19898}" destId="{D8394499-0D5A-4BB8-AFF4-EDE43F7BD068}" srcOrd="0" destOrd="0" parTransId="{952CC19E-67F8-41FF-A3BA-D4097B4F3953}" sibTransId="{86F3B3AC-99B5-413F-B92B-C443EE986D19}"/>
    <dgm:cxn modelId="{A6DEE656-BF68-480C-8FCE-1AD5E8F94D86}" srcId="{6222E332-FB75-4388-8CC7-97B462CD3A3C}" destId="{5676F2E4-D90E-4DD2-986F-B6D55BFE6FBC}" srcOrd="0" destOrd="0" parTransId="{21BF676A-CA6A-4390-ADC6-9D6E3B71F897}" sibTransId="{13C3D8A6-9798-49E1-8979-01A2DBF88624}"/>
    <dgm:cxn modelId="{BEC70859-4FCB-4F7A-A118-F0D576E2ECD3}" srcId="{6222E332-FB75-4388-8CC7-97B462CD3A3C}" destId="{CFCEC602-F936-466C-8541-C3F6620DBBCE}" srcOrd="3" destOrd="0" parTransId="{74C78268-6FF1-4022-AE07-1E16C1D44616}" sibTransId="{5BE4197C-7741-45D3-A4C6-831DC743F356}"/>
    <dgm:cxn modelId="{E4CB9986-6135-479F-8C06-EBE1F069C169}" type="presOf" srcId="{6222E332-FB75-4388-8CC7-97B462CD3A3C}" destId="{16292FC5-FAD8-4070-97A4-5391ACBC846A}" srcOrd="0" destOrd="1" presId="urn:microsoft.com/office/officeart/2005/8/layout/list1"/>
    <dgm:cxn modelId="{B960B486-B1BD-4A59-B67B-51029E73B289}" type="presOf" srcId="{5676F2E4-D90E-4DD2-986F-B6D55BFE6FBC}" destId="{16292FC5-FAD8-4070-97A4-5391ACBC846A}" srcOrd="0" destOrd="2" presId="urn:microsoft.com/office/officeart/2005/8/layout/list1"/>
    <dgm:cxn modelId="{17ACCF8C-1FD4-4CCC-A025-6B525DF75834}" srcId="{CFCEC602-F936-466C-8541-C3F6620DBBCE}" destId="{8C425451-C3E8-4FD4-AD94-1A76E6CF0FFC}" srcOrd="0" destOrd="0" parTransId="{8F47B5BC-715E-4D57-A3E7-52EBC63C27C4}" sibTransId="{D0BC0480-6E95-42C7-BDB6-B2F23B427AC5}"/>
    <dgm:cxn modelId="{348135A7-F072-4641-887C-18A3E0D055AF}" srcId="{D8394499-0D5A-4BB8-AFF4-EDE43F7BD068}" destId="{6222E332-FB75-4388-8CC7-97B462CD3A3C}" srcOrd="0" destOrd="0" parTransId="{E6EF177F-4E78-41E4-B8B4-20EEDE20819E}" sibTransId="{28D6C7C0-BD6C-4FB8-BE65-C83E9F6B5F0C}"/>
    <dgm:cxn modelId="{535657AA-3900-430B-A155-A25A32185D7C}" type="presOf" srcId="{F58B2D16-50ED-48A0-9B9B-70380AC19898}" destId="{0D73415C-AEEA-4983-A7EE-0C5ED0A88595}" srcOrd="0" destOrd="0" presId="urn:microsoft.com/office/officeart/2005/8/layout/list1"/>
    <dgm:cxn modelId="{1CD92CB8-AB52-4748-A5CA-8251F1FD083E}" type="presOf" srcId="{D8394499-0D5A-4BB8-AFF4-EDE43F7BD068}" destId="{16292FC5-FAD8-4070-97A4-5391ACBC846A}" srcOrd="0" destOrd="0" presId="urn:microsoft.com/office/officeart/2005/8/layout/list1"/>
    <dgm:cxn modelId="{5127DFCD-952A-4293-8E56-79D2ACDDBA81}" type="presOf" srcId="{83A9695A-9295-480A-8DD7-4C040D06D3AF}" destId="{16292FC5-FAD8-4070-97A4-5391ACBC846A}" srcOrd="0" destOrd="4"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b="1" dirty="0">
              <a:solidFill>
                <a:schemeClr val="bg1"/>
              </a:solidFill>
              <a:latin typeface="Times New Roman" panose="02020603050405020304" pitchFamily="18" charset="0"/>
              <a:cs typeface="Times New Roman" panose="02020603050405020304" pitchFamily="18" charset="0"/>
            </a:rPr>
            <a:t>RAN1 Study Conclusion </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86311" custScaleY="57802" custLinFactNeighborX="-59514" custLinFactNeighborY="-38023">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194602" custLinFactNeighborX="484" custLinFactNeighborY="2054">
        <dgm:presLayoutVars>
          <dgm:bulletEnabled val="1"/>
        </dgm:presLayoutVars>
      </dgm:prSet>
      <dgm:spPr>
        <a:solidFill>
          <a:schemeClr val="accent3">
            <a:lumMod val="20000"/>
            <a:lumOff val="80000"/>
            <a:alpha val="90000"/>
          </a:schemeClr>
        </a:solidFill>
        <a:ln>
          <a:noFill/>
        </a:ln>
      </dgm:spPr>
    </dgm:pt>
  </dgm:ptLst>
  <dgm:cxnLst>
    <dgm:cxn modelId="{4254006E-716D-4269-A297-B9A3E170DB66}" srcId="{25108275-90B1-44EE-87E9-80FB67502147}" destId="{F58B2D16-50ED-48A0-9B9B-70380AC19898}" srcOrd="0" destOrd="0" parTransId="{98F9566F-7810-4689-8583-D5E1DF48A2E1}" sibTransId="{282E5C00-00E3-4FDA-B539-2BCC3E589C87}"/>
    <dgm:cxn modelId="{535657AA-3900-430B-A155-A25A32185D7C}" type="presOf" srcId="{F58B2D16-50ED-48A0-9B9B-70380AC19898}" destId="{0D73415C-AEEA-4983-A7EE-0C5ED0A88595}" srcOrd="0" destOrd="0"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5108275-90B1-44EE-87E9-80FB675021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58B2D16-50ED-48A0-9B9B-70380AC19898}">
      <dgm:prSet phldrT="[文本]" custT="1"/>
      <dgm:spPr/>
      <dgm:t>
        <a:bodyPr/>
        <a:lstStyle/>
        <a:p>
          <a:r>
            <a:rPr lang="en-US" sz="1600" b="1" dirty="0">
              <a:latin typeface="Times New Roman" panose="02020603050405020304" pitchFamily="18" charset="0"/>
              <a:cs typeface="Times New Roman" panose="02020603050405020304" pitchFamily="18" charset="0"/>
            </a:rPr>
            <a:t>LP-WUR RRM Measurement Metric: RSRP and RSRQ</a:t>
          </a:r>
        </a:p>
      </dgm:t>
    </dgm:pt>
    <dgm:pt modelId="{98F9566F-7810-4689-8583-D5E1DF48A2E1}" type="parTrans" cxnId="{4254006E-716D-4269-A297-B9A3E170DB66}">
      <dgm:prSet/>
      <dgm:spPr/>
      <dgm:t>
        <a:bodyPr/>
        <a:lstStyle/>
        <a:p>
          <a:endParaRPr lang="en-US"/>
        </a:p>
      </dgm:t>
    </dgm:pt>
    <dgm:pt modelId="{282E5C00-00E3-4FDA-B539-2BCC3E589C87}" type="sibTrans" cxnId="{4254006E-716D-4269-A297-B9A3E170DB66}">
      <dgm:prSet/>
      <dgm:spPr/>
      <dgm:t>
        <a:bodyPr/>
        <a:lstStyle/>
        <a:p>
          <a:endParaRPr lang="en-US"/>
        </a:p>
      </dgm:t>
    </dgm:pt>
    <dgm:pt modelId="{8D104DCD-0DD7-4669-9707-CF960C585DF8}" type="pres">
      <dgm:prSet presAssocID="{25108275-90B1-44EE-87E9-80FB67502147}" presName="linear" presStyleCnt="0">
        <dgm:presLayoutVars>
          <dgm:dir/>
          <dgm:animLvl val="lvl"/>
          <dgm:resizeHandles val="exact"/>
        </dgm:presLayoutVars>
      </dgm:prSet>
      <dgm:spPr/>
    </dgm:pt>
    <dgm:pt modelId="{12CC52F8-BD64-4542-8156-371E91EEB8D0}" type="pres">
      <dgm:prSet presAssocID="{F58B2D16-50ED-48A0-9B9B-70380AC19898}" presName="parentLin" presStyleCnt="0"/>
      <dgm:spPr/>
    </dgm:pt>
    <dgm:pt modelId="{0D73415C-AEEA-4983-A7EE-0C5ED0A88595}" type="pres">
      <dgm:prSet presAssocID="{F58B2D16-50ED-48A0-9B9B-70380AC19898}" presName="parentLeftMargin" presStyleLbl="node1" presStyleIdx="0" presStyleCnt="1"/>
      <dgm:spPr/>
    </dgm:pt>
    <dgm:pt modelId="{48CCABEC-02EB-4ECD-8037-E5ED6626CC2F}" type="pres">
      <dgm:prSet presAssocID="{F58B2D16-50ED-48A0-9B9B-70380AC19898}" presName="parentText" presStyleLbl="node1" presStyleIdx="0" presStyleCnt="1" custScaleX="86686" custScaleY="27040" custLinFactNeighborX="-59514" custLinFactNeighborY="-38023">
        <dgm:presLayoutVars>
          <dgm:chMax val="0"/>
          <dgm:bulletEnabled val="1"/>
        </dgm:presLayoutVars>
      </dgm:prSet>
      <dgm:spPr/>
    </dgm:pt>
    <dgm:pt modelId="{599E59AB-D491-44E5-B3DC-310B9C595550}" type="pres">
      <dgm:prSet presAssocID="{F58B2D16-50ED-48A0-9B9B-70380AC19898}" presName="negativeSpace" presStyleCnt="0"/>
      <dgm:spPr/>
    </dgm:pt>
    <dgm:pt modelId="{16292FC5-FAD8-4070-97A4-5391ACBC846A}" type="pres">
      <dgm:prSet presAssocID="{F58B2D16-50ED-48A0-9B9B-70380AC19898}" presName="childText" presStyleLbl="conFgAcc1" presStyleIdx="0" presStyleCnt="1" custScaleY="194602" custLinFactNeighborX="484" custLinFactNeighborY="2054">
        <dgm:presLayoutVars>
          <dgm:bulletEnabled val="1"/>
        </dgm:presLayoutVars>
      </dgm:prSet>
      <dgm:spPr>
        <a:solidFill>
          <a:schemeClr val="accent3">
            <a:lumMod val="20000"/>
            <a:lumOff val="80000"/>
            <a:alpha val="90000"/>
          </a:schemeClr>
        </a:solidFill>
        <a:ln>
          <a:noFill/>
        </a:ln>
      </dgm:spPr>
    </dgm:pt>
  </dgm:ptLst>
  <dgm:cxnLst>
    <dgm:cxn modelId="{4254006E-716D-4269-A297-B9A3E170DB66}" srcId="{25108275-90B1-44EE-87E9-80FB67502147}" destId="{F58B2D16-50ED-48A0-9B9B-70380AC19898}" srcOrd="0" destOrd="0" parTransId="{98F9566F-7810-4689-8583-D5E1DF48A2E1}" sibTransId="{282E5C00-00E3-4FDA-B539-2BCC3E589C87}"/>
    <dgm:cxn modelId="{535657AA-3900-430B-A155-A25A32185D7C}" type="presOf" srcId="{F58B2D16-50ED-48A0-9B9B-70380AC19898}" destId="{0D73415C-AEEA-4983-A7EE-0C5ED0A88595}" srcOrd="0" destOrd="0" presId="urn:microsoft.com/office/officeart/2005/8/layout/list1"/>
    <dgm:cxn modelId="{B1444CD3-7021-4019-9DEF-27DF251645E5}" type="presOf" srcId="{F58B2D16-50ED-48A0-9B9B-70380AC19898}" destId="{48CCABEC-02EB-4ECD-8037-E5ED6626CC2F}" srcOrd="1" destOrd="0" presId="urn:microsoft.com/office/officeart/2005/8/layout/list1"/>
    <dgm:cxn modelId="{C896E1D6-4D8C-4566-89B5-7546A4FD96E7}" type="presOf" srcId="{25108275-90B1-44EE-87E9-80FB67502147}" destId="{8D104DCD-0DD7-4669-9707-CF960C585DF8}" srcOrd="0" destOrd="0" presId="urn:microsoft.com/office/officeart/2005/8/layout/list1"/>
    <dgm:cxn modelId="{8B216994-1702-4DD7-830D-9CD49AB0591C}" type="presParOf" srcId="{8D104DCD-0DD7-4669-9707-CF960C585DF8}" destId="{12CC52F8-BD64-4542-8156-371E91EEB8D0}" srcOrd="0" destOrd="0" presId="urn:microsoft.com/office/officeart/2005/8/layout/list1"/>
    <dgm:cxn modelId="{3A4D1BA3-1B6A-4A93-AFE0-78011498B439}" type="presParOf" srcId="{12CC52F8-BD64-4542-8156-371E91EEB8D0}" destId="{0D73415C-AEEA-4983-A7EE-0C5ED0A88595}" srcOrd="0" destOrd="0" presId="urn:microsoft.com/office/officeart/2005/8/layout/list1"/>
    <dgm:cxn modelId="{1754B1A2-654B-4B99-B0FE-C4BF84CE3135}" type="presParOf" srcId="{12CC52F8-BD64-4542-8156-371E91EEB8D0}" destId="{48CCABEC-02EB-4ECD-8037-E5ED6626CC2F}" srcOrd="1" destOrd="0" presId="urn:microsoft.com/office/officeart/2005/8/layout/list1"/>
    <dgm:cxn modelId="{60B04BEA-661A-4050-8CE1-EE448E368E89}" type="presParOf" srcId="{8D104DCD-0DD7-4669-9707-CF960C585DF8}" destId="{599E59AB-D491-44E5-B3DC-310B9C595550}" srcOrd="1" destOrd="0" presId="urn:microsoft.com/office/officeart/2005/8/layout/list1"/>
    <dgm:cxn modelId="{622DED45-464C-471D-A1DB-D56600DBA6FF}" type="presParOf" srcId="{8D104DCD-0DD7-4669-9707-CF960C585DF8}" destId="{16292FC5-FAD8-4070-97A4-5391ACBC846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127900"/>
          <a:ext cx="3280830" cy="3768464"/>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48CCABEC-02EB-4ECD-8037-E5ED6626CC2F}">
      <dsp:nvSpPr>
        <dsp:cNvPr id="0" name=""/>
        <dsp:cNvSpPr/>
      </dsp:nvSpPr>
      <dsp:spPr>
        <a:xfrm>
          <a:off x="106974" y="0"/>
          <a:ext cx="2997198" cy="5188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805" tIns="0" rIns="86805" bIns="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Times New Roman" panose="02020603050405020304" pitchFamily="18" charset="0"/>
              <a:cs typeface="Times New Roman" panose="02020603050405020304" pitchFamily="18" charset="0"/>
            </a:rPr>
            <a:t>RAN 1 Study Conclusion*</a:t>
          </a:r>
        </a:p>
      </dsp:txBody>
      <dsp:txXfrm>
        <a:off x="132302" y="25328"/>
        <a:ext cx="2946542" cy="4681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470847"/>
          <a:ext cx="9003857" cy="3127274"/>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8799" tIns="229108" rIns="698799" bIns="113792" numCol="1" spcCol="1270" anchor="t" anchorCtr="0">
          <a:noAutofit/>
        </a:bodyPr>
        <a:lstStyle/>
        <a:p>
          <a:pPr marL="285750" lvl="1" indent="-285750" algn="l" defTabSz="914400" rtl="0" eaLnBrk="1" latinLnBrk="0" hangingPunct="1">
            <a:lnSpc>
              <a:spcPct val="90000"/>
            </a:lnSpc>
            <a:spcBef>
              <a:spcPct val="0"/>
            </a:spcBef>
            <a:spcAft>
              <a:spcPts val="600"/>
            </a:spcAft>
            <a:buFont typeface="Arial" panose="020B0604020202020204" pitchFamily="34" charset="0"/>
            <a:buChar char="•"/>
          </a:pPr>
          <a:r>
            <a:rPr lang="en-US" altLang="zh-CN" sz="1600" b="1" kern="1200" dirty="0">
              <a:solidFill>
                <a:schemeClr val="tx1"/>
              </a:solidFill>
              <a:latin typeface="Times New Roman" panose="02020603050405020304" pitchFamily="18" charset="0"/>
              <a:ea typeface="+mn-ea"/>
              <a:cs typeface="Times New Roman" panose="02020603050405020304" pitchFamily="18" charset="0"/>
            </a:rPr>
            <a:t>RAN1 concluded the following:</a:t>
          </a:r>
          <a:endParaRPr lang="zh-CN" altLang="en-US" sz="1600" b="1" kern="1200" dirty="0">
            <a:solidFill>
              <a:schemeClr val="tx1"/>
            </a:solidFill>
            <a:latin typeface="Times New Roman" panose="02020603050405020304" pitchFamily="18" charset="0"/>
            <a:ea typeface="+mn-ea"/>
            <a:cs typeface="Times New Roman" panose="02020603050405020304" pitchFamily="18" charset="0"/>
          </a:endParaRPr>
        </a:p>
        <a:p>
          <a:pPr marL="644400" lvl="2"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At least for LP-WUR that cannot receive existing PSS/SSS (</a:t>
          </a:r>
          <a:r>
            <a:rPr lang="en-GB" sz="1600" kern="1200" dirty="0" err="1">
              <a:solidFill>
                <a:schemeClr val="tx1"/>
              </a:solidFill>
              <a:latin typeface="Times New Roman" panose="02020603050405020304" pitchFamily="18" charset="0"/>
              <a:ea typeface="+mn-ea"/>
              <a:cs typeface="Times New Roman" panose="02020603050405020304" pitchFamily="18" charset="0"/>
            </a:rPr>
            <a:t>i.e</a:t>
          </a:r>
          <a:r>
            <a:rPr lang="en-GB" sz="1600" kern="1200" dirty="0">
              <a:solidFill>
                <a:schemeClr val="tx1"/>
              </a:solidFill>
              <a:latin typeface="Times New Roman" panose="02020603050405020304" pitchFamily="18" charset="0"/>
              <a:ea typeface="+mn-ea"/>
              <a:cs typeface="Times New Roman" panose="02020603050405020304" pitchFamily="18" charset="0"/>
            </a:rPr>
            <a:t> envelop detector based LP-WUR), periodic LP-SS signal is beneficial for the following functionalities:</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(a) RRM measurements by LP-WUR, if supported</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(b) At least coarse time synchronization of LP-WUR. </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(c) At least coarse frequency synchronization of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644400" lvl="3"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For LP-WUR that can receive existing PSS/SSS potentially assisted by PBCH DMRS/TRS for synchronization (i.e. OFDM based LP-WUR)</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a:p>
          <a:pPr marL="1076400" lvl="4" indent="-285750" algn="l" defTabSz="914400" rtl="0" eaLnBrk="1" latinLnBrk="0" hangingPunct="1">
            <a:lnSpc>
              <a:spcPct val="90000"/>
            </a:lnSpc>
            <a:spcBef>
              <a:spcPct val="0"/>
            </a:spcBef>
            <a:spcAft>
              <a:spcPts val="600"/>
            </a:spcAft>
            <a:buFont typeface="Wingdings" panose="05000000000000000000" pitchFamily="2" charset="2"/>
            <a:buChar char=" "/>
          </a:pPr>
          <a:r>
            <a:rPr lang="en-GB" sz="1600" kern="1200" dirty="0">
              <a:solidFill>
                <a:schemeClr val="tx1"/>
              </a:solidFill>
              <a:latin typeface="Times New Roman" panose="02020603050405020304" pitchFamily="18" charset="0"/>
              <a:ea typeface="+mn-ea"/>
              <a:cs typeface="Times New Roman" panose="02020603050405020304" pitchFamily="18" charset="0"/>
            </a:rPr>
            <a:t>existing PSS/SSS potentially assisted by PBCH DMRS/TRS may be used for above functionality.</a:t>
          </a:r>
          <a:endParaRPr lang="zh-CN" altLang="en-US" sz="1600" kern="1200" dirty="0">
            <a:solidFill>
              <a:schemeClr val="tx1"/>
            </a:solidFill>
            <a:latin typeface="Times New Roman" panose="02020603050405020304" pitchFamily="18" charset="0"/>
            <a:ea typeface="+mn-ea"/>
            <a:cs typeface="Times New Roman" panose="02020603050405020304" pitchFamily="18" charset="0"/>
          </a:endParaRPr>
        </a:p>
      </dsp:txBody>
      <dsp:txXfrm>
        <a:off x="0" y="470847"/>
        <a:ext cx="9003857" cy="3127274"/>
      </dsp:txXfrm>
    </dsp:sp>
    <dsp:sp modelId="{48CCABEC-02EB-4ECD-8037-E5ED6626CC2F}">
      <dsp:nvSpPr>
        <dsp:cNvPr id="0" name=""/>
        <dsp:cNvSpPr/>
      </dsp:nvSpPr>
      <dsp:spPr>
        <a:xfrm>
          <a:off x="199177" y="89675"/>
          <a:ext cx="5417673" cy="5335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227" tIns="0" rIns="238227"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Times New Roman" panose="02020603050405020304" pitchFamily="18" charset="0"/>
              <a:cs typeface="Times New Roman" panose="02020603050405020304" pitchFamily="18" charset="0"/>
            </a:rPr>
            <a:t>RRM measurement signal for LP-WUR</a:t>
          </a:r>
        </a:p>
      </dsp:txBody>
      <dsp:txXfrm>
        <a:off x="225221" y="115719"/>
        <a:ext cx="5365585" cy="4814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99615"/>
          <a:ext cx="9003857" cy="1422151"/>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48CCABEC-02EB-4ECD-8037-E5ED6626CC2F}">
      <dsp:nvSpPr>
        <dsp:cNvPr id="0" name=""/>
        <dsp:cNvSpPr/>
      </dsp:nvSpPr>
      <dsp:spPr>
        <a:xfrm>
          <a:off x="182265" y="0"/>
          <a:ext cx="5439923" cy="4948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8227" tIns="0" rIns="238227" bIns="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bg1"/>
              </a:solidFill>
              <a:latin typeface="Times New Roman" panose="02020603050405020304" pitchFamily="18" charset="0"/>
              <a:cs typeface="Times New Roman" panose="02020603050405020304" pitchFamily="18" charset="0"/>
            </a:rPr>
            <a:t>RAN1 Study Conclusion </a:t>
          </a:r>
        </a:p>
      </dsp:txBody>
      <dsp:txXfrm>
        <a:off x="206421" y="24156"/>
        <a:ext cx="5391611" cy="4465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292FC5-FAD8-4070-97A4-5391ACBC846A}">
      <dsp:nvSpPr>
        <dsp:cNvPr id="0" name=""/>
        <dsp:cNvSpPr/>
      </dsp:nvSpPr>
      <dsp:spPr>
        <a:xfrm>
          <a:off x="0" y="307882"/>
          <a:ext cx="10737550" cy="3187580"/>
        </a:xfrm>
        <a:prstGeom prst="rect">
          <a:avLst/>
        </a:prstGeom>
        <a:solidFill>
          <a:schemeClr val="accent3">
            <a:lumMod val="20000"/>
            <a:lumOff val="80000"/>
            <a:alpha val="9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48CCABEC-02EB-4ECD-8037-E5ED6626CC2F}">
      <dsp:nvSpPr>
        <dsp:cNvPr id="0" name=""/>
        <dsp:cNvSpPr/>
      </dsp:nvSpPr>
      <dsp:spPr>
        <a:xfrm>
          <a:off x="217360" y="0"/>
          <a:ext cx="6515567" cy="5188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4098" tIns="0" rIns="284098" bIns="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Times New Roman" panose="02020603050405020304" pitchFamily="18" charset="0"/>
              <a:cs typeface="Times New Roman" panose="02020603050405020304" pitchFamily="18" charset="0"/>
            </a:rPr>
            <a:t>LP-WUR RRM Measurement Metric: RSRP and RSRQ</a:t>
          </a:r>
        </a:p>
      </dsp:txBody>
      <dsp:txXfrm>
        <a:off x="242688" y="25328"/>
        <a:ext cx="6464911" cy="46818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2023/9/4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1571226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185616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2961916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1742767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8</a:t>
            </a:fld>
            <a:endParaRPr lang="zh-CN" altLang="en-US"/>
          </a:p>
        </p:txBody>
      </p:sp>
    </p:spTree>
    <p:extLst>
      <p:ext uri="{BB962C8B-B14F-4D97-AF65-F5344CB8AC3E}">
        <p14:creationId xmlns:p14="http://schemas.microsoft.com/office/powerpoint/2010/main" val="1730340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2023/9/4</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chart" Target="../charts/chart1.xml"/><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13" name="内容占位符 6">
            <a:extLst>
              <a:ext uri="{FF2B5EF4-FFF2-40B4-BE49-F238E27FC236}">
                <a16:creationId xmlns:a16="http://schemas.microsoft.com/office/drawing/2014/main" id="{5FE35023-CA9E-4667-B759-7F4CC2193684}"/>
              </a:ext>
            </a:extLst>
          </p:cNvPr>
          <p:cNvSpPr>
            <a:spLocks noGrp="1"/>
          </p:cNvSpPr>
          <p:nvPr/>
        </p:nvSpPr>
        <p:spPr>
          <a:xfrm>
            <a:off x="-7143" y="3037758"/>
            <a:ext cx="10242523" cy="2622508"/>
          </a:xfrm>
          <a:prstGeom prst="rect">
            <a:avLst/>
          </a:prstGeom>
          <a:solidFill>
            <a:srgbClr val="8E9FFE">
              <a:lumMod val="75000"/>
              <a:alpha val="82000"/>
            </a:srgbClr>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400" b="0" i="0" kern="1200">
                <a:solidFill>
                  <a:schemeClr val="accent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kumimoji="0" lang="en-GB" altLang="zh-CN" sz="1600" b="1" i="0" u="none" strike="noStrike" kern="1200" cap="none" spc="0" normalizeH="0" baseline="0" noProof="0" dirty="0">
                <a:ln>
                  <a:noFill/>
                </a:ln>
                <a:solidFill>
                  <a:srgbClr val="FFFFFF"/>
                </a:solidFill>
                <a:effectLst/>
                <a:uLnTx/>
                <a:uFillTx/>
                <a:ea typeface="vivo type CNS Light" charset="-122"/>
              </a:rPr>
              <a:t>3GPP TSG  RAN #</a:t>
            </a:r>
            <a:r>
              <a:rPr lang="en-GB" altLang="zh-CN" sz="1600" b="1" kern="1200" noProof="0" dirty="0">
                <a:ln>
                  <a:noFill/>
                </a:ln>
                <a:solidFill>
                  <a:srgbClr val="FFFFFF"/>
                </a:solidFill>
                <a:effectLst/>
                <a:uLnTx/>
                <a:uFillTx/>
                <a:ea typeface="vivo type CNS Light" charset="-122"/>
              </a:rPr>
              <a:t>101</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kumimoji="0" lang="en-US" altLang="en-GB" sz="1600" b="1" i="0" u="none" strike="noStrike" kern="1200" cap="none" spc="0" normalizeH="0" baseline="0" noProof="0" dirty="0">
                <a:ln>
                  <a:noFill/>
                </a:ln>
                <a:solidFill>
                  <a:srgbClr val="FFFFFF"/>
                </a:solidFill>
                <a:effectLst/>
                <a:uLnTx/>
                <a:uFillTx/>
                <a:ea typeface="vivo type CNS Light" charset="-122"/>
              </a:rPr>
              <a:t> </a:t>
            </a:r>
            <a:r>
              <a:rPr kumimoji="0" lang="en-GB" altLang="zh-CN" sz="1600" b="1" i="0" u="none" strike="noStrike" kern="1200" cap="none" spc="0" normalizeH="0" baseline="0" noProof="0" dirty="0">
                <a:ln>
                  <a:noFill/>
                </a:ln>
                <a:solidFill>
                  <a:srgbClr val="FFFFFF"/>
                </a:solidFill>
                <a:effectLst/>
                <a:uLnTx/>
                <a:uFillTx/>
                <a:ea typeface="vivo type CNS Light" charset="-122"/>
              </a:rPr>
              <a:t>                                                                                           </a:t>
            </a:r>
            <a:r>
              <a:rPr lang="en-GB" altLang="zh-CN" sz="1600" b="1" dirty="0">
                <a:solidFill>
                  <a:srgbClr val="FFFFFF"/>
                </a:solidFill>
              </a:rPr>
              <a:t>RP-231816</a:t>
            </a:r>
            <a:endParaRPr lang="en-US" altLang="zh-CN" sz="1600" b="1" dirty="0">
              <a:solidFill>
                <a:srgbClr val="FFFFFF"/>
              </a:solidFill>
            </a:endParaRPr>
          </a:p>
          <a:p>
            <a:pPr lvl="0">
              <a:defRPr/>
            </a:pPr>
            <a:r>
              <a:rPr lang="en-US" altLang="zh-CN" sz="1600" b="1" dirty="0">
                <a:solidFill>
                  <a:srgbClr val="FFFFFF"/>
                </a:solidFill>
              </a:rPr>
              <a:t>Bangalore, Sep 11-15, 2023</a:t>
            </a:r>
            <a:endParaRPr kumimoji="0" lang="zh-CN" altLang="en-US" sz="400" b="0" i="0" u="none" strike="noStrike" kern="1200" cap="none" spc="0" normalizeH="0" baseline="0" noProof="0" dirty="0">
              <a:ln>
                <a:noFill/>
              </a:ln>
              <a:solidFill>
                <a:srgbClr val="375FFF"/>
              </a:solidFill>
              <a:effectLst/>
              <a:uLnTx/>
              <a:uFillTx/>
              <a:ea typeface="vivo type CNS Light" charset="-122"/>
            </a:endParaRPr>
          </a:p>
        </p:txBody>
      </p:sp>
      <p:sp>
        <p:nvSpPr>
          <p:cNvPr id="14" name="文本占位符 2">
            <a:extLst>
              <a:ext uri="{FF2B5EF4-FFF2-40B4-BE49-F238E27FC236}">
                <a16:creationId xmlns:a16="http://schemas.microsoft.com/office/drawing/2014/main" id="{A510375F-CF57-47A8-A658-26EF3677CBFC}"/>
              </a:ext>
            </a:extLst>
          </p:cNvPr>
          <p:cNvSpPr>
            <a:spLocks noGrp="1"/>
          </p:cNvSpPr>
          <p:nvPr/>
        </p:nvSpPr>
        <p:spPr>
          <a:xfrm>
            <a:off x="58992" y="4493342"/>
            <a:ext cx="10196053" cy="1023247"/>
          </a:xfrm>
          <a:prstGeom prst="rect">
            <a:avLst/>
          </a:prstGeom>
        </p:spPr>
        <p:txBody>
          <a:bodyPr vert="horz" lIns="91440" tIns="45720" rIns="91440" bIns="45720" rtlCol="0"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kern="120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spcBef>
                <a:spcPts val="600"/>
              </a:spcBef>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Source: </a:t>
            </a:r>
            <a:r>
              <a:rPr kumimoji="0" lang="en-US" altLang="zh-CN" sz="1600" b="1" i="0" u="none" strike="noStrike" kern="1200" cap="none" spc="0" normalizeH="0" baseline="0" noProof="0" dirty="0">
                <a:ln>
                  <a:noFill/>
                </a:ln>
                <a:solidFill>
                  <a:srgbClr val="FFFFFF"/>
                </a:solidFill>
                <a:effectLst/>
                <a:uLnTx/>
                <a:uFillTx/>
                <a:ea typeface="vivo type CN简 Regular" panose="02000500000000000000" charset="-122"/>
              </a:rPr>
              <a:t>vivo</a:t>
            </a:r>
            <a:r>
              <a:rPr lang="en-US" altLang="zh-CN" sz="1600" b="1" dirty="0">
                <a:solidFill>
                  <a:srgbClr val="FFFFFF"/>
                </a:solidFill>
              </a:rPr>
              <a:t>,</a:t>
            </a:r>
            <a:r>
              <a:rPr lang="zh-CN" altLang="en-US" sz="1600" b="1" dirty="0">
                <a:solidFill>
                  <a:srgbClr val="FFFFFF"/>
                </a:solidFill>
              </a:rPr>
              <a:t> </a:t>
            </a:r>
            <a:r>
              <a:rPr lang="en-US" altLang="zh-CN" sz="1600" b="1" dirty="0">
                <a:solidFill>
                  <a:srgbClr val="FFFFFF"/>
                </a:solidFill>
              </a:rPr>
              <a:t>CATT, China</a:t>
            </a:r>
            <a:r>
              <a:rPr lang="zh-CN" altLang="en-US" sz="1600" b="1" dirty="0">
                <a:solidFill>
                  <a:srgbClr val="FFFFFF"/>
                </a:solidFill>
              </a:rPr>
              <a:t> </a:t>
            </a:r>
            <a:r>
              <a:rPr lang="en-US" altLang="zh-CN" sz="1600" b="1" dirty="0">
                <a:solidFill>
                  <a:srgbClr val="FFFFFF"/>
                </a:solidFill>
              </a:rPr>
              <a:t>Telecom,</a:t>
            </a:r>
            <a:r>
              <a:rPr lang="zh-CN" altLang="en-US" sz="1600" b="1" dirty="0">
                <a:solidFill>
                  <a:srgbClr val="FFFFFF"/>
                </a:solidFill>
              </a:rPr>
              <a:t> </a:t>
            </a:r>
            <a:r>
              <a:rPr lang="en-GB" altLang="zh-CN" sz="1600" b="1" dirty="0">
                <a:solidFill>
                  <a:srgbClr val="FFFFFF"/>
                </a:solidFill>
              </a:rPr>
              <a:t>Nordic Semiconductor ASA, </a:t>
            </a:r>
            <a:r>
              <a:rPr lang="en-GB" altLang="zh-CN" sz="1600" b="1" dirty="0" err="1">
                <a:solidFill>
                  <a:srgbClr val="FFFFFF"/>
                </a:solidFill>
              </a:rPr>
              <a:t>Spreadtrum</a:t>
            </a:r>
            <a:r>
              <a:rPr lang="en-GB" altLang="zh-CN" sz="1600" b="1" dirty="0">
                <a:solidFill>
                  <a:srgbClr val="FFFFFF"/>
                </a:solidFill>
              </a:rPr>
              <a:t> Communications </a:t>
            </a:r>
            <a:endParaRPr lang="zh-CN" altLang="en-US" sz="1600" b="1" dirty="0">
              <a:solidFill>
                <a:srgbClr val="FFFFFF"/>
              </a:solidFill>
            </a:endParaRPr>
          </a:p>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defRPr/>
            </a:pPr>
            <a:r>
              <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rPr>
              <a:t>Document for: </a:t>
            </a:r>
            <a:r>
              <a:rPr lang="en-US" altLang="zh-CN" b="1" dirty="0">
                <a:solidFill>
                  <a:srgbClr val="FFFFFF"/>
                </a:solidFill>
              </a:rPr>
              <a:t>Discussion and Decision</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a:p>
            <a:pPr lvl="0">
              <a:lnSpc>
                <a:spcPct val="100000"/>
              </a:lnSpc>
              <a:spcBef>
                <a:spcPts val="600"/>
              </a:spcBef>
              <a:defRPr/>
            </a:pPr>
            <a:r>
              <a:rPr kumimoji="0" lang="en-GB" altLang="zh-CN" sz="1400" b="1" i="0" u="none" strike="noStrike" kern="1200" cap="none" spc="0" normalizeH="0" baseline="0" noProof="0" dirty="0">
                <a:ln>
                  <a:noFill/>
                </a:ln>
                <a:solidFill>
                  <a:srgbClr val="FFFFFF"/>
                </a:solidFill>
                <a:effectLst/>
                <a:uLnTx/>
                <a:uFillTx/>
                <a:ea typeface="vivo type CN简 Regular" panose="02000500000000000000" charset="-122"/>
              </a:rPr>
              <a:t>Agenda Item:</a:t>
            </a:r>
            <a:r>
              <a:rPr kumimoji="0" lang="zh-CN" altLang="en-US" sz="1400" b="1" i="0" u="none" strike="noStrike" kern="1200" cap="none" spc="0" normalizeH="0" baseline="0" noProof="0" dirty="0">
                <a:ln>
                  <a:noFill/>
                </a:ln>
                <a:solidFill>
                  <a:srgbClr val="FFFFFF"/>
                </a:solidFill>
                <a:effectLst/>
                <a:uLnTx/>
                <a:uFillTx/>
                <a:ea typeface="vivo type CN简 Regular" panose="02000500000000000000" charset="-122"/>
              </a:rPr>
              <a:t>  </a:t>
            </a:r>
            <a:r>
              <a:rPr lang="en-US" altLang="zh-CN" b="1" dirty="0">
                <a:solidFill>
                  <a:srgbClr val="FFFFFF"/>
                </a:solidFill>
              </a:rPr>
              <a:t>9.2.6</a:t>
            </a:r>
            <a:endParaRPr kumimoji="0" lang="en-US" altLang="zh-CN" sz="1400" b="1" i="0" u="none" strike="noStrike" kern="1200" cap="none" spc="0" normalizeH="0" baseline="0" noProof="0" dirty="0">
              <a:ln>
                <a:noFill/>
              </a:ln>
              <a:solidFill>
                <a:srgbClr val="FFFFFF"/>
              </a:solidFill>
              <a:effectLst/>
              <a:uLnTx/>
              <a:uFillTx/>
              <a:ea typeface="vivo type CN简 Regular" panose="02000500000000000000" charset="-122"/>
            </a:endParaRPr>
          </a:p>
        </p:txBody>
      </p:sp>
      <p:sp>
        <p:nvSpPr>
          <p:cNvPr id="15" name="文本占位符 4">
            <a:extLst>
              <a:ext uri="{FF2B5EF4-FFF2-40B4-BE49-F238E27FC236}">
                <a16:creationId xmlns:a16="http://schemas.microsoft.com/office/drawing/2014/main" id="{C42DC30F-BA36-4CB8-9D78-C0A92E693C83}"/>
              </a:ext>
            </a:extLst>
          </p:cNvPr>
          <p:cNvSpPr>
            <a:spLocks noGrp="1"/>
          </p:cNvSpPr>
          <p:nvPr/>
        </p:nvSpPr>
        <p:spPr>
          <a:xfrm>
            <a:off x="58993" y="3892152"/>
            <a:ext cx="8974775" cy="45686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latin typeface="微软雅黑" panose="020B0503020204020204" pitchFamily="34" charset="-122"/>
                <a:ea typeface="微软雅黑" panose="020B0503020204020204" pitchFamily="34" charset="-122"/>
              </a:rPr>
              <a:t>Handling of RRM Studies for LP-WUS/WUR SI</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p:txBody>
          <a:bodyPr/>
          <a:lstStyle/>
          <a:p>
            <a:r>
              <a:rPr lang="en-US" altLang="zh-CN" b="1" dirty="0"/>
              <a:t>Outlines</a:t>
            </a:r>
          </a:p>
        </p:txBody>
      </p:sp>
      <p:sp>
        <p:nvSpPr>
          <p:cNvPr id="7" name="文本框 3">
            <a:extLst>
              <a:ext uri="{FF2B5EF4-FFF2-40B4-BE49-F238E27FC236}">
                <a16:creationId xmlns:a16="http://schemas.microsoft.com/office/drawing/2014/main" id="{BEE3540D-8C39-49EC-976C-CF437C8F8DEE}"/>
              </a:ext>
            </a:extLst>
          </p:cNvPr>
          <p:cNvSpPr txBox="1"/>
          <p:nvPr/>
        </p:nvSpPr>
        <p:spPr>
          <a:xfrm>
            <a:off x="664691" y="1412024"/>
            <a:ext cx="11341878" cy="1429622"/>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kumimoji="0" lang="en-US" altLang="zh-CN" sz="2000" b="1" i="0" u="none" strike="noStrike" kern="1200" cap="none" spc="0" normalizeH="0" baseline="0" noProof="0" dirty="0">
                <a:ln>
                  <a:noFill/>
                </a:ln>
                <a:solidFill>
                  <a:srgbClr val="000000"/>
                </a:solidFill>
                <a:effectLst/>
                <a:uLnTx/>
                <a:uFillTx/>
                <a:ea typeface="宋体" panose="02010600030101010101" pitchFamily="2" charset="-122"/>
              </a:rPr>
              <a:t>Motivation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2000" b="1" dirty="0">
                <a:solidFill>
                  <a:srgbClr val="000000"/>
                </a:solidFill>
                <a:ea typeface="宋体" panose="02010600030101010101" pitchFamily="2" charset="-122"/>
              </a:rPr>
              <a:t>RRM Measurement Aspects Studied by RAN 1</a:t>
            </a:r>
            <a:endParaRPr kumimoji="0" lang="en-US" altLang="zh-CN" sz="2000" b="1" i="0" u="none" strike="noStrike" kern="1200" cap="none" spc="0" normalizeH="0" baseline="0" noProof="0" dirty="0">
              <a:ln>
                <a:noFill/>
              </a:ln>
              <a:solidFill>
                <a:srgbClr val="000000"/>
              </a:solidFill>
              <a:effectLst/>
              <a:uLnTx/>
              <a:uFillTx/>
              <a:ea typeface="宋体" panose="02010600030101010101" pitchFamily="2" charset="-122"/>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2000" b="1" dirty="0">
                <a:solidFill>
                  <a:srgbClr val="000000"/>
                </a:solidFill>
                <a:ea typeface="宋体" panose="02010600030101010101" pitchFamily="2" charset="-122"/>
              </a:rPr>
              <a:t>Proposed RAN 4 Study Scope </a:t>
            </a:r>
            <a:r>
              <a:rPr kumimoji="0" lang="en-US" altLang="zh-CN" sz="2000" b="1" i="0" u="none" strike="noStrike" kern="1200" cap="none" spc="0" normalizeH="0" baseline="0" noProof="0" dirty="0">
                <a:ln>
                  <a:noFill/>
                </a:ln>
                <a:solidFill>
                  <a:srgbClr val="000000"/>
                </a:solidFill>
                <a:effectLst/>
                <a:uLnTx/>
                <a:uFillTx/>
                <a:ea typeface="宋体" panose="02010600030101010101" pitchFamily="2" charset="-122"/>
              </a:rPr>
              <a:t>and TU Request </a:t>
            </a:r>
          </a:p>
        </p:txBody>
      </p:sp>
    </p:spTree>
    <p:extLst>
      <p:ext uri="{BB962C8B-B14F-4D97-AF65-F5344CB8AC3E}">
        <p14:creationId xmlns:p14="http://schemas.microsoft.com/office/powerpoint/2010/main" val="7458901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60744" y="280072"/>
            <a:ext cx="9194219" cy="456860"/>
          </a:xfrm>
        </p:spPr>
        <p:txBody>
          <a:bodyPr/>
          <a:lstStyle/>
          <a:p>
            <a:r>
              <a:rPr lang="en-US" altLang="zh-CN" dirty="0"/>
              <a:t>Motivation</a:t>
            </a:r>
          </a:p>
        </p:txBody>
      </p:sp>
      <p:sp>
        <p:nvSpPr>
          <p:cNvPr id="12" name="文本占位符 3">
            <a:extLst>
              <a:ext uri="{FF2B5EF4-FFF2-40B4-BE49-F238E27FC236}">
                <a16:creationId xmlns:a16="http://schemas.microsoft.com/office/drawing/2014/main" id="{77740B30-7915-482D-AB92-9023CFEC0225}"/>
              </a:ext>
            </a:extLst>
          </p:cNvPr>
          <p:cNvSpPr>
            <a:spLocks noGrp="1"/>
          </p:cNvSpPr>
          <p:nvPr>
            <p:ph type="body" sz="quarter" idx="62"/>
          </p:nvPr>
        </p:nvSpPr>
        <p:spPr>
          <a:xfrm>
            <a:off x="560744" y="742370"/>
            <a:ext cx="9194219" cy="267033"/>
          </a:xfrm>
        </p:spPr>
        <p:txBody>
          <a:bodyPr/>
          <a:lstStyle/>
          <a:p>
            <a:r>
              <a:rPr lang="en-US" altLang="zh-CN" dirty="0"/>
              <a:t>Necessity on RRM relaxation of MR and RRM offloading to LP-WUR</a:t>
            </a:r>
            <a:endParaRPr lang="zh-CN" altLang="en-US" dirty="0"/>
          </a:p>
        </p:txBody>
      </p:sp>
      <p:graphicFrame>
        <p:nvGraphicFramePr>
          <p:cNvPr id="4" name="表格 3">
            <a:extLst>
              <a:ext uri="{FF2B5EF4-FFF2-40B4-BE49-F238E27FC236}">
                <a16:creationId xmlns:a16="http://schemas.microsoft.com/office/drawing/2014/main" id="{5A488760-086B-4846-AD8B-FAFB0E9E1FF7}"/>
              </a:ext>
            </a:extLst>
          </p:cNvPr>
          <p:cNvGraphicFramePr>
            <a:graphicFrameLocks noGrp="1"/>
          </p:cNvGraphicFramePr>
          <p:nvPr>
            <p:extLst>
              <p:ext uri="{D42A27DB-BD31-4B8C-83A1-F6EECF244321}">
                <p14:modId xmlns:p14="http://schemas.microsoft.com/office/powerpoint/2010/main" val="1326748105"/>
              </p:ext>
            </p:extLst>
          </p:nvPr>
        </p:nvGraphicFramePr>
        <p:xfrm>
          <a:off x="965674" y="4122262"/>
          <a:ext cx="7306655" cy="2311400"/>
        </p:xfrm>
        <a:graphic>
          <a:graphicData uri="http://schemas.openxmlformats.org/drawingml/2006/table">
            <a:tbl>
              <a:tblPr firstRow="1" bandRow="1">
                <a:tableStyleId>{5C22544A-7EE6-4342-B048-85BDC9FD1C3A}</a:tableStyleId>
              </a:tblPr>
              <a:tblGrid>
                <a:gridCol w="3409772">
                  <a:extLst>
                    <a:ext uri="{9D8B030D-6E8A-4147-A177-3AD203B41FA5}">
                      <a16:colId xmlns:a16="http://schemas.microsoft.com/office/drawing/2014/main" val="2838180187"/>
                    </a:ext>
                  </a:extLst>
                </a:gridCol>
                <a:gridCol w="1529697">
                  <a:extLst>
                    <a:ext uri="{9D8B030D-6E8A-4147-A177-3AD203B41FA5}">
                      <a16:colId xmlns:a16="http://schemas.microsoft.com/office/drawing/2014/main" val="775600115"/>
                    </a:ext>
                  </a:extLst>
                </a:gridCol>
                <a:gridCol w="1495514">
                  <a:extLst>
                    <a:ext uri="{9D8B030D-6E8A-4147-A177-3AD203B41FA5}">
                      <a16:colId xmlns:a16="http://schemas.microsoft.com/office/drawing/2014/main" val="3380328061"/>
                    </a:ext>
                  </a:extLst>
                </a:gridCol>
                <a:gridCol w="871672">
                  <a:extLst>
                    <a:ext uri="{9D8B030D-6E8A-4147-A177-3AD203B41FA5}">
                      <a16:colId xmlns:a16="http://schemas.microsoft.com/office/drawing/2014/main" val="1612695088"/>
                    </a:ext>
                  </a:extLst>
                </a:gridCol>
              </a:tblGrid>
              <a:tr h="370840">
                <a:tc>
                  <a:txBody>
                    <a:bodyPr/>
                    <a:lstStyle/>
                    <a:p>
                      <a:pPr algn="ctr"/>
                      <a:r>
                        <a:rPr lang="en-US" sz="1200" dirty="0">
                          <a:latin typeface="Times New Roman" panose="02020603050405020304" pitchFamily="18" charset="0"/>
                          <a:cs typeface="Times New Roman" panose="02020603050405020304" pitchFamily="18" charset="0"/>
                        </a:rPr>
                        <a:t>MR RRM relaxation/ offloading to LP-WUR</a:t>
                      </a:r>
                    </a:p>
                  </a:txBody>
                  <a:tcPr/>
                </a:tc>
                <a:tc>
                  <a:txBody>
                    <a:bodyPr/>
                    <a:lstStyle/>
                    <a:p>
                      <a:pPr algn="ctr"/>
                      <a:r>
                        <a:rPr lang="en-US" sz="1200" dirty="0">
                          <a:latin typeface="Times New Roman" panose="02020603050405020304" pitchFamily="18" charset="0"/>
                          <a:cs typeface="Times New Roman" panose="02020603050405020304" pitchFamily="18" charset="0"/>
                        </a:rPr>
                        <a:t>Mean power saving gain range**</a:t>
                      </a:r>
                    </a:p>
                  </a:txBody>
                  <a:tcPr/>
                </a:tc>
                <a:tc>
                  <a:txBody>
                    <a:bodyPr/>
                    <a:lstStyle/>
                    <a:p>
                      <a:pPr algn="ctr"/>
                      <a:r>
                        <a:rPr lang="en-US" sz="1200" dirty="0">
                          <a:latin typeface="Times New Roman" panose="02020603050405020304" pitchFamily="18" charset="0"/>
                          <a:cs typeface="Times New Roman" panose="02020603050405020304" pitchFamily="18" charset="0"/>
                        </a:rPr>
                        <a:t>Mean power saving gain average**</a:t>
                      </a:r>
                    </a:p>
                  </a:txBody>
                  <a:tcPr/>
                </a:tc>
                <a:tc>
                  <a:txBody>
                    <a:bodyPr/>
                    <a:lstStyle/>
                    <a:p>
                      <a:pPr algn="ctr"/>
                      <a:r>
                        <a:rPr lang="en-US" sz="1200" dirty="0">
                          <a:latin typeface="Times New Roman" panose="02020603050405020304" pitchFamily="18" charset="0"/>
                          <a:cs typeface="Times New Roman" panose="02020603050405020304" pitchFamily="18" charset="0"/>
                        </a:rPr>
                        <a:t># of input sources </a:t>
                      </a:r>
                    </a:p>
                  </a:txBody>
                  <a:tcPr/>
                </a:tc>
                <a:extLst>
                  <a:ext uri="{0D108BD9-81ED-4DB2-BD59-A6C34878D82A}">
                    <a16:rowId xmlns:a16="http://schemas.microsoft.com/office/drawing/2014/main" val="1693313317"/>
                  </a:ext>
                </a:extLst>
              </a:tr>
              <a:tr h="370840">
                <a:tc>
                  <a:txBody>
                    <a:bodyPr/>
                    <a:lstStyle/>
                    <a:p>
                      <a:r>
                        <a:rPr lang="en-US" altLang="zh-CN" sz="1200" dirty="0">
                          <a:latin typeface="Times New Roman" panose="02020603050405020304" pitchFamily="18" charset="0"/>
                          <a:cs typeface="Times New Roman" panose="02020603050405020304" pitchFamily="18" charset="0"/>
                        </a:rPr>
                        <a:t>No MR RRM relaxation and offloading to LP-WUR</a:t>
                      </a:r>
                      <a:endParaRPr lang="en-US" sz="1200" dirty="0">
                        <a:latin typeface="Times New Roman" panose="02020603050405020304" pitchFamily="18" charset="0"/>
                        <a:cs typeface="Times New Roman" panose="02020603050405020304" pitchFamily="18" charset="0"/>
                      </a:endParaRPr>
                    </a:p>
                  </a:txBody>
                  <a:tcPr/>
                </a:tc>
                <a:tc>
                  <a:txBody>
                    <a:bodyPr/>
                    <a:lstStyle/>
                    <a:p>
                      <a:pPr algn="ctr"/>
                      <a:r>
                        <a:rPr lang="en-US" sz="1200" b="1" dirty="0">
                          <a:latin typeface="Times New Roman" panose="02020603050405020304" pitchFamily="18" charset="0"/>
                          <a:cs typeface="Times New Roman" panose="02020603050405020304" pitchFamily="18" charset="0"/>
                        </a:rPr>
                        <a:t>-211%</a:t>
                      </a:r>
                    </a:p>
                  </a:txBody>
                  <a:tcPr/>
                </a:tc>
                <a:tc>
                  <a:txBody>
                    <a:bodyPr/>
                    <a:lstStyle/>
                    <a:p>
                      <a:pPr algn="ctr" hangingPunct="0"/>
                      <a:r>
                        <a:rPr lang="en-GB" sz="1200" b="1" kern="1200" dirty="0">
                          <a:solidFill>
                            <a:schemeClr val="dk1"/>
                          </a:solidFill>
                          <a:effectLst/>
                          <a:latin typeface="+mn-lt"/>
                          <a:ea typeface="+mn-ea"/>
                          <a:cs typeface="+mn-cs"/>
                        </a:rPr>
                        <a:t>-624%~-5%</a:t>
                      </a:r>
                      <a:r>
                        <a:rPr lang="en-US" sz="1200" b="1" kern="1200" dirty="0">
                          <a:solidFill>
                            <a:schemeClr val="dk1"/>
                          </a:solidFill>
                          <a:effectLst/>
                          <a:latin typeface="+mn-lt"/>
                          <a:ea typeface="+mn-ea"/>
                          <a:cs typeface="+mn-cs"/>
                        </a:rPr>
                        <a:t>  </a:t>
                      </a:r>
                      <a:endParaRPr lang="en-US" sz="1200" b="1" dirty="0">
                        <a:latin typeface="Times New Roman" panose="02020603050405020304" pitchFamily="18" charset="0"/>
                        <a:cs typeface="Times New Roman" panose="02020603050405020304" pitchFamily="18" charset="0"/>
                      </a:endParaRPr>
                    </a:p>
                  </a:txBody>
                  <a:tcPr/>
                </a:tc>
                <a:tc>
                  <a:txBody>
                    <a:bodyPr/>
                    <a:lstStyle/>
                    <a:p>
                      <a:pPr algn="ctr"/>
                      <a:r>
                        <a:rPr lang="en-US" sz="1200" dirty="0">
                          <a:latin typeface="Times New Roman" panose="02020603050405020304" pitchFamily="18" charset="0"/>
                          <a:cs typeface="Times New Roman" panose="02020603050405020304" pitchFamily="18" charset="0"/>
                        </a:rPr>
                        <a:t>5</a:t>
                      </a:r>
                    </a:p>
                  </a:txBody>
                  <a:tcPr/>
                </a:tc>
                <a:extLst>
                  <a:ext uri="{0D108BD9-81ED-4DB2-BD59-A6C34878D82A}">
                    <a16:rowId xmlns:a16="http://schemas.microsoft.com/office/drawing/2014/main" val="3781627676"/>
                  </a:ext>
                </a:extLst>
              </a:tr>
              <a:tr h="370840">
                <a:tc>
                  <a:txBody>
                    <a:bodyPr/>
                    <a:lstStyle/>
                    <a:p>
                      <a:r>
                        <a:rPr lang="en-US" altLang="zh-CN" sz="1200" dirty="0">
                          <a:latin typeface="Times New Roman" panose="02020603050405020304" pitchFamily="18" charset="0"/>
                          <a:cs typeface="Times New Roman" panose="02020603050405020304" pitchFamily="18" charset="0"/>
                        </a:rPr>
                        <a:t>MR RRM relaxation &lt; 8 times </a:t>
                      </a:r>
                      <a:endParaRPr lang="en-US" sz="1200" dirty="0">
                        <a:latin typeface="Times New Roman" panose="02020603050405020304" pitchFamily="18" charset="0"/>
                        <a:cs typeface="Times New Roman" panose="02020603050405020304" pitchFamily="18" charset="0"/>
                      </a:endParaRPr>
                    </a:p>
                  </a:txBody>
                  <a:tcPr/>
                </a:tc>
                <a:tc>
                  <a:txBody>
                    <a:bodyPr/>
                    <a:lstStyle/>
                    <a:p>
                      <a:pPr algn="ctr"/>
                      <a:r>
                        <a:rPr lang="en-US" sz="1200" b="1" dirty="0">
                          <a:latin typeface="Times New Roman" panose="02020603050405020304" pitchFamily="18" charset="0"/>
                          <a:cs typeface="Times New Roman" panose="02020603050405020304" pitchFamily="18" charset="0"/>
                        </a:rPr>
                        <a:t>4%</a:t>
                      </a:r>
                    </a:p>
                  </a:txBody>
                  <a:tcPr/>
                </a:tc>
                <a:tc>
                  <a:txBody>
                    <a:bodyPr/>
                    <a:lstStyle/>
                    <a:p>
                      <a:pPr algn="ctr"/>
                      <a:r>
                        <a:rPr lang="en-US" altLang="zh-CN" sz="1200" b="1" dirty="0">
                          <a:latin typeface="Times New Roman" panose="02020603050405020304" pitchFamily="18" charset="0"/>
                          <a:cs typeface="Times New Roman" panose="02020603050405020304" pitchFamily="18" charset="0"/>
                        </a:rPr>
                        <a:t>-18%~50% </a:t>
                      </a:r>
                      <a:endParaRPr lang="en-US" sz="1200" b="1" dirty="0">
                        <a:latin typeface="Times New Roman" panose="02020603050405020304" pitchFamily="18" charset="0"/>
                        <a:cs typeface="Times New Roman" panose="02020603050405020304" pitchFamily="18" charset="0"/>
                      </a:endParaRPr>
                    </a:p>
                  </a:txBody>
                  <a:tcPr/>
                </a:tc>
                <a:tc>
                  <a:txBody>
                    <a:bodyPr/>
                    <a:lstStyle/>
                    <a:p>
                      <a:pPr algn="ctr"/>
                      <a:r>
                        <a:rPr lang="en-US" sz="1200" dirty="0">
                          <a:latin typeface="Times New Roman" panose="02020603050405020304" pitchFamily="18" charset="0"/>
                          <a:cs typeface="Times New Roman" panose="02020603050405020304" pitchFamily="18" charset="0"/>
                        </a:rPr>
                        <a:t>6</a:t>
                      </a:r>
                    </a:p>
                  </a:txBody>
                  <a:tcPr/>
                </a:tc>
                <a:extLst>
                  <a:ext uri="{0D108BD9-81ED-4DB2-BD59-A6C34878D82A}">
                    <a16:rowId xmlns:a16="http://schemas.microsoft.com/office/drawing/2014/main" val="380666497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8 times &lt;= MR RRM relaxation &lt; =16 times </a:t>
                      </a:r>
                      <a:endParaRPr lang="en-US" sz="1200" dirty="0">
                        <a:latin typeface="Times New Roman" panose="02020603050405020304" pitchFamily="18" charset="0"/>
                        <a:cs typeface="Times New Roman" panose="02020603050405020304" pitchFamily="18" charset="0"/>
                      </a:endParaRPr>
                    </a:p>
                  </a:txBody>
                  <a:tcPr/>
                </a:tc>
                <a:tc>
                  <a:txBody>
                    <a:bodyPr/>
                    <a:lstStyle/>
                    <a:p>
                      <a:pPr algn="ctr"/>
                      <a:r>
                        <a:rPr lang="en-US" sz="1200" b="1" dirty="0">
                          <a:latin typeface="Times New Roman" panose="02020603050405020304" pitchFamily="18" charset="0"/>
                          <a:cs typeface="Times New Roman" panose="02020603050405020304" pitchFamily="18" charset="0"/>
                        </a:rPr>
                        <a:t>40%</a:t>
                      </a:r>
                    </a:p>
                  </a:txBody>
                  <a:tcPr/>
                </a:tc>
                <a:tc>
                  <a:txBody>
                    <a:bodyPr/>
                    <a:lstStyle/>
                    <a:p>
                      <a:pPr algn="ctr"/>
                      <a:r>
                        <a:rPr lang="en-US" sz="1200" b="1" dirty="0">
                          <a:latin typeface="Times New Roman" panose="02020603050405020304" pitchFamily="18" charset="0"/>
                          <a:cs typeface="Times New Roman" panose="02020603050405020304" pitchFamily="18" charset="0"/>
                        </a:rPr>
                        <a:t>-18%~60% </a:t>
                      </a:r>
                    </a:p>
                  </a:txBody>
                  <a:tcPr/>
                </a:tc>
                <a:tc>
                  <a:txBody>
                    <a:bodyPr/>
                    <a:lstStyle/>
                    <a:p>
                      <a:pPr algn="ctr"/>
                      <a:r>
                        <a:rPr lang="en-US" sz="1200" dirty="0">
                          <a:latin typeface="Times New Roman" panose="02020603050405020304" pitchFamily="18" charset="0"/>
                          <a:cs typeface="Times New Roman" panose="02020603050405020304" pitchFamily="18" charset="0"/>
                        </a:rPr>
                        <a:t>9</a:t>
                      </a:r>
                    </a:p>
                  </a:txBody>
                  <a:tcPr/>
                </a:tc>
                <a:extLst>
                  <a:ext uri="{0D108BD9-81ED-4DB2-BD59-A6C34878D82A}">
                    <a16:rowId xmlns:a16="http://schemas.microsoft.com/office/drawing/2014/main" val="1981490459"/>
                  </a:ext>
                </a:extLst>
              </a:tr>
              <a:tr h="370840">
                <a:tc>
                  <a:txBody>
                    <a:bodyPr/>
                    <a:lstStyle/>
                    <a:p>
                      <a:r>
                        <a:rPr lang="en-US" sz="1200" dirty="0">
                          <a:latin typeface="Times New Roman" panose="02020603050405020304" pitchFamily="18" charset="0"/>
                          <a:cs typeface="Times New Roman" panose="02020603050405020304" pitchFamily="18" charset="0"/>
                        </a:rPr>
                        <a:t>MR RRM relaxation &gt;16 times </a:t>
                      </a:r>
                    </a:p>
                  </a:txBody>
                  <a:tcPr/>
                </a:tc>
                <a:tc>
                  <a:txBody>
                    <a:bodyPr/>
                    <a:lstStyle/>
                    <a:p>
                      <a:pPr algn="ctr"/>
                      <a:r>
                        <a:rPr lang="en-US" sz="1200" b="1" dirty="0">
                          <a:latin typeface="Times New Roman" panose="02020603050405020304" pitchFamily="18" charset="0"/>
                          <a:cs typeface="Times New Roman" panose="02020603050405020304" pitchFamily="18" charset="0"/>
                        </a:rPr>
                        <a:t>60%</a:t>
                      </a:r>
                    </a:p>
                  </a:txBody>
                  <a:tcPr/>
                </a:tc>
                <a:tc>
                  <a:txBody>
                    <a:bodyPr/>
                    <a:lstStyle/>
                    <a:p>
                      <a:pPr algn="ctr"/>
                      <a:r>
                        <a:rPr lang="en-US" sz="1200" b="1" dirty="0">
                          <a:latin typeface="Times New Roman" panose="02020603050405020304" pitchFamily="18" charset="0"/>
                          <a:cs typeface="Times New Roman" panose="02020603050405020304" pitchFamily="18" charset="0"/>
                        </a:rPr>
                        <a:t>22%~90%</a:t>
                      </a:r>
                    </a:p>
                  </a:txBody>
                  <a:tcPr/>
                </a:tc>
                <a:tc>
                  <a:txBody>
                    <a:bodyPr/>
                    <a:lstStyle/>
                    <a:p>
                      <a:pPr algn="ctr"/>
                      <a:r>
                        <a:rPr lang="en-US" sz="1200" dirty="0">
                          <a:latin typeface="Times New Roman" panose="02020603050405020304" pitchFamily="18" charset="0"/>
                          <a:cs typeface="Times New Roman" panose="02020603050405020304" pitchFamily="18" charset="0"/>
                        </a:rPr>
                        <a:t>9</a:t>
                      </a:r>
                    </a:p>
                  </a:txBody>
                  <a:tcPr/>
                </a:tc>
                <a:extLst>
                  <a:ext uri="{0D108BD9-81ED-4DB2-BD59-A6C34878D82A}">
                    <a16:rowId xmlns:a16="http://schemas.microsoft.com/office/drawing/2014/main" val="3927333121"/>
                  </a:ext>
                </a:extLst>
              </a:tr>
              <a:tr h="370840">
                <a:tc>
                  <a:txBody>
                    <a:bodyPr/>
                    <a:lstStyle/>
                    <a:p>
                      <a:r>
                        <a:rPr lang="en-US" sz="1200" dirty="0">
                          <a:latin typeface="Times New Roman" panose="02020603050405020304" pitchFamily="18" charset="0"/>
                          <a:cs typeface="Times New Roman" panose="02020603050405020304" pitchFamily="18" charset="0"/>
                        </a:rPr>
                        <a:t>No RRM relaxation, fully offloading to LP-WUR</a:t>
                      </a:r>
                    </a:p>
                  </a:txBody>
                  <a:tcPr/>
                </a:tc>
                <a:tc>
                  <a:txBody>
                    <a:bodyPr/>
                    <a:lstStyle/>
                    <a:p>
                      <a:pPr algn="ctr"/>
                      <a:r>
                        <a:rPr lang="en-US" sz="1200" b="1" dirty="0">
                          <a:latin typeface="Times New Roman" panose="02020603050405020304" pitchFamily="18" charset="0"/>
                          <a:cs typeface="Times New Roman" panose="02020603050405020304" pitchFamily="18" charset="0"/>
                        </a:rPr>
                        <a:t>83%</a:t>
                      </a:r>
                    </a:p>
                  </a:txBody>
                  <a:tcPr/>
                </a:tc>
                <a:tc>
                  <a:txBody>
                    <a:bodyPr/>
                    <a:lstStyle/>
                    <a:p>
                      <a:pPr algn="ctr"/>
                      <a:r>
                        <a:rPr lang="en-US" sz="1200" b="1" dirty="0">
                          <a:latin typeface="Times New Roman" panose="02020603050405020304" pitchFamily="18" charset="0"/>
                          <a:cs typeface="Times New Roman" panose="02020603050405020304" pitchFamily="18" charset="0"/>
                        </a:rPr>
                        <a:t>76%~94%</a:t>
                      </a:r>
                    </a:p>
                  </a:txBody>
                  <a:tcPr/>
                </a:tc>
                <a:tc>
                  <a:txBody>
                    <a:bodyPr/>
                    <a:lstStyle/>
                    <a:p>
                      <a:pPr algn="ctr"/>
                      <a:r>
                        <a:rPr lang="en-US" sz="1200" dirty="0">
                          <a:latin typeface="Times New Roman" panose="02020603050405020304" pitchFamily="18" charset="0"/>
                          <a:cs typeface="Times New Roman" panose="02020603050405020304" pitchFamily="18" charset="0"/>
                        </a:rPr>
                        <a:t>10</a:t>
                      </a:r>
                    </a:p>
                  </a:txBody>
                  <a:tcPr/>
                </a:tc>
                <a:extLst>
                  <a:ext uri="{0D108BD9-81ED-4DB2-BD59-A6C34878D82A}">
                    <a16:rowId xmlns:a16="http://schemas.microsoft.com/office/drawing/2014/main" val="3282953266"/>
                  </a:ext>
                </a:extLst>
              </a:tr>
            </a:tbl>
          </a:graphicData>
        </a:graphic>
      </p:graphicFrame>
      <p:sp>
        <p:nvSpPr>
          <p:cNvPr id="5" name="文本框 4">
            <a:extLst>
              <a:ext uri="{FF2B5EF4-FFF2-40B4-BE49-F238E27FC236}">
                <a16:creationId xmlns:a16="http://schemas.microsoft.com/office/drawing/2014/main" id="{023D9CE3-499B-4D98-82F1-7039A6DBD2F8}"/>
              </a:ext>
            </a:extLst>
          </p:cNvPr>
          <p:cNvSpPr txBox="1"/>
          <p:nvPr/>
        </p:nvSpPr>
        <p:spPr>
          <a:xfrm>
            <a:off x="8357184" y="5700131"/>
            <a:ext cx="3196730" cy="646331"/>
          </a:xfrm>
          <a:prstGeom prst="rect">
            <a:avLst/>
          </a:prstGeom>
          <a:noFill/>
        </p:spPr>
        <p:txBody>
          <a:bodyPr wrap="square" rtlCol="0">
            <a:spAutoFit/>
          </a:bodyPr>
          <a:lstStyle/>
          <a:p>
            <a:pPr algn="just"/>
            <a:r>
              <a:rPr lang="en-US" altLang="zh-CN" sz="1200" dirty="0">
                <a:latin typeface="Times New Roman" panose="02020603050405020304" pitchFamily="18" charset="0"/>
                <a:ea typeface="等线" panose="02010600030101010101" pitchFamily="2" charset="-122"/>
              </a:rPr>
              <a:t>* TR 38.869</a:t>
            </a:r>
            <a:endParaRPr lang="en-US" sz="1200" dirty="0">
              <a:latin typeface="Times New Roman" panose="02020603050405020304" pitchFamily="18" charset="0"/>
              <a:cs typeface="Times New Roman" panose="02020603050405020304" pitchFamily="18" charset="0"/>
            </a:endParaRPr>
          </a:p>
          <a:p>
            <a:pPr algn="just"/>
            <a:r>
              <a:rPr lang="en-US" sz="1200" dirty="0">
                <a:latin typeface="Times New Roman" panose="02020603050405020304" pitchFamily="18" charset="0"/>
                <a:cs typeface="Times New Roman" panose="02020603050405020304" pitchFamily="18" charset="0"/>
              </a:rPr>
              <a:t>** Power saving gain obtained when compared</a:t>
            </a:r>
          </a:p>
          <a:p>
            <a:pPr algn="just"/>
            <a:r>
              <a:rPr lang="en-US" sz="1200" dirty="0">
                <a:latin typeface="Times New Roman" panose="02020603050405020304" pitchFamily="18" charset="0"/>
                <a:cs typeface="Times New Roman" panose="02020603050405020304" pitchFamily="18" charset="0"/>
              </a:rPr>
              <a:t>      to</a:t>
            </a:r>
            <a:r>
              <a:rPr lang="en-US" altLang="zh-CN" sz="1200" dirty="0">
                <a:latin typeface="Times New Roman" panose="02020603050405020304" pitchFamily="18" charset="0"/>
                <a:cs typeface="Times New Roman" panose="02020603050405020304" pitchFamily="18" charset="0"/>
              </a:rPr>
              <a:t> </a:t>
            </a:r>
            <a:r>
              <a:rPr lang="en-US" altLang="zh-CN" sz="1200" dirty="0" err="1">
                <a:latin typeface="Times New Roman" panose="02020603050405020304" pitchFamily="18" charset="0"/>
                <a:cs typeface="Times New Roman" panose="02020603050405020304" pitchFamily="18" charset="0"/>
              </a:rPr>
              <a:t>i</a:t>
            </a:r>
            <a:r>
              <a:rPr lang="en-US" altLang="zh-CN" sz="1200" dirty="0">
                <a:latin typeface="Times New Roman" panose="02020603050405020304" pitchFamily="18" charset="0"/>
                <a:cs typeface="Times New Roman" panose="02020603050405020304" pitchFamily="18" charset="0"/>
              </a:rPr>
              <a:t>-DRX with or without PEI</a:t>
            </a:r>
            <a:r>
              <a:rPr lang="en-US" sz="1200" dirty="0">
                <a:latin typeface="Times New Roman" panose="02020603050405020304" pitchFamily="18" charset="0"/>
                <a:cs typeface="Times New Roman" panose="02020603050405020304" pitchFamily="18" charset="0"/>
              </a:rPr>
              <a:t> </a:t>
            </a:r>
          </a:p>
        </p:txBody>
      </p:sp>
      <p:sp>
        <p:nvSpPr>
          <p:cNvPr id="6" name="矩形 5">
            <a:extLst>
              <a:ext uri="{FF2B5EF4-FFF2-40B4-BE49-F238E27FC236}">
                <a16:creationId xmlns:a16="http://schemas.microsoft.com/office/drawing/2014/main" id="{D17AFC5C-0C91-4904-82D3-1EDCE9DE6B19}"/>
              </a:ext>
            </a:extLst>
          </p:cNvPr>
          <p:cNvSpPr/>
          <p:nvPr/>
        </p:nvSpPr>
        <p:spPr>
          <a:xfrm>
            <a:off x="2333432" y="3790646"/>
            <a:ext cx="4843249" cy="307777"/>
          </a:xfrm>
          <a:prstGeom prst="rect">
            <a:avLst/>
          </a:prstGeom>
        </p:spPr>
        <p:txBody>
          <a:bodyPr wrap="none">
            <a:spAutoFit/>
          </a:bodyPr>
          <a:lstStyle/>
          <a:p>
            <a:r>
              <a:rPr lang="it-IT" sz="1400" dirty="0">
                <a:latin typeface="Times New Roman" panose="02020603050405020304" pitchFamily="18" charset="0"/>
                <a:ea typeface="宋体" panose="02010600030101010101" pitchFamily="2" charset="-122"/>
              </a:rPr>
              <a:t>Table Power saving gain via duty-cycled LP-WUS monitoring**</a:t>
            </a:r>
            <a:endParaRPr lang="en-US" sz="1400" dirty="0"/>
          </a:p>
        </p:txBody>
      </p:sp>
      <p:graphicFrame>
        <p:nvGraphicFramePr>
          <p:cNvPr id="14" name="图表 13">
            <a:extLst>
              <a:ext uri="{FF2B5EF4-FFF2-40B4-BE49-F238E27FC236}">
                <a16:creationId xmlns:a16="http://schemas.microsoft.com/office/drawing/2014/main" id="{15C345CD-1594-47C1-9173-0EEB881D777F}"/>
              </a:ext>
            </a:extLst>
          </p:cNvPr>
          <p:cNvGraphicFramePr>
            <a:graphicFrameLocks/>
          </p:cNvGraphicFramePr>
          <p:nvPr>
            <p:extLst>
              <p:ext uri="{D42A27DB-BD31-4B8C-83A1-F6EECF244321}">
                <p14:modId xmlns:p14="http://schemas.microsoft.com/office/powerpoint/2010/main" val="2783607245"/>
              </p:ext>
            </p:extLst>
          </p:nvPr>
        </p:nvGraphicFramePr>
        <p:xfrm>
          <a:off x="734938" y="1331799"/>
          <a:ext cx="7768128" cy="25143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示 8">
            <a:extLst>
              <a:ext uri="{FF2B5EF4-FFF2-40B4-BE49-F238E27FC236}">
                <a16:creationId xmlns:a16="http://schemas.microsoft.com/office/drawing/2014/main" id="{8E14ADF6-24B0-4F59-841D-B83205540AA1}"/>
              </a:ext>
            </a:extLst>
          </p:cNvPr>
          <p:cNvGraphicFramePr/>
          <p:nvPr>
            <p:extLst>
              <p:ext uri="{D42A27DB-BD31-4B8C-83A1-F6EECF244321}">
                <p14:modId xmlns:p14="http://schemas.microsoft.com/office/powerpoint/2010/main" val="1024231360"/>
              </p:ext>
            </p:extLst>
          </p:nvPr>
        </p:nvGraphicFramePr>
        <p:xfrm>
          <a:off x="8478551" y="1462217"/>
          <a:ext cx="3280830" cy="39848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文本框 9">
            <a:extLst>
              <a:ext uri="{FF2B5EF4-FFF2-40B4-BE49-F238E27FC236}">
                <a16:creationId xmlns:a16="http://schemas.microsoft.com/office/drawing/2014/main" id="{2A5D2F77-1C9E-4A43-B979-B62E43D6A31F}"/>
              </a:ext>
            </a:extLst>
          </p:cNvPr>
          <p:cNvSpPr txBox="1"/>
          <p:nvPr/>
        </p:nvSpPr>
        <p:spPr>
          <a:xfrm>
            <a:off x="8503065" y="2089202"/>
            <a:ext cx="2971179" cy="3123932"/>
          </a:xfrm>
          <a:prstGeom prst="rect">
            <a:avLst/>
          </a:prstGeom>
          <a:noFill/>
        </p:spPr>
        <p:txBody>
          <a:bodyPr wrap="square" rtlCol="0">
            <a:spAutoFit/>
          </a:bodyPr>
          <a:lstStyle/>
          <a:p>
            <a:pPr marL="285750" indent="-285750" algn="just">
              <a:spcAft>
                <a:spcPts val="600"/>
              </a:spcAf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RAN1 studied the LP-WUS /LP-WUR operation in IDLE /INACTIVE and concluded the following</a:t>
            </a:r>
          </a:p>
          <a:p>
            <a:pPr marL="285750" indent="-285750" algn="just">
              <a:buFont typeface="Arial" panose="020B0604020202020204" pitchFamily="34" charset="0"/>
              <a:buChar char="•"/>
            </a:pPr>
            <a:r>
              <a:rPr lang="en-US" sz="1600" b="1" dirty="0">
                <a:latin typeface="Times New Roman" panose="02020603050405020304" pitchFamily="18" charset="0"/>
                <a:cs typeface="Times New Roman" panose="02020603050405020304" pitchFamily="18" charset="0"/>
              </a:rPr>
              <a:t>UE power saving gain cannot be observed </a:t>
            </a:r>
            <a:r>
              <a:rPr lang="en-US" sz="1600" dirty="0">
                <a:latin typeface="Times New Roman" panose="02020603050405020304" pitchFamily="18" charset="0"/>
                <a:cs typeface="Times New Roman" panose="02020603050405020304" pitchFamily="18" charset="0"/>
              </a:rPr>
              <a:t>if the existing Rel-18 MR RRM measurement periodicity for serving and neighbor cells are applied and UE MR enters in ultra-deep sleep during LP LP-WUS monitoring</a:t>
            </a:r>
          </a:p>
        </p:txBody>
      </p:sp>
    </p:spTree>
    <p:extLst>
      <p:ext uri="{BB962C8B-B14F-4D97-AF65-F5344CB8AC3E}">
        <p14:creationId xmlns:p14="http://schemas.microsoft.com/office/powerpoint/2010/main" val="2510173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463486" y="489734"/>
            <a:ext cx="9194219" cy="456860"/>
          </a:xfrm>
        </p:spPr>
        <p:txBody>
          <a:bodyPr/>
          <a:lstStyle/>
          <a:p>
            <a:r>
              <a:rPr lang="en-US" altLang="zh-CN" dirty="0"/>
              <a:t> RRM Measurement Aspects Studied by RAN 1</a:t>
            </a:r>
          </a:p>
        </p:txBody>
      </p:sp>
      <p:graphicFrame>
        <p:nvGraphicFramePr>
          <p:cNvPr id="10" name="图示 9">
            <a:extLst>
              <a:ext uri="{FF2B5EF4-FFF2-40B4-BE49-F238E27FC236}">
                <a16:creationId xmlns:a16="http://schemas.microsoft.com/office/drawing/2014/main" id="{C9DAA6E4-58DB-4B7D-BB28-4193F63DE624}"/>
              </a:ext>
            </a:extLst>
          </p:cNvPr>
          <p:cNvGraphicFramePr/>
          <p:nvPr>
            <p:extLst>
              <p:ext uri="{D42A27DB-BD31-4B8C-83A1-F6EECF244321}">
                <p14:modId xmlns:p14="http://schemas.microsoft.com/office/powerpoint/2010/main" val="615458912"/>
              </p:ext>
            </p:extLst>
          </p:nvPr>
        </p:nvGraphicFramePr>
        <p:xfrm>
          <a:off x="618706" y="2857278"/>
          <a:ext cx="9003857" cy="35981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图示 12">
            <a:extLst>
              <a:ext uri="{FF2B5EF4-FFF2-40B4-BE49-F238E27FC236}">
                <a16:creationId xmlns:a16="http://schemas.microsoft.com/office/drawing/2014/main" id="{564932AB-B92A-42CE-B97D-3AEFBEF624BC}"/>
              </a:ext>
            </a:extLst>
          </p:cNvPr>
          <p:cNvGraphicFramePr/>
          <p:nvPr>
            <p:extLst>
              <p:ext uri="{D42A27DB-BD31-4B8C-83A1-F6EECF244321}">
                <p14:modId xmlns:p14="http://schemas.microsoft.com/office/powerpoint/2010/main" val="2968818447"/>
              </p:ext>
            </p:extLst>
          </p:nvPr>
        </p:nvGraphicFramePr>
        <p:xfrm>
          <a:off x="618707" y="1320271"/>
          <a:ext cx="9003857" cy="153700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矩形 13">
            <a:extLst>
              <a:ext uri="{FF2B5EF4-FFF2-40B4-BE49-F238E27FC236}">
                <a16:creationId xmlns:a16="http://schemas.microsoft.com/office/drawing/2014/main" id="{928B91AE-A220-4251-9DBF-7D7F1433353F}"/>
              </a:ext>
            </a:extLst>
          </p:cNvPr>
          <p:cNvSpPr/>
          <p:nvPr/>
        </p:nvSpPr>
        <p:spPr>
          <a:xfrm>
            <a:off x="1207927" y="1872393"/>
            <a:ext cx="8662466" cy="984885"/>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RAN1 concluded the following are beneficial for LP-WUS operation in IDLE/INACTIVE</a:t>
            </a:r>
          </a:p>
          <a:p>
            <a:pPr marL="644400" indent="-285750">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MR serving and neighbor cell measurement with further time domain relaxation than Rel-18 </a:t>
            </a:r>
          </a:p>
          <a:p>
            <a:pPr marL="644400" indent="-285750">
              <a:spcAft>
                <a:spcPts val="600"/>
              </a:spcAft>
              <a:buFont typeface="Wingdings" panose="05000000000000000000" pitchFamily="2" charset="2"/>
              <a:buChar char=" "/>
            </a:pPr>
            <a:r>
              <a:rPr lang="en-US" altLang="zh-CN" sz="1600" dirty="0">
                <a:latin typeface="Times New Roman" panose="02020603050405020304" pitchFamily="18" charset="0"/>
                <a:cs typeface="Times New Roman" panose="02020603050405020304" pitchFamily="18" charset="0"/>
              </a:rPr>
              <a:t>At least serving cell RRM offloading from MR to LR </a:t>
            </a:r>
          </a:p>
        </p:txBody>
      </p:sp>
    </p:spTree>
    <p:extLst>
      <p:ext uri="{BB962C8B-B14F-4D97-AF65-F5344CB8AC3E}">
        <p14:creationId xmlns:p14="http://schemas.microsoft.com/office/powerpoint/2010/main" val="1667148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463486" y="489734"/>
            <a:ext cx="9194219" cy="456860"/>
          </a:xfrm>
        </p:spPr>
        <p:txBody>
          <a:bodyPr/>
          <a:lstStyle/>
          <a:p>
            <a:r>
              <a:rPr lang="en-US" altLang="zh-CN" dirty="0"/>
              <a:t> RRM Measurement Aspects Studied by RAN 1</a:t>
            </a:r>
          </a:p>
        </p:txBody>
      </p:sp>
      <p:graphicFrame>
        <p:nvGraphicFramePr>
          <p:cNvPr id="10" name="图示 9">
            <a:extLst>
              <a:ext uri="{FF2B5EF4-FFF2-40B4-BE49-F238E27FC236}">
                <a16:creationId xmlns:a16="http://schemas.microsoft.com/office/drawing/2014/main" id="{C9DAA6E4-58DB-4B7D-BB28-4193F63DE624}"/>
              </a:ext>
            </a:extLst>
          </p:cNvPr>
          <p:cNvGraphicFramePr/>
          <p:nvPr>
            <p:extLst>
              <p:ext uri="{D42A27DB-BD31-4B8C-83A1-F6EECF244321}">
                <p14:modId xmlns:p14="http://schemas.microsoft.com/office/powerpoint/2010/main" val="1512587259"/>
              </p:ext>
            </p:extLst>
          </p:nvPr>
        </p:nvGraphicFramePr>
        <p:xfrm>
          <a:off x="618707" y="1465661"/>
          <a:ext cx="10737551" cy="37639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矩形 10">
            <a:extLst>
              <a:ext uri="{FF2B5EF4-FFF2-40B4-BE49-F238E27FC236}">
                <a16:creationId xmlns:a16="http://schemas.microsoft.com/office/drawing/2014/main" id="{46E98683-CA98-4F17-BF1A-921E0C1A530F}"/>
              </a:ext>
            </a:extLst>
          </p:cNvPr>
          <p:cNvSpPr/>
          <p:nvPr/>
        </p:nvSpPr>
        <p:spPr>
          <a:xfrm>
            <a:off x="729363" y="1983660"/>
            <a:ext cx="10577734" cy="2939266"/>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RSRP and RSRQ measurement accuracy based on LP-SS </a:t>
            </a:r>
            <a:r>
              <a:rPr lang="en-US" altLang="zh-CN" sz="1600" dirty="0">
                <a:latin typeface="Times New Roman" panose="02020603050405020304" pitchFamily="18" charset="0"/>
                <a:cs typeface="Times New Roman" panose="02020603050405020304" pitchFamily="18" charset="0"/>
              </a:rPr>
              <a:t>(based on </a:t>
            </a:r>
            <a:r>
              <a:rPr lang="en-US" altLang="zh-CN" sz="1600" b="1" dirty="0">
                <a:latin typeface="Times New Roman" panose="02020603050405020304" pitchFamily="18" charset="0"/>
                <a:cs typeface="Times New Roman" panose="02020603050405020304" pitchFamily="18" charset="0"/>
              </a:rPr>
              <a:t>OOK, for envelop detector based LP-WUR</a:t>
            </a:r>
            <a:r>
              <a:rPr lang="en-US" altLang="zh-CN" sz="1600" dirty="0">
                <a:latin typeface="Times New Roman" panose="02020603050405020304" pitchFamily="18" charset="0"/>
                <a:cs typeface="Times New Roman" panose="02020603050405020304" pitchFamily="18" charset="0"/>
              </a:rPr>
              <a:t>)</a:t>
            </a:r>
          </a:p>
          <a:p>
            <a:pPr marL="644400" indent="-285750" algn="just">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SNR target X= {-3, -6, -9, -11} dB</a:t>
            </a:r>
            <a:r>
              <a:rPr lang="en-US" altLang="zh-CN" sz="1600" dirty="0">
                <a:latin typeface="Times New Roman" panose="02020603050405020304" pitchFamily="18" charset="0"/>
                <a:cs typeface="Times New Roman" panose="02020603050405020304" pitchFamily="18" charset="0"/>
              </a:rPr>
              <a:t>: under TDL-C channel, depending on 90% accuracy of 3 or 5 dB, (1 -70) symbols spreading over 1-5 periods is required for measurement </a:t>
            </a:r>
            <a:endParaRPr lang="en-US" altLang="zh-CN" sz="1600" b="1" dirty="0">
              <a:latin typeface="Times New Roman" panose="02020603050405020304" pitchFamily="18" charset="0"/>
              <a:cs typeface="Times New Roman" panose="02020603050405020304" pitchFamily="18" charset="0"/>
            </a:endParaRPr>
          </a:p>
          <a:p>
            <a:pPr marL="644400" indent="-285750" algn="just">
              <a:spcAft>
                <a:spcPts val="600"/>
              </a:spcAft>
              <a:buFont typeface="Wingdings" panose="05000000000000000000" pitchFamily="2" charset="2"/>
              <a:buChar char=" "/>
            </a:pPr>
            <a:r>
              <a:rPr lang="en-GB" sz="1600" b="1" dirty="0">
                <a:latin typeface="Times New Roman" panose="02020603050405020304" pitchFamily="18" charset="0"/>
                <a:cs typeface="Times New Roman" panose="02020603050405020304" pitchFamily="18" charset="0"/>
              </a:rPr>
              <a:t>SNR target X= {-9, -11} dB</a:t>
            </a:r>
            <a:r>
              <a:rPr lang="en-GB" sz="1600" dirty="0">
                <a:latin typeface="Times New Roman" panose="02020603050405020304" pitchFamily="18" charset="0"/>
                <a:cs typeface="Times New Roman" panose="02020603050405020304" pitchFamily="18" charset="0"/>
              </a:rPr>
              <a:t>: under AWGN channel,  depending on 90% accuracy of 3 or 5 dB, (1 -20) symbols spreading over 1-3 periods is required for measurement</a:t>
            </a:r>
            <a:r>
              <a:rPr lang="en-US" altLang="zh-CN" sz="1600" dirty="0">
                <a:latin typeface="Times New Roman" panose="02020603050405020304" pitchFamily="18" charset="0"/>
                <a:cs typeface="Times New Roman" panose="02020603050405020304" pitchFamily="18" charset="0"/>
              </a:rPr>
              <a:t> </a:t>
            </a:r>
          </a:p>
          <a:p>
            <a:pPr marL="644400" indent="-285750" algn="just">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SNR target X is seen by LP-WUR, corresponding SNR observed by MR and LR is different due to NF difference between them</a:t>
            </a:r>
          </a:p>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RSRP measurement accuracy based on SSS  (for OFDM based LP-WUR)</a:t>
            </a:r>
          </a:p>
          <a:p>
            <a:pPr marL="644400" indent="-285750">
              <a:spcAft>
                <a:spcPts val="600"/>
              </a:spcAft>
              <a:buFont typeface="Wingdings" panose="05000000000000000000" pitchFamily="2" charset="2"/>
              <a:buChar char=" "/>
            </a:pPr>
            <a:r>
              <a:rPr lang="en-US" altLang="zh-CN" sz="1600" b="1" dirty="0">
                <a:latin typeface="Times New Roman" panose="02020603050405020304" pitchFamily="18" charset="0"/>
                <a:cs typeface="Times New Roman" panose="02020603050405020304" pitchFamily="18" charset="0"/>
              </a:rPr>
              <a:t>SNR target X= [-3, -6] dB</a:t>
            </a:r>
            <a:r>
              <a:rPr lang="en-US" altLang="zh-CN" sz="1600" dirty="0">
                <a:latin typeface="Times New Roman" panose="02020603050405020304" pitchFamily="18" charset="0"/>
                <a:cs typeface="Times New Roman" panose="02020603050405020304" pitchFamily="18" charset="0"/>
              </a:rPr>
              <a:t>:  under AWGN channel, depending on 90% accuracy of 3dB, 1 OFDMA symbol in 1 period is required</a:t>
            </a:r>
          </a:p>
        </p:txBody>
      </p:sp>
      <p:sp>
        <p:nvSpPr>
          <p:cNvPr id="7" name="矩形 6">
            <a:extLst>
              <a:ext uri="{FF2B5EF4-FFF2-40B4-BE49-F238E27FC236}">
                <a16:creationId xmlns:a16="http://schemas.microsoft.com/office/drawing/2014/main" id="{27B568CE-2FF6-4397-9507-9B76F56B9D23}"/>
              </a:ext>
            </a:extLst>
          </p:cNvPr>
          <p:cNvSpPr/>
          <p:nvPr/>
        </p:nvSpPr>
        <p:spPr>
          <a:xfrm>
            <a:off x="310895" y="5025426"/>
            <a:ext cx="11202679" cy="1154162"/>
          </a:xfrm>
          <a:prstGeom prst="rect">
            <a:avLst/>
          </a:prstGeom>
        </p:spPr>
        <p:txBody>
          <a:bodyPr wrap="square">
            <a:spAutoFit/>
          </a:bodyPr>
          <a:lstStyle/>
          <a:p>
            <a:pPr lvl="1">
              <a:spcAft>
                <a:spcPts val="600"/>
              </a:spcAft>
            </a:pPr>
            <a:r>
              <a:rPr lang="en-US" altLang="zh-CN" sz="1600" b="1" dirty="0">
                <a:latin typeface="Times New Roman" panose="02020603050405020304" pitchFamily="18" charset="0"/>
                <a:cs typeface="Times New Roman" panose="02020603050405020304" pitchFamily="18" charset="0"/>
              </a:rPr>
              <a:t>Observation: </a:t>
            </a:r>
          </a:p>
          <a:p>
            <a:pPr marL="742950" lvl="1"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RAN1 has complete the study and justified a set of enhancements for RRM measurements which are beneficial for LP-WUS/WUR operation in IDLE/INACTIVE states. However, RAN4 was not involved in the study due to no RAN4 RRM TU allocated to the SI. </a:t>
            </a:r>
          </a:p>
        </p:txBody>
      </p:sp>
    </p:spTree>
    <p:extLst>
      <p:ext uri="{BB962C8B-B14F-4D97-AF65-F5344CB8AC3E}">
        <p14:creationId xmlns:p14="http://schemas.microsoft.com/office/powerpoint/2010/main" val="2574177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18015" y="784273"/>
            <a:ext cx="10147136" cy="456860"/>
          </a:xfrm>
        </p:spPr>
        <p:txBody>
          <a:bodyPr/>
          <a:lstStyle/>
          <a:p>
            <a:r>
              <a:rPr lang="en-US" altLang="zh-CN" dirty="0"/>
              <a:t>Proposed RAN4 study scope and TU request</a:t>
            </a:r>
          </a:p>
          <a:p>
            <a:endParaRPr lang="en-US" altLang="zh-CN" dirty="0"/>
          </a:p>
        </p:txBody>
      </p:sp>
      <p:sp>
        <p:nvSpPr>
          <p:cNvPr id="4" name="矩形 3">
            <a:extLst>
              <a:ext uri="{FF2B5EF4-FFF2-40B4-BE49-F238E27FC236}">
                <a16:creationId xmlns:a16="http://schemas.microsoft.com/office/drawing/2014/main" id="{8A552AFC-3B87-43D8-9A0C-64F6BD93120B}"/>
              </a:ext>
            </a:extLst>
          </p:cNvPr>
          <p:cNvSpPr/>
          <p:nvPr/>
        </p:nvSpPr>
        <p:spPr>
          <a:xfrm>
            <a:off x="635359" y="1434109"/>
            <a:ext cx="11045363" cy="4216539"/>
          </a:xfrm>
          <a:prstGeom prst="rect">
            <a:avLst/>
          </a:prstGeom>
        </p:spPr>
        <p:txBody>
          <a:bodyPr wrap="square">
            <a:spAutoFit/>
          </a:bodyPr>
          <a:lstStyle/>
          <a:p>
            <a:pPr marL="285750"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Proposal 1: RAN4 to review the outcome of RAN1 studies on RRM aspects for LP-WUS/WUR for feasibility verification. </a:t>
            </a:r>
          </a:p>
          <a:p>
            <a:pPr marL="742950" lvl="1"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RRM measurement offloading to LP-WUR, including </a:t>
            </a:r>
          </a:p>
          <a:p>
            <a:pPr marL="1200150" lvl="2"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Consider different LP-WUR architectures:</a:t>
            </a:r>
          </a:p>
          <a:p>
            <a:pPr marL="1657350" lvl="3"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LP-SS based RRM measurement for envelop detection based LP-WUR</a:t>
            </a:r>
          </a:p>
          <a:p>
            <a:pPr marL="1657350" lvl="3"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SSS based RRM measurement for OFDM based LP-WUR</a:t>
            </a:r>
          </a:p>
          <a:p>
            <a:pPr marL="1200150" lvl="2"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For each of above, to review:</a:t>
            </a:r>
          </a:p>
          <a:p>
            <a:pPr marL="1657350" lvl="3"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LP-WUR RRM metrics, e.g. LP-RSRP/LP-RSRQ; </a:t>
            </a:r>
          </a:p>
          <a:p>
            <a:pPr marL="1657350" lvl="3"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SNR target X for LP-WUR RRM measurement considering the practical noise figure of LP-WUR</a:t>
            </a:r>
          </a:p>
          <a:p>
            <a:pPr marL="1657350" lvl="3"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Measurement accuracy target Y for LP-WUR RRM considering the practical noise figure of LP-WUR</a:t>
            </a:r>
          </a:p>
          <a:p>
            <a:pPr marL="285750" lvl="1" indent="-285750">
              <a:spcAft>
                <a:spcPts val="600"/>
              </a:spcAft>
              <a:buFont typeface="Arial" panose="020B0604020202020204" pitchFamily="34" charset="0"/>
              <a:buChar char="•"/>
            </a:pPr>
            <a:endParaRPr lang="en-US" altLang="zh-CN" sz="1600" b="1" dirty="0">
              <a:latin typeface="Times New Roman" panose="02020603050405020304" pitchFamily="18" charset="0"/>
              <a:cs typeface="Times New Roman" panose="02020603050405020304" pitchFamily="18" charset="0"/>
            </a:endParaRPr>
          </a:p>
          <a:p>
            <a:pPr marL="285750" lvl="1" indent="-285750">
              <a:spcAft>
                <a:spcPts val="600"/>
              </a:spcAft>
              <a:buFont typeface="Arial" panose="020B0604020202020204" pitchFamily="34" charset="0"/>
              <a:buChar char="•"/>
            </a:pPr>
            <a:r>
              <a:rPr lang="en-US" altLang="zh-CN" sz="1600" b="1" dirty="0">
                <a:latin typeface="Times New Roman" panose="02020603050405020304" pitchFamily="18" charset="0"/>
                <a:cs typeface="Times New Roman" panose="02020603050405020304" pitchFamily="18" charset="0"/>
              </a:rPr>
              <a:t>Proposal 2: Additional TU requested for RAN4 RRM </a:t>
            </a:r>
          </a:p>
          <a:p>
            <a:pPr lvl="1">
              <a:spcAft>
                <a:spcPts val="600"/>
              </a:spcAft>
            </a:pPr>
            <a:endParaRPr lang="en-US" altLang="zh-CN" sz="1600" dirty="0">
              <a:latin typeface="Times New Roman" panose="02020603050405020304" pitchFamily="18" charset="0"/>
              <a:cs typeface="Times New Roman" panose="02020603050405020304" pitchFamily="18" charset="0"/>
            </a:endParaRPr>
          </a:p>
          <a:p>
            <a:pPr marL="358650">
              <a:spcAft>
                <a:spcPts val="600"/>
              </a:spcAft>
            </a:pPr>
            <a:endParaRPr lang="en-US" altLang="zh-CN" sz="1600" dirty="0">
              <a:latin typeface="Times New Roman" panose="02020603050405020304" pitchFamily="18" charset="0"/>
              <a:cs typeface="Times New Roman" panose="02020603050405020304" pitchFamily="18" charset="0"/>
            </a:endParaRPr>
          </a:p>
        </p:txBody>
      </p:sp>
      <p:graphicFrame>
        <p:nvGraphicFramePr>
          <p:cNvPr id="2" name="表格 1">
            <a:extLst>
              <a:ext uri="{FF2B5EF4-FFF2-40B4-BE49-F238E27FC236}">
                <a16:creationId xmlns:a16="http://schemas.microsoft.com/office/drawing/2014/main" id="{1ADF73A5-E8CA-4584-82F1-C2A86969CC88}"/>
              </a:ext>
            </a:extLst>
          </p:cNvPr>
          <p:cNvGraphicFramePr>
            <a:graphicFrameLocks noGrp="1"/>
          </p:cNvGraphicFramePr>
          <p:nvPr>
            <p:extLst>
              <p:ext uri="{D42A27DB-BD31-4B8C-83A1-F6EECF244321}">
                <p14:modId xmlns:p14="http://schemas.microsoft.com/office/powerpoint/2010/main" val="185809499"/>
              </p:ext>
            </p:extLst>
          </p:nvPr>
        </p:nvGraphicFramePr>
        <p:xfrm>
          <a:off x="1017662" y="5423891"/>
          <a:ext cx="5323317" cy="837940"/>
        </p:xfrm>
        <a:graphic>
          <a:graphicData uri="http://schemas.openxmlformats.org/drawingml/2006/table">
            <a:tbl>
              <a:tblPr/>
              <a:tblGrid>
                <a:gridCol w="2790930">
                  <a:extLst>
                    <a:ext uri="{9D8B030D-6E8A-4147-A177-3AD203B41FA5}">
                      <a16:colId xmlns:a16="http://schemas.microsoft.com/office/drawing/2014/main" val="1239644176"/>
                    </a:ext>
                  </a:extLst>
                </a:gridCol>
                <a:gridCol w="1198455">
                  <a:extLst>
                    <a:ext uri="{9D8B030D-6E8A-4147-A177-3AD203B41FA5}">
                      <a16:colId xmlns:a16="http://schemas.microsoft.com/office/drawing/2014/main" val="3273866553"/>
                    </a:ext>
                  </a:extLst>
                </a:gridCol>
                <a:gridCol w="1333932">
                  <a:extLst>
                    <a:ext uri="{9D8B030D-6E8A-4147-A177-3AD203B41FA5}">
                      <a16:colId xmlns:a16="http://schemas.microsoft.com/office/drawing/2014/main" val="3361075863"/>
                    </a:ext>
                  </a:extLst>
                </a:gridCol>
              </a:tblGrid>
              <a:tr h="157285">
                <a:tc rowSpan="2">
                  <a:txBody>
                    <a:bodyPr/>
                    <a:lstStyle/>
                    <a:p>
                      <a:pPr algn="ctr" fontAlgn="b"/>
                      <a:r>
                        <a:rPr lang="en-US" sz="1400" b="0" i="0" u="none" strike="noStrike" dirty="0">
                          <a:solidFill>
                            <a:srgbClr val="000000"/>
                          </a:solidFill>
                          <a:effectLst/>
                          <a:latin typeface="Calibri" panose="020F0502020204030204" pitchFamily="34" charset="0"/>
                        </a:rPr>
                        <a:t> </a:t>
                      </a:r>
                    </a:p>
                  </a:txBody>
                  <a:tcPr marL="3745" marR="3745" marT="3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sz="1200" b="1" i="0" u="none" strike="noStrike" dirty="0">
                          <a:solidFill>
                            <a:srgbClr val="000000"/>
                          </a:solidFill>
                          <a:effectLst/>
                          <a:latin typeface="Calibri" panose="020F0502020204030204" pitchFamily="34" charset="0"/>
                        </a:rPr>
                        <a:t>4Q'2023</a:t>
                      </a:r>
                    </a:p>
                  </a:txBody>
                  <a:tcPr marL="3745" marR="3745" marT="3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4175857"/>
                  </a:ext>
                </a:extLst>
              </a:tr>
              <a:tr h="157285">
                <a:tc vMerge="1">
                  <a:txBody>
                    <a:bodyPr/>
                    <a:lstStyle/>
                    <a:p>
                      <a:endParaRPr lang="en-US"/>
                    </a:p>
                  </a:txBody>
                  <a:tcPr/>
                </a:tc>
                <a:tc>
                  <a:txBody>
                    <a:bodyPr/>
                    <a:lstStyle/>
                    <a:p>
                      <a:pPr algn="ctr" fontAlgn="b"/>
                      <a:r>
                        <a:rPr lang="en-US" altLang="zh-CN" sz="1400" b="1" i="0" u="none" strike="noStrike" dirty="0">
                          <a:solidFill>
                            <a:srgbClr val="000000"/>
                          </a:solidFill>
                          <a:effectLst/>
                          <a:latin typeface="Calibri" panose="020F0502020204030204" pitchFamily="34" charset="0"/>
                        </a:rPr>
                        <a:t>9-Oct</a:t>
                      </a:r>
                      <a:endParaRPr lang="zh-CN" altLang="en-US" sz="1400" b="1" i="0" u="none" strike="noStrike" dirty="0">
                        <a:solidFill>
                          <a:srgbClr val="000000"/>
                        </a:solidFill>
                        <a:effectLst/>
                        <a:latin typeface="Calibri" panose="020F0502020204030204" pitchFamily="34" charset="0"/>
                      </a:endParaRPr>
                    </a:p>
                  </a:txBody>
                  <a:tcPr marL="3745" marR="3745" marT="3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400" b="1" i="0" u="none" strike="noStrike" dirty="0">
                          <a:solidFill>
                            <a:srgbClr val="000000"/>
                          </a:solidFill>
                          <a:effectLst/>
                          <a:latin typeface="Calibri" panose="020F0502020204030204" pitchFamily="34" charset="0"/>
                        </a:rPr>
                        <a:t>13-Nov</a:t>
                      </a:r>
                      <a:endParaRPr lang="zh-CN" altLang="en-US" sz="1400" b="1" i="0" u="none" strike="noStrike" dirty="0">
                        <a:solidFill>
                          <a:srgbClr val="000000"/>
                        </a:solidFill>
                        <a:effectLst/>
                        <a:latin typeface="Calibri" panose="020F0502020204030204" pitchFamily="34" charset="0"/>
                      </a:endParaRPr>
                    </a:p>
                  </a:txBody>
                  <a:tcPr marL="3745" marR="3745" marT="374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7211010"/>
                  </a:ext>
                </a:extLst>
              </a:tr>
              <a:tr h="157285">
                <a:tc>
                  <a:txBody>
                    <a:bodyPr/>
                    <a:lstStyle/>
                    <a:p>
                      <a:pPr algn="l" fontAlgn="ctr"/>
                      <a:r>
                        <a:rPr lang="en-US" sz="1400" b="1" i="0" u="none" strike="noStrike" dirty="0">
                          <a:solidFill>
                            <a:srgbClr val="000000"/>
                          </a:solidFill>
                          <a:effectLst/>
                          <a:latin typeface="Calibri" panose="020F0502020204030204" pitchFamily="34" charset="0"/>
                        </a:rPr>
                        <a:t>Low power WUS (RAN4) RF</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effectLst/>
                          <a:latin typeface="Calibri" panose="020F0502020204030204" pitchFamily="34" charset="0"/>
                        </a:rPr>
                        <a:t>0.25</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400" b="1" i="0" u="none" strike="noStrike" dirty="0">
                          <a:solidFill>
                            <a:srgbClr val="000000"/>
                          </a:solidFill>
                          <a:effectLst/>
                          <a:latin typeface="Calibri" panose="020F0502020204030204" pitchFamily="34" charset="0"/>
                        </a:rPr>
                        <a:t>0.25</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9979249"/>
                  </a:ext>
                </a:extLst>
              </a:tr>
              <a:tr h="157285">
                <a:tc>
                  <a:txBody>
                    <a:bodyPr/>
                    <a:lstStyle/>
                    <a:p>
                      <a:pPr algn="l" fontAlgn="ctr"/>
                      <a:r>
                        <a:rPr lang="en-US" sz="1400" b="1" i="0" u="none" strike="noStrike" dirty="0">
                          <a:solidFill>
                            <a:srgbClr val="000000"/>
                          </a:solidFill>
                          <a:effectLst/>
                          <a:latin typeface="Calibri" panose="020F0502020204030204" pitchFamily="34" charset="0"/>
                        </a:rPr>
                        <a:t>Low power WUS (RAN4) RRM</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400" b="1" i="0" u="none" strike="noStrike" dirty="0">
                          <a:solidFill>
                            <a:srgbClr val="000000"/>
                          </a:solidFill>
                          <a:effectLst/>
                          <a:latin typeface="Calibri" panose="020F0502020204030204" pitchFamily="34" charset="0"/>
                        </a:rPr>
                        <a:t>0.25</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ctr"/>
                      <a:r>
                        <a:rPr lang="en-US" sz="1400" b="1" i="0" u="none" strike="noStrike" dirty="0">
                          <a:solidFill>
                            <a:srgbClr val="000000"/>
                          </a:solidFill>
                          <a:effectLst/>
                          <a:latin typeface="Calibri" panose="020F0502020204030204" pitchFamily="34" charset="0"/>
                        </a:rPr>
                        <a:t>0.25</a:t>
                      </a:r>
                    </a:p>
                  </a:txBody>
                  <a:tcPr marL="3745" marR="3745" marT="374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extLst>
                  <a:ext uri="{0D108BD9-81ED-4DB2-BD59-A6C34878D82A}">
                    <a16:rowId xmlns:a16="http://schemas.microsoft.com/office/drawing/2014/main" val="449706182"/>
                  </a:ext>
                </a:extLst>
              </a:tr>
            </a:tbl>
          </a:graphicData>
        </a:graphic>
      </p:graphicFrame>
    </p:spTree>
    <p:extLst>
      <p:ext uri="{BB962C8B-B14F-4D97-AF65-F5344CB8AC3E}">
        <p14:creationId xmlns:p14="http://schemas.microsoft.com/office/powerpoint/2010/main" val="2024972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18015" y="784273"/>
            <a:ext cx="10147136" cy="456860"/>
          </a:xfrm>
        </p:spPr>
        <p:txBody>
          <a:bodyPr/>
          <a:lstStyle/>
          <a:p>
            <a:r>
              <a:rPr lang="en-US" altLang="zh-CN" dirty="0"/>
              <a:t>RRM Metrics: TR.38.869</a:t>
            </a:r>
          </a:p>
          <a:p>
            <a:endParaRPr lang="en-US" altLang="zh-CN" dirty="0"/>
          </a:p>
        </p:txBody>
      </p:sp>
      <p:sp>
        <p:nvSpPr>
          <p:cNvPr id="5" name="矩形 4">
            <a:extLst>
              <a:ext uri="{FF2B5EF4-FFF2-40B4-BE49-F238E27FC236}">
                <a16:creationId xmlns:a16="http://schemas.microsoft.com/office/drawing/2014/main" id="{A1A10FAC-9D5E-4EC3-AC8F-4AD15C542744}"/>
              </a:ext>
            </a:extLst>
          </p:cNvPr>
          <p:cNvSpPr/>
          <p:nvPr/>
        </p:nvSpPr>
        <p:spPr>
          <a:xfrm>
            <a:off x="757727" y="1461663"/>
            <a:ext cx="10086886" cy="3654847"/>
          </a:xfrm>
          <a:prstGeom prst="rect">
            <a:avLst/>
          </a:prstGeom>
        </p:spPr>
        <p:txBody>
          <a:bodyPr wrap="square">
            <a:spAutoFit/>
          </a:bodyPr>
          <a:lstStyle/>
          <a:p>
            <a:pPr>
              <a:spcAft>
                <a:spcPts val="900"/>
              </a:spcAft>
            </a:pPr>
            <a:r>
              <a:rPr lang="en-GB" sz="1600" dirty="0">
                <a:latin typeface="Times New Roman" panose="02020603050405020304" pitchFamily="18" charset="0"/>
                <a:ea typeface="等线" panose="02010600030101010101" pitchFamily="2" charset="-122"/>
                <a:cs typeface="Times" panose="02020603050405020304" pitchFamily="18" charset="0"/>
              </a:rPr>
              <a:t>For at least RRM serving cell measurement performed by LP-WUR based on reference signal(s), RAN1 identified at least the following metrics for further study and evaluation (including feasibility, complexity, power consumption, etc)</a:t>
            </a:r>
            <a:endParaRPr lang="en-US" sz="1600" dirty="0">
              <a:latin typeface="Times New Roman" panose="02020603050405020304" pitchFamily="18" charset="0"/>
              <a:ea typeface="等线" panose="02010600030101010101" pitchFamily="2" charset="-122"/>
            </a:endParaRPr>
          </a:p>
          <a:p>
            <a:pPr marL="342900" lvl="0" indent="-342900">
              <a:spcAft>
                <a:spcPts val="0"/>
              </a:spcAft>
              <a:buFont typeface="Times New Roman" panose="02020603050405020304" pitchFamily="18" charset="0"/>
              <a:buChar char="-"/>
            </a:pPr>
            <a:r>
              <a:rPr lang="en-US" sz="1600" dirty="0">
                <a:latin typeface="Times New Roman" panose="02020603050405020304" pitchFamily="18" charset="0"/>
                <a:ea typeface="Malgun Gothic" panose="020B0503020000020004" pitchFamily="34" charset="-127"/>
              </a:rPr>
              <a:t>LP-RSSI or Energy detection: linear average of total received power over a RSSI resource. </a:t>
            </a:r>
          </a:p>
          <a:p>
            <a:pPr marL="1143000" lvl="2" indent="-228600">
              <a:spcAft>
                <a:spcPts val="0"/>
              </a:spcAft>
              <a:buFont typeface="Wingdings" panose="05000000000000000000" pitchFamily="2" charset="2"/>
              <a:buChar char=""/>
            </a:pPr>
            <a:r>
              <a:rPr lang="en-GB" sz="1600" dirty="0">
                <a:latin typeface="Times New Roman" panose="02020603050405020304" pitchFamily="18" charset="0"/>
                <a:ea typeface="等线" panose="02010600030101010101" pitchFamily="2" charset="-122"/>
              </a:rPr>
              <a:t>FFS RSSI resource.</a:t>
            </a:r>
            <a:endParaRPr lang="en-US" sz="1600" dirty="0">
              <a:latin typeface="Times New Roman" panose="02020603050405020304" pitchFamily="18" charset="0"/>
              <a:ea typeface="等线" panose="02010600030101010101" pitchFamily="2" charset="-122"/>
            </a:endParaRPr>
          </a:p>
          <a:p>
            <a:pPr marL="342900" lvl="0" indent="-342900">
              <a:spcAft>
                <a:spcPts val="0"/>
              </a:spcAft>
              <a:buFont typeface="Times New Roman" panose="02020603050405020304" pitchFamily="18" charset="0"/>
              <a:buChar char="-"/>
            </a:pPr>
            <a:r>
              <a:rPr lang="en-US" sz="1600" dirty="0">
                <a:latin typeface="Times New Roman" panose="02020603050405020304" pitchFamily="18" charset="0"/>
                <a:ea typeface="Malgun Gothic" panose="020B0503020000020004" pitchFamily="34" charset="-127"/>
              </a:rPr>
              <a:t>LP-RSRP: linear average of received power of resource of reference signal(s) or signal(s) parts. </a:t>
            </a:r>
          </a:p>
          <a:p>
            <a:pPr marL="1143000" lvl="2" indent="-228600">
              <a:spcAft>
                <a:spcPts val="0"/>
              </a:spcAft>
              <a:buFont typeface="Wingdings" panose="05000000000000000000" pitchFamily="2" charset="2"/>
              <a:buChar char=""/>
            </a:pPr>
            <a:r>
              <a:rPr lang="en-US" sz="1600" dirty="0">
                <a:latin typeface="Times New Roman" panose="02020603050405020304" pitchFamily="18" charset="0"/>
                <a:ea typeface="等线" panose="02010600030101010101" pitchFamily="2" charset="-122"/>
              </a:rPr>
              <a:t>FFS resource of reference signal(s) or signal(s) parts</a:t>
            </a:r>
          </a:p>
          <a:p>
            <a:pPr marL="342900" lvl="0" indent="-342900">
              <a:spcAft>
                <a:spcPts val="0"/>
              </a:spcAft>
              <a:buFont typeface="Times New Roman" panose="02020603050405020304" pitchFamily="18" charset="0"/>
              <a:buChar char="-"/>
            </a:pPr>
            <a:r>
              <a:rPr lang="en-US" sz="1600" dirty="0">
                <a:latin typeface="Times New Roman" panose="02020603050405020304" pitchFamily="18" charset="0"/>
                <a:ea typeface="Malgun Gothic" panose="020B0503020000020004" pitchFamily="34" charset="-127"/>
              </a:rPr>
              <a:t>LP-SINR = LP-RSRP/(power of interference and noise) </a:t>
            </a:r>
          </a:p>
          <a:p>
            <a:pPr marL="1143000" lvl="2" indent="-228600">
              <a:spcAft>
                <a:spcPts val="0"/>
              </a:spcAft>
              <a:buFont typeface="Wingdings" panose="05000000000000000000" pitchFamily="2" charset="2"/>
              <a:buChar char=""/>
            </a:pPr>
            <a:r>
              <a:rPr lang="en-US" sz="1600" dirty="0">
                <a:latin typeface="Times New Roman" panose="02020603050405020304" pitchFamily="18" charset="0"/>
                <a:ea typeface="等线" panose="02010600030101010101" pitchFamily="2" charset="-122"/>
              </a:rPr>
              <a:t>FFS how to define “power of interference and noise”</a:t>
            </a:r>
          </a:p>
          <a:p>
            <a:pPr marL="342900" lvl="0" indent="-342900">
              <a:spcAft>
                <a:spcPts val="0"/>
              </a:spcAft>
              <a:buFont typeface="Times New Roman" panose="02020603050405020304" pitchFamily="18" charset="0"/>
              <a:buChar char="-"/>
            </a:pPr>
            <a:r>
              <a:rPr lang="en-GB" sz="1600" dirty="0">
                <a:latin typeface="Times New Roman" panose="02020603050405020304" pitchFamily="18" charset="0"/>
                <a:ea typeface="Malgun Gothic" panose="020B0503020000020004" pitchFamily="34" charset="-127"/>
              </a:rPr>
              <a:t>LP-RSRQ= [N x] LP-RSRP/LP-RSSI, where N is the factor of resource size difference for evaluation LP-RSRP and LP-RSSI. </a:t>
            </a:r>
            <a:endParaRPr lang="en-US" sz="1600" dirty="0">
              <a:latin typeface="Times New Roman" panose="02020603050405020304" pitchFamily="18" charset="0"/>
              <a:ea typeface="Malgun Gothic" panose="020B0503020000020004" pitchFamily="34" charset="-127"/>
            </a:endParaRPr>
          </a:p>
          <a:p>
            <a:pPr marL="342900" lvl="0" indent="-342900">
              <a:spcAft>
                <a:spcPts val="0"/>
              </a:spcAft>
              <a:buFont typeface="Times New Roman" panose="02020603050405020304" pitchFamily="18" charset="0"/>
              <a:buChar char="-"/>
            </a:pPr>
            <a:r>
              <a:rPr lang="en-US" sz="1600" dirty="0">
                <a:latin typeface="Times New Roman" panose="02020603050405020304" pitchFamily="18" charset="0"/>
                <a:ea typeface="Malgun Gothic" panose="020B0503020000020004" pitchFamily="34" charset="-127"/>
              </a:rPr>
              <a:t>Accounting AGC accuracy, ADC of at least 4 bits is required.</a:t>
            </a:r>
            <a:r>
              <a:rPr lang="en-US" sz="1600" u="sng" dirty="0">
                <a:latin typeface="Times New Roman" panose="02020603050405020304" pitchFamily="18" charset="0"/>
                <a:ea typeface="Malgun Gothic" panose="020B0503020000020004" pitchFamily="34" charset="-127"/>
              </a:rPr>
              <a:t> </a:t>
            </a:r>
            <a:endParaRPr lang="en-US" sz="1600" dirty="0">
              <a:latin typeface="Times New Roman" panose="02020603050405020304" pitchFamily="18" charset="0"/>
              <a:ea typeface="Malgun Gothic" panose="020B0503020000020004" pitchFamily="34" charset="-127"/>
            </a:endParaRPr>
          </a:p>
          <a:p>
            <a:pPr marL="342900" lvl="0" indent="-342900" algn="just">
              <a:spcAft>
                <a:spcPts val="0"/>
              </a:spcAft>
              <a:buFont typeface="Symbol" panose="05050102010706020507" pitchFamily="18" charset="2"/>
              <a:buChar char=""/>
            </a:pPr>
            <a:r>
              <a:rPr lang="en-US" sz="1600" dirty="0">
                <a:latin typeface="Times New Roman" panose="02020603050405020304" pitchFamily="18" charset="0"/>
                <a:ea typeface="等线" panose="02010600030101010101" pitchFamily="2" charset="-122"/>
              </a:rPr>
              <a:t>Note: Reference signal for performing measurements can be e.g. SSB (PSS/SSS/PBCH DMRS), LP-WUS-waveform sequence, LP-SS</a:t>
            </a:r>
          </a:p>
          <a:p>
            <a:pPr marL="342900" lvl="0" indent="-342900" algn="just">
              <a:spcAft>
                <a:spcPts val="0"/>
              </a:spcAft>
              <a:buFont typeface="Symbol" panose="05050102010706020507" pitchFamily="18" charset="2"/>
              <a:buChar char=""/>
            </a:pPr>
            <a:r>
              <a:rPr lang="en-US" sz="1600" dirty="0">
                <a:latin typeface="Times New Roman" panose="02020603050405020304" pitchFamily="18" charset="0"/>
                <a:ea typeface="等线" panose="02010600030101010101" pitchFamily="2" charset="-122"/>
              </a:rPr>
              <a:t>Note: The definition of metrics could be further refined based on future study </a:t>
            </a:r>
            <a:endParaRPr lang="en-US" sz="16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478375506"/>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44d3e1a13264667d893dedbd6296ef33">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d762cf83ec037ad6e143b96299c38367"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6652F6-2A2C-48E2-AB22-A1A31A3EAE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48485-b98a-4513-a581-ff7cb1688d78"/>
    <ds:schemaRef ds:uri="98194d48-cc26-4b7e-909f-baa95c83a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5DEFE5-B4FC-485D-9F34-F5C3115E1E11}">
  <ds:schemaRefs>
    <ds:schemaRef ds:uri="98194d48-cc26-4b7e-909f-baa95c83abfa"/>
    <ds:schemaRef ds:uri="http://purl.org/dc/dcmitype/"/>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1c248485-b98a-4513-a581-ff7cb1688d78"/>
    <ds:schemaRef ds:uri="http://purl.org/dc/terms/"/>
  </ds:schemaRefs>
</ds:datastoreItem>
</file>

<file path=customXml/itemProps3.xml><?xml version="1.0" encoding="utf-8"?>
<ds:datastoreItem xmlns:ds="http://schemas.openxmlformats.org/officeDocument/2006/customXml" ds:itemID="{EEB44EFF-D5D7-4B26-B077-12BA346F2F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4216</TotalTime>
  <Words>1005</Words>
  <Application>Microsoft Office PowerPoint</Application>
  <PresentationFormat>宽屏</PresentationFormat>
  <Paragraphs>105</Paragraphs>
  <Slides>8</Slides>
  <Notes>5</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8</vt:i4>
      </vt:variant>
    </vt:vector>
  </HeadingPairs>
  <TitlesOfParts>
    <vt:vector size="30" baseType="lpstr">
      <vt:lpstr>Helvetica Neue</vt:lpstr>
      <vt:lpstr>Helvetica Neue Medium</vt:lpstr>
      <vt:lpstr>Malgun Gothic</vt:lpstr>
      <vt:lpstr>ＭＳ Ｐゴシック</vt:lpstr>
      <vt:lpstr>ＭＳ Ｐゴシック</vt:lpstr>
      <vt:lpstr>vivo type CNS</vt:lpstr>
      <vt:lpstr>vivo type CNS Light</vt:lpstr>
      <vt:lpstr>vivo type CN简 Bold</vt:lpstr>
      <vt:lpstr>vivo type CN简 Light</vt:lpstr>
      <vt:lpstr>vivo type CN简 Regular</vt:lpstr>
      <vt:lpstr>等线</vt:lpstr>
      <vt:lpstr>方正兰亭黑简体</vt:lpstr>
      <vt:lpstr>宋体</vt:lpstr>
      <vt:lpstr>微软雅黑</vt:lpstr>
      <vt:lpstr>Arial</vt:lpstr>
      <vt:lpstr>Calibri</vt:lpstr>
      <vt:lpstr>Symbol</vt:lpstr>
      <vt:lpstr>Times</vt:lpstr>
      <vt:lpstr>Times New Roman</vt:lpstr>
      <vt:lpstr>Wingdings</vt:lpstr>
      <vt:lpstr>1_Office 主题</vt:lpstr>
      <vt:lpstr>Standarddesign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Xueming Pan</cp:lastModifiedBy>
  <cp:revision>1186</cp:revision>
  <dcterms:created xsi:type="dcterms:W3CDTF">2019-03-21T01:16:00Z</dcterms:created>
  <dcterms:modified xsi:type="dcterms:W3CDTF">2023-09-04T07:59:30Z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y fmtid="{D5CDD505-2E9C-101B-9397-08002B2CF9AE}" pid="5" name="ContentTypeId">
    <vt:lpwstr>0x01010057CC4845EE989D469C4AF99498678D58</vt:lpwstr>
  </property>
</Properties>
</file>