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 id="2147483660" r:id="rId5"/>
  </p:sldMasterIdLst>
  <p:notesMasterIdLst>
    <p:notesMasterId r:id="rId19"/>
  </p:notesMasterIdLst>
  <p:sldIdLst>
    <p:sldId id="2078" r:id="rId6"/>
    <p:sldId id="2112" r:id="rId7"/>
    <p:sldId id="2120" r:id="rId8"/>
    <p:sldId id="2254" r:id="rId9"/>
    <p:sldId id="2249" r:id="rId10"/>
    <p:sldId id="2250" r:id="rId11"/>
    <p:sldId id="2251" r:id="rId12"/>
    <p:sldId id="2240" r:id="rId13"/>
    <p:sldId id="347" r:id="rId14"/>
    <p:sldId id="2243" r:id="rId15"/>
    <p:sldId id="2242" r:id="rId16"/>
    <p:sldId id="2252" r:id="rId17"/>
    <p:sldId id="2255"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ai Wu(vivo)" initials="KW" lastIdx="1" clrIdx="0">
    <p:extLst>
      <p:ext uri="{19B8F6BF-5375-455C-9EA6-DF929625EA0E}">
        <p15:presenceInfo xmlns:p15="http://schemas.microsoft.com/office/powerpoint/2012/main" userId="S-1-5-21-2660122827-3251746268-3620619969-30208" providerId="AD"/>
      </p:ext>
    </p:extLst>
  </p:cmAuthor>
  <p:cmAuthor id="2" name="Yi Wang (vivo)" initials="YW(" lastIdx="7" clrIdx="1">
    <p:extLst>
      <p:ext uri="{19B8F6BF-5375-455C-9EA6-DF929625EA0E}">
        <p15:presenceInfo xmlns:p15="http://schemas.microsoft.com/office/powerpoint/2012/main" userId="S::11163565@vivo.com::64b0e958-117f-4e91-a8e3-6a89757ff82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75FFF"/>
    <a:srgbClr val="415FFF"/>
    <a:srgbClr val="A8EEF8"/>
    <a:srgbClr val="E848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847" autoAdjust="0"/>
    <p:restoredTop sz="96357" autoAdjust="0"/>
  </p:normalViewPr>
  <p:slideViewPr>
    <p:cSldViewPr snapToGrid="0">
      <p:cViewPr varScale="1">
        <p:scale>
          <a:sx n="61" d="100"/>
          <a:sy n="61" d="100"/>
        </p:scale>
        <p:origin x="1112" y="5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5108275-90B1-44EE-87E9-80FB67502147}"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F58B2D16-50ED-48A0-9B9B-70380AC19898}">
      <dgm:prSet phldrT="[文本]" custT="1"/>
      <dgm:spPr/>
      <dgm:t>
        <a:bodyPr/>
        <a:lstStyle/>
        <a:p>
          <a:r>
            <a:rPr lang="en-US" sz="1600" b="1" dirty="0">
              <a:latin typeface="Times New Roman" panose="02020603050405020304" pitchFamily="18" charset="0"/>
              <a:cs typeface="Times New Roman" panose="02020603050405020304" pitchFamily="18" charset="0"/>
            </a:rPr>
            <a:t>Necessity on LP-SS for RRM measurement and synchronization in IDLE/INACTIVE</a:t>
          </a:r>
        </a:p>
      </dgm:t>
    </dgm:pt>
    <dgm:pt modelId="{98F9566F-7810-4689-8583-D5E1DF48A2E1}" type="parTrans" cxnId="{4254006E-716D-4269-A297-B9A3E170DB66}">
      <dgm:prSet/>
      <dgm:spPr/>
      <dgm:t>
        <a:bodyPr/>
        <a:lstStyle/>
        <a:p>
          <a:endParaRPr lang="en-US"/>
        </a:p>
      </dgm:t>
    </dgm:pt>
    <dgm:pt modelId="{282E5C00-00E3-4FDA-B539-2BCC3E589C87}" type="sibTrans" cxnId="{4254006E-716D-4269-A297-B9A3E170DB66}">
      <dgm:prSet/>
      <dgm:spPr/>
      <dgm:t>
        <a:bodyPr/>
        <a:lstStyle/>
        <a:p>
          <a:endParaRPr lang="en-US"/>
        </a:p>
      </dgm:t>
    </dgm:pt>
    <dgm:pt modelId="{D8394499-0D5A-4BB8-AFF4-EDE43F7BD068}">
      <dgm:prSet custT="1"/>
      <dgm:spPr>
        <a:solidFill>
          <a:schemeClr val="accent3">
            <a:lumMod val="20000"/>
            <a:lumOff val="80000"/>
            <a:alpha val="90000"/>
          </a:schemeClr>
        </a:solidFill>
        <a:ln>
          <a:noFill/>
        </a:ln>
      </dgm:spPr>
      <dgm:t>
        <a:bodyPr/>
        <a:lstStyle/>
        <a:p>
          <a:pPr marL="285750" indent="-285750" algn="l" defTabSz="914400" rtl="0" eaLnBrk="1" latinLnBrk="0" hangingPunct="1">
            <a:spcAft>
              <a:spcPts val="600"/>
            </a:spcAft>
            <a:buFont typeface="Arial" panose="020B0604020202020204" pitchFamily="34" charset="0"/>
            <a:buChar char="•"/>
          </a:pPr>
          <a:r>
            <a:rPr lang="en-US" altLang="zh-CN" sz="1600" b="1" kern="1200" dirty="0">
              <a:solidFill>
                <a:schemeClr val="tx1"/>
              </a:solidFill>
              <a:latin typeface="Times New Roman" panose="02020603050405020304" pitchFamily="18" charset="0"/>
              <a:ea typeface="+mn-ea"/>
              <a:cs typeface="Times New Roman" panose="02020603050405020304" pitchFamily="18" charset="0"/>
            </a:rPr>
            <a:t>RAN1 concluded the following:</a:t>
          </a:r>
          <a:endParaRPr lang="zh-CN" altLang="en-US" sz="1600" b="1" kern="1200" dirty="0">
            <a:solidFill>
              <a:schemeClr val="tx1"/>
            </a:solidFill>
            <a:latin typeface="Times New Roman" panose="02020603050405020304" pitchFamily="18" charset="0"/>
            <a:ea typeface="+mn-ea"/>
            <a:cs typeface="Times New Roman" panose="02020603050405020304" pitchFamily="18" charset="0"/>
          </a:endParaRPr>
        </a:p>
      </dgm:t>
    </dgm:pt>
    <dgm:pt modelId="{952CC19E-67F8-41FF-A3BA-D4097B4F3953}" type="parTrans" cxnId="{6B829672-53A7-4D85-9DCD-A3B4A175C712}">
      <dgm:prSet/>
      <dgm:spPr/>
      <dgm:t>
        <a:bodyPr/>
        <a:lstStyle/>
        <a:p>
          <a:endParaRPr lang="zh-CN" altLang="en-US"/>
        </a:p>
      </dgm:t>
    </dgm:pt>
    <dgm:pt modelId="{86F3B3AC-99B5-413F-B92B-C443EE986D19}" type="sibTrans" cxnId="{6B829672-53A7-4D85-9DCD-A3B4A175C712}">
      <dgm:prSet/>
      <dgm:spPr/>
      <dgm:t>
        <a:bodyPr/>
        <a:lstStyle/>
        <a:p>
          <a:endParaRPr lang="zh-CN" altLang="en-US"/>
        </a:p>
      </dgm:t>
    </dgm:pt>
    <dgm:pt modelId="{6222E332-FB75-4388-8CC7-97B462CD3A3C}">
      <dgm:prSet custT="1"/>
      <dgm:spPr>
        <a:solidFill>
          <a:schemeClr val="accent3">
            <a:lumMod val="20000"/>
            <a:lumOff val="80000"/>
            <a:alpha val="90000"/>
          </a:schemeClr>
        </a:solidFill>
        <a:ln>
          <a:noFill/>
        </a:ln>
      </dgm:spPr>
      <dgm:t>
        <a:bodyPr/>
        <a:lstStyle/>
        <a:p>
          <a:pPr marL="644400" indent="-285750" algn="l" defTabSz="914400" rtl="0" eaLnBrk="1" latinLnBrk="0" hangingPunct="1">
            <a:spcAft>
              <a:spcPts val="600"/>
            </a:spcAft>
            <a:buFont typeface="Wingdings" panose="05000000000000000000" pitchFamily="2" charset="2"/>
            <a:buChar char=" "/>
          </a:pPr>
          <a:r>
            <a:rPr lang="en-GB" sz="1600" kern="1200" dirty="0">
              <a:solidFill>
                <a:schemeClr val="tx1"/>
              </a:solidFill>
              <a:latin typeface="Times New Roman" panose="02020603050405020304" pitchFamily="18" charset="0"/>
              <a:ea typeface="+mn-ea"/>
              <a:cs typeface="Times New Roman" panose="02020603050405020304" pitchFamily="18" charset="0"/>
            </a:rPr>
            <a:t>At least for LP-WUR that cannot receive existing PSS/SSS (</a:t>
          </a:r>
          <a:r>
            <a:rPr lang="en-GB" sz="1600" kern="1200" dirty="0" err="1">
              <a:solidFill>
                <a:schemeClr val="tx1"/>
              </a:solidFill>
              <a:latin typeface="Times New Roman" panose="02020603050405020304" pitchFamily="18" charset="0"/>
              <a:ea typeface="+mn-ea"/>
              <a:cs typeface="Times New Roman" panose="02020603050405020304" pitchFamily="18" charset="0"/>
            </a:rPr>
            <a:t>i.e</a:t>
          </a:r>
          <a:r>
            <a:rPr lang="en-GB" sz="1600" kern="1200" dirty="0">
              <a:solidFill>
                <a:schemeClr val="tx1"/>
              </a:solidFill>
              <a:latin typeface="Times New Roman" panose="02020603050405020304" pitchFamily="18" charset="0"/>
              <a:ea typeface="+mn-ea"/>
              <a:cs typeface="Times New Roman" panose="02020603050405020304" pitchFamily="18" charset="0"/>
            </a:rPr>
            <a:t> envelop detector based LP-WUR), periodic LP-SS signal is beneficial for the following functionalities:</a:t>
          </a:r>
          <a:endParaRPr lang="zh-CN" altLang="en-US" sz="1600" kern="1200" dirty="0">
            <a:solidFill>
              <a:schemeClr val="tx1"/>
            </a:solidFill>
            <a:latin typeface="Times New Roman" panose="02020603050405020304" pitchFamily="18" charset="0"/>
            <a:ea typeface="+mn-ea"/>
            <a:cs typeface="Times New Roman" panose="02020603050405020304" pitchFamily="18" charset="0"/>
          </a:endParaRPr>
        </a:p>
      </dgm:t>
    </dgm:pt>
    <dgm:pt modelId="{28D6C7C0-BD6C-4FB8-BE65-C83E9F6B5F0C}" type="sibTrans" cxnId="{348135A7-F072-4641-887C-18A3E0D055AF}">
      <dgm:prSet/>
      <dgm:spPr/>
      <dgm:t>
        <a:bodyPr/>
        <a:lstStyle/>
        <a:p>
          <a:endParaRPr lang="zh-CN" altLang="en-US"/>
        </a:p>
      </dgm:t>
    </dgm:pt>
    <dgm:pt modelId="{E6EF177F-4E78-41E4-B8B4-20EEDE20819E}" type="parTrans" cxnId="{348135A7-F072-4641-887C-18A3E0D055AF}">
      <dgm:prSet/>
      <dgm:spPr/>
      <dgm:t>
        <a:bodyPr/>
        <a:lstStyle/>
        <a:p>
          <a:endParaRPr lang="zh-CN" altLang="en-US"/>
        </a:p>
      </dgm:t>
    </dgm:pt>
    <dgm:pt modelId="{5676F2E4-D90E-4DD2-986F-B6D55BFE6FBC}">
      <dgm:prSet custT="1"/>
      <dgm:spPr>
        <a:solidFill>
          <a:schemeClr val="accent3">
            <a:lumMod val="20000"/>
            <a:lumOff val="80000"/>
            <a:alpha val="90000"/>
          </a:schemeClr>
        </a:solidFill>
        <a:ln>
          <a:noFill/>
        </a:ln>
      </dgm:spPr>
      <dgm:t>
        <a:bodyPr/>
        <a:lstStyle/>
        <a:p>
          <a:pPr marL="1076400" indent="-285750" algn="l" defTabSz="914400" rtl="0" eaLnBrk="1" latinLnBrk="0" hangingPunct="1">
            <a:spcAft>
              <a:spcPts val="600"/>
            </a:spcAft>
            <a:buFont typeface="Wingdings" panose="05000000000000000000" pitchFamily="2" charset="2"/>
            <a:buChar char=" "/>
          </a:pPr>
          <a:r>
            <a:rPr lang="en-GB" sz="1600" kern="1200" dirty="0">
              <a:solidFill>
                <a:schemeClr val="tx1"/>
              </a:solidFill>
              <a:latin typeface="Times New Roman" panose="02020603050405020304" pitchFamily="18" charset="0"/>
              <a:ea typeface="+mn-ea"/>
              <a:cs typeface="Times New Roman" panose="02020603050405020304" pitchFamily="18" charset="0"/>
            </a:rPr>
            <a:t>(a) RRM measurements by LP-WUR, if supported</a:t>
          </a:r>
          <a:endParaRPr lang="zh-CN" altLang="en-US" sz="1600" kern="1200" dirty="0">
            <a:solidFill>
              <a:schemeClr val="tx1"/>
            </a:solidFill>
            <a:latin typeface="Times New Roman" panose="02020603050405020304" pitchFamily="18" charset="0"/>
            <a:ea typeface="+mn-ea"/>
            <a:cs typeface="Times New Roman" panose="02020603050405020304" pitchFamily="18" charset="0"/>
          </a:endParaRPr>
        </a:p>
      </dgm:t>
    </dgm:pt>
    <dgm:pt modelId="{13C3D8A6-9798-49E1-8979-01A2DBF88624}" type="sibTrans" cxnId="{A6DEE656-BF68-480C-8FCE-1AD5E8F94D86}">
      <dgm:prSet/>
      <dgm:spPr/>
      <dgm:t>
        <a:bodyPr/>
        <a:lstStyle/>
        <a:p>
          <a:endParaRPr lang="zh-CN" altLang="en-US"/>
        </a:p>
      </dgm:t>
    </dgm:pt>
    <dgm:pt modelId="{21BF676A-CA6A-4390-ADC6-9D6E3B71F897}" type="parTrans" cxnId="{A6DEE656-BF68-480C-8FCE-1AD5E8F94D86}">
      <dgm:prSet/>
      <dgm:spPr/>
      <dgm:t>
        <a:bodyPr/>
        <a:lstStyle/>
        <a:p>
          <a:endParaRPr lang="zh-CN" altLang="en-US"/>
        </a:p>
      </dgm:t>
    </dgm:pt>
    <dgm:pt modelId="{52C6FBE8-B9A8-4BEA-83F1-6396ED42A3ED}">
      <dgm:prSet custT="1"/>
      <dgm:spPr>
        <a:solidFill>
          <a:schemeClr val="accent3">
            <a:lumMod val="20000"/>
            <a:lumOff val="80000"/>
            <a:alpha val="90000"/>
          </a:schemeClr>
        </a:solidFill>
        <a:ln>
          <a:noFill/>
        </a:ln>
      </dgm:spPr>
      <dgm:t>
        <a:bodyPr/>
        <a:lstStyle/>
        <a:p>
          <a:pPr marL="1076400" indent="-285750" algn="l" defTabSz="914400" rtl="0" eaLnBrk="1" latinLnBrk="0" hangingPunct="1">
            <a:spcAft>
              <a:spcPts val="600"/>
            </a:spcAft>
            <a:buFont typeface="Wingdings" panose="05000000000000000000" pitchFamily="2" charset="2"/>
            <a:buChar char=" "/>
          </a:pPr>
          <a:r>
            <a:rPr lang="en-GB" sz="1600" kern="1200" dirty="0">
              <a:solidFill>
                <a:schemeClr val="tx1"/>
              </a:solidFill>
              <a:latin typeface="Times New Roman" panose="02020603050405020304" pitchFamily="18" charset="0"/>
              <a:ea typeface="+mn-ea"/>
              <a:cs typeface="Times New Roman" panose="02020603050405020304" pitchFamily="18" charset="0"/>
            </a:rPr>
            <a:t>(b) At least coarse time synchronization of LP-WUR. </a:t>
          </a:r>
          <a:endParaRPr lang="zh-CN" altLang="en-US" sz="1600" kern="1200" dirty="0">
            <a:solidFill>
              <a:schemeClr val="tx1"/>
            </a:solidFill>
            <a:latin typeface="Times New Roman" panose="02020603050405020304" pitchFamily="18" charset="0"/>
            <a:ea typeface="+mn-ea"/>
            <a:cs typeface="Times New Roman" panose="02020603050405020304" pitchFamily="18" charset="0"/>
          </a:endParaRPr>
        </a:p>
      </dgm:t>
    </dgm:pt>
    <dgm:pt modelId="{A77C1028-AFBA-44B5-B970-7E4F33390786}" type="sibTrans" cxnId="{8994183E-3185-460B-9DE5-45E9C032FF3F}">
      <dgm:prSet/>
      <dgm:spPr/>
      <dgm:t>
        <a:bodyPr/>
        <a:lstStyle/>
        <a:p>
          <a:endParaRPr lang="zh-CN" altLang="en-US"/>
        </a:p>
      </dgm:t>
    </dgm:pt>
    <dgm:pt modelId="{96321219-42F9-41C6-907B-08CB24021F66}" type="parTrans" cxnId="{8994183E-3185-460B-9DE5-45E9C032FF3F}">
      <dgm:prSet/>
      <dgm:spPr/>
      <dgm:t>
        <a:bodyPr/>
        <a:lstStyle/>
        <a:p>
          <a:endParaRPr lang="zh-CN" altLang="en-US"/>
        </a:p>
      </dgm:t>
    </dgm:pt>
    <dgm:pt modelId="{83A9695A-9295-480A-8DD7-4C040D06D3AF}">
      <dgm:prSet custT="1"/>
      <dgm:spPr>
        <a:solidFill>
          <a:schemeClr val="accent3">
            <a:lumMod val="20000"/>
            <a:lumOff val="80000"/>
            <a:alpha val="90000"/>
          </a:schemeClr>
        </a:solidFill>
        <a:ln>
          <a:noFill/>
        </a:ln>
      </dgm:spPr>
      <dgm:t>
        <a:bodyPr/>
        <a:lstStyle/>
        <a:p>
          <a:pPr marL="1076400" indent="-285750" algn="l" defTabSz="914400" rtl="0" eaLnBrk="1" latinLnBrk="0" hangingPunct="1">
            <a:spcAft>
              <a:spcPts val="600"/>
            </a:spcAft>
            <a:buFont typeface="Wingdings" panose="05000000000000000000" pitchFamily="2" charset="2"/>
            <a:buChar char=" "/>
          </a:pPr>
          <a:r>
            <a:rPr lang="en-GB" sz="1600" kern="1200" dirty="0">
              <a:solidFill>
                <a:schemeClr val="tx1"/>
              </a:solidFill>
              <a:latin typeface="Times New Roman" panose="02020603050405020304" pitchFamily="18" charset="0"/>
              <a:ea typeface="+mn-ea"/>
              <a:cs typeface="Times New Roman" panose="02020603050405020304" pitchFamily="18" charset="0"/>
            </a:rPr>
            <a:t>(c) At least coarse frequency synchronization of LP-WUR.</a:t>
          </a:r>
          <a:endParaRPr lang="zh-CN" altLang="en-US" sz="1600" kern="1200" dirty="0">
            <a:solidFill>
              <a:schemeClr val="tx1"/>
            </a:solidFill>
            <a:latin typeface="Times New Roman" panose="02020603050405020304" pitchFamily="18" charset="0"/>
            <a:ea typeface="+mn-ea"/>
            <a:cs typeface="Times New Roman" panose="02020603050405020304" pitchFamily="18" charset="0"/>
          </a:endParaRPr>
        </a:p>
      </dgm:t>
    </dgm:pt>
    <dgm:pt modelId="{2A21233B-35E7-4D21-AABB-34F58A044867}" type="sibTrans" cxnId="{3B14446C-5119-4861-9495-BB482D95D467}">
      <dgm:prSet/>
      <dgm:spPr/>
      <dgm:t>
        <a:bodyPr/>
        <a:lstStyle/>
        <a:p>
          <a:endParaRPr lang="zh-CN" altLang="en-US"/>
        </a:p>
      </dgm:t>
    </dgm:pt>
    <dgm:pt modelId="{6AEBFAF0-C2DC-4F57-A60D-ABF49CB14950}" type="parTrans" cxnId="{3B14446C-5119-4861-9495-BB482D95D467}">
      <dgm:prSet/>
      <dgm:spPr/>
      <dgm:t>
        <a:bodyPr/>
        <a:lstStyle/>
        <a:p>
          <a:endParaRPr lang="zh-CN" altLang="en-US"/>
        </a:p>
      </dgm:t>
    </dgm:pt>
    <dgm:pt modelId="{CFCEC602-F936-466C-8541-C3F6620DBBCE}">
      <dgm:prSet custT="1"/>
      <dgm:spPr>
        <a:solidFill>
          <a:schemeClr val="accent3">
            <a:lumMod val="20000"/>
            <a:lumOff val="80000"/>
            <a:alpha val="90000"/>
          </a:schemeClr>
        </a:solidFill>
        <a:ln>
          <a:noFill/>
        </a:ln>
      </dgm:spPr>
      <dgm:t>
        <a:bodyPr/>
        <a:lstStyle/>
        <a:p>
          <a:pPr marL="644400" indent="-285750" algn="l" defTabSz="914400" rtl="0" eaLnBrk="1" latinLnBrk="0" hangingPunct="1">
            <a:spcAft>
              <a:spcPts val="600"/>
            </a:spcAft>
            <a:buFont typeface="Wingdings" panose="05000000000000000000" pitchFamily="2" charset="2"/>
            <a:buChar char=" "/>
          </a:pPr>
          <a:r>
            <a:rPr lang="en-GB" sz="1600" kern="1200" dirty="0">
              <a:solidFill>
                <a:schemeClr val="tx1"/>
              </a:solidFill>
              <a:latin typeface="Times New Roman" panose="02020603050405020304" pitchFamily="18" charset="0"/>
              <a:ea typeface="+mn-ea"/>
              <a:cs typeface="Times New Roman" panose="02020603050405020304" pitchFamily="18" charset="0"/>
            </a:rPr>
            <a:t>For LP-WUR that can receive existing PSS/SSS potentially assisted by PBCH DMRS/TRS for synchronization (i.e. OFDM based LP-WUR)</a:t>
          </a:r>
          <a:endParaRPr lang="zh-CN" altLang="en-US" sz="1600" kern="1200" dirty="0">
            <a:solidFill>
              <a:schemeClr val="tx1"/>
            </a:solidFill>
            <a:latin typeface="Times New Roman" panose="02020603050405020304" pitchFamily="18" charset="0"/>
            <a:ea typeface="+mn-ea"/>
            <a:cs typeface="Times New Roman" panose="02020603050405020304" pitchFamily="18" charset="0"/>
          </a:endParaRPr>
        </a:p>
      </dgm:t>
    </dgm:pt>
    <dgm:pt modelId="{5BE4197C-7741-45D3-A4C6-831DC743F356}" type="sibTrans" cxnId="{BEC70859-4FCB-4F7A-A118-F0D576E2ECD3}">
      <dgm:prSet/>
      <dgm:spPr/>
      <dgm:t>
        <a:bodyPr/>
        <a:lstStyle/>
        <a:p>
          <a:endParaRPr lang="en-US"/>
        </a:p>
      </dgm:t>
    </dgm:pt>
    <dgm:pt modelId="{74C78268-6FF1-4022-AE07-1E16C1D44616}" type="parTrans" cxnId="{BEC70859-4FCB-4F7A-A118-F0D576E2ECD3}">
      <dgm:prSet/>
      <dgm:spPr/>
      <dgm:t>
        <a:bodyPr/>
        <a:lstStyle/>
        <a:p>
          <a:endParaRPr lang="en-US"/>
        </a:p>
      </dgm:t>
    </dgm:pt>
    <dgm:pt modelId="{8C425451-C3E8-4FD4-AD94-1A76E6CF0FFC}">
      <dgm:prSet custT="1"/>
      <dgm:spPr>
        <a:solidFill>
          <a:schemeClr val="accent3">
            <a:lumMod val="20000"/>
            <a:lumOff val="80000"/>
            <a:alpha val="90000"/>
          </a:schemeClr>
        </a:solidFill>
        <a:ln>
          <a:noFill/>
        </a:ln>
      </dgm:spPr>
      <dgm:t>
        <a:bodyPr/>
        <a:lstStyle/>
        <a:p>
          <a:pPr marL="1076400" indent="-285750" algn="l" defTabSz="914400" rtl="0" eaLnBrk="1" latinLnBrk="0" hangingPunct="1">
            <a:spcAft>
              <a:spcPts val="600"/>
            </a:spcAft>
            <a:buFont typeface="Wingdings" panose="05000000000000000000" pitchFamily="2" charset="2"/>
            <a:buChar char=" "/>
          </a:pPr>
          <a:r>
            <a:rPr lang="en-GB" sz="1600" kern="1200" dirty="0">
              <a:solidFill>
                <a:schemeClr val="tx1"/>
              </a:solidFill>
              <a:latin typeface="Times New Roman" panose="02020603050405020304" pitchFamily="18" charset="0"/>
              <a:ea typeface="+mn-ea"/>
              <a:cs typeface="Times New Roman" panose="02020603050405020304" pitchFamily="18" charset="0"/>
            </a:rPr>
            <a:t>existing PSS/SSS potentially assisted by PBCH DMRS/TRS may be used for above functionality.</a:t>
          </a:r>
          <a:endParaRPr lang="zh-CN" altLang="en-US" sz="1600" kern="1200" dirty="0">
            <a:solidFill>
              <a:schemeClr val="tx1"/>
            </a:solidFill>
            <a:latin typeface="Times New Roman" panose="02020603050405020304" pitchFamily="18" charset="0"/>
            <a:ea typeface="+mn-ea"/>
            <a:cs typeface="Times New Roman" panose="02020603050405020304" pitchFamily="18" charset="0"/>
          </a:endParaRPr>
        </a:p>
      </dgm:t>
    </dgm:pt>
    <dgm:pt modelId="{D0BC0480-6E95-42C7-BDB6-B2F23B427AC5}" type="sibTrans" cxnId="{17ACCF8C-1FD4-4CCC-A025-6B525DF75834}">
      <dgm:prSet/>
      <dgm:spPr/>
      <dgm:t>
        <a:bodyPr/>
        <a:lstStyle/>
        <a:p>
          <a:endParaRPr lang="en-US"/>
        </a:p>
      </dgm:t>
    </dgm:pt>
    <dgm:pt modelId="{8F47B5BC-715E-4D57-A3E7-52EBC63C27C4}" type="parTrans" cxnId="{17ACCF8C-1FD4-4CCC-A025-6B525DF75834}">
      <dgm:prSet/>
      <dgm:spPr/>
      <dgm:t>
        <a:bodyPr/>
        <a:lstStyle/>
        <a:p>
          <a:endParaRPr lang="en-US"/>
        </a:p>
      </dgm:t>
    </dgm:pt>
    <dgm:pt modelId="{8D104DCD-0DD7-4669-9707-CF960C585DF8}" type="pres">
      <dgm:prSet presAssocID="{25108275-90B1-44EE-87E9-80FB67502147}" presName="linear" presStyleCnt="0">
        <dgm:presLayoutVars>
          <dgm:dir/>
          <dgm:animLvl val="lvl"/>
          <dgm:resizeHandles val="exact"/>
        </dgm:presLayoutVars>
      </dgm:prSet>
      <dgm:spPr/>
    </dgm:pt>
    <dgm:pt modelId="{12CC52F8-BD64-4542-8156-371E91EEB8D0}" type="pres">
      <dgm:prSet presAssocID="{F58B2D16-50ED-48A0-9B9B-70380AC19898}" presName="parentLin" presStyleCnt="0"/>
      <dgm:spPr/>
    </dgm:pt>
    <dgm:pt modelId="{0D73415C-AEEA-4983-A7EE-0C5ED0A88595}" type="pres">
      <dgm:prSet presAssocID="{F58B2D16-50ED-48A0-9B9B-70380AC19898}" presName="parentLeftMargin" presStyleLbl="node1" presStyleIdx="0" presStyleCnt="1"/>
      <dgm:spPr/>
    </dgm:pt>
    <dgm:pt modelId="{48CCABEC-02EB-4ECD-8037-E5ED6626CC2F}" type="pres">
      <dgm:prSet presAssocID="{F58B2D16-50ED-48A0-9B9B-70380AC19898}" presName="parentText" presStyleLbl="node1" presStyleIdx="0" presStyleCnt="1" custScaleX="142997" custScaleY="415874" custLinFactNeighborX="-55714" custLinFactNeighborY="69324">
        <dgm:presLayoutVars>
          <dgm:chMax val="0"/>
          <dgm:bulletEnabled val="1"/>
        </dgm:presLayoutVars>
      </dgm:prSet>
      <dgm:spPr/>
    </dgm:pt>
    <dgm:pt modelId="{599E59AB-D491-44E5-B3DC-310B9C595550}" type="pres">
      <dgm:prSet presAssocID="{F58B2D16-50ED-48A0-9B9B-70380AC19898}" presName="negativeSpace" presStyleCnt="0"/>
      <dgm:spPr/>
    </dgm:pt>
    <dgm:pt modelId="{16292FC5-FAD8-4070-97A4-5391ACBC846A}" type="pres">
      <dgm:prSet presAssocID="{F58B2D16-50ED-48A0-9B9B-70380AC19898}" presName="childText" presStyleLbl="conFgAcc1" presStyleIdx="0" presStyleCnt="1" custScaleY="122112" custLinFactNeighborX="-667" custLinFactNeighborY="17054">
        <dgm:presLayoutVars>
          <dgm:bulletEnabled val="1"/>
        </dgm:presLayoutVars>
      </dgm:prSet>
      <dgm:spPr/>
    </dgm:pt>
  </dgm:ptLst>
  <dgm:cxnLst>
    <dgm:cxn modelId="{30AFB109-5EE2-44CF-B064-11575694CC6C}" type="presOf" srcId="{CFCEC602-F936-466C-8541-C3F6620DBBCE}" destId="{16292FC5-FAD8-4070-97A4-5391ACBC846A}" srcOrd="0" destOrd="5" presId="urn:microsoft.com/office/officeart/2005/8/layout/list1"/>
    <dgm:cxn modelId="{225DC62C-D083-4DFE-A2B4-A2CCD0442459}" type="presOf" srcId="{8C425451-C3E8-4FD4-AD94-1A76E6CF0FFC}" destId="{16292FC5-FAD8-4070-97A4-5391ACBC846A}" srcOrd="0" destOrd="6" presId="urn:microsoft.com/office/officeart/2005/8/layout/list1"/>
    <dgm:cxn modelId="{8994183E-3185-460B-9DE5-45E9C032FF3F}" srcId="{6222E332-FB75-4388-8CC7-97B462CD3A3C}" destId="{52C6FBE8-B9A8-4BEA-83F1-6396ED42A3ED}" srcOrd="1" destOrd="0" parTransId="{96321219-42F9-41C6-907B-08CB24021F66}" sibTransId="{A77C1028-AFBA-44B5-B970-7E4F33390786}"/>
    <dgm:cxn modelId="{29994844-CE52-4E85-AED5-98798E130DD0}" type="presOf" srcId="{52C6FBE8-B9A8-4BEA-83F1-6396ED42A3ED}" destId="{16292FC5-FAD8-4070-97A4-5391ACBC846A}" srcOrd="0" destOrd="3" presId="urn:microsoft.com/office/officeart/2005/8/layout/list1"/>
    <dgm:cxn modelId="{3B14446C-5119-4861-9495-BB482D95D467}" srcId="{6222E332-FB75-4388-8CC7-97B462CD3A3C}" destId="{83A9695A-9295-480A-8DD7-4C040D06D3AF}" srcOrd="2" destOrd="0" parTransId="{6AEBFAF0-C2DC-4F57-A60D-ABF49CB14950}" sibTransId="{2A21233B-35E7-4D21-AABB-34F58A044867}"/>
    <dgm:cxn modelId="{4254006E-716D-4269-A297-B9A3E170DB66}" srcId="{25108275-90B1-44EE-87E9-80FB67502147}" destId="{F58B2D16-50ED-48A0-9B9B-70380AC19898}" srcOrd="0" destOrd="0" parTransId="{98F9566F-7810-4689-8583-D5E1DF48A2E1}" sibTransId="{282E5C00-00E3-4FDA-B539-2BCC3E589C87}"/>
    <dgm:cxn modelId="{6B829672-53A7-4D85-9DCD-A3B4A175C712}" srcId="{F58B2D16-50ED-48A0-9B9B-70380AC19898}" destId="{D8394499-0D5A-4BB8-AFF4-EDE43F7BD068}" srcOrd="0" destOrd="0" parTransId="{952CC19E-67F8-41FF-A3BA-D4097B4F3953}" sibTransId="{86F3B3AC-99B5-413F-B92B-C443EE986D19}"/>
    <dgm:cxn modelId="{A6DEE656-BF68-480C-8FCE-1AD5E8F94D86}" srcId="{6222E332-FB75-4388-8CC7-97B462CD3A3C}" destId="{5676F2E4-D90E-4DD2-986F-B6D55BFE6FBC}" srcOrd="0" destOrd="0" parTransId="{21BF676A-CA6A-4390-ADC6-9D6E3B71F897}" sibTransId="{13C3D8A6-9798-49E1-8979-01A2DBF88624}"/>
    <dgm:cxn modelId="{BEC70859-4FCB-4F7A-A118-F0D576E2ECD3}" srcId="{6222E332-FB75-4388-8CC7-97B462CD3A3C}" destId="{CFCEC602-F936-466C-8541-C3F6620DBBCE}" srcOrd="3" destOrd="0" parTransId="{74C78268-6FF1-4022-AE07-1E16C1D44616}" sibTransId="{5BE4197C-7741-45D3-A4C6-831DC743F356}"/>
    <dgm:cxn modelId="{E4CB9986-6135-479F-8C06-EBE1F069C169}" type="presOf" srcId="{6222E332-FB75-4388-8CC7-97B462CD3A3C}" destId="{16292FC5-FAD8-4070-97A4-5391ACBC846A}" srcOrd="0" destOrd="1" presId="urn:microsoft.com/office/officeart/2005/8/layout/list1"/>
    <dgm:cxn modelId="{B960B486-B1BD-4A59-B67B-51029E73B289}" type="presOf" srcId="{5676F2E4-D90E-4DD2-986F-B6D55BFE6FBC}" destId="{16292FC5-FAD8-4070-97A4-5391ACBC846A}" srcOrd="0" destOrd="2" presId="urn:microsoft.com/office/officeart/2005/8/layout/list1"/>
    <dgm:cxn modelId="{17ACCF8C-1FD4-4CCC-A025-6B525DF75834}" srcId="{CFCEC602-F936-466C-8541-C3F6620DBBCE}" destId="{8C425451-C3E8-4FD4-AD94-1A76E6CF0FFC}" srcOrd="0" destOrd="0" parTransId="{8F47B5BC-715E-4D57-A3E7-52EBC63C27C4}" sibTransId="{D0BC0480-6E95-42C7-BDB6-B2F23B427AC5}"/>
    <dgm:cxn modelId="{348135A7-F072-4641-887C-18A3E0D055AF}" srcId="{D8394499-0D5A-4BB8-AFF4-EDE43F7BD068}" destId="{6222E332-FB75-4388-8CC7-97B462CD3A3C}" srcOrd="0" destOrd="0" parTransId="{E6EF177F-4E78-41E4-B8B4-20EEDE20819E}" sibTransId="{28D6C7C0-BD6C-4FB8-BE65-C83E9F6B5F0C}"/>
    <dgm:cxn modelId="{535657AA-3900-430B-A155-A25A32185D7C}" type="presOf" srcId="{F58B2D16-50ED-48A0-9B9B-70380AC19898}" destId="{0D73415C-AEEA-4983-A7EE-0C5ED0A88595}" srcOrd="0" destOrd="0" presId="urn:microsoft.com/office/officeart/2005/8/layout/list1"/>
    <dgm:cxn modelId="{1CD92CB8-AB52-4748-A5CA-8251F1FD083E}" type="presOf" srcId="{D8394499-0D5A-4BB8-AFF4-EDE43F7BD068}" destId="{16292FC5-FAD8-4070-97A4-5391ACBC846A}" srcOrd="0" destOrd="0" presId="urn:microsoft.com/office/officeart/2005/8/layout/list1"/>
    <dgm:cxn modelId="{5127DFCD-952A-4293-8E56-79D2ACDDBA81}" type="presOf" srcId="{83A9695A-9295-480A-8DD7-4C040D06D3AF}" destId="{16292FC5-FAD8-4070-97A4-5391ACBC846A}" srcOrd="0" destOrd="4" presId="urn:microsoft.com/office/officeart/2005/8/layout/list1"/>
    <dgm:cxn modelId="{B1444CD3-7021-4019-9DEF-27DF251645E5}" type="presOf" srcId="{F58B2D16-50ED-48A0-9B9B-70380AC19898}" destId="{48CCABEC-02EB-4ECD-8037-E5ED6626CC2F}" srcOrd="1" destOrd="0" presId="urn:microsoft.com/office/officeart/2005/8/layout/list1"/>
    <dgm:cxn modelId="{C896E1D6-4D8C-4566-89B5-7546A4FD96E7}" type="presOf" srcId="{25108275-90B1-44EE-87E9-80FB67502147}" destId="{8D104DCD-0DD7-4669-9707-CF960C585DF8}" srcOrd="0" destOrd="0" presId="urn:microsoft.com/office/officeart/2005/8/layout/list1"/>
    <dgm:cxn modelId="{8B216994-1702-4DD7-830D-9CD49AB0591C}" type="presParOf" srcId="{8D104DCD-0DD7-4669-9707-CF960C585DF8}" destId="{12CC52F8-BD64-4542-8156-371E91EEB8D0}" srcOrd="0" destOrd="0" presId="urn:microsoft.com/office/officeart/2005/8/layout/list1"/>
    <dgm:cxn modelId="{3A4D1BA3-1B6A-4A93-AFE0-78011498B439}" type="presParOf" srcId="{12CC52F8-BD64-4542-8156-371E91EEB8D0}" destId="{0D73415C-AEEA-4983-A7EE-0C5ED0A88595}" srcOrd="0" destOrd="0" presId="urn:microsoft.com/office/officeart/2005/8/layout/list1"/>
    <dgm:cxn modelId="{1754B1A2-654B-4B99-B0FE-C4BF84CE3135}" type="presParOf" srcId="{12CC52F8-BD64-4542-8156-371E91EEB8D0}" destId="{48CCABEC-02EB-4ECD-8037-E5ED6626CC2F}" srcOrd="1" destOrd="0" presId="urn:microsoft.com/office/officeart/2005/8/layout/list1"/>
    <dgm:cxn modelId="{60B04BEA-661A-4050-8CE1-EE448E368E89}" type="presParOf" srcId="{8D104DCD-0DD7-4669-9707-CF960C585DF8}" destId="{599E59AB-D491-44E5-B3DC-310B9C595550}" srcOrd="1" destOrd="0" presId="urn:microsoft.com/office/officeart/2005/8/layout/list1"/>
    <dgm:cxn modelId="{622DED45-464C-471D-A1DB-D56600DBA6FF}" type="presParOf" srcId="{8D104DCD-0DD7-4669-9707-CF960C585DF8}" destId="{16292FC5-FAD8-4070-97A4-5391ACBC846A}"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5108275-90B1-44EE-87E9-80FB67502147}"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F58B2D16-50ED-48A0-9B9B-70380AC19898}">
      <dgm:prSet phldrT="[文本]" custT="1"/>
      <dgm:spPr/>
      <dgm:t>
        <a:bodyPr/>
        <a:lstStyle/>
        <a:p>
          <a:r>
            <a:rPr lang="en-US" sz="1600" b="1" dirty="0">
              <a:solidFill>
                <a:schemeClr val="bg1"/>
              </a:solidFill>
              <a:latin typeface="Times New Roman" panose="02020603050405020304" pitchFamily="18" charset="0"/>
              <a:cs typeface="Times New Roman" panose="02020603050405020304" pitchFamily="18" charset="0"/>
            </a:rPr>
            <a:t>RAN1 Study Conclusion </a:t>
          </a:r>
        </a:p>
      </dgm:t>
    </dgm:pt>
    <dgm:pt modelId="{98F9566F-7810-4689-8583-D5E1DF48A2E1}" type="parTrans" cxnId="{4254006E-716D-4269-A297-B9A3E170DB66}">
      <dgm:prSet/>
      <dgm:spPr/>
      <dgm:t>
        <a:bodyPr/>
        <a:lstStyle/>
        <a:p>
          <a:endParaRPr lang="en-US"/>
        </a:p>
      </dgm:t>
    </dgm:pt>
    <dgm:pt modelId="{282E5C00-00E3-4FDA-B539-2BCC3E589C87}" type="sibTrans" cxnId="{4254006E-716D-4269-A297-B9A3E170DB66}">
      <dgm:prSet/>
      <dgm:spPr/>
      <dgm:t>
        <a:bodyPr/>
        <a:lstStyle/>
        <a:p>
          <a:endParaRPr lang="en-US"/>
        </a:p>
      </dgm:t>
    </dgm:pt>
    <dgm:pt modelId="{8D104DCD-0DD7-4669-9707-CF960C585DF8}" type="pres">
      <dgm:prSet presAssocID="{25108275-90B1-44EE-87E9-80FB67502147}" presName="linear" presStyleCnt="0">
        <dgm:presLayoutVars>
          <dgm:dir/>
          <dgm:animLvl val="lvl"/>
          <dgm:resizeHandles val="exact"/>
        </dgm:presLayoutVars>
      </dgm:prSet>
      <dgm:spPr/>
    </dgm:pt>
    <dgm:pt modelId="{12CC52F8-BD64-4542-8156-371E91EEB8D0}" type="pres">
      <dgm:prSet presAssocID="{F58B2D16-50ED-48A0-9B9B-70380AC19898}" presName="parentLin" presStyleCnt="0"/>
      <dgm:spPr/>
    </dgm:pt>
    <dgm:pt modelId="{0D73415C-AEEA-4983-A7EE-0C5ED0A88595}" type="pres">
      <dgm:prSet presAssocID="{F58B2D16-50ED-48A0-9B9B-70380AC19898}" presName="parentLeftMargin" presStyleLbl="node1" presStyleIdx="0" presStyleCnt="1"/>
      <dgm:spPr/>
    </dgm:pt>
    <dgm:pt modelId="{48CCABEC-02EB-4ECD-8037-E5ED6626CC2F}" type="pres">
      <dgm:prSet presAssocID="{F58B2D16-50ED-48A0-9B9B-70380AC19898}" presName="parentText" presStyleLbl="node1" presStyleIdx="0" presStyleCnt="1" custScaleX="99327" custScaleY="57802" custLinFactNeighborX="-59514" custLinFactNeighborY="-38023">
        <dgm:presLayoutVars>
          <dgm:chMax val="0"/>
          <dgm:bulletEnabled val="1"/>
        </dgm:presLayoutVars>
      </dgm:prSet>
      <dgm:spPr/>
    </dgm:pt>
    <dgm:pt modelId="{599E59AB-D491-44E5-B3DC-310B9C595550}" type="pres">
      <dgm:prSet presAssocID="{F58B2D16-50ED-48A0-9B9B-70380AC19898}" presName="negativeSpace" presStyleCnt="0"/>
      <dgm:spPr/>
    </dgm:pt>
    <dgm:pt modelId="{16292FC5-FAD8-4070-97A4-5391ACBC846A}" type="pres">
      <dgm:prSet presAssocID="{F58B2D16-50ED-48A0-9B9B-70380AC19898}" presName="childText" presStyleLbl="conFgAcc1" presStyleIdx="0" presStyleCnt="1" custScaleY="194602" custLinFactNeighborX="0" custLinFactNeighborY="22019">
        <dgm:presLayoutVars>
          <dgm:bulletEnabled val="1"/>
        </dgm:presLayoutVars>
      </dgm:prSet>
      <dgm:spPr>
        <a:solidFill>
          <a:schemeClr val="accent3">
            <a:lumMod val="20000"/>
            <a:lumOff val="80000"/>
            <a:alpha val="90000"/>
          </a:schemeClr>
        </a:solidFill>
        <a:ln>
          <a:noFill/>
        </a:ln>
      </dgm:spPr>
    </dgm:pt>
  </dgm:ptLst>
  <dgm:cxnLst>
    <dgm:cxn modelId="{4254006E-716D-4269-A297-B9A3E170DB66}" srcId="{25108275-90B1-44EE-87E9-80FB67502147}" destId="{F58B2D16-50ED-48A0-9B9B-70380AC19898}" srcOrd="0" destOrd="0" parTransId="{98F9566F-7810-4689-8583-D5E1DF48A2E1}" sibTransId="{282E5C00-00E3-4FDA-B539-2BCC3E589C87}"/>
    <dgm:cxn modelId="{535657AA-3900-430B-A155-A25A32185D7C}" type="presOf" srcId="{F58B2D16-50ED-48A0-9B9B-70380AC19898}" destId="{0D73415C-AEEA-4983-A7EE-0C5ED0A88595}" srcOrd="0" destOrd="0" presId="urn:microsoft.com/office/officeart/2005/8/layout/list1"/>
    <dgm:cxn modelId="{B1444CD3-7021-4019-9DEF-27DF251645E5}" type="presOf" srcId="{F58B2D16-50ED-48A0-9B9B-70380AC19898}" destId="{48CCABEC-02EB-4ECD-8037-E5ED6626CC2F}" srcOrd="1" destOrd="0" presId="urn:microsoft.com/office/officeart/2005/8/layout/list1"/>
    <dgm:cxn modelId="{C896E1D6-4D8C-4566-89B5-7546A4FD96E7}" type="presOf" srcId="{25108275-90B1-44EE-87E9-80FB67502147}" destId="{8D104DCD-0DD7-4669-9707-CF960C585DF8}" srcOrd="0" destOrd="0" presId="urn:microsoft.com/office/officeart/2005/8/layout/list1"/>
    <dgm:cxn modelId="{8B216994-1702-4DD7-830D-9CD49AB0591C}" type="presParOf" srcId="{8D104DCD-0DD7-4669-9707-CF960C585DF8}" destId="{12CC52F8-BD64-4542-8156-371E91EEB8D0}" srcOrd="0" destOrd="0" presId="urn:microsoft.com/office/officeart/2005/8/layout/list1"/>
    <dgm:cxn modelId="{3A4D1BA3-1B6A-4A93-AFE0-78011498B439}" type="presParOf" srcId="{12CC52F8-BD64-4542-8156-371E91EEB8D0}" destId="{0D73415C-AEEA-4983-A7EE-0C5ED0A88595}" srcOrd="0" destOrd="0" presId="urn:microsoft.com/office/officeart/2005/8/layout/list1"/>
    <dgm:cxn modelId="{1754B1A2-654B-4B99-B0FE-C4BF84CE3135}" type="presParOf" srcId="{12CC52F8-BD64-4542-8156-371E91EEB8D0}" destId="{48CCABEC-02EB-4ECD-8037-E5ED6626CC2F}" srcOrd="1" destOrd="0" presId="urn:microsoft.com/office/officeart/2005/8/layout/list1"/>
    <dgm:cxn modelId="{60B04BEA-661A-4050-8CE1-EE448E368E89}" type="presParOf" srcId="{8D104DCD-0DD7-4669-9707-CF960C585DF8}" destId="{599E59AB-D491-44E5-B3DC-310B9C595550}" srcOrd="1" destOrd="0" presId="urn:microsoft.com/office/officeart/2005/8/layout/list1"/>
    <dgm:cxn modelId="{622DED45-464C-471D-A1DB-D56600DBA6FF}" type="presParOf" srcId="{8D104DCD-0DD7-4669-9707-CF960C585DF8}" destId="{16292FC5-FAD8-4070-97A4-5391ACBC846A}" srcOrd="2" destOrd="0" presId="urn:microsoft.com/office/officeart/2005/8/layout/list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292FC5-FAD8-4070-97A4-5391ACBC846A}">
      <dsp:nvSpPr>
        <dsp:cNvPr id="0" name=""/>
        <dsp:cNvSpPr/>
      </dsp:nvSpPr>
      <dsp:spPr>
        <a:xfrm>
          <a:off x="0" y="470847"/>
          <a:ext cx="9003857" cy="3127274"/>
        </a:xfrm>
        <a:prstGeom prst="rect">
          <a:avLst/>
        </a:prstGeom>
        <a:solidFill>
          <a:schemeClr val="accent3">
            <a:lumMod val="20000"/>
            <a:lumOff val="80000"/>
            <a:alpha val="9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8799" tIns="229108" rIns="698799" bIns="113792" numCol="1" spcCol="1270" anchor="t" anchorCtr="0">
          <a:noAutofit/>
        </a:bodyPr>
        <a:lstStyle/>
        <a:p>
          <a:pPr marL="285750" lvl="1" indent="-285750" algn="l" defTabSz="914400" rtl="0" eaLnBrk="1" latinLnBrk="0" hangingPunct="1">
            <a:lnSpc>
              <a:spcPct val="90000"/>
            </a:lnSpc>
            <a:spcBef>
              <a:spcPct val="0"/>
            </a:spcBef>
            <a:spcAft>
              <a:spcPts val="600"/>
            </a:spcAft>
            <a:buFont typeface="Arial" panose="020B0604020202020204" pitchFamily="34" charset="0"/>
            <a:buChar char="•"/>
          </a:pPr>
          <a:r>
            <a:rPr lang="en-US" altLang="zh-CN" sz="1600" b="1" kern="1200" dirty="0">
              <a:solidFill>
                <a:schemeClr val="tx1"/>
              </a:solidFill>
              <a:latin typeface="Times New Roman" panose="02020603050405020304" pitchFamily="18" charset="0"/>
              <a:ea typeface="+mn-ea"/>
              <a:cs typeface="Times New Roman" panose="02020603050405020304" pitchFamily="18" charset="0"/>
            </a:rPr>
            <a:t>RAN1 concluded the following:</a:t>
          </a:r>
          <a:endParaRPr lang="zh-CN" altLang="en-US" sz="1600" b="1" kern="1200" dirty="0">
            <a:solidFill>
              <a:schemeClr val="tx1"/>
            </a:solidFill>
            <a:latin typeface="Times New Roman" panose="02020603050405020304" pitchFamily="18" charset="0"/>
            <a:ea typeface="+mn-ea"/>
            <a:cs typeface="Times New Roman" panose="02020603050405020304" pitchFamily="18" charset="0"/>
          </a:endParaRPr>
        </a:p>
        <a:p>
          <a:pPr marL="644400" lvl="2" indent="-285750" algn="l" defTabSz="914400" rtl="0" eaLnBrk="1" latinLnBrk="0" hangingPunct="1">
            <a:lnSpc>
              <a:spcPct val="90000"/>
            </a:lnSpc>
            <a:spcBef>
              <a:spcPct val="0"/>
            </a:spcBef>
            <a:spcAft>
              <a:spcPts val="600"/>
            </a:spcAft>
            <a:buFont typeface="Wingdings" panose="05000000000000000000" pitchFamily="2" charset="2"/>
            <a:buChar char=" "/>
          </a:pPr>
          <a:r>
            <a:rPr lang="en-GB" sz="1600" kern="1200" dirty="0">
              <a:solidFill>
                <a:schemeClr val="tx1"/>
              </a:solidFill>
              <a:latin typeface="Times New Roman" panose="02020603050405020304" pitchFamily="18" charset="0"/>
              <a:ea typeface="+mn-ea"/>
              <a:cs typeface="Times New Roman" panose="02020603050405020304" pitchFamily="18" charset="0"/>
            </a:rPr>
            <a:t>At least for LP-WUR that cannot receive existing PSS/SSS (</a:t>
          </a:r>
          <a:r>
            <a:rPr lang="en-GB" sz="1600" kern="1200" dirty="0" err="1">
              <a:solidFill>
                <a:schemeClr val="tx1"/>
              </a:solidFill>
              <a:latin typeface="Times New Roman" panose="02020603050405020304" pitchFamily="18" charset="0"/>
              <a:ea typeface="+mn-ea"/>
              <a:cs typeface="Times New Roman" panose="02020603050405020304" pitchFamily="18" charset="0"/>
            </a:rPr>
            <a:t>i.e</a:t>
          </a:r>
          <a:r>
            <a:rPr lang="en-GB" sz="1600" kern="1200" dirty="0">
              <a:solidFill>
                <a:schemeClr val="tx1"/>
              </a:solidFill>
              <a:latin typeface="Times New Roman" panose="02020603050405020304" pitchFamily="18" charset="0"/>
              <a:ea typeface="+mn-ea"/>
              <a:cs typeface="Times New Roman" panose="02020603050405020304" pitchFamily="18" charset="0"/>
            </a:rPr>
            <a:t> envelop detector based LP-WUR), periodic LP-SS signal is beneficial for the following functionalities:</a:t>
          </a:r>
          <a:endParaRPr lang="zh-CN" altLang="en-US" sz="1600" kern="1200" dirty="0">
            <a:solidFill>
              <a:schemeClr val="tx1"/>
            </a:solidFill>
            <a:latin typeface="Times New Roman" panose="02020603050405020304" pitchFamily="18" charset="0"/>
            <a:ea typeface="+mn-ea"/>
            <a:cs typeface="Times New Roman" panose="02020603050405020304" pitchFamily="18" charset="0"/>
          </a:endParaRPr>
        </a:p>
        <a:p>
          <a:pPr marL="1076400" lvl="3" indent="-285750" algn="l" defTabSz="914400" rtl="0" eaLnBrk="1" latinLnBrk="0" hangingPunct="1">
            <a:lnSpc>
              <a:spcPct val="90000"/>
            </a:lnSpc>
            <a:spcBef>
              <a:spcPct val="0"/>
            </a:spcBef>
            <a:spcAft>
              <a:spcPts val="600"/>
            </a:spcAft>
            <a:buFont typeface="Wingdings" panose="05000000000000000000" pitchFamily="2" charset="2"/>
            <a:buChar char=" "/>
          </a:pPr>
          <a:r>
            <a:rPr lang="en-GB" sz="1600" kern="1200" dirty="0">
              <a:solidFill>
                <a:schemeClr val="tx1"/>
              </a:solidFill>
              <a:latin typeface="Times New Roman" panose="02020603050405020304" pitchFamily="18" charset="0"/>
              <a:ea typeface="+mn-ea"/>
              <a:cs typeface="Times New Roman" panose="02020603050405020304" pitchFamily="18" charset="0"/>
            </a:rPr>
            <a:t>(a) RRM measurements by LP-WUR, if supported</a:t>
          </a:r>
          <a:endParaRPr lang="zh-CN" altLang="en-US" sz="1600" kern="1200" dirty="0">
            <a:solidFill>
              <a:schemeClr val="tx1"/>
            </a:solidFill>
            <a:latin typeface="Times New Roman" panose="02020603050405020304" pitchFamily="18" charset="0"/>
            <a:ea typeface="+mn-ea"/>
            <a:cs typeface="Times New Roman" panose="02020603050405020304" pitchFamily="18" charset="0"/>
          </a:endParaRPr>
        </a:p>
        <a:p>
          <a:pPr marL="1076400" lvl="3" indent="-285750" algn="l" defTabSz="914400" rtl="0" eaLnBrk="1" latinLnBrk="0" hangingPunct="1">
            <a:lnSpc>
              <a:spcPct val="90000"/>
            </a:lnSpc>
            <a:spcBef>
              <a:spcPct val="0"/>
            </a:spcBef>
            <a:spcAft>
              <a:spcPts val="600"/>
            </a:spcAft>
            <a:buFont typeface="Wingdings" panose="05000000000000000000" pitchFamily="2" charset="2"/>
            <a:buChar char=" "/>
          </a:pPr>
          <a:r>
            <a:rPr lang="en-GB" sz="1600" kern="1200" dirty="0">
              <a:solidFill>
                <a:schemeClr val="tx1"/>
              </a:solidFill>
              <a:latin typeface="Times New Roman" panose="02020603050405020304" pitchFamily="18" charset="0"/>
              <a:ea typeface="+mn-ea"/>
              <a:cs typeface="Times New Roman" panose="02020603050405020304" pitchFamily="18" charset="0"/>
            </a:rPr>
            <a:t>(b) At least coarse time synchronization of LP-WUR. </a:t>
          </a:r>
          <a:endParaRPr lang="zh-CN" altLang="en-US" sz="1600" kern="1200" dirty="0">
            <a:solidFill>
              <a:schemeClr val="tx1"/>
            </a:solidFill>
            <a:latin typeface="Times New Roman" panose="02020603050405020304" pitchFamily="18" charset="0"/>
            <a:ea typeface="+mn-ea"/>
            <a:cs typeface="Times New Roman" panose="02020603050405020304" pitchFamily="18" charset="0"/>
          </a:endParaRPr>
        </a:p>
        <a:p>
          <a:pPr marL="1076400" lvl="3" indent="-285750" algn="l" defTabSz="914400" rtl="0" eaLnBrk="1" latinLnBrk="0" hangingPunct="1">
            <a:lnSpc>
              <a:spcPct val="90000"/>
            </a:lnSpc>
            <a:spcBef>
              <a:spcPct val="0"/>
            </a:spcBef>
            <a:spcAft>
              <a:spcPts val="600"/>
            </a:spcAft>
            <a:buFont typeface="Wingdings" panose="05000000000000000000" pitchFamily="2" charset="2"/>
            <a:buChar char=" "/>
          </a:pPr>
          <a:r>
            <a:rPr lang="en-GB" sz="1600" kern="1200" dirty="0">
              <a:solidFill>
                <a:schemeClr val="tx1"/>
              </a:solidFill>
              <a:latin typeface="Times New Roman" panose="02020603050405020304" pitchFamily="18" charset="0"/>
              <a:ea typeface="+mn-ea"/>
              <a:cs typeface="Times New Roman" panose="02020603050405020304" pitchFamily="18" charset="0"/>
            </a:rPr>
            <a:t>(c) At least coarse frequency synchronization of LP-WUR.</a:t>
          </a:r>
          <a:endParaRPr lang="zh-CN" altLang="en-US" sz="1600" kern="1200" dirty="0">
            <a:solidFill>
              <a:schemeClr val="tx1"/>
            </a:solidFill>
            <a:latin typeface="Times New Roman" panose="02020603050405020304" pitchFamily="18" charset="0"/>
            <a:ea typeface="+mn-ea"/>
            <a:cs typeface="Times New Roman" panose="02020603050405020304" pitchFamily="18" charset="0"/>
          </a:endParaRPr>
        </a:p>
        <a:p>
          <a:pPr marL="644400" lvl="3" indent="-285750" algn="l" defTabSz="914400" rtl="0" eaLnBrk="1" latinLnBrk="0" hangingPunct="1">
            <a:lnSpc>
              <a:spcPct val="90000"/>
            </a:lnSpc>
            <a:spcBef>
              <a:spcPct val="0"/>
            </a:spcBef>
            <a:spcAft>
              <a:spcPts val="600"/>
            </a:spcAft>
            <a:buFont typeface="Wingdings" panose="05000000000000000000" pitchFamily="2" charset="2"/>
            <a:buChar char=" "/>
          </a:pPr>
          <a:r>
            <a:rPr lang="en-GB" sz="1600" kern="1200" dirty="0">
              <a:solidFill>
                <a:schemeClr val="tx1"/>
              </a:solidFill>
              <a:latin typeface="Times New Roman" panose="02020603050405020304" pitchFamily="18" charset="0"/>
              <a:ea typeface="+mn-ea"/>
              <a:cs typeface="Times New Roman" panose="02020603050405020304" pitchFamily="18" charset="0"/>
            </a:rPr>
            <a:t>For LP-WUR that can receive existing PSS/SSS potentially assisted by PBCH DMRS/TRS for synchronization (i.e. OFDM based LP-WUR)</a:t>
          </a:r>
          <a:endParaRPr lang="zh-CN" altLang="en-US" sz="1600" kern="1200" dirty="0">
            <a:solidFill>
              <a:schemeClr val="tx1"/>
            </a:solidFill>
            <a:latin typeface="Times New Roman" panose="02020603050405020304" pitchFamily="18" charset="0"/>
            <a:ea typeface="+mn-ea"/>
            <a:cs typeface="Times New Roman" panose="02020603050405020304" pitchFamily="18" charset="0"/>
          </a:endParaRPr>
        </a:p>
        <a:p>
          <a:pPr marL="1076400" lvl="4" indent="-285750" algn="l" defTabSz="914400" rtl="0" eaLnBrk="1" latinLnBrk="0" hangingPunct="1">
            <a:lnSpc>
              <a:spcPct val="90000"/>
            </a:lnSpc>
            <a:spcBef>
              <a:spcPct val="0"/>
            </a:spcBef>
            <a:spcAft>
              <a:spcPts val="600"/>
            </a:spcAft>
            <a:buFont typeface="Wingdings" panose="05000000000000000000" pitchFamily="2" charset="2"/>
            <a:buChar char=" "/>
          </a:pPr>
          <a:r>
            <a:rPr lang="en-GB" sz="1600" kern="1200" dirty="0">
              <a:solidFill>
                <a:schemeClr val="tx1"/>
              </a:solidFill>
              <a:latin typeface="Times New Roman" panose="02020603050405020304" pitchFamily="18" charset="0"/>
              <a:ea typeface="+mn-ea"/>
              <a:cs typeface="Times New Roman" panose="02020603050405020304" pitchFamily="18" charset="0"/>
            </a:rPr>
            <a:t>existing PSS/SSS potentially assisted by PBCH DMRS/TRS may be used for above functionality.</a:t>
          </a:r>
          <a:endParaRPr lang="zh-CN" altLang="en-US" sz="1600" kern="1200" dirty="0">
            <a:solidFill>
              <a:schemeClr val="tx1"/>
            </a:solidFill>
            <a:latin typeface="Times New Roman" panose="02020603050405020304" pitchFamily="18" charset="0"/>
            <a:ea typeface="+mn-ea"/>
            <a:cs typeface="Times New Roman" panose="02020603050405020304" pitchFamily="18" charset="0"/>
          </a:endParaRPr>
        </a:p>
      </dsp:txBody>
      <dsp:txXfrm>
        <a:off x="0" y="470847"/>
        <a:ext cx="9003857" cy="3127274"/>
      </dsp:txXfrm>
    </dsp:sp>
    <dsp:sp modelId="{48CCABEC-02EB-4ECD-8037-E5ED6626CC2F}">
      <dsp:nvSpPr>
        <dsp:cNvPr id="0" name=""/>
        <dsp:cNvSpPr/>
      </dsp:nvSpPr>
      <dsp:spPr>
        <a:xfrm>
          <a:off x="189637" y="89675"/>
          <a:ext cx="8572599" cy="53350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8227" tIns="0" rIns="238227" bIns="0" numCol="1" spcCol="1270" anchor="ctr" anchorCtr="0">
          <a:noAutofit/>
        </a:bodyPr>
        <a:lstStyle/>
        <a:p>
          <a:pPr marL="0" lvl="0" indent="0" algn="l" defTabSz="711200">
            <a:lnSpc>
              <a:spcPct val="90000"/>
            </a:lnSpc>
            <a:spcBef>
              <a:spcPct val="0"/>
            </a:spcBef>
            <a:spcAft>
              <a:spcPct val="35000"/>
            </a:spcAft>
            <a:buNone/>
          </a:pPr>
          <a:r>
            <a:rPr lang="en-US" sz="1600" b="1" kern="1200" dirty="0">
              <a:latin typeface="Times New Roman" panose="02020603050405020304" pitchFamily="18" charset="0"/>
              <a:cs typeface="Times New Roman" panose="02020603050405020304" pitchFamily="18" charset="0"/>
            </a:rPr>
            <a:t>Necessity on LP-SS for RRM measurement and synchronization in IDLE/INACTIVE</a:t>
          </a:r>
        </a:p>
      </dsp:txBody>
      <dsp:txXfrm>
        <a:off x="215681" y="115719"/>
        <a:ext cx="8520511" cy="48141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292FC5-FAD8-4070-97A4-5391ACBC846A}">
      <dsp:nvSpPr>
        <dsp:cNvPr id="0" name=""/>
        <dsp:cNvSpPr/>
      </dsp:nvSpPr>
      <dsp:spPr>
        <a:xfrm>
          <a:off x="0" y="114855"/>
          <a:ext cx="9003857" cy="1422151"/>
        </a:xfrm>
        <a:prstGeom prst="rect">
          <a:avLst/>
        </a:prstGeom>
        <a:solidFill>
          <a:schemeClr val="accent3">
            <a:lumMod val="20000"/>
            <a:lumOff val="80000"/>
            <a:alpha val="9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48CCABEC-02EB-4ECD-8037-E5ED6626CC2F}">
      <dsp:nvSpPr>
        <dsp:cNvPr id="0" name=""/>
        <dsp:cNvSpPr/>
      </dsp:nvSpPr>
      <dsp:spPr>
        <a:xfrm>
          <a:off x="182265" y="0"/>
          <a:ext cx="6260282" cy="49483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8227" tIns="0" rIns="238227" bIns="0" numCol="1" spcCol="1270" anchor="ctr" anchorCtr="0">
          <a:noAutofit/>
        </a:bodyPr>
        <a:lstStyle/>
        <a:p>
          <a:pPr marL="0" lvl="0" indent="0" algn="l" defTabSz="711200">
            <a:lnSpc>
              <a:spcPct val="90000"/>
            </a:lnSpc>
            <a:spcBef>
              <a:spcPct val="0"/>
            </a:spcBef>
            <a:spcAft>
              <a:spcPct val="35000"/>
            </a:spcAft>
            <a:buNone/>
          </a:pPr>
          <a:r>
            <a:rPr lang="en-US" sz="1600" b="1" kern="1200" dirty="0">
              <a:solidFill>
                <a:schemeClr val="bg1"/>
              </a:solidFill>
              <a:latin typeface="Times New Roman" panose="02020603050405020304" pitchFamily="18" charset="0"/>
              <a:cs typeface="Times New Roman" panose="02020603050405020304" pitchFamily="18" charset="0"/>
            </a:rPr>
            <a:t>RAN1 Study Conclusion </a:t>
          </a:r>
        </a:p>
      </dsp:txBody>
      <dsp:txXfrm>
        <a:off x="206421" y="24156"/>
        <a:ext cx="6211970" cy="446519"/>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54F19F-3FA9-4795-AFE1-3275E96BCBF1}" type="datetimeFigureOut">
              <a:rPr lang="zh-CN" altLang="en-US" smtClean="0"/>
              <a:t>2023/9/4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4AD797-4B9C-4C3A-80C9-A27718EC9A7F}"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fld id="{3F4AD797-4B9C-4C3A-80C9-A27718EC9A7F}" type="slidenum">
              <a:rPr lang="zh-CN" altLang="en-US" smtClean="0"/>
              <a:t>3</a:t>
            </a:fld>
            <a:endParaRPr lang="zh-CN" altLang="en-US"/>
          </a:p>
        </p:txBody>
      </p:sp>
    </p:spTree>
    <p:extLst>
      <p:ext uri="{BB962C8B-B14F-4D97-AF65-F5344CB8AC3E}">
        <p14:creationId xmlns:p14="http://schemas.microsoft.com/office/powerpoint/2010/main" val="15712267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p:txBody>
      </p:sp>
      <p:sp>
        <p:nvSpPr>
          <p:cNvPr id="4" name="灯片编号占位符 3"/>
          <p:cNvSpPr>
            <a:spLocks noGrp="1"/>
          </p:cNvSpPr>
          <p:nvPr>
            <p:ph type="sldNum" sz="quarter" idx="5"/>
          </p:nvPr>
        </p:nvSpPr>
        <p:spPr/>
        <p:txBody>
          <a:bodyPr/>
          <a:lstStyle/>
          <a:p>
            <a:fld id="{3F4AD797-4B9C-4C3A-80C9-A27718EC9A7F}" type="slidenum">
              <a:rPr lang="zh-CN" altLang="en-US" smtClean="0"/>
              <a:t>10</a:t>
            </a:fld>
            <a:endParaRPr lang="zh-CN" altLang="en-US"/>
          </a:p>
        </p:txBody>
      </p:sp>
    </p:spTree>
    <p:extLst>
      <p:ext uri="{BB962C8B-B14F-4D97-AF65-F5344CB8AC3E}">
        <p14:creationId xmlns:p14="http://schemas.microsoft.com/office/powerpoint/2010/main" val="70493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fld id="{3F4AD797-4B9C-4C3A-80C9-A27718EC9A7F}" type="slidenum">
              <a:rPr lang="zh-CN" altLang="en-US" smtClean="0"/>
              <a:t>11</a:t>
            </a:fld>
            <a:endParaRPr lang="zh-CN" altLang="en-US"/>
          </a:p>
        </p:txBody>
      </p:sp>
    </p:spTree>
    <p:extLst>
      <p:ext uri="{BB962C8B-B14F-4D97-AF65-F5344CB8AC3E}">
        <p14:creationId xmlns:p14="http://schemas.microsoft.com/office/powerpoint/2010/main" val="3825168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fld id="{3F4AD797-4B9C-4C3A-80C9-A27718EC9A7F}" type="slidenum">
              <a:rPr lang="zh-CN" altLang="en-US" smtClean="0"/>
              <a:t>12</a:t>
            </a:fld>
            <a:endParaRPr lang="zh-CN" altLang="en-US"/>
          </a:p>
        </p:txBody>
      </p:sp>
    </p:spTree>
    <p:extLst>
      <p:ext uri="{BB962C8B-B14F-4D97-AF65-F5344CB8AC3E}">
        <p14:creationId xmlns:p14="http://schemas.microsoft.com/office/powerpoint/2010/main" val="21230658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fld id="{3F4AD797-4B9C-4C3A-80C9-A27718EC9A7F}" type="slidenum">
              <a:rPr lang="zh-CN" altLang="en-US" smtClean="0"/>
              <a:t>13</a:t>
            </a:fld>
            <a:endParaRPr lang="zh-CN" altLang="en-US"/>
          </a:p>
        </p:txBody>
      </p:sp>
    </p:spTree>
    <p:extLst>
      <p:ext uri="{BB962C8B-B14F-4D97-AF65-F5344CB8AC3E}">
        <p14:creationId xmlns:p14="http://schemas.microsoft.com/office/powerpoint/2010/main" val="315187077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2_封面（品牌标志）">
    <p:bg>
      <p:bgPr>
        <a:solidFill>
          <a:schemeClr val="accent1"/>
        </a:solidFill>
        <a:effectLst/>
      </p:bgPr>
    </p:bg>
    <p:spTree>
      <p:nvGrpSpPr>
        <p:cNvPr id="1" name=""/>
        <p:cNvGrpSpPr/>
        <p:nvPr/>
      </p:nvGrpSpPr>
      <p:grpSpPr>
        <a:xfrm>
          <a:off x="0" y="0"/>
          <a:ext cx="0" cy="0"/>
          <a:chOff x="0" y="0"/>
          <a:chExt cx="0" cy="0"/>
        </a:xfrm>
      </p:grpSpPr>
      <p:pic>
        <p:nvPicPr>
          <p:cNvPr id="75" name="图片占位符 9"/>
          <p:cNvPicPr>
            <a:picLocks noChangeAspect="1"/>
          </p:cNvPicPr>
          <p:nvPr/>
        </p:nvPicPr>
        <p:blipFill>
          <a:blip r:embed="rId2" cstate="email"/>
          <a:srcRect/>
          <a:stretch>
            <a:fillRect/>
          </a:stretch>
        </p:blipFill>
        <p:spPr>
          <a:xfrm>
            <a:off x="0" y="-1"/>
            <a:ext cx="12195175" cy="6858001"/>
          </a:xfrm>
          <a:prstGeom prst="rect">
            <a:avLst/>
          </a:prstGeom>
        </p:spPr>
      </p:pic>
      <p:sp>
        <p:nvSpPr>
          <p:cNvPr id="78" name="图片占位符 5"/>
          <p:cNvSpPr>
            <a:spLocks noGrp="1"/>
          </p:cNvSpPr>
          <p:nvPr>
            <p:ph type="pic" sz="quarter" idx="19"/>
          </p:nvPr>
        </p:nvSpPr>
        <p:spPr>
          <a:xfrm>
            <a:off x="8995" y="17379"/>
            <a:ext cx="12195175" cy="6858001"/>
          </a:xfrm>
        </p:spPr>
        <p:txBody>
          <a:bodyPr>
            <a:normAutofit/>
          </a:bodyPr>
          <a:lstStyle>
            <a:lvl1pPr marL="0" indent="0">
              <a:buNone/>
              <a:defRPr sz="1600"/>
            </a:lvl1pPr>
          </a:lstStyle>
          <a:p>
            <a:endParaRPr lang="zh-CN" altLang="en-US" dirty="0"/>
          </a:p>
        </p:txBody>
      </p:sp>
      <p:sp>
        <p:nvSpPr>
          <p:cNvPr id="172" name="文本框 171"/>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3" name="矩形 172"/>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74" name="矩形 173"/>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76" name="文本框 175"/>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77" name="组 176"/>
          <p:cNvGrpSpPr/>
          <p:nvPr/>
        </p:nvGrpSpPr>
        <p:grpSpPr>
          <a:xfrm>
            <a:off x="-3386918" y="1009241"/>
            <a:ext cx="2795791" cy="348813"/>
            <a:chOff x="-5043485" y="1324983"/>
            <a:chExt cx="4785749" cy="538842"/>
          </a:xfrm>
        </p:grpSpPr>
        <p:sp>
          <p:nvSpPr>
            <p:cNvPr id="178" name="矩形 177"/>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79" name="矩形 17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0" name="矩形 179"/>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1" name="矩形 180"/>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83" name="文本框 182"/>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84" name="组 183"/>
          <p:cNvGrpSpPr/>
          <p:nvPr/>
        </p:nvGrpSpPr>
        <p:grpSpPr>
          <a:xfrm>
            <a:off x="-3386918" y="1862479"/>
            <a:ext cx="2795791" cy="348813"/>
            <a:chOff x="16164196" y="17668285"/>
            <a:chExt cx="4785749" cy="486635"/>
          </a:xfrm>
        </p:grpSpPr>
        <p:sp>
          <p:nvSpPr>
            <p:cNvPr id="185" name="矩形 184"/>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6" name="矩形 185"/>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7" name="矩形 186"/>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8" name="矩形 187"/>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4" name="矩形 203"/>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5" name="矩形 204"/>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6" name="矩形 205"/>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7" name="矩形 206"/>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8" name="文本框 207"/>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210" name="组 209"/>
          <p:cNvGrpSpPr/>
          <p:nvPr/>
        </p:nvGrpSpPr>
        <p:grpSpPr>
          <a:xfrm>
            <a:off x="-3398070" y="4458239"/>
            <a:ext cx="2806943" cy="351124"/>
            <a:chOff x="-3429000" y="9944467"/>
            <a:chExt cx="3171264" cy="702248"/>
          </a:xfrm>
        </p:grpSpPr>
        <p:sp>
          <p:nvSpPr>
            <p:cNvPr id="212" name="矩形 211"/>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3" name="矩形 212"/>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4" name="矩形 213"/>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5" name="矩形 214"/>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11" name="文本框 210"/>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17" name="矩形 216"/>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8" name="矩形 217"/>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9" name="矩形 218"/>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0" name="矩形 219"/>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1" name="文本框 220"/>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23" name="矩形 222"/>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4" name="矩形 223"/>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5" name="矩形 224"/>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6" name="矩形 225"/>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7" name="矩形 226"/>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8" name="矩形 227"/>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9" name="文本框 228"/>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37" name="文本框 236"/>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81" name="组 65"/>
          <p:cNvGrpSpPr/>
          <p:nvPr/>
        </p:nvGrpSpPr>
        <p:grpSpPr>
          <a:xfrm>
            <a:off x="-3400879" y="2739059"/>
            <a:ext cx="2809752" cy="348813"/>
            <a:chOff x="5058585" y="17714855"/>
            <a:chExt cx="4833751" cy="515167"/>
          </a:xfrm>
        </p:grpSpPr>
        <p:sp>
          <p:nvSpPr>
            <p:cNvPr id="83" name="矩形 82"/>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2" name="文本框 81"/>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8" name="组 88"/>
          <p:cNvGrpSpPr/>
          <p:nvPr/>
        </p:nvGrpSpPr>
        <p:grpSpPr>
          <a:xfrm>
            <a:off x="-3388739" y="3603967"/>
            <a:ext cx="2797612" cy="348813"/>
            <a:chOff x="10651243" y="17726064"/>
            <a:chExt cx="4775839" cy="526796"/>
          </a:xfrm>
        </p:grpSpPr>
        <p:sp>
          <p:nvSpPr>
            <p:cNvPr id="90" name="矩形 89"/>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矩形 90"/>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94" name="文本框 93"/>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5" name="文本框 94"/>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6" name="文本框 95"/>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7" name="文本框 96"/>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8" name="文本框 97"/>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9" name="文本框 98"/>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70" name="内容占位符 14"/>
          <p:cNvSpPr>
            <a:spLocks noGrp="1"/>
          </p:cNvSpPr>
          <p:nvPr>
            <p:ph sz="quarter" idx="37"/>
          </p:nvPr>
        </p:nvSpPr>
        <p:spPr>
          <a:xfrm>
            <a:off x="-993" y="3556922"/>
            <a:ext cx="8653431" cy="2087507"/>
          </a:xfrm>
          <a:solidFill>
            <a:schemeClr val="accent5">
              <a:lumMod val="75000"/>
              <a:alpha val="82000"/>
            </a:schemeClr>
          </a:solidFill>
        </p:spPr>
        <p:txBody>
          <a:bodyPr>
            <a:normAutofit/>
          </a:bodyPr>
          <a:lstStyle>
            <a:lvl1pPr marL="0" indent="0">
              <a:buNone/>
              <a:defRPr sz="400">
                <a:solidFill>
                  <a:schemeClr val="accent1"/>
                </a:solidFill>
              </a:defRPr>
            </a:lvl1pPr>
          </a:lstStyle>
          <a:p>
            <a:endParaRPr lang="zh-CN" altLang="en-US" dirty="0"/>
          </a:p>
        </p:txBody>
      </p:sp>
      <p:sp>
        <p:nvSpPr>
          <p:cNvPr id="100" name="Textplatzhalter 8"/>
          <p:cNvSpPr>
            <a:spLocks noGrp="1"/>
          </p:cNvSpPr>
          <p:nvPr>
            <p:ph type="body" sz="quarter" idx="14" hasCustomPrompt="1"/>
          </p:nvPr>
        </p:nvSpPr>
        <p:spPr>
          <a:xfrm>
            <a:off x="863349" y="4265758"/>
            <a:ext cx="7387570" cy="456860"/>
          </a:xfrm>
          <a:prstGeom prst="rect">
            <a:avLst/>
          </a:prstGeom>
        </p:spPr>
        <p:txBody>
          <a:bodyPr lIns="0" tIns="0" rIns="0" bIns="0" anchor="ctr">
            <a:noAutofit/>
          </a:bodyPr>
          <a:lstStyle>
            <a:lvl1pPr marL="0" indent="0">
              <a:lnSpc>
                <a:spcPct val="100000"/>
              </a:lnSpc>
              <a:spcBef>
                <a:spcPts val="0"/>
              </a:spcBef>
              <a:spcAft>
                <a:spcPts val="0"/>
              </a:spcAft>
              <a:buNone/>
              <a:defRPr sz="2200" b="0" i="0" cap="none"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封面副标题可在此处添加</a:t>
            </a:r>
            <a:endParaRPr lang="en-US" altLang="zh-CN" noProof="0" dirty="0"/>
          </a:p>
        </p:txBody>
      </p:sp>
      <p:sp>
        <p:nvSpPr>
          <p:cNvPr id="73" name="Textplatzhalter 3"/>
          <p:cNvSpPr>
            <a:spLocks noGrp="1"/>
          </p:cNvSpPr>
          <p:nvPr>
            <p:ph type="body" sz="quarter" idx="35" hasCustomPrompt="1"/>
          </p:nvPr>
        </p:nvSpPr>
        <p:spPr>
          <a:xfrm>
            <a:off x="821781" y="5206233"/>
            <a:ext cx="3227360" cy="276283"/>
          </a:xfrm>
        </p:spPr>
        <p:txBody>
          <a:bodyPr anchor="b">
            <a:noAutofit/>
          </a:bodyPr>
          <a:lstStyle>
            <a:lvl1pPr marL="0" marR="0" indent="0" algn="l" defTabSz="914400" rtl="0" eaLnBrk="1" fontAlgn="auto" latinLnBrk="0" hangingPunct="1">
              <a:lnSpc>
                <a:spcPct val="150000"/>
              </a:lnSpc>
              <a:spcBef>
                <a:spcPts val="1000"/>
              </a:spcBef>
              <a:spcAft>
                <a:spcPts val="0"/>
              </a:spcAft>
              <a:buClrTx/>
              <a:buSzTx/>
              <a:buFont typeface="Arial" panose="020B0604020202020204" pitchFamily="34" charset="0"/>
              <a:buNone/>
              <a:defRPr sz="1400" b="0" i="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marL="0" marR="0" lvl="0" indent="0" defTabSz="914400" rtl="0" eaLnBrk="1" fontAlgn="auto" latinLnBrk="0" hangingPunct="1">
              <a:lnSpc>
                <a:spcPct val="150000"/>
              </a:lnSpc>
              <a:spcBef>
                <a:spcPts val="1000"/>
              </a:spcBef>
              <a:spcAft>
                <a:spcPts val="0"/>
              </a:spcAft>
              <a:buClrTx/>
              <a:buSzTx/>
              <a:buFont typeface="Arial" panose="020B0604020202020204" pitchFamily="34" charset="0"/>
              <a:buNone/>
              <a:defRPr/>
            </a:pPr>
            <a:r>
              <a:rPr lang="zh-CN" altLang="en-US" noProof="0" dirty="0"/>
              <a:t>部门名称  </a:t>
            </a:r>
            <a:r>
              <a:rPr lang="en-US" altLang="zh-CN" noProof="0" dirty="0"/>
              <a:t>|  </a:t>
            </a:r>
            <a:r>
              <a:rPr lang="zh-CN" altLang="en-US" noProof="0" dirty="0"/>
              <a:t>日期</a:t>
            </a:r>
            <a:endParaRPr lang="en-US" altLang="zh-CN" noProof="0" dirty="0"/>
          </a:p>
        </p:txBody>
      </p:sp>
      <p:sp>
        <p:nvSpPr>
          <p:cNvPr id="66" name="文本框 65"/>
          <p:cNvSpPr txBox="1"/>
          <p:nvPr/>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
        <p:nvSpPr>
          <p:cNvPr id="74" name="Textplatzhalter 8"/>
          <p:cNvSpPr>
            <a:spLocks noGrp="1"/>
          </p:cNvSpPr>
          <p:nvPr>
            <p:ph type="body" sz="quarter" idx="38" hasCustomPrompt="1"/>
          </p:nvPr>
        </p:nvSpPr>
        <p:spPr>
          <a:xfrm>
            <a:off x="857306" y="3755487"/>
            <a:ext cx="7393613" cy="456860"/>
          </a:xfrm>
          <a:prstGeom prst="rect">
            <a:avLst/>
          </a:prstGeom>
        </p:spPr>
        <p:txBody>
          <a:bodyPr lIns="0" tIns="0" rIns="0" bIns="0" anchor="ctr">
            <a:noAutofit/>
          </a:bodyPr>
          <a:lstStyle>
            <a:lvl1pPr marL="0" indent="0">
              <a:lnSpc>
                <a:spcPct val="150000"/>
              </a:lnSpc>
              <a:spcBef>
                <a:spcPts val="0"/>
              </a:spcBef>
              <a:spcAft>
                <a:spcPts val="0"/>
              </a:spcAft>
              <a:buNone/>
              <a:defRPr sz="3600" b="0" i="0" cap="none"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en-US" altLang="zh-CN" noProof="0" dirty="0"/>
              <a:t>PPT</a:t>
            </a:r>
            <a:r>
              <a:rPr lang="zh-CN" altLang="en-US" noProof="0" dirty="0"/>
              <a:t>封面示意</a:t>
            </a:r>
            <a:endParaRPr lang="en-US" altLang="zh-CN" noProof="0" dirty="0"/>
          </a:p>
        </p:txBody>
      </p:sp>
      <p:pic>
        <p:nvPicPr>
          <p:cNvPr id="67" name="图片占位符 9"/>
          <p:cNvPicPr>
            <a:picLocks noChangeAspect="1"/>
          </p:cNvPicPr>
          <p:nvPr userDrawn="1"/>
        </p:nvPicPr>
        <p:blipFill>
          <a:blip r:embed="rId2" cstate="email"/>
          <a:srcRect/>
          <a:stretch>
            <a:fillRect/>
          </a:stretch>
        </p:blipFill>
        <p:spPr>
          <a:xfrm>
            <a:off x="0" y="-1"/>
            <a:ext cx="12195175" cy="6858001"/>
          </a:xfrm>
          <a:prstGeom prst="rect">
            <a:avLst/>
          </a:prstGeom>
        </p:spPr>
      </p:pic>
      <p:sp>
        <p:nvSpPr>
          <p:cNvPr id="68" name="文本框 67"/>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69" name="矩形 68"/>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6" name="组 176"/>
          <p:cNvGrpSpPr/>
          <p:nvPr userDrawn="1"/>
        </p:nvGrpSpPr>
        <p:grpSpPr>
          <a:xfrm>
            <a:off x="-3386918" y="1009241"/>
            <a:ext cx="2795791" cy="348813"/>
            <a:chOff x="-5043485" y="1324983"/>
            <a:chExt cx="4785749" cy="538842"/>
          </a:xfrm>
        </p:grpSpPr>
        <p:sp>
          <p:nvSpPr>
            <p:cNvPr id="77" name="矩形 76"/>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9" name="矩形 7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矩形 79"/>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1" name="文本框 100"/>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2" name="组 183"/>
          <p:cNvGrpSpPr/>
          <p:nvPr userDrawn="1"/>
        </p:nvGrpSpPr>
        <p:grpSpPr>
          <a:xfrm>
            <a:off x="-3386918" y="1862479"/>
            <a:ext cx="2795791" cy="348813"/>
            <a:chOff x="16164196" y="17668285"/>
            <a:chExt cx="4785749" cy="486635"/>
          </a:xfrm>
        </p:grpSpPr>
        <p:sp>
          <p:nvSpPr>
            <p:cNvPr id="103" name="矩形 102"/>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5" name="矩形 104"/>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6" name="矩形 105"/>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7" name="矩形 106"/>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矩形 108"/>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1" name="文本框 110"/>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2" name="组 209"/>
          <p:cNvGrpSpPr/>
          <p:nvPr userDrawn="1"/>
        </p:nvGrpSpPr>
        <p:grpSpPr>
          <a:xfrm>
            <a:off x="-3398070" y="4458239"/>
            <a:ext cx="2806943" cy="351124"/>
            <a:chOff x="-3429000" y="9944467"/>
            <a:chExt cx="3171264" cy="702248"/>
          </a:xfrm>
        </p:grpSpPr>
        <p:sp>
          <p:nvSpPr>
            <p:cNvPr id="113" name="矩形 112"/>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6" name="矩形 115"/>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7" name="文本框 116"/>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8" name="矩形 117"/>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文本框 121"/>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3" name="矩形 122"/>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矩形 126"/>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文本框 128"/>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0" name="文本框 129"/>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1" name="组 65"/>
          <p:cNvGrpSpPr/>
          <p:nvPr userDrawn="1"/>
        </p:nvGrpSpPr>
        <p:grpSpPr>
          <a:xfrm>
            <a:off x="-3400879" y="2739059"/>
            <a:ext cx="2809752" cy="348813"/>
            <a:chOff x="5058585" y="17714855"/>
            <a:chExt cx="4833751" cy="515167"/>
          </a:xfrm>
        </p:grpSpPr>
        <p:sp>
          <p:nvSpPr>
            <p:cNvPr id="132" name="矩形 131"/>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6" name="文本框 135"/>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37" name="组 88"/>
          <p:cNvGrpSpPr/>
          <p:nvPr userDrawn="1"/>
        </p:nvGrpSpPr>
        <p:grpSpPr>
          <a:xfrm>
            <a:off x="-3388739" y="3603967"/>
            <a:ext cx="2797612" cy="348813"/>
            <a:chOff x="10651243" y="17726064"/>
            <a:chExt cx="4775839" cy="526796"/>
          </a:xfrm>
        </p:grpSpPr>
        <p:sp>
          <p:nvSpPr>
            <p:cNvPr id="138" name="矩形 137"/>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2" name="文本框 141"/>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文本框 142"/>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5" name="文本框 144"/>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6" name="文本框 145"/>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7" name="文本框 146"/>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p:cNvSpPr txBox="1"/>
          <p:nvPr userDrawn="1"/>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6内容页">
    <p:spTree>
      <p:nvGrpSpPr>
        <p:cNvPr id="1" name=""/>
        <p:cNvGrpSpPr/>
        <p:nvPr/>
      </p:nvGrpSpPr>
      <p:grpSpPr>
        <a:xfrm>
          <a:off x="0" y="0"/>
          <a:ext cx="0" cy="0"/>
          <a:chOff x="0" y="0"/>
          <a:chExt cx="0" cy="0"/>
        </a:xfrm>
      </p:grpSpPr>
      <p:sp>
        <p:nvSpPr>
          <p:cNvPr id="42" name="矩形 41"/>
          <p:cNvSpPr/>
          <p:nvPr/>
        </p:nvSpPr>
        <p:spPr>
          <a:xfrm>
            <a:off x="567673" y="1321918"/>
            <a:ext cx="2577289"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p:nvSpPr>
        <p:spPr>
          <a:xfrm>
            <a:off x="6213425"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p:nvSpPr>
        <p:spPr>
          <a:xfrm>
            <a:off x="3393028" y="1321918"/>
            <a:ext cx="2575806"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2" name="矩形 71"/>
          <p:cNvSpPr/>
          <p:nvPr/>
        </p:nvSpPr>
        <p:spPr>
          <a:xfrm>
            <a:off x="9026099"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95" name="矩形 94"/>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6" name="文本框 95"/>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8" name="组 176"/>
          <p:cNvGrpSpPr/>
          <p:nvPr/>
        </p:nvGrpSpPr>
        <p:grpSpPr>
          <a:xfrm>
            <a:off x="-3386918" y="1009241"/>
            <a:ext cx="2795791" cy="348813"/>
            <a:chOff x="-5043485" y="1324983"/>
            <a:chExt cx="4785749" cy="538842"/>
          </a:xfrm>
        </p:grpSpPr>
        <p:sp>
          <p:nvSpPr>
            <p:cNvPr id="99" name="矩形 98"/>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6" name="矩形 105"/>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7" name="文本框 106"/>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8" name="组 183"/>
          <p:cNvGrpSpPr/>
          <p:nvPr/>
        </p:nvGrpSpPr>
        <p:grpSpPr>
          <a:xfrm>
            <a:off x="-3386918" y="1862479"/>
            <a:ext cx="2795791" cy="348813"/>
            <a:chOff x="16164196" y="17668285"/>
            <a:chExt cx="4785749" cy="486635"/>
          </a:xfrm>
        </p:grpSpPr>
        <p:sp>
          <p:nvSpPr>
            <p:cNvPr id="110" name="矩形 109"/>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5" name="矩形 134"/>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文本框 138"/>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40" name="组 209"/>
          <p:cNvGrpSpPr/>
          <p:nvPr/>
        </p:nvGrpSpPr>
        <p:grpSpPr>
          <a:xfrm>
            <a:off x="-3398070" y="4458239"/>
            <a:ext cx="2806943" cy="351124"/>
            <a:chOff x="-3429000" y="9944467"/>
            <a:chExt cx="3171264" cy="702248"/>
          </a:xfrm>
        </p:grpSpPr>
        <p:sp>
          <p:nvSpPr>
            <p:cNvPr id="141" name="矩形 140"/>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5" name="文本框 144"/>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6" name="矩形 145"/>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文本框 149"/>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1" name="矩形 150"/>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文本框 156"/>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8" name="文本框 157"/>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9" name="组 65"/>
          <p:cNvGrpSpPr/>
          <p:nvPr/>
        </p:nvGrpSpPr>
        <p:grpSpPr>
          <a:xfrm>
            <a:off x="-3400879" y="2739059"/>
            <a:ext cx="2809752" cy="348813"/>
            <a:chOff x="5058585" y="17714855"/>
            <a:chExt cx="4833751" cy="515167"/>
          </a:xfrm>
        </p:grpSpPr>
        <p:sp>
          <p:nvSpPr>
            <p:cNvPr id="160" name="矩形 159"/>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2" name="矩形 161"/>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3" name="矩形 162"/>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4" name="文本框 163"/>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p:cNvGrpSpPr/>
          <p:nvPr/>
        </p:nvGrpSpPr>
        <p:grpSpPr>
          <a:xfrm>
            <a:off x="-3388739" y="3603967"/>
            <a:ext cx="2797612" cy="348813"/>
            <a:chOff x="10651243" y="17726064"/>
            <a:chExt cx="4775839" cy="526796"/>
          </a:xfrm>
        </p:grpSpPr>
        <p:sp>
          <p:nvSpPr>
            <p:cNvPr id="166" name="矩形 165"/>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0" name="内容占位符 4"/>
          <p:cNvSpPr>
            <a:spLocks noGrp="1"/>
          </p:cNvSpPr>
          <p:nvPr>
            <p:ph sz="quarter" idx="83"/>
          </p:nvPr>
        </p:nvSpPr>
        <p:spPr>
          <a:xfrm>
            <a:off x="729118"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3" name="内容占位符 4"/>
          <p:cNvSpPr>
            <a:spLocks noGrp="1"/>
          </p:cNvSpPr>
          <p:nvPr>
            <p:ph sz="quarter" idx="84"/>
          </p:nvPr>
        </p:nvSpPr>
        <p:spPr>
          <a:xfrm>
            <a:off x="3550365"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5"/>
          </p:nvPr>
        </p:nvSpPr>
        <p:spPr>
          <a:xfrm>
            <a:off x="6370761"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97" name="内容占位符 4"/>
          <p:cNvSpPr>
            <a:spLocks noGrp="1"/>
          </p:cNvSpPr>
          <p:nvPr>
            <p:ph sz="quarter" idx="86"/>
          </p:nvPr>
        </p:nvSpPr>
        <p:spPr>
          <a:xfrm>
            <a:off x="9186910"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3" name="图片 72"/>
          <p:cNvPicPr>
            <a:picLocks noChangeAspect="1"/>
          </p:cNvPicPr>
          <p:nvPr/>
        </p:nvPicPr>
        <p:blipFill>
          <a:blip r:embed="rId2" cstate="email"/>
          <a:stretch>
            <a:fillRect/>
          </a:stretch>
        </p:blipFill>
        <p:spPr>
          <a:xfrm>
            <a:off x="10625745" y="317694"/>
            <a:ext cx="979635" cy="257702"/>
          </a:xfrm>
          <a:prstGeom prst="rect">
            <a:avLst/>
          </a:prstGeom>
        </p:spPr>
      </p:pic>
      <p:sp>
        <p:nvSpPr>
          <p:cNvPr id="78" name="图片占位符 2"/>
          <p:cNvSpPr>
            <a:spLocks noGrp="1"/>
          </p:cNvSpPr>
          <p:nvPr>
            <p:ph type="pic" sz="quarter" idx="87"/>
          </p:nvPr>
        </p:nvSpPr>
        <p:spPr>
          <a:xfrm>
            <a:off x="583829" y="1328988"/>
            <a:ext cx="2561133" cy="1430505"/>
          </a:xfrm>
        </p:spPr>
        <p:txBody>
          <a:bodyPr>
            <a:normAutofit/>
          </a:bodyPr>
          <a:lstStyle>
            <a:lvl1pPr marL="0" indent="0" algn="ctr">
              <a:buNone/>
              <a:defRPr sz="1600"/>
            </a:lvl1pPr>
          </a:lstStyle>
          <a:p>
            <a:endParaRPr kumimoji="1" lang="zh-CN" altLang="en-US" dirty="0"/>
          </a:p>
        </p:txBody>
      </p:sp>
      <p:sp>
        <p:nvSpPr>
          <p:cNvPr id="79" name="图片占位符 2"/>
          <p:cNvSpPr>
            <a:spLocks noGrp="1"/>
          </p:cNvSpPr>
          <p:nvPr>
            <p:ph type="pic" sz="quarter" idx="88"/>
          </p:nvPr>
        </p:nvSpPr>
        <p:spPr>
          <a:xfrm>
            <a:off x="3407701" y="1328988"/>
            <a:ext cx="2561133" cy="1430505"/>
          </a:xfrm>
        </p:spPr>
        <p:txBody>
          <a:bodyPr>
            <a:normAutofit/>
          </a:bodyPr>
          <a:lstStyle>
            <a:lvl1pPr marL="0" indent="0" algn="ctr">
              <a:buNone/>
              <a:defRPr sz="1600"/>
            </a:lvl1pPr>
          </a:lstStyle>
          <a:p>
            <a:endParaRPr kumimoji="1" lang="zh-CN" altLang="en-US" dirty="0"/>
          </a:p>
        </p:txBody>
      </p:sp>
      <p:sp>
        <p:nvSpPr>
          <p:cNvPr id="81" name="图片占位符 2"/>
          <p:cNvSpPr>
            <a:spLocks noGrp="1"/>
          </p:cNvSpPr>
          <p:nvPr>
            <p:ph type="pic" sz="quarter" idx="89"/>
          </p:nvPr>
        </p:nvSpPr>
        <p:spPr>
          <a:xfrm>
            <a:off x="6202228" y="1328988"/>
            <a:ext cx="2561133" cy="1430505"/>
          </a:xfrm>
        </p:spPr>
        <p:txBody>
          <a:bodyPr>
            <a:normAutofit/>
          </a:bodyPr>
          <a:lstStyle>
            <a:lvl1pPr marL="0" indent="0" algn="ctr">
              <a:buNone/>
              <a:defRPr sz="1600"/>
            </a:lvl1pPr>
          </a:lstStyle>
          <a:p>
            <a:endParaRPr kumimoji="1" lang="zh-CN" altLang="en-US" dirty="0"/>
          </a:p>
        </p:txBody>
      </p:sp>
      <p:sp>
        <p:nvSpPr>
          <p:cNvPr id="82" name="图片占位符 2"/>
          <p:cNvSpPr>
            <a:spLocks noGrp="1"/>
          </p:cNvSpPr>
          <p:nvPr>
            <p:ph type="pic" sz="quarter" idx="90"/>
          </p:nvPr>
        </p:nvSpPr>
        <p:spPr>
          <a:xfrm>
            <a:off x="9026100" y="1328988"/>
            <a:ext cx="2561133" cy="1430505"/>
          </a:xfrm>
        </p:spPr>
        <p:txBody>
          <a:bodyPr>
            <a:normAutofit/>
          </a:bodyPr>
          <a:lstStyle>
            <a:lvl1pPr marL="0" indent="0" algn="ctr">
              <a:buNone/>
              <a:defRPr sz="1600"/>
            </a:lvl1pPr>
          </a:lstStyle>
          <a:p>
            <a:endParaRPr kumimoji="1" lang="zh-CN" altLang="en-US" dirty="0"/>
          </a:p>
        </p:txBody>
      </p:sp>
      <p:sp>
        <p:nvSpPr>
          <p:cNvPr id="89"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90"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尾页">
    <p:bg>
      <p:bgPr>
        <a:solidFill>
          <a:srgbClr val="415FFF"/>
        </a:solidFill>
        <a:effectLst/>
      </p:bgPr>
    </p:bg>
    <p:spTree>
      <p:nvGrpSpPr>
        <p:cNvPr id="1" name=""/>
        <p:cNvGrpSpPr/>
        <p:nvPr/>
      </p:nvGrpSpPr>
      <p:grpSpPr>
        <a:xfrm>
          <a:off x="0" y="0"/>
          <a:ext cx="0" cy="0"/>
          <a:chOff x="0" y="0"/>
          <a:chExt cx="0" cy="0"/>
        </a:xfrm>
      </p:grpSpPr>
      <p:sp>
        <p:nvSpPr>
          <p:cNvPr id="2" name="矩形 1"/>
          <p:cNvSpPr/>
          <p:nvPr/>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70" name="矩形 69"/>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3" name="组 176"/>
          <p:cNvGrpSpPr/>
          <p:nvPr/>
        </p:nvGrpSpPr>
        <p:grpSpPr>
          <a:xfrm>
            <a:off x="-3386918" y="1009241"/>
            <a:ext cx="2795791" cy="348813"/>
            <a:chOff x="-5043485" y="1324983"/>
            <a:chExt cx="4785749" cy="538842"/>
          </a:xfrm>
        </p:grpSpPr>
        <p:sp>
          <p:nvSpPr>
            <p:cNvPr id="74" name="矩形 73"/>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5" name="矩形 74"/>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6" name="矩形 75"/>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7" name="矩形 76"/>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78" name="文本框 77"/>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9" name="组 183"/>
          <p:cNvGrpSpPr/>
          <p:nvPr/>
        </p:nvGrpSpPr>
        <p:grpSpPr>
          <a:xfrm>
            <a:off x="-3386918" y="1862479"/>
            <a:ext cx="2795791" cy="348813"/>
            <a:chOff x="16164196" y="17668285"/>
            <a:chExt cx="4785749" cy="486635"/>
          </a:xfrm>
        </p:grpSpPr>
        <p:sp>
          <p:nvSpPr>
            <p:cNvPr id="80" name="矩形 79"/>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1" name="矩形 80"/>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4" name="矩形 83"/>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文本框 108"/>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0" name="组 209"/>
          <p:cNvGrpSpPr/>
          <p:nvPr/>
        </p:nvGrpSpPr>
        <p:grpSpPr>
          <a:xfrm>
            <a:off x="-3398070" y="4458239"/>
            <a:ext cx="2806943" cy="351124"/>
            <a:chOff x="-3429000" y="9944467"/>
            <a:chExt cx="3171264" cy="702248"/>
          </a:xfrm>
        </p:grpSpPr>
        <p:sp>
          <p:nvSpPr>
            <p:cNvPr id="111" name="矩形 110"/>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5" name="文本框 114"/>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6" name="矩形 115"/>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7" name="矩形 116"/>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文本框 119"/>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1" name="矩形 120"/>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28" name="文本框 127"/>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29" name="组 65"/>
          <p:cNvGrpSpPr/>
          <p:nvPr/>
        </p:nvGrpSpPr>
        <p:grpSpPr>
          <a:xfrm>
            <a:off x="-3400879" y="2739059"/>
            <a:ext cx="2809752" cy="348813"/>
            <a:chOff x="5058585" y="17714855"/>
            <a:chExt cx="4833751" cy="515167"/>
          </a:xfrm>
        </p:grpSpPr>
        <p:sp>
          <p:nvSpPr>
            <p:cNvPr id="130" name="矩形 129"/>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1" name="文本框 150"/>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2" name="组 88"/>
          <p:cNvGrpSpPr/>
          <p:nvPr/>
        </p:nvGrpSpPr>
        <p:grpSpPr>
          <a:xfrm>
            <a:off x="-3388739" y="3603967"/>
            <a:ext cx="2797612" cy="348813"/>
            <a:chOff x="10651243" y="17726064"/>
            <a:chExt cx="4775839" cy="526796"/>
          </a:xfrm>
        </p:grpSpPr>
        <p:sp>
          <p:nvSpPr>
            <p:cNvPr id="153" name="矩形 152"/>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7" name="文本框 156"/>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8" name="文本框 157"/>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92" name="Textplatzhalter 3"/>
          <p:cNvSpPr>
            <a:spLocks noGrp="1"/>
          </p:cNvSpPr>
          <p:nvPr>
            <p:ph type="body" sz="quarter" idx="58" hasCustomPrompt="1"/>
          </p:nvPr>
        </p:nvSpPr>
        <p:spPr>
          <a:xfrm>
            <a:off x="735493" y="6096530"/>
            <a:ext cx="9160221" cy="151857"/>
          </a:xfrm>
        </p:spPr>
        <p:txBody>
          <a:bodyPr tIns="36000" bIns="36000" anchor="t">
            <a:noAutofit/>
          </a:bodyPr>
          <a:lstStyle>
            <a:lvl1pPr marL="0" indent="0">
              <a:lnSpc>
                <a:spcPct val="100000"/>
              </a:lnSpc>
              <a:buNone/>
              <a:defRPr sz="1600" b="0" i="0" spc="0" baseline="0">
                <a:solidFill>
                  <a:schemeClr val="bg1"/>
                </a:solidFill>
                <a:latin typeface="vivo type CN简 Regular" panose="02000500000000000000" charset="-122"/>
                <a:ea typeface="vivo type CN简 Regular" panose="02000500000000000000" charset="-122"/>
                <a:cs typeface="vivo type CNS" charset="-122"/>
              </a:defRPr>
            </a:lvl1pPr>
          </a:lstStyle>
          <a:p>
            <a:pPr lvl="0"/>
            <a:r>
              <a:rPr lang="en-US" altLang="zh-CN" noProof="0" dirty="0"/>
              <a:t>www.vivo.com</a:t>
            </a:r>
            <a:endParaRPr lang="zh-CN" altLang="en-US" noProof="0" dirty="0"/>
          </a:p>
        </p:txBody>
      </p:sp>
      <p:pic>
        <p:nvPicPr>
          <p:cNvPr id="63" name="图片 62"/>
          <p:cNvPicPr>
            <a:picLocks noChangeAspect="1"/>
          </p:cNvPicPr>
          <p:nvPr/>
        </p:nvPicPr>
        <p:blipFill>
          <a:blip r:embed="rId2" cstate="email"/>
          <a:stretch>
            <a:fillRect/>
          </a:stretch>
        </p:blipFill>
        <p:spPr>
          <a:xfrm>
            <a:off x="10625744" y="317694"/>
            <a:ext cx="979636" cy="257702"/>
          </a:xfrm>
          <a:prstGeom prst="rect">
            <a:avLst/>
          </a:prstGeom>
        </p:spPr>
      </p:pic>
      <p:sp>
        <p:nvSpPr>
          <p:cNvPr id="62" name="矩形 61"/>
          <p:cNvSpPr/>
          <p:nvPr userDrawn="1"/>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64" name="矩形 63"/>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65" name="矩形 64"/>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66" name="文本框 65"/>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67" name="组 176"/>
          <p:cNvGrpSpPr/>
          <p:nvPr userDrawn="1"/>
        </p:nvGrpSpPr>
        <p:grpSpPr>
          <a:xfrm>
            <a:off x="-3386918" y="1009241"/>
            <a:ext cx="2795791" cy="348813"/>
            <a:chOff x="-5043485" y="1324983"/>
            <a:chExt cx="4785749" cy="538842"/>
          </a:xfrm>
        </p:grpSpPr>
        <p:sp>
          <p:nvSpPr>
            <p:cNvPr id="68" name="矩形 67"/>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9" name="矩形 6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0" name="组 183"/>
          <p:cNvGrpSpPr/>
          <p:nvPr userDrawn="1"/>
        </p:nvGrpSpPr>
        <p:grpSpPr>
          <a:xfrm>
            <a:off x="-3386918" y="1862479"/>
            <a:ext cx="2795791" cy="348813"/>
            <a:chOff x="16164196" y="17668285"/>
            <a:chExt cx="4785749" cy="486635"/>
          </a:xfrm>
        </p:grpSpPr>
        <p:sp>
          <p:nvSpPr>
            <p:cNvPr id="91" name="矩形 90"/>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5" name="矩形 94"/>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7" name="矩形 96"/>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文本框 98"/>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00" name="组 209"/>
          <p:cNvGrpSpPr/>
          <p:nvPr userDrawn="1"/>
        </p:nvGrpSpPr>
        <p:grpSpPr>
          <a:xfrm>
            <a:off x="-3398070" y="4458239"/>
            <a:ext cx="2806943" cy="351124"/>
            <a:chOff x="-3429000" y="9944467"/>
            <a:chExt cx="3171264" cy="702248"/>
          </a:xfrm>
        </p:grpSpPr>
        <p:sp>
          <p:nvSpPr>
            <p:cNvPr id="101" name="矩形 100"/>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3" name="矩形 102"/>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5" name="文本框 104"/>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06" name="矩形 105"/>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7" name="矩形 106"/>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p:cNvGrpSpPr/>
          <p:nvPr userDrawn="1"/>
        </p:nvGrpSpPr>
        <p:grpSpPr>
          <a:xfrm>
            <a:off x="-3400879" y="2739059"/>
            <a:ext cx="2809752" cy="348813"/>
            <a:chOff x="5058585" y="17714855"/>
            <a:chExt cx="4833751" cy="515167"/>
          </a:xfrm>
        </p:grpSpPr>
        <p:sp>
          <p:nvSpPr>
            <p:cNvPr id="146" name="矩形 145"/>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p:cNvGrpSpPr/>
          <p:nvPr userDrawn="1"/>
        </p:nvGrpSpPr>
        <p:grpSpPr>
          <a:xfrm>
            <a:off x="-3388739" y="3603967"/>
            <a:ext cx="2797612" cy="348813"/>
            <a:chOff x="10651243" y="17726064"/>
            <a:chExt cx="4775839" cy="526796"/>
          </a:xfrm>
        </p:grpSpPr>
        <p:sp>
          <p:nvSpPr>
            <p:cNvPr id="166" name="矩形 165"/>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178" name="图片 177"/>
          <p:cNvPicPr>
            <a:picLocks noChangeAspect="1"/>
          </p:cNvPicPr>
          <p:nvPr userDrawn="1"/>
        </p:nvPicPr>
        <p:blipFill>
          <a:blip r:embed="rId2" cstate="email"/>
          <a:stretch>
            <a:fillRect/>
          </a:stretch>
        </p:blipFill>
        <p:spPr>
          <a:xfrm>
            <a:off x="10625744" y="317694"/>
            <a:ext cx="979636" cy="257702"/>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表紙スライド">
    <p:spTree>
      <p:nvGrpSpPr>
        <p:cNvPr id="1" name=""/>
        <p:cNvGrpSpPr/>
        <p:nvPr/>
      </p:nvGrpSpPr>
      <p:grpSpPr>
        <a:xfrm>
          <a:off x="0" y="0"/>
          <a:ext cx="0" cy="0"/>
          <a:chOff x="0" y="0"/>
          <a:chExt cx="0" cy="0"/>
        </a:xfrm>
      </p:grpSpPr>
      <p:sp>
        <p:nvSpPr>
          <p:cNvPr id="6" name="正方形/長方形 5"/>
          <p:cNvSpPr/>
          <p:nvPr userDrawn="1"/>
        </p:nvSpPr>
        <p:spPr>
          <a:xfrm>
            <a:off x="442" y="3672114"/>
            <a:ext cx="12191558" cy="3185886"/>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pic>
        <p:nvPicPr>
          <p:cNvPr id="4" name="图片占位符 2"/>
          <p:cNvPicPr>
            <a:picLocks noChangeAspect="1"/>
          </p:cNvPicPr>
          <p:nvPr userDrawn="1"/>
        </p:nvPicPr>
        <p:blipFill rotWithShape="1">
          <a:blip r:embed="rId2" cstate="email"/>
          <a:srcRect/>
          <a:stretch>
            <a:fillRect/>
          </a:stretch>
        </p:blipFill>
        <p:spPr>
          <a:xfrm>
            <a:off x="0" y="-1"/>
            <a:ext cx="12192000" cy="3672115"/>
          </a:xfrm>
          <a:prstGeom prst="rect">
            <a:avLst/>
          </a:prstGeom>
        </p:spPr>
      </p:pic>
      <p:sp>
        <p:nvSpPr>
          <p:cNvPr id="647173" name="Rectangle 5"/>
          <p:cNvSpPr>
            <a:spLocks noGrp="1" noChangeArrowheads="1"/>
          </p:cNvSpPr>
          <p:nvPr>
            <p:ph type="subTitle" idx="1"/>
          </p:nvPr>
        </p:nvSpPr>
        <p:spPr>
          <a:xfrm>
            <a:off x="431800" y="5565567"/>
            <a:ext cx="10560051" cy="887769"/>
          </a:xfrm>
        </p:spPr>
        <p:txBody>
          <a:bodyPr/>
          <a:lstStyle>
            <a:lvl1pPr marL="0" indent="0">
              <a:lnSpc>
                <a:spcPct val="100000"/>
              </a:lnSpc>
              <a:spcBef>
                <a:spcPct val="0"/>
              </a:spcBef>
              <a:spcAft>
                <a:spcPct val="0"/>
              </a:spcAft>
              <a:buFont typeface="Wingdings" panose="05000000000000000000" pitchFamily="2" charset="2"/>
              <a:buNone/>
              <a:defRPr sz="2800">
                <a:solidFill>
                  <a:schemeClr val="bg1"/>
                </a:solidFill>
              </a:defRPr>
            </a:lvl1pPr>
          </a:lstStyle>
          <a:p>
            <a:r>
              <a:rPr lang="ja-JP" altLang="en-US" dirty="0"/>
              <a:t>マスタ サブタイトルの書式設定</a:t>
            </a:r>
          </a:p>
        </p:txBody>
      </p:sp>
      <p:sp>
        <p:nvSpPr>
          <p:cNvPr id="647174" name="Rectangle 6"/>
          <p:cNvSpPr>
            <a:spLocks noGrp="1" noChangeArrowheads="1"/>
          </p:cNvSpPr>
          <p:nvPr>
            <p:ph type="ctrTitle" hasCustomPrompt="1"/>
          </p:nvPr>
        </p:nvSpPr>
        <p:spPr>
          <a:xfrm>
            <a:off x="431800" y="3982223"/>
            <a:ext cx="10560051" cy="1174969"/>
          </a:xfrm>
        </p:spPr>
        <p:txBody>
          <a:bodyPr anchor="b"/>
          <a:lstStyle>
            <a:lvl1pPr>
              <a:defRPr sz="4000">
                <a:solidFill>
                  <a:srgbClr val="FFFFFF"/>
                </a:solidFill>
              </a:defRPr>
            </a:lvl1pPr>
          </a:lstStyle>
          <a:p>
            <a:br>
              <a:rPr lang="en-US" altLang="ja-JP" dirty="0"/>
            </a:br>
            <a:r>
              <a:rPr lang="ja-JP" altLang="en-US" dirty="0"/>
              <a:t>マスタ タイトルの書式設定</a:t>
            </a:r>
            <a:endParaRPr lang="de-DE" altLang="ja-JP"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マスタ タイトルの書式設定</a:t>
            </a:r>
          </a:p>
        </p:txBody>
      </p:sp>
      <p:sp>
        <p:nvSpPr>
          <p:cNvPr id="3" name="コンテンツ プレースホルダ 2"/>
          <p:cNvSpPr>
            <a:spLocks noGrp="1"/>
          </p:cNvSpPr>
          <p:nvPr>
            <p:ph idx="1"/>
          </p:nvPr>
        </p:nvSpPr>
        <p:spPr/>
        <p:txBody>
          <a:bodyPr/>
          <a:lstStyle>
            <a:lvl1pPr>
              <a:buClr>
                <a:srgbClr val="3366FF"/>
              </a:buClr>
              <a:defRPr/>
            </a:lvl1pPr>
            <a:lvl2pPr>
              <a:buClr>
                <a:srgbClr val="3366FF"/>
              </a:buClr>
              <a:defRPr/>
            </a:lvl2pPr>
            <a:lvl3pPr marL="795655" indent="-215900">
              <a:buClr>
                <a:srgbClr val="3366FF"/>
              </a:buClr>
              <a:buSzPct val="80000"/>
              <a:buFont typeface="Wingdings" panose="05000000000000000000" pitchFamily="2" charset="2"/>
              <a:buChar char="u"/>
              <a:defRPr/>
            </a:lvl3pPr>
            <a:lvl4pPr>
              <a:buClr>
                <a:srgbClr val="3366FF"/>
              </a:buClr>
              <a:defRPr/>
            </a:lvl4pPr>
            <a:lvl5pPr marL="1224280" indent="161925">
              <a:buClr>
                <a:srgbClr val="3366FF"/>
              </a:buClr>
              <a:buFont typeface="Wingdings" panose="05000000000000000000" pitchFamily="2" charset="2"/>
              <a:buChar char="ü"/>
              <a:defRPr sz="1400"/>
            </a:lvl5p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
        <p:nvSpPr>
          <p:cNvPr id="5" name="Rectangle 6"/>
          <p:cNvSpPr>
            <a:spLocks noGrp="1" noChangeArrowheads="1"/>
          </p:cNvSpPr>
          <p:nvPr>
            <p:ph type="sldNum" sz="quarter" idx="11"/>
          </p:nvPr>
        </p:nvSpPr>
        <p:spPr/>
        <p:txBody>
          <a:bodyPr/>
          <a:lstStyle>
            <a:lvl1pPr>
              <a:defRPr/>
            </a:lvl1pPr>
          </a:lstStyle>
          <a:p>
            <a:pPr>
              <a:defRPr/>
            </a:pPr>
            <a:fld id="{437EB465-030E-407A-8915-648F2594A060}" type="slidenum">
              <a:rPr lang="ja-JP" altLang="de-DE"/>
              <a:t>‹#›</a:t>
            </a:fld>
            <a:endParaRPr lang="de-DE" altLang="ja-JP"/>
          </a:p>
        </p:txBody>
      </p:sp>
      <p:sp>
        <p:nvSpPr>
          <p:cNvPr id="10" name="Rectangle 3"/>
          <p:cNvSpPr>
            <a:spLocks noGrp="1" noChangeArrowheads="1"/>
          </p:cNvSpPr>
          <p:nvPr>
            <p:ph type="ftr" sz="quarter" idx="3"/>
          </p:nvPr>
        </p:nvSpPr>
        <p:spPr>
          <a:xfrm>
            <a:off x="8095313" y="6635457"/>
            <a:ext cx="4022725" cy="201613"/>
          </a:xfrm>
          <a:prstGeom prst="rect">
            <a:avLst/>
          </a:prstGeom>
          <a:noFill/>
          <a:ln w="9525">
            <a:noFill/>
            <a:miter lim="800000"/>
          </a:ln>
          <a:effectLst/>
        </p:spPr>
        <p:txBody>
          <a:bodyPr vert="horz" wrap="square" lIns="0" tIns="0" rIns="0" bIns="0" numCol="1" anchor="ctr" anchorCtr="0" compatLnSpc="1"/>
          <a:lstStyle>
            <a:lvl1pPr>
              <a:defRPr kumimoji="0" lang="en-US" altLang="ja-JP" sz="1000" smtClean="0">
                <a:solidFill>
                  <a:schemeClr val="bg1"/>
                </a:solidFill>
                <a:effectLst/>
                <a:latin typeface="Arial" panose="020B0604020202020204" pitchFamily="34" charset="0"/>
                <a:ea typeface="MS PGothic" panose="020B0600070205080204" pitchFamily="50" charset="-128"/>
              </a:defRPr>
            </a:lvl1pPr>
          </a:lstStyle>
          <a:p>
            <a:pPr algn="r"/>
            <a:r>
              <a:rPr lang="en-US" dirty="0"/>
              <a:t>Copyright 2021 vivo Limited</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Vivo">
    <p:bg>
      <p:bgRef idx="1001">
        <a:schemeClr val="bg1"/>
      </p:bgRef>
    </p:bg>
    <p:spTree>
      <p:nvGrpSpPr>
        <p:cNvPr id="1" name=""/>
        <p:cNvGrpSpPr/>
        <p:nvPr/>
      </p:nvGrpSpPr>
      <p:grpSpPr>
        <a:xfrm>
          <a:off x="0" y="0"/>
          <a:ext cx="0" cy="0"/>
          <a:chOff x="0" y="0"/>
          <a:chExt cx="0" cy="0"/>
        </a:xfrm>
      </p:grpSpPr>
      <p:sp>
        <p:nvSpPr>
          <p:cNvPr id="12" name="正方形/長方形 11"/>
          <p:cNvSpPr/>
          <p:nvPr userDrawn="1"/>
        </p:nvSpPr>
        <p:spPr>
          <a:xfrm>
            <a:off x="0" y="1700808"/>
            <a:ext cx="12191558" cy="3312369"/>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sp>
        <p:nvSpPr>
          <p:cNvPr id="2" name="Rectangle 6"/>
          <p:cNvSpPr>
            <a:spLocks noChangeArrowheads="1"/>
          </p:cNvSpPr>
          <p:nvPr userDrawn="1"/>
        </p:nvSpPr>
        <p:spPr bwMode="gray">
          <a:xfrm>
            <a:off x="480484" y="3789363"/>
            <a:ext cx="11040533" cy="2519362"/>
          </a:xfrm>
          <a:prstGeom prst="rect">
            <a:avLst/>
          </a:prstGeom>
          <a:noFill/>
          <a:ln w="9525">
            <a:noFill/>
            <a:miter lim="800000"/>
          </a:ln>
        </p:spPr>
        <p:txBody>
          <a:bodyPr lIns="0" tIns="0" rIns="0" bIns="0"/>
          <a:lstStyle/>
          <a:p>
            <a:pPr indent="304800" defTabSz="457200">
              <a:spcBef>
                <a:spcPct val="10000"/>
              </a:spcBef>
              <a:spcAft>
                <a:spcPct val="10000"/>
              </a:spcAft>
              <a:buClr>
                <a:srgbClr val="87867E"/>
              </a:buClr>
              <a:buFont typeface="Wingdings" panose="05000000000000000000" pitchFamily="2" charset="2"/>
              <a:buChar char="n"/>
              <a:defRPr/>
            </a:pPr>
            <a:endParaRPr lang="ja-JP" altLang="de-DE" sz="2800" dirty="0">
              <a:latin typeface="Arial" panose="020B0604020202020204" pitchFamily="34" charset="0"/>
              <a:ea typeface="MS PGothic" panose="020B0600070205080204" pitchFamily="50" charset="-128"/>
            </a:endParaRPr>
          </a:p>
        </p:txBody>
      </p:sp>
      <p:sp>
        <p:nvSpPr>
          <p:cNvPr id="5" name="テキスト ボックス 4"/>
          <p:cNvSpPr txBox="1"/>
          <p:nvPr userDrawn="1"/>
        </p:nvSpPr>
        <p:spPr>
          <a:xfrm>
            <a:off x="4437313" y="2924944"/>
            <a:ext cx="3279359" cy="830997"/>
          </a:xfrm>
          <a:prstGeom prst="rect">
            <a:avLst/>
          </a:prstGeom>
          <a:noFill/>
        </p:spPr>
        <p:txBody>
          <a:bodyPr wrap="none" rtlCol="0">
            <a:spAutoFit/>
          </a:bodyPr>
          <a:lstStyle/>
          <a:p>
            <a:r>
              <a:rPr kumimoji="1" lang="en-US" altLang="ja-JP" sz="4800" b="1" dirty="0">
                <a:solidFill>
                  <a:schemeClr val="bg1"/>
                </a:solidFill>
                <a:latin typeface="Arial" panose="020B0604020202020204" pitchFamily="34" charset="0"/>
                <a:cs typeface="Arial" panose="020B0604020202020204" pitchFamily="34" charset="0"/>
              </a:rPr>
              <a:t>Thank</a:t>
            </a:r>
            <a:r>
              <a:rPr kumimoji="1" lang="en-US" altLang="ja-JP" sz="4800" b="1" baseline="0" dirty="0">
                <a:solidFill>
                  <a:schemeClr val="bg1"/>
                </a:solidFill>
                <a:latin typeface="Arial" panose="020B0604020202020204" pitchFamily="34" charset="0"/>
                <a:cs typeface="Arial" panose="020B0604020202020204" pitchFamily="34" charset="0"/>
              </a:rPr>
              <a:t> You</a:t>
            </a:r>
            <a:endParaRPr kumimoji="1" lang="ja-JP" altLang="en-US" sz="4800" b="1" dirty="0">
              <a:solidFill>
                <a:schemeClr val="bg1"/>
              </a:solidFill>
              <a:latin typeface="Arial" panose="020B0604020202020204" pitchFamily="34" charset="0"/>
              <a:cs typeface="Arial" panose="020B0604020202020204" pitchFamily="34" charset="0"/>
            </a:endParaRPr>
          </a:p>
        </p:txBody>
      </p:sp>
      <p:pic>
        <p:nvPicPr>
          <p:cNvPr id="8" name="图片 25"/>
          <p:cNvPicPr>
            <a:picLocks noChangeAspect="1"/>
          </p:cNvPicPr>
          <p:nvPr userDrawn="1"/>
        </p:nvPicPr>
        <p:blipFill>
          <a:blip r:embed="rId2" cstate="email"/>
          <a:stretch>
            <a:fillRect/>
          </a:stretch>
        </p:blipFill>
        <p:spPr>
          <a:xfrm>
            <a:off x="10272464" y="1903494"/>
            <a:ext cx="1415848" cy="373378"/>
          </a:xfrm>
          <a:prstGeom prst="rect">
            <a:avLst/>
          </a:prstGeom>
        </p:spPr>
      </p:pic>
      <p:sp>
        <p:nvSpPr>
          <p:cNvPr id="10" name="正方形/長方形 9"/>
          <p:cNvSpPr/>
          <p:nvPr userDrawn="1"/>
        </p:nvSpPr>
        <p:spPr>
          <a:xfrm>
            <a:off x="442" y="6632844"/>
            <a:ext cx="12191558" cy="225141"/>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sp>
        <p:nvSpPr>
          <p:cNvPr id="11" name="正方形/長方形 10"/>
          <p:cNvSpPr/>
          <p:nvPr userDrawn="1"/>
        </p:nvSpPr>
        <p:spPr>
          <a:xfrm>
            <a:off x="65" y="0"/>
            <a:ext cx="12191558" cy="225141"/>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3目录">
    <p:bg>
      <p:bgPr>
        <a:solidFill>
          <a:schemeClr val="bg1"/>
        </a:solidFill>
        <a:effectLst/>
      </p:bgPr>
    </p:bg>
    <p:spTree>
      <p:nvGrpSpPr>
        <p:cNvPr id="1" name=""/>
        <p:cNvGrpSpPr/>
        <p:nvPr/>
      </p:nvGrpSpPr>
      <p:grpSpPr>
        <a:xfrm>
          <a:off x="0" y="0"/>
          <a:ext cx="0" cy="0"/>
          <a:chOff x="0" y="0"/>
          <a:chExt cx="0" cy="0"/>
        </a:xfrm>
      </p:grpSpPr>
      <p:sp>
        <p:nvSpPr>
          <p:cNvPr id="37" name="文本占位符 2"/>
          <p:cNvSpPr>
            <a:spLocks noGrp="1"/>
          </p:cNvSpPr>
          <p:nvPr>
            <p:ph type="body" sz="quarter" idx="28" hasCustomPrompt="1"/>
          </p:nvPr>
        </p:nvSpPr>
        <p:spPr>
          <a:xfrm>
            <a:off x="829594" y="1996021"/>
            <a:ext cx="10477388" cy="4475423"/>
          </a:xfrm>
        </p:spPr>
        <p:txBody>
          <a:bodyPr>
            <a:normAutofit/>
          </a:bodyPr>
          <a:lstStyle>
            <a:lvl1pPr marL="371475" marR="0" indent="-371475" algn="l" defTabSz="914400" rtl="0" eaLnBrk="1" fontAlgn="auto" latinLnBrk="0" hangingPunct="1">
              <a:lnSpc>
                <a:spcPct val="150000"/>
              </a:lnSpc>
              <a:spcBef>
                <a:spcPts val="1000"/>
              </a:spcBef>
              <a:spcAft>
                <a:spcPts val="0"/>
              </a:spcAft>
              <a:buClrTx/>
              <a:buSzTx/>
              <a:buFont typeface="+mj-lt"/>
              <a:buAutoNum type="arabicPeriod"/>
              <a:defRPr sz="1800" b="0" i="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vl2pPr marL="457200" indent="0">
              <a:buNone/>
              <a:defRPr sz="1800" b="0" i="0">
                <a:solidFill>
                  <a:schemeClr val="bg1"/>
                </a:solidFill>
                <a:latin typeface="vivo type CNS" charset="-122"/>
                <a:ea typeface="vivo type CNS" charset="-122"/>
                <a:cs typeface="vivo type CNS" charset="-122"/>
              </a:defRPr>
            </a:lvl2pPr>
            <a:lvl3pPr marL="914400" indent="0">
              <a:buNone/>
              <a:defRPr sz="1800" b="0" i="0">
                <a:solidFill>
                  <a:schemeClr val="bg1"/>
                </a:solidFill>
                <a:latin typeface="vivo type CNS" charset="-122"/>
                <a:ea typeface="vivo type CNS" charset="-122"/>
                <a:cs typeface="vivo type CNS" charset="-122"/>
              </a:defRPr>
            </a:lvl3pPr>
            <a:lvl4pPr marL="1371600" indent="0">
              <a:buNone/>
              <a:defRPr sz="1800" b="0" i="0">
                <a:solidFill>
                  <a:schemeClr val="bg1"/>
                </a:solidFill>
                <a:latin typeface="vivo type CNS" charset="-122"/>
                <a:ea typeface="vivo type CNS" charset="-122"/>
                <a:cs typeface="vivo type CNS" charset="-122"/>
              </a:defRPr>
            </a:lvl4pPr>
            <a:lvl5pPr marL="1828800" indent="0">
              <a:buNone/>
              <a:defRPr sz="1800" b="0" i="0">
                <a:solidFill>
                  <a:schemeClr val="bg1"/>
                </a:solidFill>
                <a:latin typeface="vivo type CNS" charset="-122"/>
                <a:ea typeface="vivo type CNS" charset="-122"/>
                <a:cs typeface="vivo type CNS" charset="-122"/>
              </a:defRPr>
            </a:lvl5pPr>
          </a:lstStyle>
          <a:p>
            <a:pPr lvl="0"/>
            <a:r>
              <a:rPr kumimoji="1" lang="en-US" altLang="zh-CN" dirty="0"/>
              <a:t>topic one</a:t>
            </a:r>
          </a:p>
          <a:p>
            <a:pPr lvl="0"/>
            <a:r>
              <a:rPr kumimoji="1" lang="en-US" altLang="zh-CN" dirty="0"/>
              <a:t>topic two</a:t>
            </a:r>
          </a:p>
          <a:p>
            <a:pPr lvl="0"/>
            <a:r>
              <a:rPr kumimoji="1" lang="en-US" altLang="zh-CN" dirty="0"/>
              <a:t>topic three</a:t>
            </a:r>
          </a:p>
          <a:p>
            <a:pPr lvl="0"/>
            <a:r>
              <a:rPr kumimoji="1" lang="en-US" altLang="zh-CN" dirty="0"/>
              <a:t>topic four</a:t>
            </a:r>
          </a:p>
          <a:p>
            <a:pPr lvl="0"/>
            <a:r>
              <a:rPr kumimoji="1" lang="en-US" altLang="zh-CN" dirty="0"/>
              <a:t>topic five</a:t>
            </a:r>
            <a:r>
              <a:rPr kumimoji="1" lang="zh-CN" altLang="en-US" dirty="0"/>
              <a:t> </a:t>
            </a:r>
            <a:endParaRPr kumimoji="1" lang="en-US" altLang="zh-CN" dirty="0"/>
          </a:p>
        </p:txBody>
      </p:sp>
      <p:sp>
        <p:nvSpPr>
          <p:cNvPr id="77" name="矩形 76"/>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8" name="矩形 77"/>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9" name="文本框 78"/>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0" name="组 176"/>
          <p:cNvGrpSpPr/>
          <p:nvPr/>
        </p:nvGrpSpPr>
        <p:grpSpPr>
          <a:xfrm>
            <a:off x="-3386918" y="1009241"/>
            <a:ext cx="2795791" cy="348813"/>
            <a:chOff x="-5043485" y="1324983"/>
            <a:chExt cx="4785749" cy="538842"/>
          </a:xfrm>
        </p:grpSpPr>
        <p:sp>
          <p:nvSpPr>
            <p:cNvPr id="81" name="矩形 80"/>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5" name="文本框 84"/>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6" name="组 183"/>
          <p:cNvGrpSpPr/>
          <p:nvPr/>
        </p:nvGrpSpPr>
        <p:grpSpPr>
          <a:xfrm>
            <a:off x="-3386918" y="1862479"/>
            <a:ext cx="2795791" cy="348813"/>
            <a:chOff x="16164196" y="17668285"/>
            <a:chExt cx="4785749" cy="486635"/>
          </a:xfrm>
        </p:grpSpPr>
        <p:sp>
          <p:nvSpPr>
            <p:cNvPr id="108" name="矩形 107"/>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矩形 108"/>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1" name="矩形 110"/>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2" name="矩形 111"/>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6" name="文本框 115"/>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7" name="组 209"/>
          <p:cNvGrpSpPr/>
          <p:nvPr/>
        </p:nvGrpSpPr>
        <p:grpSpPr>
          <a:xfrm>
            <a:off x="-3398070" y="4458239"/>
            <a:ext cx="2806943" cy="351124"/>
            <a:chOff x="-3429000" y="9944467"/>
            <a:chExt cx="3171264" cy="702248"/>
          </a:xfrm>
        </p:grpSpPr>
        <p:sp>
          <p:nvSpPr>
            <p:cNvPr id="118" name="矩形 117"/>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2" name="文本框 121"/>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3" name="矩形 122"/>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8" name="矩形 127"/>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文本框 133"/>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5" name="文本框 134"/>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6" name="组 65"/>
          <p:cNvGrpSpPr/>
          <p:nvPr/>
        </p:nvGrpSpPr>
        <p:grpSpPr>
          <a:xfrm>
            <a:off x="-3400879" y="2739059"/>
            <a:ext cx="2809752" cy="348813"/>
            <a:chOff x="5058585" y="17714855"/>
            <a:chExt cx="4833751" cy="515167"/>
          </a:xfrm>
        </p:grpSpPr>
        <p:sp>
          <p:nvSpPr>
            <p:cNvPr id="137" name="矩形 136"/>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1" name="文本框 140"/>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42" name="组 88"/>
          <p:cNvGrpSpPr/>
          <p:nvPr/>
        </p:nvGrpSpPr>
        <p:grpSpPr>
          <a:xfrm>
            <a:off x="-3388739" y="3603967"/>
            <a:ext cx="2797612" cy="348813"/>
            <a:chOff x="10651243" y="17726064"/>
            <a:chExt cx="4775839" cy="526796"/>
          </a:xfrm>
        </p:grpSpPr>
        <p:sp>
          <p:nvSpPr>
            <p:cNvPr id="143" name="矩形 142"/>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7" name="文本框 146"/>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8" name="文本框 147"/>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1" name="文本框 150"/>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3" name="文本框 152"/>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4" name="文本框 153"/>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3" name="图片 62"/>
          <p:cNvPicPr>
            <a:picLocks noChangeAspect="1"/>
          </p:cNvPicPr>
          <p:nvPr/>
        </p:nvPicPr>
        <p:blipFill>
          <a:blip r:embed="rId2" cstate="email"/>
          <a:stretch>
            <a:fillRect/>
          </a:stretch>
        </p:blipFill>
        <p:spPr>
          <a:xfrm>
            <a:off x="10625745" y="317694"/>
            <a:ext cx="979635" cy="257702"/>
          </a:xfrm>
          <a:prstGeom prst="rect">
            <a:avLst/>
          </a:prstGeom>
        </p:spPr>
      </p:pic>
      <p:sp>
        <p:nvSpPr>
          <p:cNvPr id="62" name="Textplatzhalter 8"/>
          <p:cNvSpPr>
            <a:spLocks noGrp="1"/>
          </p:cNvSpPr>
          <p:nvPr>
            <p:ph type="body" sz="quarter" idx="38" hasCustomPrompt="1"/>
          </p:nvPr>
        </p:nvSpPr>
        <p:spPr>
          <a:xfrm>
            <a:off x="818265" y="793944"/>
            <a:ext cx="5399968" cy="456860"/>
          </a:xfrm>
          <a:prstGeom prst="rect">
            <a:avLst/>
          </a:prstGeom>
        </p:spPr>
        <p:txBody>
          <a:bodyPr lIns="0" tIns="0" rIns="0" bIns="0" anchor="ctr">
            <a:noAutofit/>
          </a:bodyPr>
          <a:lstStyle>
            <a:lvl1pPr marL="0" indent="0">
              <a:lnSpc>
                <a:spcPct val="150000"/>
              </a:lnSpc>
              <a:spcBef>
                <a:spcPts val="0"/>
              </a:spcBef>
              <a:spcAft>
                <a:spcPts val="0"/>
              </a:spcAft>
              <a:buNone/>
              <a:defRPr sz="27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目录 </a:t>
            </a:r>
            <a:r>
              <a:rPr lang="en-US" altLang="zh-CN" noProof="0" dirty="0"/>
              <a:t>content</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6标题页面">
    <p:spTree>
      <p:nvGrpSpPr>
        <p:cNvPr id="1" name=""/>
        <p:cNvGrpSpPr/>
        <p:nvPr/>
      </p:nvGrpSpPr>
      <p:grpSpPr>
        <a:xfrm>
          <a:off x="0" y="0"/>
          <a:ext cx="0" cy="0"/>
          <a:chOff x="0" y="0"/>
          <a:chExt cx="0" cy="0"/>
        </a:xfrm>
      </p:grpSpPr>
      <p:sp>
        <p:nvSpPr>
          <p:cNvPr id="35" name="矩形 34"/>
          <p:cNvSpPr/>
          <p:nvPr/>
        </p:nvSpPr>
        <p:spPr>
          <a:xfrm>
            <a:off x="0" y="0"/>
            <a:ext cx="12192000" cy="6858000"/>
          </a:xfrm>
          <a:prstGeom prst="rect">
            <a:avLst/>
          </a:prstGeom>
          <a:solidFill>
            <a:srgbClr val="415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latin typeface="vivo type CN简 Regular" panose="02000500000000000000" charset="-122"/>
              <a:ea typeface="vivo type CN简 Regular" panose="02000500000000000000" charset="-122"/>
            </a:endParaRPr>
          </a:p>
        </p:txBody>
      </p:sp>
      <p:sp>
        <p:nvSpPr>
          <p:cNvPr id="36" name="Textplatzhalter 3"/>
          <p:cNvSpPr>
            <a:spLocks noGrp="1"/>
          </p:cNvSpPr>
          <p:nvPr>
            <p:ph type="body" sz="quarter" idx="26" hasCustomPrompt="1"/>
          </p:nvPr>
        </p:nvSpPr>
        <p:spPr>
          <a:xfrm>
            <a:off x="569156" y="2183384"/>
            <a:ext cx="7604082" cy="473390"/>
          </a:xfrm>
        </p:spPr>
        <p:txBody>
          <a:bodyPr anchor="b">
            <a:noAutofit/>
          </a:bodyPr>
          <a:lstStyle>
            <a:lvl1pPr marL="0" indent="0">
              <a:lnSpc>
                <a:spcPct val="100000"/>
              </a:lnSpc>
              <a:buFont typeface="+mj-lt"/>
              <a:buNone/>
              <a:defRPr sz="3600" b="0" i="0" spc="-75"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kumimoji="1" lang="en-US" altLang="zh-CN" dirty="0"/>
              <a:t>Topic one </a:t>
            </a:r>
            <a:r>
              <a:rPr kumimoji="1" lang="zh-CN" altLang="en-US" dirty="0"/>
              <a:t>标题此处添加</a:t>
            </a:r>
            <a:endParaRPr kumimoji="1" lang="en-US" altLang="zh-CN" dirty="0"/>
          </a:p>
        </p:txBody>
      </p:sp>
      <p:sp>
        <p:nvSpPr>
          <p:cNvPr id="37" name="Textplatzhalter 3"/>
          <p:cNvSpPr>
            <a:spLocks noGrp="1"/>
          </p:cNvSpPr>
          <p:nvPr>
            <p:ph type="body" sz="quarter" idx="27" hasCustomPrompt="1"/>
          </p:nvPr>
        </p:nvSpPr>
        <p:spPr>
          <a:xfrm>
            <a:off x="568518" y="2857771"/>
            <a:ext cx="11036862" cy="690276"/>
          </a:xfrm>
        </p:spPr>
        <p:txBody>
          <a:bodyPr anchor="t">
            <a:noAutofit/>
          </a:bodyPr>
          <a:lstStyle>
            <a:lvl1pPr marL="0" indent="0">
              <a:lnSpc>
                <a:spcPct val="100000"/>
              </a:lnSpc>
              <a:buNone/>
              <a:defRPr sz="2000" b="0" i="0" spc="-75" baseline="0">
                <a:solidFill>
                  <a:srgbClr val="E5E5E5"/>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
        <p:nvSpPr>
          <p:cNvPr id="77" name="矩形 76"/>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8" name="矩形 77"/>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9" name="文本框 78"/>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0" name="组 176"/>
          <p:cNvGrpSpPr/>
          <p:nvPr/>
        </p:nvGrpSpPr>
        <p:grpSpPr>
          <a:xfrm>
            <a:off x="-3386918" y="1009241"/>
            <a:ext cx="2795791" cy="348813"/>
            <a:chOff x="-5043485" y="1324983"/>
            <a:chExt cx="4785749" cy="538842"/>
          </a:xfrm>
        </p:grpSpPr>
        <p:sp>
          <p:nvSpPr>
            <p:cNvPr id="81" name="矩形 80"/>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5" name="文本框 84"/>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6" name="组 183"/>
          <p:cNvGrpSpPr/>
          <p:nvPr/>
        </p:nvGrpSpPr>
        <p:grpSpPr>
          <a:xfrm>
            <a:off x="-3386918" y="1862479"/>
            <a:ext cx="2795791" cy="348813"/>
            <a:chOff x="16164196" y="17668285"/>
            <a:chExt cx="4785749" cy="486635"/>
          </a:xfrm>
        </p:grpSpPr>
        <p:sp>
          <p:nvSpPr>
            <p:cNvPr id="87" name="矩形 86"/>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0" name="矩形 89"/>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1" name="矩形 110"/>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文本框 114"/>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6" name="组 209"/>
          <p:cNvGrpSpPr/>
          <p:nvPr/>
        </p:nvGrpSpPr>
        <p:grpSpPr>
          <a:xfrm>
            <a:off x="-3398070" y="4458239"/>
            <a:ext cx="2806943" cy="351124"/>
            <a:chOff x="-3429000" y="9944467"/>
            <a:chExt cx="3171264" cy="702248"/>
          </a:xfrm>
        </p:grpSpPr>
        <p:sp>
          <p:nvSpPr>
            <p:cNvPr id="117" name="矩形 116"/>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文本框 120"/>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2" name="矩形 121"/>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7" name="矩形 126"/>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文本框 132"/>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4" name="文本框 133"/>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5" name="组 65"/>
          <p:cNvGrpSpPr/>
          <p:nvPr/>
        </p:nvGrpSpPr>
        <p:grpSpPr>
          <a:xfrm>
            <a:off x="-3400879" y="2739059"/>
            <a:ext cx="2809752" cy="348813"/>
            <a:chOff x="5058585" y="17714855"/>
            <a:chExt cx="4833751" cy="515167"/>
          </a:xfrm>
        </p:grpSpPr>
        <p:sp>
          <p:nvSpPr>
            <p:cNvPr id="136" name="矩形 135"/>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41" name="组 88"/>
          <p:cNvGrpSpPr/>
          <p:nvPr/>
        </p:nvGrpSpPr>
        <p:grpSpPr>
          <a:xfrm>
            <a:off x="-3388739" y="3603967"/>
            <a:ext cx="2797612" cy="348813"/>
            <a:chOff x="10651243" y="17726064"/>
            <a:chExt cx="4775839" cy="526796"/>
          </a:xfrm>
        </p:grpSpPr>
        <p:sp>
          <p:nvSpPr>
            <p:cNvPr id="142" name="矩形 141"/>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6" name="文本框 145"/>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7" name="文本框 146"/>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1" name="文本框 150"/>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3" name="文本框 152"/>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5" name="图片 64"/>
          <p:cNvPicPr>
            <a:picLocks noChangeAspect="1"/>
          </p:cNvPicPr>
          <p:nvPr/>
        </p:nvPicPr>
        <p:blipFill>
          <a:blip r:embed="rId2" cstate="email"/>
          <a:stretch>
            <a:fillRect/>
          </a:stretch>
        </p:blipFill>
        <p:spPr>
          <a:xfrm>
            <a:off x="10625744" y="317694"/>
            <a:ext cx="979636" cy="25770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7内容页">
    <p:spTree>
      <p:nvGrpSpPr>
        <p:cNvPr id="1" name=""/>
        <p:cNvGrpSpPr/>
        <p:nvPr/>
      </p:nvGrpSpPr>
      <p:grpSpPr>
        <a:xfrm>
          <a:off x="0" y="0"/>
          <a:ext cx="0" cy="0"/>
          <a:chOff x="0" y="0"/>
          <a:chExt cx="0" cy="0"/>
        </a:xfrm>
      </p:grpSpPr>
      <p:sp>
        <p:nvSpPr>
          <p:cNvPr id="78" name="矩形 77"/>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9" name="矩形 78"/>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1" name="文本框 80"/>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2" name="组 176"/>
          <p:cNvGrpSpPr/>
          <p:nvPr/>
        </p:nvGrpSpPr>
        <p:grpSpPr>
          <a:xfrm>
            <a:off x="-3386918" y="1009241"/>
            <a:ext cx="2795791" cy="348813"/>
            <a:chOff x="-5043485" y="1324983"/>
            <a:chExt cx="4785749" cy="538842"/>
          </a:xfrm>
        </p:grpSpPr>
        <p:sp>
          <p:nvSpPr>
            <p:cNvPr id="83" name="矩形 82"/>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8" name="文本框 87"/>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5" name="组 183"/>
          <p:cNvGrpSpPr/>
          <p:nvPr/>
        </p:nvGrpSpPr>
        <p:grpSpPr>
          <a:xfrm>
            <a:off x="-3386918" y="1862479"/>
            <a:ext cx="2795791" cy="348813"/>
            <a:chOff x="16164196" y="17668285"/>
            <a:chExt cx="4785749" cy="486635"/>
          </a:xfrm>
        </p:grpSpPr>
        <p:sp>
          <p:nvSpPr>
            <p:cNvPr id="116" name="矩形 115"/>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矩形 120"/>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文本框 124"/>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26" name="组 209"/>
          <p:cNvGrpSpPr/>
          <p:nvPr/>
        </p:nvGrpSpPr>
        <p:grpSpPr>
          <a:xfrm>
            <a:off x="-3398070" y="4458239"/>
            <a:ext cx="2806943" cy="351124"/>
            <a:chOff x="-3429000" y="9944467"/>
            <a:chExt cx="3171264" cy="702248"/>
          </a:xfrm>
        </p:grpSpPr>
        <p:sp>
          <p:nvSpPr>
            <p:cNvPr id="127" name="矩形 126"/>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1" name="文本框 130"/>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2" name="矩形 131"/>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p:cNvGrpSpPr/>
          <p:nvPr/>
        </p:nvGrpSpPr>
        <p:grpSpPr>
          <a:xfrm>
            <a:off x="-3400879" y="2739059"/>
            <a:ext cx="2809752" cy="348813"/>
            <a:chOff x="5058585" y="17714855"/>
            <a:chExt cx="4833751" cy="515167"/>
          </a:xfrm>
        </p:grpSpPr>
        <p:sp>
          <p:nvSpPr>
            <p:cNvPr id="146" name="矩形 145"/>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1" name="组 88"/>
          <p:cNvGrpSpPr/>
          <p:nvPr/>
        </p:nvGrpSpPr>
        <p:grpSpPr>
          <a:xfrm>
            <a:off x="-3388739" y="3603967"/>
            <a:ext cx="2797612" cy="348813"/>
            <a:chOff x="10651243" y="17726064"/>
            <a:chExt cx="4775839" cy="526796"/>
          </a:xfrm>
        </p:grpSpPr>
        <p:sp>
          <p:nvSpPr>
            <p:cNvPr id="152" name="矩形 151"/>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7" name="文本框 156"/>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8" name="文本框 157"/>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3" name="内容占位符 3"/>
          <p:cNvSpPr>
            <a:spLocks noGrp="1"/>
          </p:cNvSpPr>
          <p:nvPr>
            <p:ph sz="quarter" idx="59"/>
          </p:nvPr>
        </p:nvSpPr>
        <p:spPr>
          <a:xfrm>
            <a:off x="567671" y="1353477"/>
            <a:ext cx="11033080" cy="5131822"/>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893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pic>
        <p:nvPicPr>
          <p:cNvPr id="63" name="图片 62"/>
          <p:cNvPicPr>
            <a:picLocks noChangeAspect="1"/>
          </p:cNvPicPr>
          <p:nvPr/>
        </p:nvPicPr>
        <p:blipFill>
          <a:blip r:embed="rId2" cstate="email"/>
          <a:stretch>
            <a:fillRect/>
          </a:stretch>
        </p:blipFill>
        <p:spPr>
          <a:xfrm>
            <a:off x="10625745" y="317694"/>
            <a:ext cx="979635" cy="257702"/>
          </a:xfrm>
          <a:prstGeom prst="rect">
            <a:avLst/>
          </a:prstGeom>
        </p:spPr>
      </p:pic>
      <p:sp>
        <p:nvSpPr>
          <p:cNvPr id="67"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68"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9内容页">
    <p:spTree>
      <p:nvGrpSpPr>
        <p:cNvPr id="1" name=""/>
        <p:cNvGrpSpPr/>
        <p:nvPr/>
      </p:nvGrpSpPr>
      <p:grpSpPr>
        <a:xfrm>
          <a:off x="0" y="0"/>
          <a:ext cx="0" cy="0"/>
          <a:chOff x="0" y="0"/>
          <a:chExt cx="0" cy="0"/>
        </a:xfrm>
      </p:grpSpPr>
      <p:sp>
        <p:nvSpPr>
          <p:cNvPr id="38" name="矩形 37"/>
          <p:cNvSpPr/>
          <p:nvPr/>
        </p:nvSpPr>
        <p:spPr>
          <a:xfrm>
            <a:off x="569156" y="1306186"/>
            <a:ext cx="11036224" cy="5165259"/>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内容占位符 3"/>
          <p:cNvSpPr>
            <a:spLocks noGrp="1"/>
          </p:cNvSpPr>
          <p:nvPr>
            <p:ph sz="quarter" idx="57"/>
          </p:nvPr>
        </p:nvSpPr>
        <p:spPr>
          <a:xfrm>
            <a:off x="874769" y="1498891"/>
            <a:ext cx="10442461" cy="4792371"/>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893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sp>
        <p:nvSpPr>
          <p:cNvPr id="104" name="矩形 103"/>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06" name="矩形 105"/>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09" name="文本框 108"/>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10" name="组 176"/>
          <p:cNvGrpSpPr/>
          <p:nvPr/>
        </p:nvGrpSpPr>
        <p:grpSpPr>
          <a:xfrm>
            <a:off x="-3386918" y="1009241"/>
            <a:ext cx="2795791" cy="348813"/>
            <a:chOff x="-5043485" y="1324983"/>
            <a:chExt cx="4785749" cy="538842"/>
          </a:xfrm>
        </p:grpSpPr>
        <p:sp>
          <p:nvSpPr>
            <p:cNvPr id="112" name="矩形 111"/>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6" name="文本框 115"/>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17" name="组 183"/>
          <p:cNvGrpSpPr/>
          <p:nvPr/>
        </p:nvGrpSpPr>
        <p:grpSpPr>
          <a:xfrm>
            <a:off x="-3386918" y="1862479"/>
            <a:ext cx="2795791" cy="348813"/>
            <a:chOff x="16164196" y="17668285"/>
            <a:chExt cx="4785749" cy="486635"/>
          </a:xfrm>
        </p:grpSpPr>
        <p:sp>
          <p:nvSpPr>
            <p:cNvPr id="118" name="矩形 117"/>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2" name="矩形 121"/>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3" name="组 209"/>
          <p:cNvGrpSpPr/>
          <p:nvPr/>
        </p:nvGrpSpPr>
        <p:grpSpPr>
          <a:xfrm>
            <a:off x="-3398070" y="4458239"/>
            <a:ext cx="2806943" cy="351124"/>
            <a:chOff x="-3429000" y="9944467"/>
            <a:chExt cx="3171264" cy="702248"/>
          </a:xfrm>
        </p:grpSpPr>
        <p:sp>
          <p:nvSpPr>
            <p:cNvPr id="134" name="矩形 133"/>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1" name="矩形 140"/>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矩形 150"/>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文本框 153"/>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5" name="矩形 154"/>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矩形 156"/>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8" name="矩形 157"/>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文本框 160"/>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63" name="组 65"/>
          <p:cNvGrpSpPr/>
          <p:nvPr/>
        </p:nvGrpSpPr>
        <p:grpSpPr>
          <a:xfrm>
            <a:off x="-3400879" y="2739059"/>
            <a:ext cx="2809752" cy="348813"/>
            <a:chOff x="5058585" y="17714855"/>
            <a:chExt cx="4833751" cy="515167"/>
          </a:xfrm>
        </p:grpSpPr>
        <p:sp>
          <p:nvSpPr>
            <p:cNvPr id="164" name="矩形 163"/>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2" name="矩形 191"/>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3" name="矩形 192"/>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4" name="矩形 193"/>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95" name="文本框 194"/>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96" name="组 88"/>
          <p:cNvGrpSpPr/>
          <p:nvPr/>
        </p:nvGrpSpPr>
        <p:grpSpPr>
          <a:xfrm>
            <a:off x="-3388739" y="3603967"/>
            <a:ext cx="2797612" cy="348813"/>
            <a:chOff x="10651243" y="17726064"/>
            <a:chExt cx="4775839" cy="526796"/>
          </a:xfrm>
        </p:grpSpPr>
        <p:sp>
          <p:nvSpPr>
            <p:cNvPr id="197" name="矩形 196"/>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9" name="矩形 198"/>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0" name="矩形 199"/>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1" name="矩形 200"/>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2" name="文本框 201"/>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03" name="文本框 202"/>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4" name="文本框 203"/>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5" name="文本框 204"/>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6" name="文本框 205"/>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7" name="文本框 206"/>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8" name="文本框 207"/>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9" name="文本框 208"/>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6" name="图片 65"/>
          <p:cNvPicPr>
            <a:picLocks noChangeAspect="1"/>
          </p:cNvPicPr>
          <p:nvPr/>
        </p:nvPicPr>
        <p:blipFill>
          <a:blip r:embed="rId2" cstate="email"/>
          <a:stretch>
            <a:fillRect/>
          </a:stretch>
        </p:blipFill>
        <p:spPr>
          <a:xfrm>
            <a:off x="10625745" y="318201"/>
            <a:ext cx="979635" cy="257702"/>
          </a:xfrm>
          <a:prstGeom prst="rect">
            <a:avLst/>
          </a:prstGeom>
        </p:spPr>
      </p:pic>
      <p:sp>
        <p:nvSpPr>
          <p:cNvPr id="73"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7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0内容页">
    <p:spTree>
      <p:nvGrpSpPr>
        <p:cNvPr id="1" name=""/>
        <p:cNvGrpSpPr/>
        <p:nvPr/>
      </p:nvGrpSpPr>
      <p:grpSpPr>
        <a:xfrm>
          <a:off x="0" y="0"/>
          <a:ext cx="0" cy="0"/>
          <a:chOff x="0" y="0"/>
          <a:chExt cx="0" cy="0"/>
        </a:xfrm>
      </p:grpSpPr>
      <p:sp>
        <p:nvSpPr>
          <p:cNvPr id="2" name="矩形 1"/>
          <p:cNvSpPr/>
          <p:nvPr/>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54" name="内容占位符 3"/>
          <p:cNvSpPr>
            <a:spLocks noGrp="1"/>
          </p:cNvSpPr>
          <p:nvPr>
            <p:ph sz="quarter" idx="57"/>
          </p:nvPr>
        </p:nvSpPr>
        <p:spPr>
          <a:xfrm>
            <a:off x="874770" y="2117710"/>
            <a:ext cx="4776376" cy="4173553"/>
          </a:xfrm>
        </p:spPr>
        <p:txBody>
          <a:bodyPr anchor="t">
            <a:normAutofit/>
          </a:bodyPr>
          <a:lstStyle>
            <a:lvl1pPr marL="228600" marR="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940"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81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86" name="矩形 85"/>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7" name="矩形 86"/>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2" name="文本框 91"/>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4" name="组 176"/>
          <p:cNvGrpSpPr/>
          <p:nvPr/>
        </p:nvGrpSpPr>
        <p:grpSpPr>
          <a:xfrm>
            <a:off x="-3386918" y="1009241"/>
            <a:ext cx="2795791" cy="348813"/>
            <a:chOff x="-5043485" y="1324983"/>
            <a:chExt cx="4785749" cy="538842"/>
          </a:xfrm>
        </p:grpSpPr>
        <p:sp>
          <p:nvSpPr>
            <p:cNvPr id="95" name="矩形 94"/>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文本框 120"/>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22" name="组 183"/>
          <p:cNvGrpSpPr/>
          <p:nvPr/>
        </p:nvGrpSpPr>
        <p:grpSpPr>
          <a:xfrm>
            <a:off x="-3386918" y="1862479"/>
            <a:ext cx="2795791" cy="348813"/>
            <a:chOff x="16164196" y="17668285"/>
            <a:chExt cx="4785749" cy="486635"/>
          </a:xfrm>
        </p:grpSpPr>
        <p:sp>
          <p:nvSpPr>
            <p:cNvPr id="123" name="矩形 122"/>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7" name="矩形 126"/>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文本框 130"/>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2" name="组 209"/>
          <p:cNvGrpSpPr/>
          <p:nvPr/>
        </p:nvGrpSpPr>
        <p:grpSpPr>
          <a:xfrm>
            <a:off x="-3398070" y="4458239"/>
            <a:ext cx="2806943" cy="351124"/>
            <a:chOff x="-3429000" y="9944467"/>
            <a:chExt cx="3171264" cy="702248"/>
          </a:xfrm>
        </p:grpSpPr>
        <p:sp>
          <p:nvSpPr>
            <p:cNvPr id="133" name="矩形 132"/>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7" name="文本框 136"/>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8" name="矩形 137"/>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文本框 141"/>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矩形 142"/>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文本框 148"/>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1" name="组 65"/>
          <p:cNvGrpSpPr/>
          <p:nvPr/>
        </p:nvGrpSpPr>
        <p:grpSpPr>
          <a:xfrm>
            <a:off x="-3400879" y="2739059"/>
            <a:ext cx="2809752" cy="348813"/>
            <a:chOff x="5058585" y="17714855"/>
            <a:chExt cx="4833751" cy="515167"/>
          </a:xfrm>
        </p:grpSpPr>
        <p:sp>
          <p:nvSpPr>
            <p:cNvPr id="152" name="矩形 151"/>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7" name="组 88"/>
          <p:cNvGrpSpPr/>
          <p:nvPr/>
        </p:nvGrpSpPr>
        <p:grpSpPr>
          <a:xfrm>
            <a:off x="-3388739" y="3603967"/>
            <a:ext cx="2797612" cy="348813"/>
            <a:chOff x="10651243" y="17726064"/>
            <a:chExt cx="4775839" cy="526796"/>
          </a:xfrm>
        </p:grpSpPr>
        <p:sp>
          <p:nvSpPr>
            <p:cNvPr id="158" name="矩形 157"/>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3" name="文本框 162"/>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5" name="文本框 164"/>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4" name="Textplatzhalter 3"/>
          <p:cNvSpPr>
            <a:spLocks noGrp="1"/>
          </p:cNvSpPr>
          <p:nvPr>
            <p:ph type="body" sz="quarter" idx="58" hasCustomPrompt="1"/>
          </p:nvPr>
        </p:nvSpPr>
        <p:spPr>
          <a:xfrm>
            <a:off x="874770" y="1559072"/>
            <a:ext cx="4771542"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0" name="矩形 79"/>
          <p:cNvSpPr/>
          <p:nvPr/>
        </p:nvSpPr>
        <p:spPr>
          <a:xfrm>
            <a:off x="6188622" y="1321815"/>
            <a:ext cx="5408719" cy="5146859"/>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pic>
        <p:nvPicPr>
          <p:cNvPr id="68" name="图片 67"/>
          <p:cNvPicPr>
            <a:picLocks noChangeAspect="1"/>
          </p:cNvPicPr>
          <p:nvPr/>
        </p:nvPicPr>
        <p:blipFill>
          <a:blip r:embed="rId2" cstate="email"/>
          <a:stretch>
            <a:fillRect/>
          </a:stretch>
        </p:blipFill>
        <p:spPr>
          <a:xfrm>
            <a:off x="10625745" y="317694"/>
            <a:ext cx="979635" cy="257702"/>
          </a:xfrm>
          <a:prstGeom prst="rect">
            <a:avLst/>
          </a:prstGeom>
        </p:spPr>
      </p:pic>
      <p:sp>
        <p:nvSpPr>
          <p:cNvPr id="73" name="内容占位符 3"/>
          <p:cNvSpPr>
            <a:spLocks noGrp="1"/>
          </p:cNvSpPr>
          <p:nvPr>
            <p:ph sz="quarter" idx="63"/>
          </p:nvPr>
        </p:nvSpPr>
        <p:spPr>
          <a:xfrm>
            <a:off x="6491710" y="2124709"/>
            <a:ext cx="4776376" cy="4166554"/>
          </a:xfrm>
        </p:spPr>
        <p:txBody>
          <a:bodyPr anchor="t">
            <a:normAutofit/>
          </a:bodyPr>
          <a:lstStyle>
            <a:lvl1pPr marL="228600" marR="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940"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81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76" name="Textplatzhalter 3"/>
          <p:cNvSpPr>
            <a:spLocks noGrp="1"/>
          </p:cNvSpPr>
          <p:nvPr>
            <p:ph type="body" sz="quarter" idx="64" hasCustomPrompt="1"/>
          </p:nvPr>
        </p:nvSpPr>
        <p:spPr>
          <a:xfrm>
            <a:off x="6491710" y="1566071"/>
            <a:ext cx="4771542"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1内容页">
    <p:spTree>
      <p:nvGrpSpPr>
        <p:cNvPr id="1" name=""/>
        <p:cNvGrpSpPr/>
        <p:nvPr/>
      </p:nvGrpSpPr>
      <p:grpSpPr>
        <a:xfrm>
          <a:off x="0" y="0"/>
          <a:ext cx="0" cy="0"/>
          <a:chOff x="0" y="0"/>
          <a:chExt cx="0" cy="0"/>
        </a:xfrm>
      </p:grpSpPr>
      <p:sp>
        <p:nvSpPr>
          <p:cNvPr id="76" name="矩形 75"/>
          <p:cNvSpPr/>
          <p:nvPr/>
        </p:nvSpPr>
        <p:spPr>
          <a:xfrm>
            <a:off x="567672"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6" name="矩形 85"/>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7" name="矩形 86"/>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8" name="文本框 87"/>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9" name="组 176"/>
          <p:cNvGrpSpPr/>
          <p:nvPr/>
        </p:nvGrpSpPr>
        <p:grpSpPr>
          <a:xfrm>
            <a:off x="-3386918" y="1009241"/>
            <a:ext cx="2795791" cy="348813"/>
            <a:chOff x="-5043485" y="1324983"/>
            <a:chExt cx="4785749" cy="538842"/>
          </a:xfrm>
        </p:grpSpPr>
        <p:sp>
          <p:nvSpPr>
            <p:cNvPr id="91" name="矩形 90"/>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6" name="文本框 95"/>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22" name="组 183"/>
          <p:cNvGrpSpPr/>
          <p:nvPr/>
        </p:nvGrpSpPr>
        <p:grpSpPr>
          <a:xfrm>
            <a:off x="-3386918" y="1862479"/>
            <a:ext cx="2795791" cy="348813"/>
            <a:chOff x="16164196" y="17668285"/>
            <a:chExt cx="4785749" cy="486635"/>
          </a:xfrm>
        </p:grpSpPr>
        <p:sp>
          <p:nvSpPr>
            <p:cNvPr id="123" name="矩形 122"/>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矩形 126"/>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9" name="矩形 128"/>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文本框 132"/>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4" name="组 209"/>
          <p:cNvGrpSpPr/>
          <p:nvPr/>
        </p:nvGrpSpPr>
        <p:grpSpPr>
          <a:xfrm>
            <a:off x="-3398070" y="4458239"/>
            <a:ext cx="2806943" cy="351124"/>
            <a:chOff x="-3429000" y="9944467"/>
            <a:chExt cx="3171264" cy="702248"/>
          </a:xfrm>
        </p:grpSpPr>
        <p:sp>
          <p:nvSpPr>
            <p:cNvPr id="135" name="矩形 134"/>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9" name="文本框 138"/>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0" name="矩形 139"/>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文本框 143"/>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5" name="矩形 144"/>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矩形 149"/>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文本框 150"/>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3" name="组 65"/>
          <p:cNvGrpSpPr/>
          <p:nvPr/>
        </p:nvGrpSpPr>
        <p:grpSpPr>
          <a:xfrm>
            <a:off x="-3400879" y="2739059"/>
            <a:ext cx="2809752" cy="348813"/>
            <a:chOff x="5058585" y="17714855"/>
            <a:chExt cx="4833751" cy="515167"/>
          </a:xfrm>
        </p:grpSpPr>
        <p:sp>
          <p:nvSpPr>
            <p:cNvPr id="154" name="矩形 153"/>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矩形 156"/>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8" name="文本框 157"/>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9" name="组 88"/>
          <p:cNvGrpSpPr/>
          <p:nvPr/>
        </p:nvGrpSpPr>
        <p:grpSpPr>
          <a:xfrm>
            <a:off x="-3388739" y="3603967"/>
            <a:ext cx="2797612" cy="348813"/>
            <a:chOff x="10651243" y="17726064"/>
            <a:chExt cx="4775839" cy="526796"/>
          </a:xfrm>
        </p:grpSpPr>
        <p:sp>
          <p:nvSpPr>
            <p:cNvPr id="160" name="矩形 159"/>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2" name="矩形 161"/>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3" name="矩形 162"/>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4" name="文本框 163"/>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5" name="文本框 164"/>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0" name="文本框 169"/>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1" name="文本框 170"/>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7" name="矩形 76"/>
          <p:cNvSpPr/>
          <p:nvPr/>
        </p:nvSpPr>
        <p:spPr>
          <a:xfrm>
            <a:off x="4367497"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78" name="矩形 77"/>
          <p:cNvSpPr/>
          <p:nvPr/>
        </p:nvSpPr>
        <p:spPr>
          <a:xfrm>
            <a:off x="8173144"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3" name="内容占位符 3"/>
          <p:cNvSpPr>
            <a:spLocks noGrp="1"/>
          </p:cNvSpPr>
          <p:nvPr>
            <p:ph sz="quarter" idx="57"/>
          </p:nvPr>
        </p:nvSpPr>
        <p:spPr>
          <a:xfrm>
            <a:off x="874770"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9" name="Textplatzhalter 3"/>
          <p:cNvSpPr>
            <a:spLocks noGrp="1"/>
          </p:cNvSpPr>
          <p:nvPr>
            <p:ph type="body" sz="quarter" idx="63"/>
          </p:nvPr>
        </p:nvSpPr>
        <p:spPr>
          <a:xfrm>
            <a:off x="874770" y="1559479"/>
            <a:ext cx="2826728"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1" name="Textplatzhalter 3"/>
          <p:cNvSpPr>
            <a:spLocks noGrp="1"/>
          </p:cNvSpPr>
          <p:nvPr>
            <p:ph type="body" sz="quarter" idx="65"/>
          </p:nvPr>
        </p:nvSpPr>
        <p:spPr>
          <a:xfrm>
            <a:off x="4673904" y="1559479"/>
            <a:ext cx="2826728"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2" name="Textplatzhalter 3"/>
          <p:cNvSpPr>
            <a:spLocks noGrp="1"/>
          </p:cNvSpPr>
          <p:nvPr>
            <p:ph type="body" sz="quarter" idx="66"/>
          </p:nvPr>
        </p:nvSpPr>
        <p:spPr>
          <a:xfrm>
            <a:off x="8479173" y="1559479"/>
            <a:ext cx="2826728"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101" name="内容占位符 3"/>
          <p:cNvSpPr>
            <a:spLocks noGrp="1"/>
          </p:cNvSpPr>
          <p:nvPr>
            <p:ph sz="quarter" idx="67"/>
          </p:nvPr>
        </p:nvSpPr>
        <p:spPr>
          <a:xfrm>
            <a:off x="4673904"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102" name="内容占位符 3"/>
          <p:cNvSpPr>
            <a:spLocks noGrp="1"/>
          </p:cNvSpPr>
          <p:nvPr>
            <p:ph sz="quarter" idx="68"/>
          </p:nvPr>
        </p:nvSpPr>
        <p:spPr>
          <a:xfrm>
            <a:off x="8481063" y="2125417"/>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p:nvPicPr>
        <p:blipFill>
          <a:blip r:embed="rId2" cstate="email"/>
          <a:stretch>
            <a:fillRect/>
          </a:stretch>
        </p:blipFill>
        <p:spPr>
          <a:xfrm>
            <a:off x="10625745" y="317694"/>
            <a:ext cx="979635" cy="257702"/>
          </a:xfrm>
          <a:prstGeom prst="rect">
            <a:avLst/>
          </a:prstGeom>
        </p:spPr>
      </p:pic>
      <p:sp>
        <p:nvSpPr>
          <p:cNvPr id="95"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97"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3内容页">
    <p:spTree>
      <p:nvGrpSpPr>
        <p:cNvPr id="1" name=""/>
        <p:cNvGrpSpPr/>
        <p:nvPr/>
      </p:nvGrpSpPr>
      <p:grpSpPr>
        <a:xfrm>
          <a:off x="0" y="0"/>
          <a:ext cx="0" cy="0"/>
          <a:chOff x="0" y="0"/>
          <a:chExt cx="0" cy="0"/>
        </a:xfrm>
      </p:grpSpPr>
      <p:sp>
        <p:nvSpPr>
          <p:cNvPr id="73" name="矩形 72"/>
          <p:cNvSpPr/>
          <p:nvPr/>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44" name="矩形 43"/>
          <p:cNvSpPr/>
          <p:nvPr/>
        </p:nvSpPr>
        <p:spPr>
          <a:xfrm>
            <a:off x="6190418" y="1322388"/>
            <a:ext cx="5408719" cy="5149057"/>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vivo type CN简 Regular" panose="02000500000000000000" charset="-122"/>
              <a:ea typeface="vivo type CN简 Regular" panose="02000500000000000000" charset="-122"/>
              <a:cs typeface="+mn-cs"/>
              <a:sym typeface="Helvetica Neue Medium"/>
            </a:endParaRPr>
          </a:p>
        </p:txBody>
      </p:sp>
      <p:sp>
        <p:nvSpPr>
          <p:cNvPr id="75" name="内容占位符 4"/>
          <p:cNvSpPr>
            <a:spLocks noGrp="1"/>
          </p:cNvSpPr>
          <p:nvPr>
            <p:ph sz="quarter" idx="76"/>
          </p:nvPr>
        </p:nvSpPr>
        <p:spPr>
          <a:xfrm>
            <a:off x="787451"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8" name="图片占位符 2"/>
          <p:cNvSpPr>
            <a:spLocks noGrp="1"/>
          </p:cNvSpPr>
          <p:nvPr>
            <p:ph type="pic" sz="quarter" idx="77"/>
          </p:nvPr>
        </p:nvSpPr>
        <p:spPr>
          <a:xfrm>
            <a:off x="6208429" y="1329938"/>
            <a:ext cx="5407377" cy="2203603"/>
          </a:xfrm>
        </p:spPr>
        <p:txBody>
          <a:bodyPr>
            <a:normAutofit/>
          </a:bodyPr>
          <a:lstStyle>
            <a:lvl1pPr marL="0" indent="0" algn="ctr">
              <a:buNone/>
              <a:defRPr sz="1600">
                <a:latin typeface="vivo type CN简 Light" panose="02000400000000000000" pitchFamily="50" charset="-122"/>
                <a:ea typeface="vivo type CN简 Light" panose="02000400000000000000" pitchFamily="50" charset="-122"/>
              </a:defRPr>
            </a:lvl1pPr>
          </a:lstStyle>
          <a:p>
            <a:endParaRPr kumimoji="1" lang="zh-CN" altLang="en-US"/>
          </a:p>
        </p:txBody>
      </p:sp>
      <p:sp>
        <p:nvSpPr>
          <p:cNvPr id="83" name="矩形 82"/>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6" name="矩形 85"/>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7" name="文本框 86"/>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8" name="组 176"/>
          <p:cNvGrpSpPr/>
          <p:nvPr/>
        </p:nvGrpSpPr>
        <p:grpSpPr>
          <a:xfrm>
            <a:off x="-3386918" y="1009241"/>
            <a:ext cx="2795791" cy="348813"/>
            <a:chOff x="-5043485" y="1324983"/>
            <a:chExt cx="4785749" cy="538842"/>
          </a:xfrm>
        </p:grpSpPr>
        <p:sp>
          <p:nvSpPr>
            <p:cNvPr id="89" name="矩形 88"/>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矩形 90"/>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4" name="文本框 93"/>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6" name="组 183"/>
          <p:cNvGrpSpPr/>
          <p:nvPr/>
        </p:nvGrpSpPr>
        <p:grpSpPr>
          <a:xfrm>
            <a:off x="-3386918" y="1862479"/>
            <a:ext cx="2795791" cy="348813"/>
            <a:chOff x="16164196" y="17668285"/>
            <a:chExt cx="4785749" cy="486635"/>
          </a:xfrm>
        </p:grpSpPr>
        <p:sp>
          <p:nvSpPr>
            <p:cNvPr id="98" name="矩形 97"/>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7" name="矩形 126"/>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文本框 130"/>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2" name="组 209"/>
          <p:cNvGrpSpPr/>
          <p:nvPr/>
        </p:nvGrpSpPr>
        <p:grpSpPr>
          <a:xfrm>
            <a:off x="-3398070" y="4458239"/>
            <a:ext cx="2806943" cy="351124"/>
            <a:chOff x="-3429000" y="9944467"/>
            <a:chExt cx="3171264" cy="702248"/>
          </a:xfrm>
        </p:grpSpPr>
        <p:sp>
          <p:nvSpPr>
            <p:cNvPr id="133" name="矩形 132"/>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7" name="文本框 136"/>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8" name="矩形 137"/>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文本框 141"/>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矩形 142"/>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文本框 148"/>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1" name="组 65"/>
          <p:cNvGrpSpPr/>
          <p:nvPr/>
        </p:nvGrpSpPr>
        <p:grpSpPr>
          <a:xfrm>
            <a:off x="-3400879" y="2739059"/>
            <a:ext cx="2809752" cy="348813"/>
            <a:chOff x="5058585" y="17714855"/>
            <a:chExt cx="4833751" cy="515167"/>
          </a:xfrm>
        </p:grpSpPr>
        <p:sp>
          <p:nvSpPr>
            <p:cNvPr id="152" name="矩形 151"/>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7" name="组 88"/>
          <p:cNvGrpSpPr/>
          <p:nvPr/>
        </p:nvGrpSpPr>
        <p:grpSpPr>
          <a:xfrm>
            <a:off x="-3388739" y="3603967"/>
            <a:ext cx="2797612" cy="348813"/>
            <a:chOff x="10651243" y="17726064"/>
            <a:chExt cx="4775839" cy="526796"/>
          </a:xfrm>
        </p:grpSpPr>
        <p:sp>
          <p:nvSpPr>
            <p:cNvPr id="158" name="矩形 157"/>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3" name="文本框 162"/>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5" name="文本框 164"/>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1" name="内容占位符 4"/>
          <p:cNvSpPr>
            <a:spLocks noGrp="1"/>
          </p:cNvSpPr>
          <p:nvPr>
            <p:ph sz="quarter" idx="78"/>
          </p:nvPr>
        </p:nvSpPr>
        <p:spPr>
          <a:xfrm>
            <a:off x="6409455"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68" name="图片 67"/>
          <p:cNvPicPr>
            <a:picLocks noChangeAspect="1"/>
          </p:cNvPicPr>
          <p:nvPr/>
        </p:nvPicPr>
        <p:blipFill>
          <a:blip r:embed="rId2" cstate="email"/>
          <a:stretch>
            <a:fillRect/>
          </a:stretch>
        </p:blipFill>
        <p:spPr>
          <a:xfrm>
            <a:off x="10625745" y="317694"/>
            <a:ext cx="979635" cy="257702"/>
          </a:xfrm>
          <a:prstGeom prst="rect">
            <a:avLst/>
          </a:prstGeom>
        </p:spPr>
      </p:pic>
      <p:sp>
        <p:nvSpPr>
          <p:cNvPr id="74" name="图片占位符 2"/>
          <p:cNvSpPr>
            <a:spLocks noGrp="1"/>
          </p:cNvSpPr>
          <p:nvPr>
            <p:ph type="pic" sz="quarter" idx="79"/>
          </p:nvPr>
        </p:nvSpPr>
        <p:spPr>
          <a:xfrm>
            <a:off x="580886" y="1329938"/>
            <a:ext cx="5407377" cy="2203603"/>
          </a:xfrm>
        </p:spPr>
        <p:txBody>
          <a:bodyPr>
            <a:normAutofit/>
          </a:bodyPr>
          <a:lstStyle>
            <a:lvl1pPr marL="0" indent="0" algn="ctr">
              <a:buNone/>
              <a:defRPr sz="1600">
                <a:latin typeface="vivo type CN简 Light" panose="02000400000000000000" pitchFamily="50" charset="-122"/>
                <a:ea typeface="vivo type CN简 Light" panose="02000400000000000000" pitchFamily="50" charset="-122"/>
              </a:defRPr>
            </a:lvl1pPr>
          </a:lstStyle>
          <a:p>
            <a:endParaRPr kumimoji="1" lang="zh-CN" altLang="en-US"/>
          </a:p>
        </p:txBody>
      </p:sp>
      <p:sp>
        <p:nvSpPr>
          <p:cNvPr id="82"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8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5内容页">
    <p:spTree>
      <p:nvGrpSpPr>
        <p:cNvPr id="1" name=""/>
        <p:cNvGrpSpPr/>
        <p:nvPr/>
      </p:nvGrpSpPr>
      <p:grpSpPr>
        <a:xfrm>
          <a:off x="0" y="0"/>
          <a:ext cx="0" cy="0"/>
          <a:chOff x="0" y="0"/>
          <a:chExt cx="0" cy="0"/>
        </a:xfrm>
      </p:grpSpPr>
      <p:sp>
        <p:nvSpPr>
          <p:cNvPr id="42" name="矩形 41"/>
          <p:cNvSpPr/>
          <p:nvPr/>
        </p:nvSpPr>
        <p:spPr>
          <a:xfrm>
            <a:off x="567673" y="1321918"/>
            <a:ext cx="3461990"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p:nvSpPr>
        <p:spPr>
          <a:xfrm>
            <a:off x="8142960" y="1321918"/>
            <a:ext cx="346295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p:nvSpPr>
        <p:spPr>
          <a:xfrm>
            <a:off x="4357911" y="1321918"/>
            <a:ext cx="3457758"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图片占位符 2"/>
          <p:cNvSpPr>
            <a:spLocks noGrp="1"/>
          </p:cNvSpPr>
          <p:nvPr>
            <p:ph type="pic" sz="quarter" idx="77"/>
          </p:nvPr>
        </p:nvSpPr>
        <p:spPr>
          <a:xfrm>
            <a:off x="4355162" y="1321918"/>
            <a:ext cx="3460507" cy="1746403"/>
          </a:xfrm>
        </p:spPr>
        <p:txBody>
          <a:bodyPr>
            <a:normAutofit/>
          </a:bodyPr>
          <a:lstStyle>
            <a:lvl1pPr marL="0" indent="0" algn="ctr">
              <a:buNone/>
              <a:defRPr sz="1600"/>
            </a:lvl1pPr>
          </a:lstStyle>
          <a:p>
            <a:endParaRPr kumimoji="1" lang="zh-CN" altLang="en-US"/>
          </a:p>
        </p:txBody>
      </p:sp>
      <p:sp>
        <p:nvSpPr>
          <p:cNvPr id="89" name="图片占位符 2"/>
          <p:cNvSpPr>
            <a:spLocks noGrp="1"/>
          </p:cNvSpPr>
          <p:nvPr>
            <p:ph type="pic" sz="quarter" idx="79"/>
          </p:nvPr>
        </p:nvSpPr>
        <p:spPr>
          <a:xfrm>
            <a:off x="8141168" y="1304925"/>
            <a:ext cx="3460507" cy="1763396"/>
          </a:xfrm>
        </p:spPr>
        <p:txBody>
          <a:bodyPr>
            <a:normAutofit/>
          </a:bodyPr>
          <a:lstStyle>
            <a:lvl1pPr marL="0" indent="0" algn="ctr">
              <a:buNone/>
              <a:defRPr sz="1600"/>
            </a:lvl1pPr>
          </a:lstStyle>
          <a:p>
            <a:endParaRPr kumimoji="1" lang="zh-CN" altLang="en-US"/>
          </a:p>
        </p:txBody>
      </p:sp>
      <p:sp>
        <p:nvSpPr>
          <p:cNvPr id="93" name="矩形 92"/>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94" name="矩形 93"/>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5" name="文本框 94"/>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6" name="组 176"/>
          <p:cNvGrpSpPr/>
          <p:nvPr/>
        </p:nvGrpSpPr>
        <p:grpSpPr>
          <a:xfrm>
            <a:off x="-3386918" y="1009241"/>
            <a:ext cx="2795791" cy="348813"/>
            <a:chOff x="-5043485" y="1324983"/>
            <a:chExt cx="4785749" cy="538842"/>
          </a:xfrm>
        </p:grpSpPr>
        <p:sp>
          <p:nvSpPr>
            <p:cNvPr id="97" name="矩形 96"/>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矩形 98"/>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0" name="矩形 99"/>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1" name="文本框 100"/>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2" name="组 183"/>
          <p:cNvGrpSpPr/>
          <p:nvPr/>
        </p:nvGrpSpPr>
        <p:grpSpPr>
          <a:xfrm>
            <a:off x="-3386918" y="1862479"/>
            <a:ext cx="2795791" cy="348813"/>
            <a:chOff x="16164196" y="17668285"/>
            <a:chExt cx="4785749" cy="486635"/>
          </a:xfrm>
        </p:grpSpPr>
        <p:sp>
          <p:nvSpPr>
            <p:cNvPr id="103" name="矩形 102"/>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3" name="矩形 132"/>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文本框 136"/>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8" name="组 209"/>
          <p:cNvGrpSpPr/>
          <p:nvPr/>
        </p:nvGrpSpPr>
        <p:grpSpPr>
          <a:xfrm>
            <a:off x="-3398070" y="4458239"/>
            <a:ext cx="2806943" cy="351124"/>
            <a:chOff x="-3429000" y="9944467"/>
            <a:chExt cx="3171264" cy="702248"/>
          </a:xfrm>
        </p:grpSpPr>
        <p:sp>
          <p:nvSpPr>
            <p:cNvPr id="139" name="矩形 138"/>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3" name="文本框 142"/>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4" name="矩形 143"/>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文本框 147"/>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9" name="矩形 148"/>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矩形 149"/>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矩形 150"/>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文本框 154"/>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6" name="文本框 155"/>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7" name="组 65"/>
          <p:cNvGrpSpPr/>
          <p:nvPr/>
        </p:nvGrpSpPr>
        <p:grpSpPr>
          <a:xfrm>
            <a:off x="-3400879" y="2739059"/>
            <a:ext cx="2809752" cy="348813"/>
            <a:chOff x="5058585" y="17714855"/>
            <a:chExt cx="4833751" cy="515167"/>
          </a:xfrm>
        </p:grpSpPr>
        <p:sp>
          <p:nvSpPr>
            <p:cNvPr id="158" name="矩形 157"/>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3" name="组 88"/>
          <p:cNvGrpSpPr/>
          <p:nvPr/>
        </p:nvGrpSpPr>
        <p:grpSpPr>
          <a:xfrm>
            <a:off x="-3388739" y="3603967"/>
            <a:ext cx="2797612" cy="348813"/>
            <a:chOff x="10651243" y="17726064"/>
            <a:chExt cx="4775839" cy="526796"/>
          </a:xfrm>
        </p:grpSpPr>
        <p:sp>
          <p:nvSpPr>
            <p:cNvPr id="164" name="矩形 163"/>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5" name="矩形 164"/>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6" name="矩形 165"/>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8" name="文本框 167"/>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9" name="文本框 168"/>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0" name="文本框 169"/>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1" name="文本框 170"/>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3" name="内容占位符 4"/>
          <p:cNvSpPr>
            <a:spLocks noGrp="1"/>
          </p:cNvSpPr>
          <p:nvPr>
            <p:ph sz="quarter" idx="81"/>
          </p:nvPr>
        </p:nvSpPr>
        <p:spPr>
          <a:xfrm>
            <a:off x="770578"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2"/>
          </p:nvPr>
        </p:nvSpPr>
        <p:spPr>
          <a:xfrm>
            <a:off x="4556585"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5" name="内容占位符 4"/>
          <p:cNvSpPr>
            <a:spLocks noGrp="1"/>
          </p:cNvSpPr>
          <p:nvPr>
            <p:ph sz="quarter" idx="83"/>
          </p:nvPr>
        </p:nvSpPr>
        <p:spPr>
          <a:xfrm>
            <a:off x="8342591"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p:nvPicPr>
        <p:blipFill>
          <a:blip r:embed="rId2" cstate="email"/>
          <a:stretch>
            <a:fillRect/>
          </a:stretch>
        </p:blipFill>
        <p:spPr>
          <a:xfrm>
            <a:off x="10625745" y="317694"/>
            <a:ext cx="979635" cy="257702"/>
          </a:xfrm>
          <a:prstGeom prst="rect">
            <a:avLst/>
          </a:prstGeom>
        </p:spPr>
      </p:pic>
      <p:sp>
        <p:nvSpPr>
          <p:cNvPr id="77" name="图片占位符 2"/>
          <p:cNvSpPr>
            <a:spLocks noGrp="1"/>
          </p:cNvSpPr>
          <p:nvPr>
            <p:ph type="pic" sz="quarter" idx="84"/>
          </p:nvPr>
        </p:nvSpPr>
        <p:spPr>
          <a:xfrm>
            <a:off x="580222" y="1317296"/>
            <a:ext cx="3447648" cy="1746403"/>
          </a:xfrm>
        </p:spPr>
        <p:txBody>
          <a:bodyPr>
            <a:normAutofit/>
          </a:bodyPr>
          <a:lstStyle>
            <a:lvl1pPr marL="0" indent="0" algn="ctr">
              <a:buNone/>
              <a:defRPr sz="1600"/>
            </a:lvl1pPr>
          </a:lstStyle>
          <a:p>
            <a:endParaRPr kumimoji="1" lang="zh-CN" altLang="en-US"/>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vivo type CNS" charset="-122"/>
                <a:ea typeface="vivo type CNS" charset="-122"/>
                <a:cs typeface="vivo type CNS" charset="-122"/>
              </a:defRPr>
            </a:lvl1pPr>
          </a:lstStyle>
          <a:p>
            <a:fld id="{9235DC95-CA93-4412-83B5-44E84C2AB4A2}" type="datetimeFigureOut">
              <a:rPr lang="zh-CN" altLang="en-US" smtClean="0"/>
              <a:t>2023/9/4</a:t>
            </a:fld>
            <a:endParaRPr lang="zh-CN" alt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vivo type CNS" charset="-122"/>
                <a:ea typeface="vivo type CNS" charset="-122"/>
                <a:cs typeface="vivo type CNS" charset="-122"/>
              </a:defRPr>
            </a:lvl1pPr>
          </a:lstStyle>
          <a:p>
            <a:endParaRPr lang="zh-CN" alt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vivo type CNS" charset="-122"/>
                <a:ea typeface="vivo type CNS" charset="-122"/>
                <a:cs typeface="vivo type CNS" charset="-122"/>
              </a:defRPr>
            </a:lvl1pPr>
          </a:lstStyle>
          <a:p>
            <a:fld id="{41663981-0834-4737-95F4-37FF14E266D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b="0" i="0" kern="1200">
          <a:solidFill>
            <a:schemeClr val="tx1"/>
          </a:solidFill>
          <a:latin typeface="vivo type CNS" charset="-122"/>
          <a:ea typeface="vivo type CNS" charset="-122"/>
          <a:cs typeface="vivo type CNS"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vivo type CNS Light" charset="-122"/>
          <a:ea typeface="vivo type CNS Light" charset="-122"/>
          <a:cs typeface="vivo type CNS Light"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15" name="正方形/長方形 14"/>
          <p:cNvSpPr/>
          <p:nvPr userDrawn="1"/>
        </p:nvSpPr>
        <p:spPr>
          <a:xfrm>
            <a:off x="442" y="6632844"/>
            <a:ext cx="12191558" cy="225141"/>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sp>
        <p:nvSpPr>
          <p:cNvPr id="14" name="正方形/長方形 13"/>
          <p:cNvSpPr/>
          <p:nvPr userDrawn="1"/>
        </p:nvSpPr>
        <p:spPr>
          <a:xfrm>
            <a:off x="442" y="0"/>
            <a:ext cx="12191558" cy="702924"/>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sp>
        <p:nvSpPr>
          <p:cNvPr id="646150" name="Rectangle 6"/>
          <p:cNvSpPr>
            <a:spLocks noGrp="1" noChangeArrowheads="1"/>
          </p:cNvSpPr>
          <p:nvPr>
            <p:ph type="sldNum" sz="quarter" idx="4"/>
          </p:nvPr>
        </p:nvSpPr>
        <p:spPr bwMode="gray">
          <a:xfrm>
            <a:off x="5734051" y="6643637"/>
            <a:ext cx="719667" cy="201612"/>
          </a:xfrm>
          <a:prstGeom prst="rect">
            <a:avLst/>
          </a:prstGeom>
          <a:noFill/>
          <a:ln w="9525">
            <a:noFill/>
            <a:miter lim="800000"/>
          </a:ln>
          <a:effectLst/>
        </p:spPr>
        <p:txBody>
          <a:bodyPr vert="horz" wrap="square" lIns="0" tIns="0" rIns="0" bIns="0" numCol="1" anchor="ctr" anchorCtr="0" compatLnSpc="1"/>
          <a:lstStyle>
            <a:lvl1pPr algn="ctr" fontAlgn="base">
              <a:defRPr kumimoji="0" sz="800">
                <a:solidFill>
                  <a:schemeClr val="bg1"/>
                </a:solidFill>
                <a:latin typeface="+mn-lt"/>
                <a:ea typeface="MS PGothic" panose="020B0600070205080204" pitchFamily="50" charset="-128"/>
              </a:defRPr>
            </a:lvl1pPr>
          </a:lstStyle>
          <a:p>
            <a:pPr>
              <a:defRPr/>
            </a:pPr>
            <a:fld id="{90A2944E-8D73-4226-A567-87DDE47F2CA8}" type="slidenum">
              <a:rPr lang="ja-JP" altLang="de-DE" smtClean="0"/>
              <a:t>‹#›</a:t>
            </a:fld>
            <a:endParaRPr lang="de-DE" altLang="ja-JP"/>
          </a:p>
        </p:txBody>
      </p:sp>
      <p:sp>
        <p:nvSpPr>
          <p:cNvPr id="1030" name="Rectangle 7"/>
          <p:cNvSpPr>
            <a:spLocks noGrp="1" noChangeArrowheads="1"/>
          </p:cNvSpPr>
          <p:nvPr>
            <p:ph type="title"/>
          </p:nvPr>
        </p:nvSpPr>
        <p:spPr bwMode="gray">
          <a:xfrm>
            <a:off x="226485" y="3175"/>
            <a:ext cx="10477500" cy="693738"/>
          </a:xfrm>
          <a:prstGeom prst="rect">
            <a:avLst/>
          </a:prstGeom>
          <a:noFill/>
          <a:ln w="9525">
            <a:noFill/>
            <a:miter lim="800000"/>
          </a:ln>
        </p:spPr>
        <p:txBody>
          <a:bodyPr vert="horz" wrap="square" lIns="0" tIns="0" rIns="0" bIns="0" numCol="1" anchor="ctr" anchorCtr="0" compatLnSpc="1"/>
          <a:lstStyle/>
          <a:p>
            <a:pPr lvl="0"/>
            <a:r>
              <a:rPr lang="ja-JP" altLang="en-US" dirty="0"/>
              <a:t>マスタ タイトルの書式設定</a:t>
            </a:r>
          </a:p>
        </p:txBody>
      </p:sp>
      <p:sp>
        <p:nvSpPr>
          <p:cNvPr id="1031" name="Rectangle 8"/>
          <p:cNvSpPr>
            <a:spLocks noGrp="1" noChangeArrowheads="1"/>
          </p:cNvSpPr>
          <p:nvPr>
            <p:ph type="body" idx="1"/>
          </p:nvPr>
        </p:nvSpPr>
        <p:spPr bwMode="gray">
          <a:xfrm>
            <a:off x="224367" y="869951"/>
            <a:ext cx="11715751" cy="5592763"/>
          </a:xfrm>
          <a:prstGeom prst="rect">
            <a:avLst/>
          </a:prstGeom>
          <a:noFill/>
          <a:ln w="9525">
            <a:noFill/>
            <a:miter lim="800000"/>
          </a:ln>
        </p:spPr>
        <p:txBody>
          <a:bodyPr vert="horz" wrap="square" lIns="0" tIns="0" rIns="0" bIns="0" numCol="1" anchor="t" anchorCtr="0" compatLnSpc="1"/>
          <a:lstStyle/>
          <a:p>
            <a:pPr lvl="0"/>
            <a:r>
              <a:rPr lang="ja-JP" altLang="en-US" dirty="0"/>
              <a:t>マスタテキスト</a:t>
            </a:r>
            <a:r>
              <a:rPr lang="en-US" altLang="ja-JP" dirty="0"/>
              <a:t>24</a:t>
            </a:r>
            <a:r>
              <a:rPr lang="ja-JP" altLang="en-US" dirty="0" err="1"/>
              <a:t>ｐ</a:t>
            </a:r>
            <a:r>
              <a:rPr lang="ja-JP" altLang="en-US" dirty="0"/>
              <a:t>ああああああああああああああああああああああああああああああああああああああああああああああああああ</a:t>
            </a:r>
          </a:p>
          <a:p>
            <a:pPr lvl="1"/>
            <a:r>
              <a:rPr lang="ja-JP" altLang="en-US" dirty="0"/>
              <a:t>マスタテキスト</a:t>
            </a:r>
            <a:r>
              <a:rPr lang="en-US" altLang="ja-JP" dirty="0"/>
              <a:t>20</a:t>
            </a:r>
            <a:r>
              <a:rPr lang="ja-JP" altLang="en-US" dirty="0" err="1"/>
              <a:t>ｐ</a:t>
            </a:r>
            <a:r>
              <a:rPr lang="ja-JP" altLang="en-US" dirty="0"/>
              <a:t>ああああああああああああああああああああああああああああああああああああああああああああ</a:t>
            </a:r>
          </a:p>
          <a:p>
            <a:pPr lvl="2"/>
            <a:r>
              <a:rPr lang="ja-JP" altLang="en-US" dirty="0"/>
              <a:t>マスタテキスト</a:t>
            </a:r>
            <a:r>
              <a:rPr lang="en-US" altLang="ja-JP" dirty="0"/>
              <a:t>18</a:t>
            </a:r>
            <a:r>
              <a:rPr lang="ja-JP" altLang="en-US" dirty="0" err="1"/>
              <a:t>ｐ</a:t>
            </a:r>
            <a:r>
              <a:rPr lang="ja-JP" altLang="en-US" dirty="0"/>
              <a:t>ああああああああああああああああああああああああああああああああああああああああああああああ</a:t>
            </a:r>
          </a:p>
          <a:p>
            <a:pPr lvl="3"/>
            <a:r>
              <a:rPr lang="ja-JP" altLang="en-US" dirty="0"/>
              <a:t>マスタテキスト</a:t>
            </a:r>
            <a:r>
              <a:rPr lang="en-US" altLang="ja-JP" dirty="0"/>
              <a:t>16</a:t>
            </a:r>
            <a:r>
              <a:rPr lang="ja-JP" altLang="en-US" dirty="0" err="1"/>
              <a:t>ｐ</a:t>
            </a:r>
            <a:r>
              <a:rPr lang="ja-JP" altLang="en-US" dirty="0"/>
              <a:t>あああああああああああああああああああああああああああああああああああああああああああああああ</a:t>
            </a:r>
          </a:p>
        </p:txBody>
      </p:sp>
      <p:sp>
        <p:nvSpPr>
          <p:cNvPr id="646153" name="Text Box 9"/>
          <p:cNvSpPr txBox="1">
            <a:spLocks noChangeArrowheads="1"/>
          </p:cNvSpPr>
          <p:nvPr userDrawn="1"/>
        </p:nvSpPr>
        <p:spPr bwMode="gray">
          <a:xfrm>
            <a:off x="251884" y="6675438"/>
            <a:ext cx="2446867" cy="152400"/>
          </a:xfrm>
          <a:prstGeom prst="rect">
            <a:avLst/>
          </a:prstGeom>
          <a:noFill/>
          <a:ln w="9525">
            <a:noFill/>
            <a:miter lim="800000"/>
          </a:ln>
          <a:effectLst/>
        </p:spPr>
        <p:txBody>
          <a:bodyPr lIns="0" tIns="0" rIns="0" bIns="0" anchor="b">
            <a:spAutoFit/>
          </a:bodyPr>
          <a:lstStyle/>
          <a:p>
            <a:pPr>
              <a:spcBef>
                <a:spcPct val="50000"/>
              </a:spcBef>
              <a:defRPr/>
            </a:pPr>
            <a:r>
              <a:rPr kumimoji="0" lang="en-US" altLang="ja-JP" sz="1000" b="1">
                <a:solidFill>
                  <a:schemeClr val="bg1"/>
                </a:solidFill>
                <a:latin typeface="Arial" panose="020B0604020202020204" pitchFamily="34" charset="0"/>
                <a:ea typeface="MS PGothic" panose="020B0600070205080204" pitchFamily="50" charset="-128"/>
              </a:rPr>
              <a:t> </a:t>
            </a:r>
          </a:p>
        </p:txBody>
      </p:sp>
      <p:pic>
        <p:nvPicPr>
          <p:cNvPr id="9" name="图片 25"/>
          <p:cNvPicPr>
            <a:picLocks noChangeAspect="1"/>
          </p:cNvPicPr>
          <p:nvPr userDrawn="1"/>
        </p:nvPicPr>
        <p:blipFill>
          <a:blip r:embed="rId5" cstate="email"/>
          <a:stretch>
            <a:fillRect/>
          </a:stretch>
        </p:blipFill>
        <p:spPr>
          <a:xfrm>
            <a:off x="10488488" y="135351"/>
            <a:ext cx="1415848" cy="373378"/>
          </a:xfrm>
          <a:prstGeom prst="rect">
            <a:avLst/>
          </a:prstGeom>
        </p:spPr>
      </p:pic>
      <p:sp>
        <p:nvSpPr>
          <p:cNvPr id="12" name="Rectangle 3"/>
          <p:cNvSpPr txBox="1">
            <a:spLocks noChangeArrowheads="1"/>
          </p:cNvSpPr>
          <p:nvPr userDrawn="1"/>
        </p:nvSpPr>
        <p:spPr bwMode="gray">
          <a:xfrm>
            <a:off x="76200" y="6639896"/>
            <a:ext cx="4022725" cy="201613"/>
          </a:xfrm>
          <a:prstGeom prst="rect">
            <a:avLst/>
          </a:prstGeom>
          <a:noFill/>
          <a:ln w="9525">
            <a:noFill/>
            <a:miter lim="800000"/>
          </a:ln>
          <a:effectLst/>
        </p:spPr>
        <p:txBody>
          <a:bodyPr vert="horz" wrap="square" lIns="0" tIns="0" rIns="0" bIns="0" numCol="1" anchor="ctr" anchorCtr="0" compatLnSpc="1"/>
          <a:lstStyle>
            <a:defPPr>
              <a:defRPr lang="ja-JP"/>
            </a:defPPr>
            <a:lvl1pPr algn="r" rtl="0" fontAlgn="base">
              <a:spcBef>
                <a:spcPct val="0"/>
              </a:spcBef>
              <a:spcAft>
                <a:spcPct val="0"/>
              </a:spcAft>
              <a:defRPr kumimoji="0" sz="800" kern="1200">
                <a:solidFill>
                  <a:schemeClr val="tx1"/>
                </a:solidFill>
                <a:latin typeface="Arial" panose="020B0604020202020204" pitchFamily="34" charset="0"/>
                <a:ea typeface="MS PGothic" panose="020B0600070205080204" pitchFamily="50" charset="-128"/>
                <a:cs typeface="+mn-cs"/>
              </a:defRPr>
            </a:lvl1pPr>
            <a:lvl2pPr marL="457200" algn="ctr" rtl="0" fontAlgn="ctr">
              <a:spcBef>
                <a:spcPct val="0"/>
              </a:spcBef>
              <a:spcAft>
                <a:spcPct val="0"/>
              </a:spcAft>
              <a:defRPr kumimoji="1" kern="1200">
                <a:solidFill>
                  <a:srgbClr val="000000"/>
                </a:solidFill>
                <a:latin typeface="MS PGothic" panose="020B0600070205080204" pitchFamily="50" charset="-128"/>
                <a:ea typeface="MS PGothic" panose="020B0600070205080204" pitchFamily="50" charset="-128"/>
                <a:cs typeface="+mn-cs"/>
              </a:defRPr>
            </a:lvl2pPr>
            <a:lvl3pPr marL="914400" algn="ctr" rtl="0" fontAlgn="ctr">
              <a:spcBef>
                <a:spcPct val="0"/>
              </a:spcBef>
              <a:spcAft>
                <a:spcPct val="0"/>
              </a:spcAft>
              <a:defRPr kumimoji="1" kern="1200">
                <a:solidFill>
                  <a:srgbClr val="000000"/>
                </a:solidFill>
                <a:latin typeface="MS PGothic" panose="020B0600070205080204" pitchFamily="50" charset="-128"/>
                <a:ea typeface="MS PGothic" panose="020B0600070205080204" pitchFamily="50" charset="-128"/>
                <a:cs typeface="+mn-cs"/>
              </a:defRPr>
            </a:lvl3pPr>
            <a:lvl4pPr marL="1371600" algn="ctr" rtl="0" fontAlgn="ctr">
              <a:spcBef>
                <a:spcPct val="0"/>
              </a:spcBef>
              <a:spcAft>
                <a:spcPct val="0"/>
              </a:spcAft>
              <a:defRPr kumimoji="1" kern="1200">
                <a:solidFill>
                  <a:srgbClr val="000000"/>
                </a:solidFill>
                <a:latin typeface="MS PGothic" panose="020B0600070205080204" pitchFamily="50" charset="-128"/>
                <a:ea typeface="MS PGothic" panose="020B0600070205080204" pitchFamily="50" charset="-128"/>
                <a:cs typeface="+mn-cs"/>
              </a:defRPr>
            </a:lvl4pPr>
            <a:lvl5pPr marL="1828800" algn="ctr" rtl="0" fontAlgn="ctr">
              <a:spcBef>
                <a:spcPct val="0"/>
              </a:spcBef>
              <a:spcAft>
                <a:spcPct val="0"/>
              </a:spcAft>
              <a:defRPr kumimoji="1" kern="1200">
                <a:solidFill>
                  <a:srgbClr val="000000"/>
                </a:solidFill>
                <a:latin typeface="MS PGothic" panose="020B0600070205080204" pitchFamily="50" charset="-128"/>
                <a:ea typeface="MS PGothic" panose="020B0600070205080204" pitchFamily="50" charset="-128"/>
                <a:cs typeface="+mn-cs"/>
              </a:defRPr>
            </a:lvl5pPr>
            <a:lvl6pPr marL="2286000" algn="l" defTabSz="914400" rtl="0" eaLnBrk="1" latinLnBrk="0" hangingPunct="1">
              <a:defRPr kumimoji="1" kern="1200">
                <a:solidFill>
                  <a:srgbClr val="000000"/>
                </a:solidFill>
                <a:latin typeface="MS PGothic" panose="020B0600070205080204" pitchFamily="50" charset="-128"/>
                <a:ea typeface="MS PGothic" panose="020B0600070205080204" pitchFamily="50" charset="-128"/>
                <a:cs typeface="+mn-cs"/>
              </a:defRPr>
            </a:lvl6pPr>
            <a:lvl7pPr marL="2743200" algn="l" defTabSz="914400" rtl="0" eaLnBrk="1" latinLnBrk="0" hangingPunct="1">
              <a:defRPr kumimoji="1" kern="1200">
                <a:solidFill>
                  <a:srgbClr val="000000"/>
                </a:solidFill>
                <a:latin typeface="MS PGothic" panose="020B0600070205080204" pitchFamily="50" charset="-128"/>
                <a:ea typeface="MS PGothic" panose="020B0600070205080204" pitchFamily="50" charset="-128"/>
                <a:cs typeface="+mn-cs"/>
              </a:defRPr>
            </a:lvl7pPr>
            <a:lvl8pPr marL="3200400" algn="l" defTabSz="914400" rtl="0" eaLnBrk="1" latinLnBrk="0" hangingPunct="1">
              <a:defRPr kumimoji="1" kern="1200">
                <a:solidFill>
                  <a:srgbClr val="000000"/>
                </a:solidFill>
                <a:latin typeface="MS PGothic" panose="020B0600070205080204" pitchFamily="50" charset="-128"/>
                <a:ea typeface="MS PGothic" panose="020B0600070205080204" pitchFamily="50" charset="-128"/>
                <a:cs typeface="+mn-cs"/>
              </a:defRPr>
            </a:lvl8pPr>
            <a:lvl9pPr marL="3657600" algn="l" defTabSz="914400" rtl="0" eaLnBrk="1" latinLnBrk="0" hangingPunct="1">
              <a:defRPr kumimoji="1" kern="1200">
                <a:solidFill>
                  <a:srgbClr val="000000"/>
                </a:solidFill>
                <a:latin typeface="MS PGothic" panose="020B0600070205080204" pitchFamily="50" charset="-128"/>
                <a:ea typeface="MS PGothic" panose="020B0600070205080204" pitchFamily="50" charset="-128"/>
                <a:cs typeface="+mn-cs"/>
              </a:defRPr>
            </a:lvl9pPr>
          </a:lstStyle>
          <a:p>
            <a:pPr algn="l">
              <a:defRPr/>
            </a:pPr>
            <a:r>
              <a:rPr lang="en-US" altLang="ja-JP" sz="1000" dirty="0">
                <a:solidFill>
                  <a:schemeClr val="bg1"/>
                </a:solidFill>
                <a:effectLst/>
              </a:rPr>
              <a:t>CONFIDENTIAL MATERIAL/RESTRICTED ACCESS</a:t>
            </a:r>
            <a:endParaRPr lang="de-DE" altLang="ja-JP" sz="1000" dirty="0">
              <a:solidFill>
                <a:schemeClr val="bg1"/>
              </a:solidFill>
            </a:endParaRPr>
          </a:p>
        </p:txBody>
      </p:sp>
      <p:sp>
        <p:nvSpPr>
          <p:cNvPr id="13" name="Rectangle 3"/>
          <p:cNvSpPr>
            <a:spLocks noGrp="1" noChangeArrowheads="1"/>
          </p:cNvSpPr>
          <p:nvPr>
            <p:ph type="ftr" sz="quarter" idx="3"/>
          </p:nvPr>
        </p:nvSpPr>
        <p:spPr>
          <a:xfrm>
            <a:off x="8112224" y="6631018"/>
            <a:ext cx="4022725" cy="201613"/>
          </a:xfrm>
          <a:prstGeom prst="rect">
            <a:avLst/>
          </a:prstGeom>
          <a:noFill/>
          <a:ln w="9525">
            <a:noFill/>
            <a:miter lim="800000"/>
          </a:ln>
          <a:effectLst/>
        </p:spPr>
        <p:txBody>
          <a:bodyPr vert="horz" wrap="square" lIns="0" tIns="0" rIns="0" bIns="0" numCol="1" anchor="ctr" anchorCtr="0" compatLnSpc="1"/>
          <a:lstStyle>
            <a:lvl1pPr>
              <a:defRPr kumimoji="0" lang="en-US" altLang="ja-JP" sz="1000" smtClean="0">
                <a:solidFill>
                  <a:schemeClr val="bg1"/>
                </a:solidFill>
                <a:effectLst/>
                <a:latin typeface="Arial" panose="020B0604020202020204" pitchFamily="34" charset="0"/>
                <a:ea typeface="MS PGothic" panose="020B0600070205080204" pitchFamily="50" charset="-128"/>
              </a:defRPr>
            </a:lvl1pPr>
          </a:lstStyle>
          <a:p>
            <a:pPr algn="r"/>
            <a:r>
              <a:rPr lang="en-US" dirty="0"/>
              <a:t>Copyright 2021 vivo Limited</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rtl="0" eaLnBrk="0" fontAlgn="base" hangingPunct="0">
        <a:spcBef>
          <a:spcPct val="0"/>
        </a:spcBef>
        <a:spcAft>
          <a:spcPct val="0"/>
        </a:spcAft>
        <a:tabLst>
          <a:tab pos="3676650" algn="l"/>
        </a:tabLst>
        <a:defRPr kumimoji="1" sz="3200">
          <a:solidFill>
            <a:schemeClr val="bg1"/>
          </a:solidFill>
          <a:latin typeface="+mj-lt"/>
          <a:ea typeface="+mj-ea"/>
          <a:cs typeface="+mj-cs"/>
        </a:defRPr>
      </a:lvl1pPr>
      <a:lvl2pPr algn="l" rtl="0" eaLnBrk="0" fontAlgn="base" hangingPunct="0">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2pPr>
      <a:lvl3pPr algn="l" rtl="0" eaLnBrk="0" fontAlgn="base" hangingPunct="0">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3pPr>
      <a:lvl4pPr algn="l" rtl="0" eaLnBrk="0" fontAlgn="base" hangingPunct="0">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4pPr>
      <a:lvl5pPr algn="l" rtl="0" eaLnBrk="0" fontAlgn="base" hangingPunct="0">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5pPr>
      <a:lvl6pPr marL="457200" algn="l" rtl="0" fontAlgn="base">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6pPr>
      <a:lvl7pPr marL="914400" algn="l" rtl="0" fontAlgn="base">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7pPr>
      <a:lvl8pPr marL="1371600" algn="l" rtl="0" fontAlgn="base">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8pPr>
      <a:lvl9pPr marL="1828800" algn="l" rtl="0" fontAlgn="base">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9pPr>
    </p:titleStyle>
    <p:bodyStyle>
      <a:lvl1pPr marL="290830" indent="-290830" algn="l" defTabSz="457200" rtl="0" eaLnBrk="0" fontAlgn="base" hangingPunct="0">
        <a:lnSpc>
          <a:spcPct val="95000"/>
        </a:lnSpc>
        <a:spcBef>
          <a:spcPct val="20000"/>
        </a:spcBef>
        <a:spcAft>
          <a:spcPct val="10000"/>
        </a:spcAft>
        <a:buClr>
          <a:srgbClr val="0066FF"/>
        </a:buClr>
        <a:buFont typeface="Wingdings" panose="05000000000000000000" pitchFamily="2" charset="2"/>
        <a:buChar char="n"/>
        <a:defRPr kumimoji="1" sz="2000">
          <a:solidFill>
            <a:srgbClr val="000000"/>
          </a:solidFill>
          <a:latin typeface="+mn-lt"/>
          <a:ea typeface="+mn-ea"/>
          <a:cs typeface="+mn-cs"/>
        </a:defRPr>
      </a:lvl1pPr>
      <a:lvl2pPr marL="581025" indent="-243205" algn="l" defTabSz="457200" rtl="0" eaLnBrk="0" fontAlgn="base" hangingPunct="0">
        <a:lnSpc>
          <a:spcPct val="95000"/>
        </a:lnSpc>
        <a:spcBef>
          <a:spcPct val="20000"/>
        </a:spcBef>
        <a:spcAft>
          <a:spcPct val="10000"/>
        </a:spcAft>
        <a:buClr>
          <a:srgbClr val="3366FF"/>
        </a:buClr>
        <a:buFont typeface="Wingdings" panose="05000000000000000000" pitchFamily="2" charset="2"/>
        <a:buChar char="Ø"/>
        <a:defRPr kumimoji="1" sz="1800">
          <a:solidFill>
            <a:srgbClr val="000000"/>
          </a:solidFill>
          <a:latin typeface="+mn-lt"/>
          <a:ea typeface="+mn-ea"/>
          <a:cs typeface="+mn-cs"/>
        </a:defRPr>
      </a:lvl2pPr>
      <a:lvl3pPr marL="795655" indent="-138430" algn="l" defTabSz="457200" rtl="0" eaLnBrk="0" fontAlgn="base" hangingPunct="0">
        <a:lnSpc>
          <a:spcPct val="95000"/>
        </a:lnSpc>
        <a:spcBef>
          <a:spcPct val="20000"/>
        </a:spcBef>
        <a:spcAft>
          <a:spcPct val="10000"/>
        </a:spcAft>
        <a:buClr>
          <a:srgbClr val="3366FF"/>
        </a:buClr>
        <a:buSzPct val="80000"/>
        <a:buFont typeface="Wingdings" panose="05000000000000000000" pitchFamily="2" charset="2"/>
        <a:buChar char="u"/>
        <a:defRPr kumimoji="1" sz="1600">
          <a:solidFill>
            <a:srgbClr val="000000"/>
          </a:solidFill>
          <a:latin typeface="+mn-lt"/>
          <a:ea typeface="+mn-ea"/>
          <a:cs typeface="+mn-cs"/>
        </a:defRPr>
      </a:lvl3pPr>
      <a:lvl4pPr marL="1014730" indent="-135255" algn="l" defTabSz="457200" rtl="0" eaLnBrk="0" fontAlgn="base" hangingPunct="0">
        <a:lnSpc>
          <a:spcPct val="95000"/>
        </a:lnSpc>
        <a:spcBef>
          <a:spcPct val="20000"/>
        </a:spcBef>
        <a:spcAft>
          <a:spcPct val="10000"/>
        </a:spcAft>
        <a:buClr>
          <a:srgbClr val="3366FF"/>
        </a:buClr>
        <a:buSzPct val="100000"/>
        <a:buChar char="•"/>
        <a:defRPr kumimoji="1" sz="1400">
          <a:solidFill>
            <a:srgbClr val="000000"/>
          </a:solidFill>
          <a:latin typeface="+mn-lt"/>
          <a:ea typeface="+mn-ea"/>
          <a:cs typeface="+mn-cs"/>
        </a:defRPr>
      </a:lvl4pPr>
      <a:lvl5pPr marL="2305050" indent="365125" algn="l" defTabSz="457200" rtl="0" eaLnBrk="0" fontAlgn="base" hangingPunct="0">
        <a:spcBef>
          <a:spcPct val="0"/>
        </a:spcBef>
        <a:spcAft>
          <a:spcPct val="0"/>
        </a:spcAft>
        <a:buBlip>
          <a:blip r:embed="rId6"/>
        </a:buBlip>
        <a:defRPr kumimoji="1" sz="2000">
          <a:solidFill>
            <a:srgbClr val="000000"/>
          </a:solidFill>
          <a:latin typeface="+mn-lt"/>
          <a:ea typeface="+mn-ea"/>
          <a:cs typeface="+mn-cs"/>
        </a:defRPr>
      </a:lvl5pPr>
      <a:lvl6pPr marL="2762250" indent="365125" algn="l" defTabSz="457200" rtl="0" fontAlgn="base">
        <a:spcBef>
          <a:spcPct val="0"/>
        </a:spcBef>
        <a:spcAft>
          <a:spcPct val="0"/>
        </a:spcAft>
        <a:buBlip>
          <a:blip r:embed="rId6"/>
        </a:buBlip>
        <a:defRPr kumimoji="1" sz="2000">
          <a:solidFill>
            <a:srgbClr val="000000"/>
          </a:solidFill>
          <a:latin typeface="+mn-lt"/>
          <a:ea typeface="+mn-ea"/>
          <a:cs typeface="+mn-cs"/>
        </a:defRPr>
      </a:lvl6pPr>
      <a:lvl7pPr marL="3219450" indent="365125" algn="l" defTabSz="457200" rtl="0" fontAlgn="base">
        <a:spcBef>
          <a:spcPct val="0"/>
        </a:spcBef>
        <a:spcAft>
          <a:spcPct val="0"/>
        </a:spcAft>
        <a:buBlip>
          <a:blip r:embed="rId6"/>
        </a:buBlip>
        <a:defRPr kumimoji="1" sz="2000">
          <a:solidFill>
            <a:srgbClr val="000000"/>
          </a:solidFill>
          <a:latin typeface="+mn-lt"/>
          <a:ea typeface="+mn-ea"/>
          <a:cs typeface="+mn-cs"/>
        </a:defRPr>
      </a:lvl7pPr>
      <a:lvl8pPr marL="3676650" indent="365125" algn="l" defTabSz="457200" rtl="0" fontAlgn="base">
        <a:spcBef>
          <a:spcPct val="0"/>
        </a:spcBef>
        <a:spcAft>
          <a:spcPct val="0"/>
        </a:spcAft>
        <a:buBlip>
          <a:blip r:embed="rId6"/>
        </a:buBlip>
        <a:defRPr kumimoji="1" sz="2000">
          <a:solidFill>
            <a:srgbClr val="000000"/>
          </a:solidFill>
          <a:latin typeface="+mn-lt"/>
          <a:ea typeface="+mn-ea"/>
          <a:cs typeface="+mn-cs"/>
        </a:defRPr>
      </a:lvl8pPr>
      <a:lvl9pPr marL="4133850" indent="365125" algn="l" defTabSz="457200" rtl="0" fontAlgn="base">
        <a:spcBef>
          <a:spcPct val="0"/>
        </a:spcBef>
        <a:spcAft>
          <a:spcPct val="0"/>
        </a:spcAft>
        <a:buBlip>
          <a:blip r:embed="rId6"/>
        </a:buBlip>
        <a:defRPr kumimoji="1" sz="2000">
          <a:solidFill>
            <a:srgbClr val="000000"/>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10.emf"/></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2" cstate="email"/>
          <a:stretch>
            <a:fillRect/>
          </a:stretch>
        </p:blipFill>
        <p:spPr>
          <a:xfrm>
            <a:off x="857647" y="400505"/>
            <a:ext cx="979572" cy="257702"/>
          </a:xfrm>
          <a:prstGeom prst="rect">
            <a:avLst/>
          </a:prstGeom>
        </p:spPr>
      </p:pic>
      <p:sp>
        <p:nvSpPr>
          <p:cNvPr id="13" name="内容占位符 6">
            <a:extLst>
              <a:ext uri="{FF2B5EF4-FFF2-40B4-BE49-F238E27FC236}">
                <a16:creationId xmlns:a16="http://schemas.microsoft.com/office/drawing/2014/main" id="{5FE35023-CA9E-4667-B759-7F4CC2193684}"/>
              </a:ext>
            </a:extLst>
          </p:cNvPr>
          <p:cNvSpPr>
            <a:spLocks noGrp="1"/>
          </p:cNvSpPr>
          <p:nvPr/>
        </p:nvSpPr>
        <p:spPr>
          <a:xfrm>
            <a:off x="-7143" y="3037758"/>
            <a:ext cx="12030977" cy="2622508"/>
          </a:xfrm>
          <a:prstGeom prst="rect">
            <a:avLst/>
          </a:prstGeom>
          <a:solidFill>
            <a:srgbClr val="8E9FFE">
              <a:lumMod val="75000"/>
              <a:alpha val="82000"/>
            </a:srgbClr>
          </a:solidFill>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400" b="0" i="0" kern="1200">
                <a:solidFill>
                  <a:schemeClr val="accent1"/>
                </a:solidFill>
                <a:latin typeface="vivo type CNS Light" charset="-122"/>
                <a:ea typeface="vivo type CNS Light" charset="-122"/>
                <a:cs typeface="vivo type CNS Light"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kumimoji="0" lang="en-GB" altLang="zh-CN" sz="1600" b="1" i="0" u="none" strike="noStrike" kern="1200" cap="none" spc="0" normalizeH="0" baseline="0" noProof="0" dirty="0">
                <a:ln>
                  <a:noFill/>
                </a:ln>
                <a:solidFill>
                  <a:srgbClr val="FFFFFF"/>
                </a:solidFill>
                <a:effectLst/>
                <a:uLnTx/>
                <a:uFillTx/>
                <a:ea typeface="vivo type CNS Light" charset="-122"/>
              </a:rPr>
              <a:t>3GPP TSG  RAN #</a:t>
            </a:r>
            <a:r>
              <a:rPr lang="en-GB" altLang="zh-CN" sz="1600" b="1" kern="1200" noProof="0" dirty="0">
                <a:ln>
                  <a:noFill/>
                </a:ln>
                <a:solidFill>
                  <a:srgbClr val="FFFFFF"/>
                </a:solidFill>
                <a:effectLst/>
                <a:uLnTx/>
                <a:uFillTx/>
                <a:ea typeface="vivo type CNS Light" charset="-122"/>
              </a:rPr>
              <a:t>101</a:t>
            </a:r>
            <a:r>
              <a:rPr kumimoji="0" lang="en-GB" altLang="zh-CN" sz="1600" b="1" i="0" u="none" strike="noStrike" kern="1200" cap="none" spc="0" normalizeH="0" baseline="0" noProof="0" dirty="0">
                <a:ln>
                  <a:noFill/>
                </a:ln>
                <a:solidFill>
                  <a:srgbClr val="FFFFFF"/>
                </a:solidFill>
                <a:effectLst/>
                <a:uLnTx/>
                <a:uFillTx/>
                <a:ea typeface="vivo type CNS Light" charset="-122"/>
              </a:rPr>
              <a:t> </a:t>
            </a:r>
            <a:r>
              <a:rPr kumimoji="0" lang="en-US" altLang="en-GB" sz="1600" b="1" i="0" u="none" strike="noStrike" kern="1200" cap="none" spc="0" normalizeH="0" baseline="0" noProof="0" dirty="0">
                <a:ln>
                  <a:noFill/>
                </a:ln>
                <a:solidFill>
                  <a:srgbClr val="FFFFFF"/>
                </a:solidFill>
                <a:effectLst/>
                <a:uLnTx/>
                <a:uFillTx/>
                <a:ea typeface="vivo type CNS Light" charset="-122"/>
              </a:rPr>
              <a:t> </a:t>
            </a:r>
            <a:r>
              <a:rPr kumimoji="0" lang="en-GB" altLang="zh-CN" sz="1600" b="1" i="0" u="none" strike="noStrike" kern="1200" cap="none" spc="0" normalizeH="0" baseline="0" noProof="0" dirty="0">
                <a:ln>
                  <a:noFill/>
                </a:ln>
                <a:solidFill>
                  <a:srgbClr val="FFFFFF"/>
                </a:solidFill>
                <a:effectLst/>
                <a:uLnTx/>
                <a:uFillTx/>
                <a:ea typeface="vivo type CNS Light" charset="-122"/>
              </a:rPr>
              <a:t>                                                                                                                          </a:t>
            </a:r>
            <a:r>
              <a:rPr lang="en-GB" altLang="zh-CN" sz="1600" b="1" dirty="0">
                <a:solidFill>
                  <a:srgbClr val="FFFFFF"/>
                </a:solidFill>
              </a:rPr>
              <a:t>RP-231815</a:t>
            </a:r>
            <a:endParaRPr lang="en-US" altLang="zh-CN" sz="1600" b="1" dirty="0">
              <a:solidFill>
                <a:srgbClr val="FFFFFF"/>
              </a:solidFill>
            </a:endParaRPr>
          </a:p>
          <a:p>
            <a:pPr lvl="0">
              <a:defRPr/>
            </a:pPr>
            <a:r>
              <a:rPr lang="en-US" altLang="zh-CN" sz="1600" b="1" dirty="0">
                <a:solidFill>
                  <a:srgbClr val="FFFFFF"/>
                </a:solidFill>
              </a:rPr>
              <a:t>Bangalore, India, Sep 11-15, 2023</a:t>
            </a:r>
            <a:endParaRPr kumimoji="0" lang="zh-CN" altLang="en-US" sz="400" b="0" i="0" u="none" strike="noStrike" kern="1200" cap="none" spc="0" normalizeH="0" baseline="0" noProof="0" dirty="0">
              <a:ln>
                <a:noFill/>
              </a:ln>
              <a:solidFill>
                <a:srgbClr val="375FFF"/>
              </a:solidFill>
              <a:effectLst/>
              <a:uLnTx/>
              <a:uFillTx/>
              <a:ea typeface="vivo type CNS Light" charset="-122"/>
            </a:endParaRPr>
          </a:p>
        </p:txBody>
      </p:sp>
      <p:sp>
        <p:nvSpPr>
          <p:cNvPr id="14" name="文本占位符 2">
            <a:extLst>
              <a:ext uri="{FF2B5EF4-FFF2-40B4-BE49-F238E27FC236}">
                <a16:creationId xmlns:a16="http://schemas.microsoft.com/office/drawing/2014/main" id="{A510375F-CF57-47A8-A658-26EF3677CBFC}"/>
              </a:ext>
            </a:extLst>
          </p:cNvPr>
          <p:cNvSpPr>
            <a:spLocks noGrp="1"/>
          </p:cNvSpPr>
          <p:nvPr/>
        </p:nvSpPr>
        <p:spPr>
          <a:xfrm>
            <a:off x="58993" y="4909243"/>
            <a:ext cx="11134524" cy="607346"/>
          </a:xfrm>
          <a:prstGeom prst="rect">
            <a:avLst/>
          </a:prstGeom>
        </p:spPr>
        <p:txBody>
          <a:bodyPr vert="horz" lIns="91440" tIns="45720" rIns="91440" bIns="45720" rtlCol="0" anchor="b">
            <a:noAutofit/>
          </a:bodyPr>
          <a:lstStyle>
            <a:lvl1pPr marL="0" marR="0" indent="0" algn="l" defTabSz="914400" rtl="0" eaLnBrk="1" fontAlgn="auto" latinLnBrk="0" hangingPunct="1">
              <a:lnSpc>
                <a:spcPct val="150000"/>
              </a:lnSpc>
              <a:spcBef>
                <a:spcPts val="1000"/>
              </a:spcBef>
              <a:spcAft>
                <a:spcPts val="0"/>
              </a:spcAft>
              <a:buClrTx/>
              <a:buSzTx/>
              <a:buFont typeface="Arial" panose="020B0604020202020204" pitchFamily="34" charset="0"/>
              <a:buNone/>
              <a:defRPr sz="1400" b="0" i="0" kern="120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0"/>
              </a:spcAft>
              <a:buClrTx/>
              <a:buSzTx/>
              <a:buFont typeface="Arial" panose="020B0604020202020204" pitchFamily="34" charset="0"/>
              <a:buNone/>
              <a:defRPr/>
            </a:pPr>
            <a:r>
              <a:rPr kumimoji="0" lang="en-US" altLang="zh-CN" sz="1400" b="1" i="0" u="none" strike="noStrike" kern="1200" cap="none" spc="0" normalizeH="0" baseline="0" noProof="0" dirty="0">
                <a:ln>
                  <a:noFill/>
                </a:ln>
                <a:solidFill>
                  <a:srgbClr val="FFFFFF"/>
                </a:solidFill>
                <a:effectLst/>
                <a:uLnTx/>
                <a:uFillTx/>
                <a:ea typeface="vivo type CN简 Regular" panose="02000500000000000000" charset="-122"/>
              </a:rPr>
              <a:t>Source: </a:t>
            </a:r>
            <a:r>
              <a:rPr kumimoji="0" lang="en-US" altLang="zh-CN" sz="1800" b="1" i="0" u="none" strike="noStrike" kern="1200" cap="none" spc="0" normalizeH="0" baseline="0" noProof="0" dirty="0">
                <a:ln>
                  <a:noFill/>
                </a:ln>
                <a:solidFill>
                  <a:srgbClr val="FFFFFF"/>
                </a:solidFill>
                <a:effectLst/>
                <a:uLnTx/>
                <a:uFillTx/>
                <a:ea typeface="vivo type CN简 Regular" panose="02000500000000000000" charset="-122"/>
              </a:rPr>
              <a:t>vivo</a:t>
            </a:r>
            <a:r>
              <a:rPr lang="en-US" altLang="zh-CN" sz="1800" b="1" dirty="0">
                <a:solidFill>
                  <a:srgbClr val="FFFFFF"/>
                </a:solidFill>
              </a:rPr>
              <a:t>,</a:t>
            </a:r>
            <a:r>
              <a:rPr lang="zh-CN" altLang="en-US" sz="1800" b="1" dirty="0">
                <a:solidFill>
                  <a:srgbClr val="FFFFFF"/>
                </a:solidFill>
              </a:rPr>
              <a:t> </a:t>
            </a:r>
            <a:r>
              <a:rPr lang="en-US" altLang="zh-CN" sz="1800" b="1" dirty="0">
                <a:solidFill>
                  <a:srgbClr val="FFFFFF"/>
                </a:solidFill>
              </a:rPr>
              <a:t>CMCC, CATT,</a:t>
            </a:r>
            <a:r>
              <a:rPr lang="zh-CN" altLang="en-US" sz="1800" b="1" dirty="0">
                <a:solidFill>
                  <a:srgbClr val="FFFFFF"/>
                </a:solidFill>
              </a:rPr>
              <a:t> </a:t>
            </a:r>
            <a:r>
              <a:rPr lang="en-US" altLang="zh-CN" sz="1800" b="1" dirty="0">
                <a:solidFill>
                  <a:srgbClr val="FFFFFF"/>
                </a:solidFill>
              </a:rPr>
              <a:t>China</a:t>
            </a:r>
            <a:r>
              <a:rPr lang="zh-CN" altLang="en-US" sz="1800" b="1" dirty="0">
                <a:solidFill>
                  <a:srgbClr val="FFFFFF"/>
                </a:solidFill>
              </a:rPr>
              <a:t> </a:t>
            </a:r>
            <a:r>
              <a:rPr lang="en-US" altLang="zh-CN" sz="1800" b="1" dirty="0">
                <a:solidFill>
                  <a:srgbClr val="FFFFFF"/>
                </a:solidFill>
              </a:rPr>
              <a:t>Telecom, China Unicom, Nordic Semiconductor ASA,…</a:t>
            </a:r>
            <a:endParaRPr kumimoji="0" lang="zh-CN" altLang="en-US" sz="1800" b="1" i="0" u="none" strike="noStrike" kern="1200" cap="none" spc="0" normalizeH="0" baseline="0" noProof="0" dirty="0">
              <a:ln>
                <a:noFill/>
              </a:ln>
              <a:solidFill>
                <a:srgbClr val="FFFFFF"/>
              </a:solidFill>
              <a:effectLst/>
              <a:uLnTx/>
              <a:uFillTx/>
              <a:ea typeface="vivo type CN简 Regular" panose="02000500000000000000" charset="-122"/>
            </a:endParaRPr>
          </a:p>
          <a:p>
            <a:pPr marL="0" marR="0" lvl="0" indent="0" algn="l" defTabSz="914400" rtl="0" eaLnBrk="1" fontAlgn="auto" latinLnBrk="0" hangingPunct="1">
              <a:lnSpc>
                <a:spcPct val="100000"/>
              </a:lnSpc>
              <a:spcBef>
                <a:spcPts val="600"/>
              </a:spcBef>
              <a:spcAft>
                <a:spcPts val="0"/>
              </a:spcAft>
              <a:buClrTx/>
              <a:buSzTx/>
              <a:buFont typeface="Arial" panose="020B0604020202020204" pitchFamily="34" charset="0"/>
              <a:buNone/>
              <a:defRPr/>
            </a:pPr>
            <a:r>
              <a:rPr kumimoji="0" lang="en-US" altLang="zh-CN" sz="1400" b="1" i="0" u="none" strike="noStrike" kern="1200" cap="none" spc="0" normalizeH="0" baseline="0" noProof="0" dirty="0">
                <a:ln>
                  <a:noFill/>
                </a:ln>
                <a:solidFill>
                  <a:srgbClr val="FFFFFF"/>
                </a:solidFill>
                <a:effectLst/>
                <a:uLnTx/>
                <a:uFillTx/>
                <a:ea typeface="vivo type CN简 Regular" panose="02000500000000000000" charset="-122"/>
              </a:rPr>
              <a:t>Document for: </a:t>
            </a:r>
            <a:r>
              <a:rPr lang="en-US" altLang="zh-CN" b="1" dirty="0">
                <a:solidFill>
                  <a:srgbClr val="FFFFFF"/>
                </a:solidFill>
              </a:rPr>
              <a:t>Discussion and Decision</a:t>
            </a:r>
            <a:endParaRPr kumimoji="0" lang="en-US" altLang="zh-CN" sz="1400" b="1" i="0" u="none" strike="noStrike" kern="1200" cap="none" spc="0" normalizeH="0" baseline="0" noProof="0" dirty="0">
              <a:ln>
                <a:noFill/>
              </a:ln>
              <a:solidFill>
                <a:srgbClr val="FFFFFF"/>
              </a:solidFill>
              <a:effectLst/>
              <a:uLnTx/>
              <a:uFillTx/>
              <a:ea typeface="vivo type CN简 Regular" panose="02000500000000000000" charset="-122"/>
            </a:endParaRPr>
          </a:p>
          <a:p>
            <a:pPr lvl="0">
              <a:lnSpc>
                <a:spcPct val="100000"/>
              </a:lnSpc>
              <a:spcBef>
                <a:spcPts val="600"/>
              </a:spcBef>
              <a:defRPr/>
            </a:pPr>
            <a:r>
              <a:rPr kumimoji="0" lang="en-GB" altLang="zh-CN" sz="1400" b="1" i="0" u="none" strike="noStrike" kern="1200" cap="none" spc="0" normalizeH="0" baseline="0" noProof="0" dirty="0">
                <a:ln>
                  <a:noFill/>
                </a:ln>
                <a:solidFill>
                  <a:srgbClr val="FFFFFF"/>
                </a:solidFill>
                <a:effectLst/>
                <a:uLnTx/>
                <a:uFillTx/>
                <a:ea typeface="vivo type CN简 Regular" panose="02000500000000000000" charset="-122"/>
              </a:rPr>
              <a:t>Agenda Item:</a:t>
            </a:r>
            <a:r>
              <a:rPr kumimoji="0" lang="zh-CN" altLang="en-US" sz="1400" b="1" i="0" u="none" strike="noStrike" kern="1200" cap="none" spc="0" normalizeH="0" baseline="0" noProof="0" dirty="0">
                <a:ln>
                  <a:noFill/>
                </a:ln>
                <a:solidFill>
                  <a:srgbClr val="FFFFFF"/>
                </a:solidFill>
                <a:effectLst/>
                <a:uLnTx/>
                <a:uFillTx/>
                <a:ea typeface="vivo type CN简 Regular" panose="02000500000000000000" charset="-122"/>
              </a:rPr>
              <a:t>  </a:t>
            </a:r>
            <a:r>
              <a:rPr lang="en-US" altLang="zh-CN" b="1" dirty="0">
                <a:solidFill>
                  <a:srgbClr val="FFFFFF"/>
                </a:solidFill>
              </a:rPr>
              <a:t>9.2.6</a:t>
            </a:r>
            <a:endParaRPr kumimoji="0" lang="en-US" altLang="zh-CN" sz="1400" b="1" i="0" u="none" strike="noStrike" kern="1200" cap="none" spc="0" normalizeH="0" baseline="0" noProof="0" dirty="0">
              <a:ln>
                <a:noFill/>
              </a:ln>
              <a:solidFill>
                <a:srgbClr val="FFFFFF"/>
              </a:solidFill>
              <a:effectLst/>
              <a:uLnTx/>
              <a:uFillTx/>
              <a:ea typeface="vivo type CN简 Regular" panose="02000500000000000000" charset="-122"/>
            </a:endParaRPr>
          </a:p>
        </p:txBody>
      </p:sp>
      <p:sp>
        <p:nvSpPr>
          <p:cNvPr id="15" name="文本占位符 4">
            <a:extLst>
              <a:ext uri="{FF2B5EF4-FFF2-40B4-BE49-F238E27FC236}">
                <a16:creationId xmlns:a16="http://schemas.microsoft.com/office/drawing/2014/main" id="{C42DC30F-BA36-4CB8-9D78-C0A92E693C83}"/>
              </a:ext>
            </a:extLst>
          </p:cNvPr>
          <p:cNvSpPr>
            <a:spLocks noGrp="1"/>
          </p:cNvSpPr>
          <p:nvPr/>
        </p:nvSpPr>
        <p:spPr>
          <a:xfrm>
            <a:off x="58993" y="3892152"/>
            <a:ext cx="8974775" cy="456860"/>
          </a:xfrm>
          <a:prstGeom prst="rect">
            <a:avLst/>
          </a:prstGeom>
        </p:spPr>
        <p:txBody>
          <a:bodyPr vert="horz" lIns="0" tIns="0" rIns="0" bIns="0" rtlCol="0" anchor="ctr">
            <a:noAutofit/>
          </a:bodyPr>
          <a:lstStyle>
            <a:lvl1pPr marL="0" indent="0" algn="l" defTabSz="914400" rtl="0" eaLnBrk="1" latinLnBrk="0" hangingPunct="1">
              <a:lnSpc>
                <a:spcPct val="150000"/>
              </a:lnSpc>
              <a:spcBef>
                <a:spcPts val="0"/>
              </a:spcBef>
              <a:spcAft>
                <a:spcPts val="0"/>
              </a:spcAft>
              <a:buFont typeface="Arial" panose="020B0604020202020204" pitchFamily="34" charset="0"/>
              <a:buNone/>
              <a:defRPr sz="3600" b="0" i="0" kern="1200" cap="none"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b="1" dirty="0">
                <a:latin typeface="微软雅黑" panose="020B0503020204020204" pitchFamily="34" charset="-122"/>
                <a:ea typeface="微软雅黑" panose="020B0503020204020204" pitchFamily="34" charset="-122"/>
              </a:rPr>
              <a:t>Recommendation for LP-WUS waveform</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61"/>
          </p:nvPr>
        </p:nvSpPr>
        <p:spPr>
          <a:xfrm>
            <a:off x="560744" y="356984"/>
            <a:ext cx="9557476" cy="456860"/>
          </a:xfrm>
        </p:spPr>
        <p:txBody>
          <a:bodyPr/>
          <a:lstStyle/>
          <a:p>
            <a:r>
              <a:rPr lang="en-US" altLang="zh-CN" dirty="0"/>
              <a:t>Description on OOK-1/OOK-4 /FSK-2 Waveforms </a:t>
            </a:r>
          </a:p>
        </p:txBody>
      </p:sp>
      <p:sp>
        <p:nvSpPr>
          <p:cNvPr id="11" name="矩形 10">
            <a:extLst>
              <a:ext uri="{FF2B5EF4-FFF2-40B4-BE49-F238E27FC236}">
                <a16:creationId xmlns:a16="http://schemas.microsoft.com/office/drawing/2014/main" id="{1E137CC5-E6F0-448B-98D2-449F7C5D3A5B}"/>
              </a:ext>
            </a:extLst>
          </p:cNvPr>
          <p:cNvSpPr/>
          <p:nvPr/>
        </p:nvSpPr>
        <p:spPr>
          <a:xfrm>
            <a:off x="560744" y="1331559"/>
            <a:ext cx="10651338" cy="338554"/>
          </a:xfrm>
          <a:prstGeom prst="rect">
            <a:avLst/>
          </a:prstGeom>
        </p:spPr>
        <p:txBody>
          <a:bodyPr wrap="square">
            <a:spAutoFit/>
          </a:bodyPr>
          <a:lstStyle/>
          <a:p>
            <a:pPr marL="285750" indent="-285750">
              <a:spcAft>
                <a:spcPts val="600"/>
              </a:spcAft>
              <a:buFont typeface="Arial" panose="020B0604020202020204" pitchFamily="34" charset="0"/>
              <a:buChar char="•"/>
            </a:pPr>
            <a:r>
              <a:rPr lang="en-US" altLang="zh-CN" sz="1600" b="1" dirty="0">
                <a:latin typeface="Times New Roman" panose="02020603050405020304" pitchFamily="18" charset="0"/>
                <a:cs typeface="Times New Roman" panose="02020603050405020304" pitchFamily="18" charset="0"/>
              </a:rPr>
              <a:t>OOK-1: Single-bit in 1 OFDM symbol, SCs of LP-WUS</a:t>
            </a:r>
          </a:p>
        </p:txBody>
      </p:sp>
      <p:sp>
        <p:nvSpPr>
          <p:cNvPr id="2" name="矩形 1">
            <a:extLst>
              <a:ext uri="{FF2B5EF4-FFF2-40B4-BE49-F238E27FC236}">
                <a16:creationId xmlns:a16="http://schemas.microsoft.com/office/drawing/2014/main" id="{4E6803D6-6EC2-4EA4-A618-DD0083CF903E}"/>
              </a:ext>
            </a:extLst>
          </p:cNvPr>
          <p:cNvSpPr/>
          <p:nvPr/>
        </p:nvSpPr>
        <p:spPr>
          <a:xfrm>
            <a:off x="843185" y="1670113"/>
            <a:ext cx="6096000" cy="1128450"/>
          </a:xfrm>
          <a:prstGeom prst="rect">
            <a:avLst/>
          </a:prstGeom>
        </p:spPr>
        <p:txBody>
          <a:bodyPr>
            <a:spAutoFit/>
          </a:bodyPr>
          <a:lstStyle/>
          <a:p>
            <a:pPr marL="285750" lvl="0" indent="-285750">
              <a:lnSpc>
                <a:spcPct val="107000"/>
              </a:lnSpc>
              <a:buFont typeface="Arial" panose="020B0604020202020204" pitchFamily="34" charset="0"/>
              <a:buChar char="•"/>
            </a:pPr>
            <a:r>
              <a:rPr lang="en-US" sz="1600" dirty="0">
                <a:latin typeface="Times New Roman" panose="02020603050405020304" pitchFamily="18" charset="0"/>
                <a:ea typeface="等线" panose="02010600030101010101" pitchFamily="2" charset="-122"/>
                <a:cs typeface="Times New Roman" panose="02020603050405020304" pitchFamily="18" charset="0"/>
              </a:rPr>
              <a:t>Single-bit in 1 OFDM symbol, SCs of LP-WUS are </a:t>
            </a:r>
          </a:p>
          <a:p>
            <a:pPr marL="742950" lvl="1" indent="-285750">
              <a:lnSpc>
                <a:spcPct val="107000"/>
              </a:lnSpc>
              <a:buFont typeface="Courier New" panose="02070309020205020404" pitchFamily="49" charset="0"/>
              <a:buChar char="o"/>
            </a:pPr>
            <a:r>
              <a:rPr lang="en-US" sz="1600" dirty="0">
                <a:latin typeface="Times New Roman" panose="02020603050405020304" pitchFamily="18" charset="0"/>
                <a:ea typeface="等线" panose="02010600030101010101" pitchFamily="2" charset="-122"/>
                <a:cs typeface="Times New Roman" panose="02020603050405020304" pitchFamily="18" charset="0"/>
              </a:rPr>
              <a:t>OOK=1 means all SCs are modulated</a:t>
            </a:r>
          </a:p>
          <a:p>
            <a:pPr marL="742950" lvl="1" indent="-285750">
              <a:lnSpc>
                <a:spcPct val="107000"/>
              </a:lnSpc>
              <a:buFont typeface="Courier New" panose="02070309020205020404" pitchFamily="49" charset="0"/>
              <a:buChar char="o"/>
            </a:pPr>
            <a:r>
              <a:rPr lang="en-US" sz="1600" dirty="0">
                <a:latin typeface="Times New Roman" panose="02020603050405020304" pitchFamily="18" charset="0"/>
                <a:ea typeface="等线" panose="02010600030101010101" pitchFamily="2" charset="-122"/>
                <a:cs typeface="Times New Roman" panose="02020603050405020304" pitchFamily="18" charset="0"/>
              </a:rPr>
              <a:t>OOK=0 means all SCs are zero power (from base-band point of view</a:t>
            </a:r>
            <a:r>
              <a:rPr lang="en-US" sz="1100" dirty="0">
                <a:latin typeface="等线" panose="02010600030101010101" pitchFamily="2" charset="-122"/>
                <a:ea typeface="等线" panose="02010600030101010101" pitchFamily="2" charset="-122"/>
                <a:cs typeface="Times" panose="02020603050405020304" pitchFamily="18" charset="0"/>
              </a:rPr>
              <a:t>)</a:t>
            </a:r>
            <a:endParaRPr lang="en-US" sz="1100" dirty="0">
              <a:effectLst/>
              <a:latin typeface="等线" panose="02010600030101010101" pitchFamily="2" charset="-122"/>
              <a:ea typeface="等线" panose="02010600030101010101" pitchFamily="2" charset="-122"/>
              <a:cs typeface="Arial" panose="020B0604020202020204" pitchFamily="34" charset="0"/>
            </a:endParaRPr>
          </a:p>
        </p:txBody>
      </p:sp>
      <p:sp>
        <p:nvSpPr>
          <p:cNvPr id="4" name="矩形 3">
            <a:extLst>
              <a:ext uri="{FF2B5EF4-FFF2-40B4-BE49-F238E27FC236}">
                <a16:creationId xmlns:a16="http://schemas.microsoft.com/office/drawing/2014/main" id="{06FE3002-C96E-437C-9614-D5BF5983C841}"/>
              </a:ext>
            </a:extLst>
          </p:cNvPr>
          <p:cNvSpPr/>
          <p:nvPr/>
        </p:nvSpPr>
        <p:spPr>
          <a:xfrm>
            <a:off x="560744" y="2798563"/>
            <a:ext cx="6096000" cy="2182329"/>
          </a:xfrm>
          <a:prstGeom prst="rect">
            <a:avLst/>
          </a:prstGeom>
        </p:spPr>
        <p:txBody>
          <a:bodyPr>
            <a:spAutoFit/>
          </a:bodyPr>
          <a:lstStyle/>
          <a:p>
            <a:pPr marL="285750" lvl="0" indent="-285750">
              <a:lnSpc>
                <a:spcPct val="107000"/>
              </a:lnSpc>
              <a:buFont typeface="Arial" panose="020B0604020202020204" pitchFamily="34" charset="0"/>
              <a:buChar char="•"/>
            </a:pPr>
            <a:r>
              <a:rPr lang="en-US" sz="1600" b="1" dirty="0">
                <a:latin typeface="Times New Roman" panose="02020603050405020304" pitchFamily="18" charset="0"/>
                <a:ea typeface="等线" panose="02010600030101010101" pitchFamily="2" charset="-122"/>
                <a:cs typeface="Times New Roman" panose="02020603050405020304" pitchFamily="18" charset="0"/>
              </a:rPr>
              <a:t>OOK-4: Transform M-bit OOK in time domain </a:t>
            </a:r>
          </a:p>
          <a:p>
            <a:pPr marL="742950" lvl="1" indent="-285750">
              <a:lnSpc>
                <a:spcPct val="107000"/>
              </a:lnSpc>
              <a:buFont typeface="Courier New" panose="02070309020205020404" pitchFamily="49" charset="0"/>
              <a:buChar char="o"/>
            </a:pPr>
            <a:r>
              <a:rPr lang="en-US" sz="1600" dirty="0">
                <a:latin typeface="Times New Roman" panose="02020603050405020304" pitchFamily="18" charset="0"/>
                <a:ea typeface="宋体" panose="02010600030101010101" pitchFamily="2" charset="-122"/>
                <a:cs typeface="Times New Roman" panose="02020603050405020304" pitchFamily="18" charset="0"/>
              </a:rPr>
              <a:t>N SCs of OOK-1 are generated by a transformation (DFT/Least square)</a:t>
            </a:r>
            <a:endParaRPr lang="en-US" sz="1600" dirty="0">
              <a:latin typeface="Times New Roman" panose="02020603050405020304" pitchFamily="18" charset="0"/>
              <a:ea typeface="等线" panose="02010600030101010101" pitchFamily="2" charset="-122"/>
              <a:cs typeface="Times New Roman" panose="02020603050405020304" pitchFamily="18" charset="0"/>
            </a:endParaRPr>
          </a:p>
          <a:p>
            <a:pPr marL="1143000" lvl="2" indent="-228600">
              <a:lnSpc>
                <a:spcPct val="107000"/>
              </a:lnSpc>
              <a:buFont typeface="Wingdings" panose="05000000000000000000" pitchFamily="2" charset="2"/>
              <a:buChar char=""/>
            </a:pPr>
            <a:r>
              <a:rPr lang="en-US" sz="1600" dirty="0">
                <a:latin typeface="Times New Roman" panose="02020603050405020304" pitchFamily="18" charset="0"/>
                <a:ea typeface="宋体" panose="02010600030101010101" pitchFamily="2" charset="-122"/>
                <a:cs typeface="Times New Roman" panose="02020603050405020304" pitchFamily="18" charset="0"/>
              </a:rPr>
              <a:t>N’ samples are generated from M-bits </a:t>
            </a:r>
            <a:endParaRPr lang="en-US" sz="1600" dirty="0">
              <a:latin typeface="Times New Roman" panose="02020603050405020304" pitchFamily="18" charset="0"/>
              <a:ea typeface="等线" panose="02010600030101010101" pitchFamily="2" charset="-122"/>
              <a:cs typeface="Times New Roman" panose="02020603050405020304" pitchFamily="18" charset="0"/>
            </a:endParaRPr>
          </a:p>
          <a:p>
            <a:pPr marL="1143000" lvl="2" indent="-228600">
              <a:lnSpc>
                <a:spcPct val="107000"/>
              </a:lnSpc>
              <a:buFont typeface="Wingdings" panose="05000000000000000000" pitchFamily="2" charset="2"/>
              <a:buChar char=""/>
            </a:pPr>
            <a:r>
              <a:rPr lang="en-US" sz="1600" dirty="0">
                <a:latin typeface="Times New Roman" panose="02020603050405020304" pitchFamily="18" charset="0"/>
                <a:ea typeface="宋体" panose="02010600030101010101" pitchFamily="2" charset="-122"/>
                <a:cs typeface="Times New Roman" panose="02020603050405020304" pitchFamily="18" charset="0"/>
              </a:rPr>
              <a:t>signal modification may or may NOT be used</a:t>
            </a:r>
            <a:endParaRPr lang="en-US" sz="1600" dirty="0">
              <a:latin typeface="Times New Roman" panose="02020603050405020304" pitchFamily="18" charset="0"/>
              <a:ea typeface="等线" panose="02010600030101010101" pitchFamily="2" charset="-122"/>
              <a:cs typeface="Times New Roman" panose="02020603050405020304" pitchFamily="18" charset="0"/>
            </a:endParaRPr>
          </a:p>
          <a:p>
            <a:pPr marL="1143000" lvl="2" indent="-228600">
              <a:lnSpc>
                <a:spcPct val="107000"/>
              </a:lnSpc>
              <a:buFont typeface="Wingdings" panose="05000000000000000000" pitchFamily="2" charset="2"/>
              <a:buChar char=""/>
            </a:pPr>
            <a:r>
              <a:rPr lang="en-US" sz="1600" dirty="0">
                <a:latin typeface="Times New Roman" panose="02020603050405020304" pitchFamily="18" charset="0"/>
                <a:ea typeface="宋体" panose="02010600030101010101" pitchFamily="2" charset="-122"/>
                <a:cs typeface="Times New Roman" panose="02020603050405020304" pitchFamily="18" charset="0"/>
              </a:rPr>
              <a:t>truncation or other additional modification may </a:t>
            </a:r>
          </a:p>
          <a:p>
            <a:pPr lvl="2">
              <a:lnSpc>
                <a:spcPct val="107000"/>
              </a:lnSpc>
            </a:pPr>
            <a:r>
              <a:rPr lang="en-US" sz="1600" dirty="0">
                <a:latin typeface="Times New Roman" panose="02020603050405020304" pitchFamily="18" charset="0"/>
                <a:ea typeface="宋体" panose="02010600030101010101" pitchFamily="2" charset="-122"/>
                <a:cs typeface="Times New Roman" panose="02020603050405020304" pitchFamily="18" charset="0"/>
              </a:rPr>
              <a:t>     or may NOT be used, if not used, N is the same as N’</a:t>
            </a:r>
            <a:endParaRPr lang="en-US" sz="1600" dirty="0">
              <a:latin typeface="Times New Roman" panose="02020603050405020304" pitchFamily="18" charset="0"/>
              <a:ea typeface="等线" panose="02010600030101010101" pitchFamily="2" charset="-122"/>
              <a:cs typeface="Times New Roman" panose="02020603050405020304" pitchFamily="18" charset="0"/>
            </a:endParaRPr>
          </a:p>
          <a:p>
            <a:pPr marL="742950" lvl="1" indent="-285750">
              <a:lnSpc>
                <a:spcPct val="107000"/>
              </a:lnSpc>
              <a:buFont typeface="Courier New" panose="02070309020205020404" pitchFamily="49" charset="0"/>
              <a:buChar char="o"/>
            </a:pPr>
            <a:r>
              <a:rPr lang="en-US" sz="1600" dirty="0">
                <a:latin typeface="Times New Roman" panose="02020603050405020304" pitchFamily="18" charset="0"/>
                <a:ea typeface="宋体" panose="02010600030101010101" pitchFamily="2" charset="-122"/>
                <a:cs typeface="Times New Roman" panose="02020603050405020304" pitchFamily="18" charset="0"/>
              </a:rPr>
              <a:t>N’ can be the same as K</a:t>
            </a:r>
            <a:endParaRPr lang="en-US" sz="1600" dirty="0">
              <a:effectLst/>
              <a:latin typeface="Times New Roman" panose="02020603050405020304" pitchFamily="18" charset="0"/>
              <a:ea typeface="等线" panose="02010600030101010101" pitchFamily="2" charset="-122"/>
              <a:cs typeface="Times New Roman" panose="02020603050405020304" pitchFamily="18" charset="0"/>
            </a:endParaRPr>
          </a:p>
        </p:txBody>
      </p:sp>
      <p:pic>
        <p:nvPicPr>
          <p:cNvPr id="8" name="图片 7">
            <a:extLst>
              <a:ext uri="{FF2B5EF4-FFF2-40B4-BE49-F238E27FC236}">
                <a16:creationId xmlns:a16="http://schemas.microsoft.com/office/drawing/2014/main" id="{5144296E-C70F-43DA-B630-E92BB63CF81D}"/>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34364" y="1413857"/>
            <a:ext cx="2583856" cy="1058254"/>
          </a:xfrm>
          <a:prstGeom prst="rect">
            <a:avLst/>
          </a:prstGeom>
          <a:noFill/>
          <a:ln>
            <a:noFill/>
          </a:ln>
        </p:spPr>
      </p:pic>
      <p:pic>
        <p:nvPicPr>
          <p:cNvPr id="9" name="图片 8">
            <a:extLst>
              <a:ext uri="{FF2B5EF4-FFF2-40B4-BE49-F238E27FC236}">
                <a16:creationId xmlns:a16="http://schemas.microsoft.com/office/drawing/2014/main" id="{66B62EA8-B012-47A2-BD92-111E747ECE12}"/>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84026" y="3154054"/>
            <a:ext cx="5371480" cy="1306143"/>
          </a:xfrm>
          <a:prstGeom prst="rect">
            <a:avLst/>
          </a:prstGeom>
          <a:noFill/>
          <a:ln>
            <a:noFill/>
          </a:ln>
        </p:spPr>
      </p:pic>
      <p:sp>
        <p:nvSpPr>
          <p:cNvPr id="5" name="矩形 4">
            <a:extLst>
              <a:ext uri="{FF2B5EF4-FFF2-40B4-BE49-F238E27FC236}">
                <a16:creationId xmlns:a16="http://schemas.microsoft.com/office/drawing/2014/main" id="{BAC6D77D-A26E-425F-88BE-5B06517DEB3F}"/>
              </a:ext>
            </a:extLst>
          </p:cNvPr>
          <p:cNvSpPr/>
          <p:nvPr/>
        </p:nvSpPr>
        <p:spPr>
          <a:xfrm>
            <a:off x="560744" y="5031241"/>
            <a:ext cx="6096000" cy="1391920"/>
          </a:xfrm>
          <a:prstGeom prst="rect">
            <a:avLst/>
          </a:prstGeom>
        </p:spPr>
        <p:txBody>
          <a:bodyPr>
            <a:spAutoFit/>
          </a:bodyPr>
          <a:lstStyle/>
          <a:p>
            <a:pPr marL="342900" lvl="0" indent="-342900">
              <a:lnSpc>
                <a:spcPct val="107000"/>
              </a:lnSpc>
              <a:buFont typeface="Symbol" panose="05050102010706020507" pitchFamily="18" charset="2"/>
              <a:buChar char=""/>
            </a:pPr>
            <a:r>
              <a:rPr lang="en-US" sz="1600" b="1" dirty="0">
                <a:latin typeface="Times New Roman" panose="02020603050405020304" pitchFamily="18" charset="0"/>
                <a:ea typeface="等线" panose="02010600030101010101" pitchFamily="2" charset="-122"/>
                <a:cs typeface="Times New Roman" panose="02020603050405020304" pitchFamily="18" charset="0"/>
              </a:rPr>
              <a:t>FSK-2: N SCs of LP-WUS are separated to 2^M segments with potential guard-bands in-between and around.</a:t>
            </a:r>
          </a:p>
          <a:p>
            <a:pPr marL="742950" lvl="1" indent="-285750">
              <a:lnSpc>
                <a:spcPct val="107000"/>
              </a:lnSpc>
              <a:buFont typeface="Courier New" panose="02070309020205020404" pitchFamily="49" charset="0"/>
              <a:buChar char="o"/>
            </a:pPr>
            <a:r>
              <a:rPr lang="en-US" sz="1600" dirty="0">
                <a:latin typeface="Times New Roman" panose="02020603050405020304" pitchFamily="18" charset="0"/>
                <a:ea typeface="等线" panose="02010600030101010101" pitchFamily="2" charset="-122"/>
                <a:cs typeface="Times New Roman" panose="02020603050405020304" pitchFamily="18" charset="0"/>
              </a:rPr>
              <a:t>segment comprises one sub-carrier or multiple contiguous SCs</a:t>
            </a:r>
          </a:p>
          <a:p>
            <a:pPr marL="742950" lvl="1" indent="-285750">
              <a:lnSpc>
                <a:spcPct val="107000"/>
              </a:lnSpc>
              <a:buFont typeface="Courier New" panose="02070309020205020404" pitchFamily="49" charset="0"/>
              <a:buChar char="o"/>
            </a:pPr>
            <a:r>
              <a:rPr lang="en-US" sz="1600" dirty="0">
                <a:latin typeface="Times New Roman" panose="02020603050405020304" pitchFamily="18" charset="0"/>
                <a:ea typeface="等线" panose="02010600030101010101" pitchFamily="2" charset="-122"/>
                <a:cs typeface="Times New Roman" panose="02020603050405020304" pitchFamily="18" charset="0"/>
              </a:rPr>
              <a:t>one segment from 2^M segments is modulated, other segments of SCs are zero power (from base-band point of view)</a:t>
            </a:r>
            <a:endParaRPr lang="en-US" sz="1600" dirty="0">
              <a:effectLst/>
              <a:latin typeface="Times New Roman" panose="02020603050405020304" pitchFamily="18" charset="0"/>
              <a:ea typeface="等线" panose="02010600030101010101" pitchFamily="2" charset="-122"/>
              <a:cs typeface="Times New Roman" panose="02020603050405020304" pitchFamily="18" charset="0"/>
            </a:endParaRPr>
          </a:p>
        </p:txBody>
      </p:sp>
      <p:sp>
        <p:nvSpPr>
          <p:cNvPr id="10" name="文本占位符 3">
            <a:extLst>
              <a:ext uri="{FF2B5EF4-FFF2-40B4-BE49-F238E27FC236}">
                <a16:creationId xmlns:a16="http://schemas.microsoft.com/office/drawing/2014/main" id="{B33B0E2C-B39C-4FED-8DF2-FDB5822F92E1}"/>
              </a:ext>
            </a:extLst>
          </p:cNvPr>
          <p:cNvSpPr>
            <a:spLocks noGrp="1"/>
          </p:cNvSpPr>
          <p:nvPr>
            <p:ph type="body" sz="quarter" idx="62"/>
          </p:nvPr>
        </p:nvSpPr>
        <p:spPr>
          <a:xfrm>
            <a:off x="560744" y="895249"/>
            <a:ext cx="9194219" cy="267033"/>
          </a:xfrm>
        </p:spPr>
        <p:txBody>
          <a:bodyPr/>
          <a:lstStyle/>
          <a:p>
            <a:r>
              <a:rPr lang="en-US" altLang="zh-CN" dirty="0"/>
              <a:t>TR 38.869 section 7.2.1.1</a:t>
            </a:r>
            <a:endParaRPr lang="zh-CN" altLang="en-US" dirty="0"/>
          </a:p>
        </p:txBody>
      </p:sp>
    </p:spTree>
    <p:extLst>
      <p:ext uri="{BB962C8B-B14F-4D97-AF65-F5344CB8AC3E}">
        <p14:creationId xmlns:p14="http://schemas.microsoft.com/office/powerpoint/2010/main" val="38403683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61"/>
          </p:nvPr>
        </p:nvSpPr>
        <p:spPr>
          <a:xfrm>
            <a:off x="560744" y="356984"/>
            <a:ext cx="10181320" cy="456860"/>
          </a:xfrm>
        </p:spPr>
        <p:txBody>
          <a:bodyPr/>
          <a:lstStyle/>
          <a:p>
            <a:r>
              <a:rPr lang="en-US" altLang="zh-CN" dirty="0"/>
              <a:t>Power consumption for potential LP-WUS waveforms reception </a:t>
            </a:r>
          </a:p>
        </p:txBody>
      </p:sp>
      <p:sp>
        <p:nvSpPr>
          <p:cNvPr id="11" name="矩形 10">
            <a:extLst>
              <a:ext uri="{FF2B5EF4-FFF2-40B4-BE49-F238E27FC236}">
                <a16:creationId xmlns:a16="http://schemas.microsoft.com/office/drawing/2014/main" id="{1E137CC5-E6F0-448B-98D2-449F7C5D3A5B}"/>
              </a:ext>
            </a:extLst>
          </p:cNvPr>
          <p:cNvSpPr/>
          <p:nvPr/>
        </p:nvSpPr>
        <p:spPr>
          <a:xfrm>
            <a:off x="560744" y="1399926"/>
            <a:ext cx="10181320" cy="5355312"/>
          </a:xfrm>
          <a:prstGeom prst="rect">
            <a:avLst/>
          </a:prstGeom>
        </p:spPr>
        <p:txBody>
          <a:bodyPr wrap="square">
            <a:spAutoFit/>
          </a:bodyPr>
          <a:lstStyle/>
          <a:p>
            <a:pPr marL="285750" indent="-285750">
              <a:spcAft>
                <a:spcPts val="600"/>
              </a:spcAft>
              <a:buFont typeface="Arial" panose="020B0604020202020204" pitchFamily="34" charset="0"/>
              <a:buChar char="•"/>
            </a:pPr>
            <a:r>
              <a:rPr lang="en-US" altLang="zh-CN" sz="1600" b="1" dirty="0">
                <a:latin typeface="Times New Roman" panose="02020603050405020304" pitchFamily="18" charset="0"/>
                <a:cs typeface="Times New Roman" panose="02020603050405020304" pitchFamily="18" charset="0"/>
              </a:rPr>
              <a:t>Receiver architectures for OOK: power</a:t>
            </a:r>
            <a:r>
              <a:rPr lang="zh-CN" altLang="en-US" sz="1600" b="1" dirty="0">
                <a:latin typeface="Times New Roman" panose="02020603050405020304" pitchFamily="18" charset="0"/>
                <a:cs typeface="Times New Roman" panose="02020603050405020304" pitchFamily="18" charset="0"/>
              </a:rPr>
              <a:t> </a:t>
            </a:r>
            <a:r>
              <a:rPr lang="en-US" altLang="zh-CN" sz="1600" b="1" dirty="0">
                <a:latin typeface="Times New Roman" panose="02020603050405020304" pitchFamily="18" charset="0"/>
                <a:cs typeface="Times New Roman" panose="02020603050405020304" pitchFamily="18" charset="0"/>
              </a:rPr>
              <a:t>consumption and noise figure</a:t>
            </a:r>
          </a:p>
          <a:p>
            <a:pPr marL="742950" lvl="1" indent="-285750">
              <a:spcAft>
                <a:spcPts val="600"/>
              </a:spcAft>
              <a:buFont typeface="Wingdings" panose="05000000000000000000" pitchFamily="2" charset="2"/>
              <a:buChar char=" "/>
            </a:pPr>
            <a:r>
              <a:rPr lang="en-GB" sz="1600" dirty="0">
                <a:latin typeface="Times New Roman" panose="02020603050405020304" pitchFamily="18" charset="0"/>
                <a:cs typeface="Times New Roman" panose="02020603050405020304" pitchFamily="18" charset="0"/>
              </a:rPr>
              <a:t>Relative power consumption and noise figure for OOK-1/2/4 with heterodyne architecture with IF envelope detection</a:t>
            </a:r>
          </a:p>
          <a:p>
            <a:pPr marL="742950" lvl="1" indent="-285750">
              <a:spcAft>
                <a:spcPts val="600"/>
              </a:spcAft>
              <a:buFont typeface="Wingdings" panose="05000000000000000000" pitchFamily="2" charset="2"/>
              <a:buChar char=" "/>
            </a:pPr>
            <a:endParaRPr lang="en-GB" sz="1600" dirty="0">
              <a:latin typeface="Times New Roman" panose="02020603050405020304" pitchFamily="18" charset="0"/>
              <a:cs typeface="Times New Roman" panose="02020603050405020304" pitchFamily="18" charset="0"/>
            </a:endParaRPr>
          </a:p>
          <a:p>
            <a:pPr marL="742950" lvl="1" indent="-285750">
              <a:spcAft>
                <a:spcPts val="600"/>
              </a:spcAft>
              <a:buFont typeface="Wingdings" panose="05000000000000000000" pitchFamily="2" charset="2"/>
              <a:buChar char=" "/>
            </a:pPr>
            <a:endParaRPr lang="en-GB" sz="1600" dirty="0">
              <a:latin typeface="Times New Roman" panose="02020603050405020304" pitchFamily="18" charset="0"/>
              <a:cs typeface="Times New Roman" panose="02020603050405020304" pitchFamily="18" charset="0"/>
            </a:endParaRPr>
          </a:p>
          <a:p>
            <a:pPr marL="742950" lvl="1" indent="-285750">
              <a:spcAft>
                <a:spcPts val="600"/>
              </a:spcAft>
              <a:buFont typeface="Wingdings" panose="05000000000000000000" pitchFamily="2" charset="2"/>
              <a:buChar char=" "/>
            </a:pPr>
            <a:r>
              <a:rPr lang="en-GB" sz="1600" dirty="0">
                <a:latin typeface="Times New Roman" panose="02020603050405020304" pitchFamily="18" charset="0"/>
                <a:cs typeface="Times New Roman" panose="02020603050405020304" pitchFamily="18" charset="0"/>
              </a:rPr>
              <a:t>Relative power consumption and noise figure for OOK-1/2/4 with homodyne/zero-IF architecture with baseband envelope detection</a:t>
            </a:r>
          </a:p>
          <a:p>
            <a:pPr marL="742950" lvl="1" indent="-285750">
              <a:spcAft>
                <a:spcPts val="600"/>
              </a:spcAft>
              <a:buFont typeface="Wingdings" panose="05000000000000000000" pitchFamily="2" charset="2"/>
              <a:buChar char=" "/>
            </a:pPr>
            <a:endParaRPr lang="en-GB" sz="1600" dirty="0">
              <a:latin typeface="Times New Roman" panose="02020603050405020304" pitchFamily="18" charset="0"/>
              <a:cs typeface="Times New Roman" panose="02020603050405020304" pitchFamily="18" charset="0"/>
            </a:endParaRPr>
          </a:p>
          <a:p>
            <a:pPr marL="742950" lvl="1" indent="-285750">
              <a:spcAft>
                <a:spcPts val="600"/>
              </a:spcAft>
              <a:buFont typeface="Wingdings" panose="05000000000000000000" pitchFamily="2" charset="2"/>
              <a:buChar char=" "/>
            </a:pPr>
            <a:endParaRPr lang="en-GB" sz="1600" dirty="0">
              <a:latin typeface="Times New Roman" panose="02020603050405020304" pitchFamily="18" charset="0"/>
              <a:cs typeface="Times New Roman" panose="02020603050405020304" pitchFamily="18" charset="0"/>
            </a:endParaRPr>
          </a:p>
          <a:p>
            <a:pPr marL="742950" lvl="1" indent="-285750">
              <a:spcAft>
                <a:spcPts val="600"/>
              </a:spcAft>
              <a:buFont typeface="Wingdings" panose="05000000000000000000" pitchFamily="2" charset="2"/>
              <a:buChar char=" "/>
            </a:pPr>
            <a:endParaRPr lang="en-GB" sz="1600" dirty="0">
              <a:latin typeface="Times New Roman" panose="02020603050405020304" pitchFamily="18" charset="0"/>
              <a:cs typeface="Times New Roman" panose="02020603050405020304" pitchFamily="18" charset="0"/>
            </a:endParaRPr>
          </a:p>
          <a:p>
            <a:pPr marL="742950" lvl="1" indent="-285750">
              <a:spcAft>
                <a:spcPts val="600"/>
              </a:spcAft>
              <a:buFont typeface="Wingdings" panose="05000000000000000000" pitchFamily="2" charset="2"/>
              <a:buChar char=" "/>
            </a:pPr>
            <a:r>
              <a:rPr lang="en-US" sz="1600" dirty="0">
                <a:latin typeface="Times New Roman" panose="02020603050405020304" pitchFamily="18" charset="0"/>
                <a:cs typeface="Times New Roman" panose="02020603050405020304" pitchFamily="18" charset="0"/>
              </a:rPr>
              <a:t>Relative power consumption and noise figure for FSK with parallel heterodyne architecture </a:t>
            </a:r>
          </a:p>
          <a:p>
            <a:pPr marL="742950" lvl="1" indent="-285750">
              <a:spcAft>
                <a:spcPts val="600"/>
              </a:spcAft>
              <a:buFont typeface="Wingdings" panose="05000000000000000000" pitchFamily="2" charset="2"/>
              <a:buChar char=" "/>
            </a:pPr>
            <a:endParaRPr lang="en-US" sz="1600" dirty="0">
              <a:latin typeface="Times New Roman" panose="02020603050405020304" pitchFamily="18" charset="0"/>
              <a:cs typeface="Times New Roman" panose="02020603050405020304" pitchFamily="18" charset="0"/>
            </a:endParaRPr>
          </a:p>
          <a:p>
            <a:pPr marL="742950" lvl="1" indent="-285750">
              <a:spcAft>
                <a:spcPts val="600"/>
              </a:spcAft>
              <a:buFont typeface="Wingdings" panose="05000000000000000000" pitchFamily="2" charset="2"/>
              <a:buChar char=" "/>
            </a:pPr>
            <a:endParaRPr lang="en-US" sz="1600" dirty="0">
              <a:latin typeface="Times New Roman" panose="02020603050405020304" pitchFamily="18" charset="0"/>
              <a:cs typeface="Times New Roman" panose="02020603050405020304" pitchFamily="18" charset="0"/>
            </a:endParaRPr>
          </a:p>
          <a:p>
            <a:pPr marL="742950" lvl="1" indent="-285750">
              <a:spcAft>
                <a:spcPts val="600"/>
              </a:spcAft>
              <a:buFont typeface="Wingdings" panose="05000000000000000000" pitchFamily="2" charset="2"/>
              <a:buChar char=" "/>
            </a:pPr>
            <a:r>
              <a:rPr lang="en-US" sz="1600" dirty="0">
                <a:latin typeface="Times New Roman" panose="02020603050405020304" pitchFamily="18" charset="0"/>
                <a:cs typeface="Times New Roman" panose="02020603050405020304" pitchFamily="18" charset="0"/>
              </a:rPr>
              <a:t>Relative power consumption and noise figure for FSK with parallel homodyne architecture</a:t>
            </a:r>
          </a:p>
          <a:p>
            <a:pPr marL="742950" lvl="1" indent="-285750">
              <a:spcAft>
                <a:spcPts val="600"/>
              </a:spcAft>
              <a:buFont typeface="Wingdings" panose="05000000000000000000" pitchFamily="2" charset="2"/>
              <a:buChar char=" "/>
            </a:pPr>
            <a:endParaRPr lang="en-US" sz="1600" dirty="0">
              <a:latin typeface="Times New Roman" panose="02020603050405020304" pitchFamily="18" charset="0"/>
              <a:cs typeface="Times New Roman" panose="02020603050405020304" pitchFamily="18" charset="0"/>
            </a:endParaRPr>
          </a:p>
          <a:p>
            <a:pPr>
              <a:spcAft>
                <a:spcPts val="600"/>
              </a:spcAft>
            </a:pPr>
            <a:endParaRPr lang="en-US" altLang="zh-CN" sz="1600" b="1" dirty="0">
              <a:latin typeface="Times New Roman" panose="02020603050405020304" pitchFamily="18" charset="0"/>
              <a:cs typeface="Times New Roman" panose="02020603050405020304" pitchFamily="18" charset="0"/>
            </a:endParaRPr>
          </a:p>
          <a:p>
            <a:pPr marL="358650">
              <a:spcAft>
                <a:spcPts val="600"/>
              </a:spcAft>
            </a:pPr>
            <a:endParaRPr lang="en-US" altLang="zh-CN" sz="1600" dirty="0">
              <a:latin typeface="Times New Roman" panose="02020603050405020304" pitchFamily="18" charset="0"/>
              <a:cs typeface="Times New Roman" panose="02020603050405020304" pitchFamily="18" charset="0"/>
            </a:endParaRPr>
          </a:p>
        </p:txBody>
      </p:sp>
      <p:graphicFrame>
        <p:nvGraphicFramePr>
          <p:cNvPr id="4" name="表格 3">
            <a:extLst>
              <a:ext uri="{FF2B5EF4-FFF2-40B4-BE49-F238E27FC236}">
                <a16:creationId xmlns:a16="http://schemas.microsoft.com/office/drawing/2014/main" id="{17114B11-9E18-4C3D-9122-2D38F9089A66}"/>
              </a:ext>
            </a:extLst>
          </p:cNvPr>
          <p:cNvGraphicFramePr>
            <a:graphicFrameLocks noGrp="1"/>
          </p:cNvGraphicFramePr>
          <p:nvPr>
            <p:extLst>
              <p:ext uri="{D42A27DB-BD31-4B8C-83A1-F6EECF244321}">
                <p14:modId xmlns:p14="http://schemas.microsoft.com/office/powerpoint/2010/main" val="2977156326"/>
              </p:ext>
            </p:extLst>
          </p:nvPr>
        </p:nvGraphicFramePr>
        <p:xfrm>
          <a:off x="1702034" y="2291922"/>
          <a:ext cx="8078458" cy="609600"/>
        </p:xfrm>
        <a:graphic>
          <a:graphicData uri="http://schemas.openxmlformats.org/drawingml/2006/table">
            <a:tbl>
              <a:tblPr firstRow="1" firstCol="1" bandRow="1">
                <a:tableStyleId>{5C22544A-7EE6-4342-B048-85BDC9FD1C3A}</a:tableStyleId>
              </a:tblPr>
              <a:tblGrid>
                <a:gridCol w="1818561">
                  <a:extLst>
                    <a:ext uri="{9D8B030D-6E8A-4147-A177-3AD203B41FA5}">
                      <a16:colId xmlns:a16="http://schemas.microsoft.com/office/drawing/2014/main" val="3434725609"/>
                    </a:ext>
                  </a:extLst>
                </a:gridCol>
                <a:gridCol w="2015882">
                  <a:extLst>
                    <a:ext uri="{9D8B030D-6E8A-4147-A177-3AD203B41FA5}">
                      <a16:colId xmlns:a16="http://schemas.microsoft.com/office/drawing/2014/main" val="879765929"/>
                    </a:ext>
                  </a:extLst>
                </a:gridCol>
                <a:gridCol w="847951">
                  <a:extLst>
                    <a:ext uri="{9D8B030D-6E8A-4147-A177-3AD203B41FA5}">
                      <a16:colId xmlns:a16="http://schemas.microsoft.com/office/drawing/2014/main" val="605500457"/>
                    </a:ext>
                  </a:extLst>
                </a:gridCol>
                <a:gridCol w="849016">
                  <a:extLst>
                    <a:ext uri="{9D8B030D-6E8A-4147-A177-3AD203B41FA5}">
                      <a16:colId xmlns:a16="http://schemas.microsoft.com/office/drawing/2014/main" val="783321084"/>
                    </a:ext>
                  </a:extLst>
                </a:gridCol>
                <a:gridCol w="849016">
                  <a:extLst>
                    <a:ext uri="{9D8B030D-6E8A-4147-A177-3AD203B41FA5}">
                      <a16:colId xmlns:a16="http://schemas.microsoft.com/office/drawing/2014/main" val="2136297267"/>
                    </a:ext>
                  </a:extLst>
                </a:gridCol>
                <a:gridCol w="849016">
                  <a:extLst>
                    <a:ext uri="{9D8B030D-6E8A-4147-A177-3AD203B41FA5}">
                      <a16:colId xmlns:a16="http://schemas.microsoft.com/office/drawing/2014/main" val="1770476823"/>
                    </a:ext>
                  </a:extLst>
                </a:gridCol>
                <a:gridCol w="849016">
                  <a:extLst>
                    <a:ext uri="{9D8B030D-6E8A-4147-A177-3AD203B41FA5}">
                      <a16:colId xmlns:a16="http://schemas.microsoft.com/office/drawing/2014/main" val="172886512"/>
                    </a:ext>
                  </a:extLst>
                </a:gridCol>
              </a:tblGrid>
              <a:tr h="39370">
                <a:tc>
                  <a:txBody>
                    <a:bodyPr/>
                    <a:lstStyle/>
                    <a:p>
                      <a:pPr>
                        <a:spcAft>
                          <a:spcPts val="0"/>
                        </a:spcAft>
                      </a:pPr>
                      <a:r>
                        <a:rPr lang="en-GB" sz="1000">
                          <a:effectLst/>
                        </a:rPr>
                        <a:t>Source reference</a:t>
                      </a:r>
                      <a:endParaRPr lang="en-US" sz="1000">
                        <a:effectLst/>
                        <a:latin typeface="Times New Roman" panose="02020603050405020304" pitchFamily="18" charset="0"/>
                        <a:ea typeface="等线" panose="02010600030101010101" pitchFamily="2" charset="-122"/>
                      </a:endParaRPr>
                    </a:p>
                  </a:txBody>
                  <a:tcPr marL="36830" marR="36830" marT="0" marB="0"/>
                </a:tc>
                <a:tc>
                  <a:txBody>
                    <a:bodyPr/>
                    <a:lstStyle/>
                    <a:p>
                      <a:pPr algn="ctr">
                        <a:spcAft>
                          <a:spcPts val="0"/>
                        </a:spcAft>
                      </a:pPr>
                      <a:r>
                        <a:rPr lang="en-GB" sz="1000" dirty="0">
                          <a:effectLst/>
                        </a:rPr>
                        <a:t>[7A-1]</a:t>
                      </a:r>
                      <a:endParaRPr lang="en-US" sz="1000" dirty="0">
                        <a:effectLst/>
                        <a:latin typeface="Times New Roman" panose="02020603050405020304" pitchFamily="18" charset="0"/>
                        <a:ea typeface="等线" panose="02010600030101010101" pitchFamily="2" charset="-122"/>
                      </a:endParaRPr>
                    </a:p>
                  </a:txBody>
                  <a:tcPr marL="36830" marR="36830" marT="0" marB="0"/>
                </a:tc>
                <a:tc>
                  <a:txBody>
                    <a:bodyPr/>
                    <a:lstStyle/>
                    <a:p>
                      <a:pPr algn="ctr">
                        <a:spcAft>
                          <a:spcPts val="0"/>
                        </a:spcAft>
                      </a:pPr>
                      <a:r>
                        <a:rPr lang="en-GB" sz="1000">
                          <a:effectLst/>
                        </a:rPr>
                        <a:t>[7A-2]</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[7A-3]</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[7A-4]</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[7A-5]</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[7A-6]</a:t>
                      </a:r>
                      <a:endParaRPr lang="en-US" sz="1000">
                        <a:effectLst/>
                        <a:latin typeface="Times New Roman" panose="02020603050405020304" pitchFamily="18" charset="0"/>
                        <a:ea typeface="等线" panose="02010600030101010101" pitchFamily="2" charset="-122"/>
                      </a:endParaRPr>
                    </a:p>
                  </a:txBody>
                  <a:tcPr marL="36830" marR="36830" marT="0" marB="0" anchor="ctr"/>
                </a:tc>
                <a:extLst>
                  <a:ext uri="{0D108BD9-81ED-4DB2-BD59-A6C34878D82A}">
                    <a16:rowId xmlns:a16="http://schemas.microsoft.com/office/drawing/2014/main" val="1056356586"/>
                  </a:ext>
                </a:extLst>
              </a:tr>
              <a:tr h="238125">
                <a:tc>
                  <a:txBody>
                    <a:bodyPr/>
                    <a:lstStyle/>
                    <a:p>
                      <a:pPr>
                        <a:spcAft>
                          <a:spcPts val="0"/>
                        </a:spcAft>
                      </a:pPr>
                      <a:r>
                        <a:rPr lang="en-GB" sz="1000">
                          <a:effectLst/>
                        </a:rPr>
                        <a:t>Power consumption</a:t>
                      </a:r>
                      <a:endParaRPr lang="en-US" sz="1000">
                        <a:effectLst/>
                      </a:endParaRPr>
                    </a:p>
                    <a:p>
                      <a:pPr>
                        <a:spcAft>
                          <a:spcPts val="0"/>
                        </a:spcAft>
                      </a:pPr>
                      <a:r>
                        <a:rPr lang="en-GB" sz="1000">
                          <a:effectLst/>
                        </a:rPr>
                        <a:t>(ON state)</a:t>
                      </a:r>
                      <a:endParaRPr lang="en-US" sz="1000">
                        <a:effectLst/>
                        <a:latin typeface="Times New Roman" panose="02020603050405020304" pitchFamily="18" charset="0"/>
                        <a:ea typeface="等线" panose="02010600030101010101" pitchFamily="2" charset="-122"/>
                      </a:endParaRPr>
                    </a:p>
                  </a:txBody>
                  <a:tcPr marL="36830" marR="36830" marT="0" marB="0"/>
                </a:tc>
                <a:tc>
                  <a:txBody>
                    <a:bodyPr/>
                    <a:lstStyle/>
                    <a:p>
                      <a:pPr algn="ctr">
                        <a:spcAft>
                          <a:spcPts val="0"/>
                        </a:spcAft>
                      </a:pPr>
                      <a:r>
                        <a:rPr lang="en-GB" sz="1000">
                          <a:effectLst/>
                        </a:rPr>
                        <a:t>0.1 for single-branch, 0.01 for each additional branch</a:t>
                      </a:r>
                      <a:endParaRPr lang="en-US" sz="1000">
                        <a:effectLst/>
                        <a:latin typeface="Times New Roman" panose="02020603050405020304" pitchFamily="18" charset="0"/>
                        <a:ea typeface="等线" panose="02010600030101010101" pitchFamily="2" charset="-122"/>
                      </a:endParaRPr>
                    </a:p>
                  </a:txBody>
                  <a:tcPr marL="36830" marR="36830" marT="0" marB="0"/>
                </a:tc>
                <a:tc>
                  <a:txBody>
                    <a:bodyPr/>
                    <a:lstStyle/>
                    <a:p>
                      <a:pPr algn="ctr">
                        <a:spcAft>
                          <a:spcPts val="0"/>
                        </a:spcAft>
                      </a:pPr>
                      <a:r>
                        <a:rPr lang="en-GB" sz="1000" dirty="0">
                          <a:effectLst/>
                          <a:highlight>
                            <a:srgbClr val="FFFF00"/>
                          </a:highlight>
                        </a:rPr>
                        <a:t>0.5</a:t>
                      </a:r>
                      <a:endParaRPr lang="en-US" sz="1000" dirty="0">
                        <a:effectLst/>
                        <a:highlight>
                          <a:srgbClr val="FFFF00"/>
                        </a:highligh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dirty="0">
                          <a:effectLst/>
                          <a:highlight>
                            <a:srgbClr val="FFFF00"/>
                          </a:highlight>
                        </a:rPr>
                        <a:t>0.1~1</a:t>
                      </a:r>
                      <a:endParaRPr lang="en-US" sz="1000" dirty="0">
                        <a:effectLst/>
                        <a:highlight>
                          <a:srgbClr val="FFFF00"/>
                        </a:highligh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dirty="0">
                          <a:effectLst/>
                          <a:highlight>
                            <a:srgbClr val="FFFF00"/>
                          </a:highlight>
                        </a:rPr>
                        <a:t>0.1</a:t>
                      </a:r>
                      <a:endParaRPr lang="en-US" sz="1000" dirty="0">
                        <a:effectLst/>
                        <a:highlight>
                          <a:srgbClr val="FFFF00"/>
                        </a:highligh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dirty="0">
                          <a:effectLst/>
                          <a:highlight>
                            <a:srgbClr val="FFFF00"/>
                          </a:highlight>
                        </a:rPr>
                        <a:t>0.1~1</a:t>
                      </a:r>
                      <a:endParaRPr lang="en-US" sz="1000" dirty="0">
                        <a:effectLst/>
                        <a:highlight>
                          <a:srgbClr val="FFFF00"/>
                        </a:highligh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dirty="0">
                          <a:effectLst/>
                          <a:highlight>
                            <a:srgbClr val="FFFF00"/>
                          </a:highlight>
                        </a:rPr>
                        <a:t>1</a:t>
                      </a:r>
                      <a:r>
                        <a:rPr lang="en-GB" sz="1000" dirty="0">
                          <a:effectLst/>
                        </a:rPr>
                        <a:t>~4</a:t>
                      </a:r>
                      <a:endParaRPr lang="en-US" sz="1000" dirty="0">
                        <a:effectLst/>
                        <a:latin typeface="Times New Roman" panose="02020603050405020304" pitchFamily="18" charset="0"/>
                        <a:ea typeface="等线" panose="02010600030101010101" pitchFamily="2" charset="-122"/>
                      </a:endParaRPr>
                    </a:p>
                  </a:txBody>
                  <a:tcPr marL="36830" marR="36830" marT="0" marB="0" anchor="ctr"/>
                </a:tc>
                <a:extLst>
                  <a:ext uri="{0D108BD9-81ED-4DB2-BD59-A6C34878D82A}">
                    <a16:rowId xmlns:a16="http://schemas.microsoft.com/office/drawing/2014/main" val="1571646931"/>
                  </a:ext>
                </a:extLst>
              </a:tr>
              <a:tr h="50800">
                <a:tc>
                  <a:txBody>
                    <a:bodyPr/>
                    <a:lstStyle/>
                    <a:p>
                      <a:pPr>
                        <a:spcAft>
                          <a:spcPts val="0"/>
                        </a:spcAft>
                      </a:pPr>
                      <a:r>
                        <a:rPr lang="en-GB" sz="1000">
                          <a:effectLst/>
                        </a:rPr>
                        <a:t>Noise figure (dB)</a:t>
                      </a:r>
                      <a:endParaRPr lang="en-US" sz="1000">
                        <a:effectLst/>
                        <a:latin typeface="Times New Roman" panose="02020603050405020304" pitchFamily="18" charset="0"/>
                        <a:ea typeface="等线" panose="02010600030101010101" pitchFamily="2" charset="-122"/>
                      </a:endParaRPr>
                    </a:p>
                  </a:txBody>
                  <a:tcPr marL="36830" marR="36830" marT="0" marB="0"/>
                </a:tc>
                <a:tc>
                  <a:txBody>
                    <a:bodyPr/>
                    <a:lstStyle/>
                    <a:p>
                      <a:pPr algn="ctr">
                        <a:spcAft>
                          <a:spcPts val="0"/>
                        </a:spcAft>
                      </a:pPr>
                      <a:r>
                        <a:rPr lang="en-GB" sz="1000" dirty="0">
                          <a:effectLst/>
                        </a:rPr>
                        <a:t>15</a:t>
                      </a:r>
                      <a:endParaRPr lang="en-US" sz="1000" dirty="0">
                        <a:effectLst/>
                        <a:latin typeface="Times New Roman" panose="02020603050405020304" pitchFamily="18" charset="0"/>
                        <a:ea typeface="等线" panose="02010600030101010101" pitchFamily="2" charset="-122"/>
                      </a:endParaRPr>
                    </a:p>
                  </a:txBody>
                  <a:tcPr marL="36830" marR="36830" marT="0" marB="0"/>
                </a:tc>
                <a:tc>
                  <a:txBody>
                    <a:bodyPr/>
                    <a:lstStyle/>
                    <a:p>
                      <a:pPr algn="ctr">
                        <a:spcAft>
                          <a:spcPts val="0"/>
                        </a:spcAft>
                      </a:pPr>
                      <a:r>
                        <a:rPr lang="en-GB" sz="1000">
                          <a:effectLst/>
                        </a:rPr>
                        <a:t>10~15</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[9-15]</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15</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12</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dirty="0">
                          <a:effectLst/>
                        </a:rPr>
                        <a:t>12~15</a:t>
                      </a:r>
                      <a:endParaRPr lang="en-US" sz="1000" dirty="0">
                        <a:effectLst/>
                        <a:latin typeface="Times New Roman" panose="02020603050405020304" pitchFamily="18" charset="0"/>
                        <a:ea typeface="等线" panose="02010600030101010101" pitchFamily="2" charset="-122"/>
                      </a:endParaRPr>
                    </a:p>
                  </a:txBody>
                  <a:tcPr marL="36830" marR="36830" marT="0" marB="0" anchor="ctr"/>
                </a:tc>
                <a:extLst>
                  <a:ext uri="{0D108BD9-81ED-4DB2-BD59-A6C34878D82A}">
                    <a16:rowId xmlns:a16="http://schemas.microsoft.com/office/drawing/2014/main" val="2845845750"/>
                  </a:ext>
                </a:extLst>
              </a:tr>
            </a:tbl>
          </a:graphicData>
        </a:graphic>
      </p:graphicFrame>
      <p:graphicFrame>
        <p:nvGraphicFramePr>
          <p:cNvPr id="5" name="表格 4">
            <a:extLst>
              <a:ext uri="{FF2B5EF4-FFF2-40B4-BE49-F238E27FC236}">
                <a16:creationId xmlns:a16="http://schemas.microsoft.com/office/drawing/2014/main" id="{59293E73-99C3-43E3-A2D1-B1757CDC2944}"/>
              </a:ext>
            </a:extLst>
          </p:cNvPr>
          <p:cNvGraphicFramePr>
            <a:graphicFrameLocks noGrp="1"/>
          </p:cNvGraphicFramePr>
          <p:nvPr>
            <p:extLst>
              <p:ext uri="{D42A27DB-BD31-4B8C-83A1-F6EECF244321}">
                <p14:modId xmlns:p14="http://schemas.microsoft.com/office/powerpoint/2010/main" val="2755258484"/>
              </p:ext>
            </p:extLst>
          </p:nvPr>
        </p:nvGraphicFramePr>
        <p:xfrm>
          <a:off x="1702030" y="3460376"/>
          <a:ext cx="8078462" cy="1066800"/>
        </p:xfrm>
        <a:graphic>
          <a:graphicData uri="http://schemas.openxmlformats.org/drawingml/2006/table">
            <a:tbl>
              <a:tblPr firstRow="1" firstCol="1" bandRow="1">
                <a:tableStyleId>{5C22544A-7EE6-4342-B048-85BDC9FD1C3A}</a:tableStyleId>
              </a:tblPr>
              <a:tblGrid>
                <a:gridCol w="944920">
                  <a:extLst>
                    <a:ext uri="{9D8B030D-6E8A-4147-A177-3AD203B41FA5}">
                      <a16:colId xmlns:a16="http://schemas.microsoft.com/office/drawing/2014/main" val="2814138732"/>
                    </a:ext>
                  </a:extLst>
                </a:gridCol>
                <a:gridCol w="1532959">
                  <a:extLst>
                    <a:ext uri="{9D8B030D-6E8A-4147-A177-3AD203B41FA5}">
                      <a16:colId xmlns:a16="http://schemas.microsoft.com/office/drawing/2014/main" val="2241180165"/>
                    </a:ext>
                  </a:extLst>
                </a:gridCol>
                <a:gridCol w="622107">
                  <a:extLst>
                    <a:ext uri="{9D8B030D-6E8A-4147-A177-3AD203B41FA5}">
                      <a16:colId xmlns:a16="http://schemas.microsoft.com/office/drawing/2014/main" val="3081283882"/>
                    </a:ext>
                  </a:extLst>
                </a:gridCol>
                <a:gridCol w="622107">
                  <a:extLst>
                    <a:ext uri="{9D8B030D-6E8A-4147-A177-3AD203B41FA5}">
                      <a16:colId xmlns:a16="http://schemas.microsoft.com/office/drawing/2014/main" val="562330192"/>
                    </a:ext>
                  </a:extLst>
                </a:gridCol>
                <a:gridCol w="622917">
                  <a:extLst>
                    <a:ext uri="{9D8B030D-6E8A-4147-A177-3AD203B41FA5}">
                      <a16:colId xmlns:a16="http://schemas.microsoft.com/office/drawing/2014/main" val="1715628401"/>
                    </a:ext>
                  </a:extLst>
                </a:gridCol>
                <a:gridCol w="622107">
                  <a:extLst>
                    <a:ext uri="{9D8B030D-6E8A-4147-A177-3AD203B41FA5}">
                      <a16:colId xmlns:a16="http://schemas.microsoft.com/office/drawing/2014/main" val="2777498817"/>
                    </a:ext>
                  </a:extLst>
                </a:gridCol>
                <a:gridCol w="622107">
                  <a:extLst>
                    <a:ext uri="{9D8B030D-6E8A-4147-A177-3AD203B41FA5}">
                      <a16:colId xmlns:a16="http://schemas.microsoft.com/office/drawing/2014/main" val="1362125798"/>
                    </a:ext>
                  </a:extLst>
                </a:gridCol>
                <a:gridCol w="622917">
                  <a:extLst>
                    <a:ext uri="{9D8B030D-6E8A-4147-A177-3AD203B41FA5}">
                      <a16:colId xmlns:a16="http://schemas.microsoft.com/office/drawing/2014/main" val="2638218146"/>
                    </a:ext>
                  </a:extLst>
                </a:gridCol>
                <a:gridCol w="622107">
                  <a:extLst>
                    <a:ext uri="{9D8B030D-6E8A-4147-A177-3AD203B41FA5}">
                      <a16:colId xmlns:a16="http://schemas.microsoft.com/office/drawing/2014/main" val="3448313397"/>
                    </a:ext>
                  </a:extLst>
                </a:gridCol>
                <a:gridCol w="622107">
                  <a:extLst>
                    <a:ext uri="{9D8B030D-6E8A-4147-A177-3AD203B41FA5}">
                      <a16:colId xmlns:a16="http://schemas.microsoft.com/office/drawing/2014/main" val="718804327"/>
                    </a:ext>
                  </a:extLst>
                </a:gridCol>
                <a:gridCol w="622107">
                  <a:extLst>
                    <a:ext uri="{9D8B030D-6E8A-4147-A177-3AD203B41FA5}">
                      <a16:colId xmlns:a16="http://schemas.microsoft.com/office/drawing/2014/main" val="3400622462"/>
                    </a:ext>
                  </a:extLst>
                </a:gridCol>
              </a:tblGrid>
              <a:tr h="39370">
                <a:tc>
                  <a:txBody>
                    <a:bodyPr/>
                    <a:lstStyle/>
                    <a:p>
                      <a:pPr>
                        <a:spcAft>
                          <a:spcPts val="0"/>
                        </a:spcAft>
                      </a:pPr>
                      <a:r>
                        <a:rPr lang="en-GB" sz="1000">
                          <a:effectLst/>
                        </a:rPr>
                        <a:t>Source reference</a:t>
                      </a:r>
                      <a:endParaRPr lang="en-US" sz="1000">
                        <a:effectLst/>
                        <a:latin typeface="Times New Roman" panose="02020603050405020304" pitchFamily="18" charset="0"/>
                        <a:ea typeface="等线" panose="02010600030101010101" pitchFamily="2" charset="-122"/>
                      </a:endParaRPr>
                    </a:p>
                  </a:txBody>
                  <a:tcPr marL="36830" marR="36830" marT="0" marB="0"/>
                </a:tc>
                <a:tc>
                  <a:txBody>
                    <a:bodyPr/>
                    <a:lstStyle/>
                    <a:p>
                      <a:pPr algn="ctr">
                        <a:spcAft>
                          <a:spcPts val="0"/>
                        </a:spcAft>
                      </a:pPr>
                      <a:r>
                        <a:rPr lang="en-GB" sz="1000" dirty="0">
                          <a:effectLst/>
                        </a:rPr>
                        <a:t>[7A-1]</a:t>
                      </a:r>
                      <a:endParaRPr lang="en-US" sz="1000" dirty="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dirty="0">
                          <a:effectLst/>
                        </a:rPr>
                        <a:t>[7A-2]</a:t>
                      </a:r>
                      <a:endParaRPr lang="en-US" sz="1000" dirty="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[7A-3]</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[7A-4]</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[7A-5]</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[7A-6]</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[7A-7]</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[7A-8]</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[7A-9]</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[7A-10]</a:t>
                      </a:r>
                      <a:endParaRPr lang="en-US" sz="1000">
                        <a:effectLst/>
                        <a:latin typeface="Times New Roman" panose="02020603050405020304" pitchFamily="18" charset="0"/>
                        <a:ea typeface="等线" panose="02010600030101010101" pitchFamily="2" charset="-122"/>
                      </a:endParaRPr>
                    </a:p>
                  </a:txBody>
                  <a:tcPr marL="36830" marR="36830" marT="0" marB="0" anchor="ctr"/>
                </a:tc>
                <a:extLst>
                  <a:ext uri="{0D108BD9-81ED-4DB2-BD59-A6C34878D82A}">
                    <a16:rowId xmlns:a16="http://schemas.microsoft.com/office/drawing/2014/main" val="2323977686"/>
                  </a:ext>
                </a:extLst>
              </a:tr>
              <a:tr h="238125">
                <a:tc>
                  <a:txBody>
                    <a:bodyPr/>
                    <a:lstStyle/>
                    <a:p>
                      <a:pPr>
                        <a:spcAft>
                          <a:spcPts val="0"/>
                        </a:spcAft>
                      </a:pPr>
                      <a:r>
                        <a:rPr lang="en-GB" sz="1000">
                          <a:effectLst/>
                        </a:rPr>
                        <a:t>Power consumption</a:t>
                      </a:r>
                      <a:endParaRPr lang="en-US" sz="1000">
                        <a:effectLst/>
                      </a:endParaRPr>
                    </a:p>
                    <a:p>
                      <a:pPr>
                        <a:spcAft>
                          <a:spcPts val="0"/>
                        </a:spcAft>
                      </a:pPr>
                      <a:r>
                        <a:rPr lang="en-GB" sz="1000">
                          <a:effectLst/>
                        </a:rPr>
                        <a:t>(ON state)</a:t>
                      </a:r>
                      <a:endParaRPr lang="en-US" sz="1000">
                        <a:effectLst/>
                        <a:latin typeface="Times New Roman" panose="02020603050405020304" pitchFamily="18" charset="0"/>
                        <a:ea typeface="等线" panose="02010600030101010101" pitchFamily="2" charset="-122"/>
                      </a:endParaRPr>
                    </a:p>
                  </a:txBody>
                  <a:tcPr marL="36830" marR="36830" marT="0" marB="0"/>
                </a:tc>
                <a:tc>
                  <a:txBody>
                    <a:bodyPr/>
                    <a:lstStyle/>
                    <a:p>
                      <a:pPr algn="ctr">
                        <a:spcAft>
                          <a:spcPts val="0"/>
                        </a:spcAft>
                      </a:pPr>
                      <a:r>
                        <a:rPr lang="en-GB" sz="1000">
                          <a:effectLst/>
                        </a:rPr>
                        <a:t>0.09 for single-branch, 0.01 or 0.02 for each additional branch</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dirty="0">
                          <a:effectLst/>
                          <a:highlight>
                            <a:srgbClr val="FFFF00"/>
                          </a:highlight>
                        </a:rPr>
                        <a:t>0.5</a:t>
                      </a:r>
                      <a:endParaRPr lang="en-US" sz="1000" dirty="0">
                        <a:effectLst/>
                        <a:highlight>
                          <a:srgbClr val="FFFF00"/>
                        </a:highligh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dirty="0">
                          <a:effectLst/>
                          <a:highlight>
                            <a:srgbClr val="FFFF00"/>
                          </a:highlight>
                        </a:rPr>
                        <a:t>0.1~1</a:t>
                      </a:r>
                      <a:endParaRPr lang="en-US" sz="1000" dirty="0">
                        <a:effectLst/>
                        <a:highlight>
                          <a:srgbClr val="FFFF00"/>
                        </a:highligh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dirty="0">
                          <a:effectLst/>
                          <a:highlight>
                            <a:srgbClr val="FFFF00"/>
                          </a:highlight>
                        </a:rPr>
                        <a:t>0.1</a:t>
                      </a:r>
                      <a:endParaRPr lang="en-US" sz="1000" dirty="0">
                        <a:effectLst/>
                        <a:highlight>
                          <a:srgbClr val="FFFF00"/>
                        </a:highligh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dirty="0">
                          <a:effectLst/>
                          <a:highlight>
                            <a:srgbClr val="FFFF00"/>
                          </a:highlight>
                        </a:rPr>
                        <a:t>0.05~</a:t>
                      </a:r>
                      <a:endParaRPr lang="en-US" sz="1000" dirty="0">
                        <a:effectLst/>
                        <a:highlight>
                          <a:srgbClr val="FFFF00"/>
                        </a:highlight>
                      </a:endParaRPr>
                    </a:p>
                    <a:p>
                      <a:pPr algn="ctr">
                        <a:spcAft>
                          <a:spcPts val="0"/>
                        </a:spcAft>
                      </a:pPr>
                      <a:r>
                        <a:rPr lang="en-GB" sz="1000" dirty="0">
                          <a:effectLst/>
                          <a:highlight>
                            <a:srgbClr val="FFFF00"/>
                          </a:highlight>
                        </a:rPr>
                        <a:t>0.5</a:t>
                      </a:r>
                      <a:endParaRPr lang="en-US" sz="1000" dirty="0">
                        <a:effectLst/>
                        <a:highlight>
                          <a:srgbClr val="FFFF00"/>
                        </a:highligh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dirty="0">
                          <a:effectLst/>
                          <a:highlight>
                            <a:srgbClr val="FFFF00"/>
                          </a:highlight>
                        </a:rPr>
                        <a:t>0.5~1</a:t>
                      </a:r>
                      <a:endParaRPr lang="en-US" sz="1000" dirty="0">
                        <a:effectLst/>
                        <a:highlight>
                          <a:srgbClr val="FFFF00"/>
                        </a:highligh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dirty="0">
                          <a:effectLst/>
                          <a:highlight>
                            <a:srgbClr val="FFFF00"/>
                          </a:highlight>
                        </a:rPr>
                        <a:t>0.1~0.5</a:t>
                      </a:r>
                      <a:endParaRPr lang="en-US" sz="1000" dirty="0">
                        <a:effectLst/>
                        <a:highlight>
                          <a:srgbClr val="FFFF00"/>
                        </a:highligh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4</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dirty="0">
                          <a:effectLst/>
                          <a:highlight>
                            <a:srgbClr val="FFFF00"/>
                          </a:highlight>
                        </a:rPr>
                        <a:t>~1</a:t>
                      </a:r>
                      <a:endParaRPr lang="en-US" sz="1000" dirty="0">
                        <a:effectLst/>
                        <a:highlight>
                          <a:srgbClr val="FFFF00"/>
                        </a:highligh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dirty="0">
                          <a:effectLst/>
                          <a:highlight>
                            <a:srgbClr val="FFFF00"/>
                          </a:highlight>
                        </a:rPr>
                        <a:t>0.1~0.5</a:t>
                      </a:r>
                      <a:endParaRPr lang="en-US" sz="1000" dirty="0">
                        <a:effectLst/>
                        <a:highlight>
                          <a:srgbClr val="FFFF00"/>
                        </a:highlight>
                        <a:latin typeface="Times New Roman" panose="02020603050405020304" pitchFamily="18" charset="0"/>
                        <a:ea typeface="等线" panose="02010600030101010101" pitchFamily="2" charset="-122"/>
                      </a:endParaRPr>
                    </a:p>
                  </a:txBody>
                  <a:tcPr marL="36830" marR="36830" marT="0" marB="0" anchor="ctr"/>
                </a:tc>
                <a:extLst>
                  <a:ext uri="{0D108BD9-81ED-4DB2-BD59-A6C34878D82A}">
                    <a16:rowId xmlns:a16="http://schemas.microsoft.com/office/drawing/2014/main" val="594554542"/>
                  </a:ext>
                </a:extLst>
              </a:tr>
              <a:tr h="50800">
                <a:tc>
                  <a:txBody>
                    <a:bodyPr/>
                    <a:lstStyle/>
                    <a:p>
                      <a:pPr>
                        <a:spcAft>
                          <a:spcPts val="0"/>
                        </a:spcAft>
                      </a:pPr>
                      <a:r>
                        <a:rPr lang="en-GB" sz="1000">
                          <a:effectLst/>
                        </a:rPr>
                        <a:t>Noise figure (dB)</a:t>
                      </a:r>
                      <a:endParaRPr lang="en-US" sz="1000">
                        <a:effectLst/>
                        <a:latin typeface="Times New Roman" panose="02020603050405020304" pitchFamily="18" charset="0"/>
                        <a:ea typeface="等线" panose="02010600030101010101" pitchFamily="2" charset="-122"/>
                      </a:endParaRPr>
                    </a:p>
                  </a:txBody>
                  <a:tcPr marL="36830" marR="36830" marT="0" marB="0"/>
                </a:tc>
                <a:tc>
                  <a:txBody>
                    <a:bodyPr/>
                    <a:lstStyle/>
                    <a:p>
                      <a:pPr algn="ctr">
                        <a:spcAft>
                          <a:spcPts val="0"/>
                        </a:spcAft>
                      </a:pPr>
                      <a:r>
                        <a:rPr lang="en-GB" sz="1000">
                          <a:effectLst/>
                        </a:rPr>
                        <a:t>15</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10~15</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[10-16]</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15</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12</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15</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12~15</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15</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~15</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dirty="0">
                          <a:effectLst/>
                        </a:rPr>
                        <a:t>12</a:t>
                      </a:r>
                      <a:endParaRPr lang="en-US" sz="1000" dirty="0">
                        <a:effectLst/>
                        <a:latin typeface="Times New Roman" panose="02020603050405020304" pitchFamily="18" charset="0"/>
                        <a:ea typeface="等线" panose="02010600030101010101" pitchFamily="2" charset="-122"/>
                      </a:endParaRPr>
                    </a:p>
                  </a:txBody>
                  <a:tcPr marL="36830" marR="36830" marT="0" marB="0" anchor="ctr"/>
                </a:tc>
                <a:extLst>
                  <a:ext uri="{0D108BD9-81ED-4DB2-BD59-A6C34878D82A}">
                    <a16:rowId xmlns:a16="http://schemas.microsoft.com/office/drawing/2014/main" val="2024227485"/>
                  </a:ext>
                </a:extLst>
              </a:tr>
            </a:tbl>
          </a:graphicData>
        </a:graphic>
      </p:graphicFrame>
      <p:graphicFrame>
        <p:nvGraphicFramePr>
          <p:cNvPr id="6" name="表格 5">
            <a:extLst>
              <a:ext uri="{FF2B5EF4-FFF2-40B4-BE49-F238E27FC236}">
                <a16:creationId xmlns:a16="http://schemas.microsoft.com/office/drawing/2014/main" id="{44682FBF-8A1B-4E5E-9DFD-D62FC4C85299}"/>
              </a:ext>
            </a:extLst>
          </p:cNvPr>
          <p:cNvGraphicFramePr>
            <a:graphicFrameLocks noGrp="1"/>
          </p:cNvGraphicFramePr>
          <p:nvPr>
            <p:extLst>
              <p:ext uri="{D42A27DB-BD31-4B8C-83A1-F6EECF244321}">
                <p14:modId xmlns:p14="http://schemas.microsoft.com/office/powerpoint/2010/main" val="1170163796"/>
              </p:ext>
            </p:extLst>
          </p:nvPr>
        </p:nvGraphicFramePr>
        <p:xfrm>
          <a:off x="2287363" y="4781230"/>
          <a:ext cx="4515485" cy="609600"/>
        </p:xfrm>
        <a:graphic>
          <a:graphicData uri="http://schemas.openxmlformats.org/drawingml/2006/table">
            <a:tbl>
              <a:tblPr firstRow="1" firstCol="1" bandRow="1">
                <a:tableStyleId>{5C22544A-7EE6-4342-B048-85BDC9FD1C3A}</a:tableStyleId>
              </a:tblPr>
              <a:tblGrid>
                <a:gridCol w="1254125">
                  <a:extLst>
                    <a:ext uri="{9D8B030D-6E8A-4147-A177-3AD203B41FA5}">
                      <a16:colId xmlns:a16="http://schemas.microsoft.com/office/drawing/2014/main" val="1335796710"/>
                    </a:ext>
                  </a:extLst>
                </a:gridCol>
                <a:gridCol w="1471930">
                  <a:extLst>
                    <a:ext uri="{9D8B030D-6E8A-4147-A177-3AD203B41FA5}">
                      <a16:colId xmlns:a16="http://schemas.microsoft.com/office/drawing/2014/main" val="4030532638"/>
                    </a:ext>
                  </a:extLst>
                </a:gridCol>
                <a:gridCol w="570230">
                  <a:extLst>
                    <a:ext uri="{9D8B030D-6E8A-4147-A177-3AD203B41FA5}">
                      <a16:colId xmlns:a16="http://schemas.microsoft.com/office/drawing/2014/main" val="947421759"/>
                    </a:ext>
                  </a:extLst>
                </a:gridCol>
                <a:gridCol w="570230">
                  <a:extLst>
                    <a:ext uri="{9D8B030D-6E8A-4147-A177-3AD203B41FA5}">
                      <a16:colId xmlns:a16="http://schemas.microsoft.com/office/drawing/2014/main" val="1857679722"/>
                    </a:ext>
                  </a:extLst>
                </a:gridCol>
                <a:gridCol w="648970">
                  <a:extLst>
                    <a:ext uri="{9D8B030D-6E8A-4147-A177-3AD203B41FA5}">
                      <a16:colId xmlns:a16="http://schemas.microsoft.com/office/drawing/2014/main" val="3583315009"/>
                    </a:ext>
                  </a:extLst>
                </a:gridCol>
              </a:tblGrid>
              <a:tr h="39370">
                <a:tc>
                  <a:txBody>
                    <a:bodyPr/>
                    <a:lstStyle/>
                    <a:p>
                      <a:pPr>
                        <a:spcAft>
                          <a:spcPts val="0"/>
                        </a:spcAft>
                      </a:pPr>
                      <a:r>
                        <a:rPr lang="en-GB" sz="1000">
                          <a:effectLst/>
                        </a:rPr>
                        <a:t>Source reference</a:t>
                      </a:r>
                      <a:endParaRPr lang="en-US" sz="1000">
                        <a:effectLst/>
                        <a:latin typeface="Times New Roman" panose="02020603050405020304" pitchFamily="18" charset="0"/>
                        <a:ea typeface="等线" panose="02010600030101010101" pitchFamily="2" charset="-122"/>
                      </a:endParaRPr>
                    </a:p>
                  </a:txBody>
                  <a:tcPr marL="36830" marR="36830" marT="0" marB="0"/>
                </a:tc>
                <a:tc>
                  <a:txBody>
                    <a:bodyPr/>
                    <a:lstStyle/>
                    <a:p>
                      <a:pPr algn="ctr">
                        <a:spcAft>
                          <a:spcPts val="0"/>
                        </a:spcAft>
                      </a:pPr>
                      <a:r>
                        <a:rPr lang="en-GB" sz="1000">
                          <a:effectLst/>
                        </a:rPr>
                        <a:t>[7A-1]</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[7A-2]</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[7A-3]</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[7A-4]</a:t>
                      </a:r>
                      <a:endParaRPr lang="en-US" sz="1000">
                        <a:effectLst/>
                        <a:latin typeface="Times New Roman" panose="02020603050405020304" pitchFamily="18" charset="0"/>
                        <a:ea typeface="等线" panose="02010600030101010101" pitchFamily="2" charset="-122"/>
                      </a:endParaRPr>
                    </a:p>
                  </a:txBody>
                  <a:tcPr marL="36830" marR="36830" marT="0" marB="0" anchor="ctr"/>
                </a:tc>
                <a:extLst>
                  <a:ext uri="{0D108BD9-81ED-4DB2-BD59-A6C34878D82A}">
                    <a16:rowId xmlns:a16="http://schemas.microsoft.com/office/drawing/2014/main" val="2563857706"/>
                  </a:ext>
                </a:extLst>
              </a:tr>
              <a:tr h="238125">
                <a:tc>
                  <a:txBody>
                    <a:bodyPr/>
                    <a:lstStyle/>
                    <a:p>
                      <a:pPr>
                        <a:spcAft>
                          <a:spcPts val="0"/>
                        </a:spcAft>
                      </a:pPr>
                      <a:r>
                        <a:rPr lang="en-GB" sz="1000">
                          <a:effectLst/>
                        </a:rPr>
                        <a:t>Power consumption</a:t>
                      </a:r>
                      <a:endParaRPr lang="en-US" sz="1000">
                        <a:effectLst/>
                      </a:endParaRPr>
                    </a:p>
                    <a:p>
                      <a:pPr>
                        <a:spcAft>
                          <a:spcPts val="0"/>
                        </a:spcAft>
                      </a:pPr>
                      <a:r>
                        <a:rPr lang="en-GB" sz="1000">
                          <a:effectLst/>
                        </a:rPr>
                        <a:t>(ON state)</a:t>
                      </a:r>
                      <a:endParaRPr lang="en-US" sz="1000">
                        <a:effectLst/>
                        <a:latin typeface="Times New Roman" panose="02020603050405020304" pitchFamily="18" charset="0"/>
                        <a:ea typeface="等线" panose="02010600030101010101" pitchFamily="2" charset="-122"/>
                      </a:endParaRPr>
                    </a:p>
                  </a:txBody>
                  <a:tcPr marL="36830" marR="36830" marT="0" marB="0"/>
                </a:tc>
                <a:tc>
                  <a:txBody>
                    <a:bodyPr/>
                    <a:lstStyle/>
                    <a:p>
                      <a:pPr algn="ctr">
                        <a:spcAft>
                          <a:spcPts val="0"/>
                        </a:spcAft>
                      </a:pPr>
                      <a:r>
                        <a:rPr lang="en-GB" sz="1000">
                          <a:effectLst/>
                        </a:rPr>
                        <a:t>0.1 for single-branch, 0.01 for each additional branch</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dirty="0">
                          <a:effectLst/>
                          <a:highlight>
                            <a:srgbClr val="FFFF00"/>
                          </a:highlight>
                        </a:rPr>
                        <a:t>0.5</a:t>
                      </a:r>
                      <a:endParaRPr lang="en-US" sz="1000" dirty="0">
                        <a:effectLst/>
                        <a:highlight>
                          <a:srgbClr val="FFFF00"/>
                        </a:highligh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dirty="0">
                          <a:effectLst/>
                          <a:highlight>
                            <a:srgbClr val="FFFF00"/>
                          </a:highlight>
                        </a:rPr>
                        <a:t>0.1~1</a:t>
                      </a:r>
                      <a:endParaRPr lang="en-US" sz="1000" dirty="0">
                        <a:effectLst/>
                        <a:highlight>
                          <a:srgbClr val="FFFF00"/>
                        </a:highligh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dirty="0">
                          <a:effectLst/>
                          <a:highlight>
                            <a:srgbClr val="FFFF00"/>
                          </a:highlight>
                        </a:rPr>
                        <a:t>0.1</a:t>
                      </a:r>
                      <a:endParaRPr lang="en-US" sz="1000" dirty="0">
                        <a:effectLst/>
                        <a:highlight>
                          <a:srgbClr val="FFFF00"/>
                        </a:highlight>
                        <a:latin typeface="Times New Roman" panose="02020603050405020304" pitchFamily="18" charset="0"/>
                        <a:ea typeface="等线" panose="02010600030101010101" pitchFamily="2" charset="-122"/>
                      </a:endParaRPr>
                    </a:p>
                  </a:txBody>
                  <a:tcPr marL="36830" marR="36830" marT="0" marB="0" anchor="ctr"/>
                </a:tc>
                <a:extLst>
                  <a:ext uri="{0D108BD9-81ED-4DB2-BD59-A6C34878D82A}">
                    <a16:rowId xmlns:a16="http://schemas.microsoft.com/office/drawing/2014/main" val="3431000774"/>
                  </a:ext>
                </a:extLst>
              </a:tr>
              <a:tr h="50800">
                <a:tc>
                  <a:txBody>
                    <a:bodyPr/>
                    <a:lstStyle/>
                    <a:p>
                      <a:pPr>
                        <a:spcAft>
                          <a:spcPts val="0"/>
                        </a:spcAft>
                      </a:pPr>
                      <a:r>
                        <a:rPr lang="en-GB" sz="1000">
                          <a:effectLst/>
                        </a:rPr>
                        <a:t>Noise figure (dB)</a:t>
                      </a:r>
                      <a:endParaRPr lang="en-US" sz="1000">
                        <a:effectLst/>
                        <a:latin typeface="Times New Roman" panose="02020603050405020304" pitchFamily="18" charset="0"/>
                        <a:ea typeface="等线" panose="02010600030101010101" pitchFamily="2" charset="-122"/>
                      </a:endParaRPr>
                    </a:p>
                  </a:txBody>
                  <a:tcPr marL="36830" marR="36830" marT="0" marB="0"/>
                </a:tc>
                <a:tc>
                  <a:txBody>
                    <a:bodyPr/>
                    <a:lstStyle/>
                    <a:p>
                      <a:pPr algn="ctr">
                        <a:spcAft>
                          <a:spcPts val="0"/>
                        </a:spcAft>
                      </a:pPr>
                      <a:r>
                        <a:rPr lang="en-GB" sz="1000">
                          <a:effectLst/>
                        </a:rPr>
                        <a:t>15</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10~15</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[9~15]</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dirty="0">
                          <a:effectLst/>
                        </a:rPr>
                        <a:t>15</a:t>
                      </a:r>
                      <a:endParaRPr lang="en-US" sz="1000" dirty="0">
                        <a:effectLst/>
                        <a:latin typeface="Times New Roman" panose="02020603050405020304" pitchFamily="18" charset="0"/>
                        <a:ea typeface="等线" panose="02010600030101010101" pitchFamily="2" charset="-122"/>
                      </a:endParaRPr>
                    </a:p>
                  </a:txBody>
                  <a:tcPr marL="36830" marR="36830" marT="0" marB="0" anchor="ctr"/>
                </a:tc>
                <a:extLst>
                  <a:ext uri="{0D108BD9-81ED-4DB2-BD59-A6C34878D82A}">
                    <a16:rowId xmlns:a16="http://schemas.microsoft.com/office/drawing/2014/main" val="2249338869"/>
                  </a:ext>
                </a:extLst>
              </a:tr>
            </a:tbl>
          </a:graphicData>
        </a:graphic>
      </p:graphicFrame>
      <p:graphicFrame>
        <p:nvGraphicFramePr>
          <p:cNvPr id="7" name="表格 6">
            <a:extLst>
              <a:ext uri="{FF2B5EF4-FFF2-40B4-BE49-F238E27FC236}">
                <a16:creationId xmlns:a16="http://schemas.microsoft.com/office/drawing/2014/main" id="{25DFA1C7-63FD-447B-8673-1E5AB7144458}"/>
              </a:ext>
            </a:extLst>
          </p:cNvPr>
          <p:cNvGraphicFramePr>
            <a:graphicFrameLocks noGrp="1"/>
          </p:cNvGraphicFramePr>
          <p:nvPr>
            <p:extLst>
              <p:ext uri="{D42A27DB-BD31-4B8C-83A1-F6EECF244321}">
                <p14:modId xmlns:p14="http://schemas.microsoft.com/office/powerpoint/2010/main" val="1574437810"/>
              </p:ext>
            </p:extLst>
          </p:nvPr>
        </p:nvGraphicFramePr>
        <p:xfrm>
          <a:off x="2287363" y="5776563"/>
          <a:ext cx="5254625" cy="609600"/>
        </p:xfrm>
        <a:graphic>
          <a:graphicData uri="http://schemas.openxmlformats.org/drawingml/2006/table">
            <a:tbl>
              <a:tblPr firstRow="1" firstCol="1" bandRow="1">
                <a:tableStyleId>{5C22544A-7EE6-4342-B048-85BDC9FD1C3A}</a:tableStyleId>
              </a:tblPr>
              <a:tblGrid>
                <a:gridCol w="1254125">
                  <a:extLst>
                    <a:ext uri="{9D8B030D-6E8A-4147-A177-3AD203B41FA5}">
                      <a16:colId xmlns:a16="http://schemas.microsoft.com/office/drawing/2014/main" val="3872532753"/>
                    </a:ext>
                  </a:extLst>
                </a:gridCol>
                <a:gridCol w="1943100">
                  <a:extLst>
                    <a:ext uri="{9D8B030D-6E8A-4147-A177-3AD203B41FA5}">
                      <a16:colId xmlns:a16="http://schemas.microsoft.com/office/drawing/2014/main" val="28616115"/>
                    </a:ext>
                  </a:extLst>
                </a:gridCol>
                <a:gridCol w="685800">
                  <a:extLst>
                    <a:ext uri="{9D8B030D-6E8A-4147-A177-3AD203B41FA5}">
                      <a16:colId xmlns:a16="http://schemas.microsoft.com/office/drawing/2014/main" val="2676988149"/>
                    </a:ext>
                  </a:extLst>
                </a:gridCol>
                <a:gridCol w="685800">
                  <a:extLst>
                    <a:ext uri="{9D8B030D-6E8A-4147-A177-3AD203B41FA5}">
                      <a16:colId xmlns:a16="http://schemas.microsoft.com/office/drawing/2014/main" val="3345828798"/>
                    </a:ext>
                  </a:extLst>
                </a:gridCol>
                <a:gridCol w="685800">
                  <a:extLst>
                    <a:ext uri="{9D8B030D-6E8A-4147-A177-3AD203B41FA5}">
                      <a16:colId xmlns:a16="http://schemas.microsoft.com/office/drawing/2014/main" val="3481398588"/>
                    </a:ext>
                  </a:extLst>
                </a:gridCol>
              </a:tblGrid>
              <a:tr h="39370">
                <a:tc>
                  <a:txBody>
                    <a:bodyPr/>
                    <a:lstStyle/>
                    <a:p>
                      <a:pPr>
                        <a:spcAft>
                          <a:spcPts val="0"/>
                        </a:spcAft>
                      </a:pPr>
                      <a:r>
                        <a:rPr lang="en-GB" sz="1000">
                          <a:effectLst/>
                        </a:rPr>
                        <a:t>Source reference</a:t>
                      </a:r>
                      <a:endParaRPr lang="en-US" sz="1000">
                        <a:effectLst/>
                        <a:latin typeface="Times New Roman" panose="02020603050405020304" pitchFamily="18" charset="0"/>
                        <a:ea typeface="等线" panose="02010600030101010101" pitchFamily="2" charset="-122"/>
                      </a:endParaRPr>
                    </a:p>
                  </a:txBody>
                  <a:tcPr marL="36830" marR="36830" marT="0" marB="0"/>
                </a:tc>
                <a:tc>
                  <a:txBody>
                    <a:bodyPr/>
                    <a:lstStyle/>
                    <a:p>
                      <a:pPr algn="ctr">
                        <a:spcAft>
                          <a:spcPts val="0"/>
                        </a:spcAft>
                      </a:pPr>
                      <a:r>
                        <a:rPr lang="en-GB" sz="1000">
                          <a:effectLst/>
                        </a:rPr>
                        <a:t>[7A-1]</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[7A-2]</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[7A-3]</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[7A-4]</a:t>
                      </a:r>
                      <a:endParaRPr lang="en-US" sz="1000">
                        <a:effectLst/>
                        <a:latin typeface="Times New Roman" panose="02020603050405020304" pitchFamily="18" charset="0"/>
                        <a:ea typeface="等线" panose="02010600030101010101" pitchFamily="2" charset="-122"/>
                      </a:endParaRPr>
                    </a:p>
                  </a:txBody>
                  <a:tcPr marL="36830" marR="36830" marT="0" marB="0" anchor="ctr"/>
                </a:tc>
                <a:extLst>
                  <a:ext uri="{0D108BD9-81ED-4DB2-BD59-A6C34878D82A}">
                    <a16:rowId xmlns:a16="http://schemas.microsoft.com/office/drawing/2014/main" val="3897441552"/>
                  </a:ext>
                </a:extLst>
              </a:tr>
              <a:tr h="238125">
                <a:tc>
                  <a:txBody>
                    <a:bodyPr/>
                    <a:lstStyle/>
                    <a:p>
                      <a:pPr>
                        <a:spcAft>
                          <a:spcPts val="0"/>
                        </a:spcAft>
                      </a:pPr>
                      <a:r>
                        <a:rPr lang="en-GB" sz="1000">
                          <a:effectLst/>
                        </a:rPr>
                        <a:t>Power consumption</a:t>
                      </a:r>
                      <a:endParaRPr lang="en-US" sz="1000">
                        <a:effectLst/>
                      </a:endParaRPr>
                    </a:p>
                    <a:p>
                      <a:pPr>
                        <a:spcAft>
                          <a:spcPts val="0"/>
                        </a:spcAft>
                      </a:pPr>
                      <a:r>
                        <a:rPr lang="en-GB" sz="1000">
                          <a:effectLst/>
                        </a:rPr>
                        <a:t>(ON state)</a:t>
                      </a:r>
                      <a:endParaRPr lang="en-US" sz="1000">
                        <a:effectLst/>
                        <a:latin typeface="Times New Roman" panose="02020603050405020304" pitchFamily="18" charset="0"/>
                        <a:ea typeface="等线" panose="02010600030101010101" pitchFamily="2" charset="-122"/>
                      </a:endParaRPr>
                    </a:p>
                  </a:txBody>
                  <a:tcPr marL="36830" marR="36830" marT="0" marB="0"/>
                </a:tc>
                <a:tc>
                  <a:txBody>
                    <a:bodyPr/>
                    <a:lstStyle/>
                    <a:p>
                      <a:pPr algn="ctr">
                        <a:spcAft>
                          <a:spcPts val="0"/>
                        </a:spcAft>
                      </a:pPr>
                      <a:r>
                        <a:rPr lang="en-GB" sz="1000">
                          <a:effectLst/>
                        </a:rPr>
                        <a:t>0.09 for single-branch, 0.01 or 0.02 for each additional branch</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dirty="0">
                          <a:effectLst/>
                          <a:highlight>
                            <a:srgbClr val="FFFF00"/>
                          </a:highlight>
                        </a:rPr>
                        <a:t>0.5</a:t>
                      </a:r>
                      <a:endParaRPr lang="en-US" sz="1000" dirty="0">
                        <a:effectLst/>
                        <a:highlight>
                          <a:srgbClr val="FFFF00"/>
                        </a:highligh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dirty="0">
                          <a:effectLst/>
                          <a:highlight>
                            <a:srgbClr val="FFFF00"/>
                          </a:highlight>
                        </a:rPr>
                        <a:t>0.1~1</a:t>
                      </a:r>
                      <a:endParaRPr lang="en-US" sz="1000" dirty="0">
                        <a:effectLst/>
                        <a:highlight>
                          <a:srgbClr val="FFFF00"/>
                        </a:highligh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dirty="0">
                          <a:effectLst/>
                          <a:highlight>
                            <a:srgbClr val="FFFF00"/>
                          </a:highlight>
                        </a:rPr>
                        <a:t>0.1</a:t>
                      </a:r>
                      <a:endParaRPr lang="en-US" sz="1000" dirty="0">
                        <a:effectLst/>
                        <a:highlight>
                          <a:srgbClr val="FFFF00"/>
                        </a:highlight>
                        <a:latin typeface="Times New Roman" panose="02020603050405020304" pitchFamily="18" charset="0"/>
                        <a:ea typeface="等线" panose="02010600030101010101" pitchFamily="2" charset="-122"/>
                      </a:endParaRPr>
                    </a:p>
                  </a:txBody>
                  <a:tcPr marL="36830" marR="36830" marT="0" marB="0" anchor="ctr"/>
                </a:tc>
                <a:extLst>
                  <a:ext uri="{0D108BD9-81ED-4DB2-BD59-A6C34878D82A}">
                    <a16:rowId xmlns:a16="http://schemas.microsoft.com/office/drawing/2014/main" val="602610956"/>
                  </a:ext>
                </a:extLst>
              </a:tr>
              <a:tr h="50800">
                <a:tc>
                  <a:txBody>
                    <a:bodyPr/>
                    <a:lstStyle/>
                    <a:p>
                      <a:pPr>
                        <a:spcAft>
                          <a:spcPts val="0"/>
                        </a:spcAft>
                      </a:pPr>
                      <a:r>
                        <a:rPr lang="en-GB" sz="1000">
                          <a:effectLst/>
                        </a:rPr>
                        <a:t>Noise figure (dB)</a:t>
                      </a:r>
                      <a:endParaRPr lang="en-US" sz="1000">
                        <a:effectLst/>
                        <a:latin typeface="Times New Roman" panose="02020603050405020304" pitchFamily="18" charset="0"/>
                        <a:ea typeface="等线" panose="02010600030101010101" pitchFamily="2" charset="-122"/>
                      </a:endParaRPr>
                    </a:p>
                  </a:txBody>
                  <a:tcPr marL="36830" marR="36830" marT="0" marB="0"/>
                </a:tc>
                <a:tc>
                  <a:txBody>
                    <a:bodyPr/>
                    <a:lstStyle/>
                    <a:p>
                      <a:pPr algn="ctr">
                        <a:spcAft>
                          <a:spcPts val="0"/>
                        </a:spcAft>
                      </a:pPr>
                      <a:r>
                        <a:rPr lang="en-GB" sz="1000">
                          <a:effectLst/>
                        </a:rPr>
                        <a:t>15</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10~15</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[10~16]</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dirty="0">
                          <a:effectLst/>
                        </a:rPr>
                        <a:t>15</a:t>
                      </a:r>
                      <a:endParaRPr lang="en-US" sz="1000" dirty="0">
                        <a:effectLst/>
                        <a:latin typeface="Times New Roman" panose="02020603050405020304" pitchFamily="18" charset="0"/>
                        <a:ea typeface="等线" panose="02010600030101010101" pitchFamily="2" charset="-122"/>
                      </a:endParaRPr>
                    </a:p>
                  </a:txBody>
                  <a:tcPr marL="36830" marR="36830" marT="0" marB="0" anchor="ctr"/>
                </a:tc>
                <a:extLst>
                  <a:ext uri="{0D108BD9-81ED-4DB2-BD59-A6C34878D82A}">
                    <a16:rowId xmlns:a16="http://schemas.microsoft.com/office/drawing/2014/main" val="1964642214"/>
                  </a:ext>
                </a:extLst>
              </a:tr>
            </a:tbl>
          </a:graphicData>
        </a:graphic>
      </p:graphicFrame>
      <p:sp>
        <p:nvSpPr>
          <p:cNvPr id="8" name="文本占位符 3">
            <a:extLst>
              <a:ext uri="{FF2B5EF4-FFF2-40B4-BE49-F238E27FC236}">
                <a16:creationId xmlns:a16="http://schemas.microsoft.com/office/drawing/2014/main" id="{A527398B-2D3D-4418-8487-EDCC0E857BAE}"/>
              </a:ext>
            </a:extLst>
          </p:cNvPr>
          <p:cNvSpPr>
            <a:spLocks noGrp="1"/>
          </p:cNvSpPr>
          <p:nvPr>
            <p:ph type="body" sz="quarter" idx="62"/>
          </p:nvPr>
        </p:nvSpPr>
        <p:spPr>
          <a:xfrm>
            <a:off x="560744" y="895249"/>
            <a:ext cx="9194219" cy="267033"/>
          </a:xfrm>
        </p:spPr>
        <p:txBody>
          <a:bodyPr/>
          <a:lstStyle/>
          <a:p>
            <a:r>
              <a:rPr lang="en-US" altLang="zh-CN" dirty="0"/>
              <a:t>TR 38.869 section 7.1.1a.1, 7.1.1a.2</a:t>
            </a:r>
            <a:endParaRPr lang="zh-CN" altLang="en-US" dirty="0"/>
          </a:p>
        </p:txBody>
      </p:sp>
    </p:spTree>
    <p:extLst>
      <p:ext uri="{BB962C8B-B14F-4D97-AF65-F5344CB8AC3E}">
        <p14:creationId xmlns:p14="http://schemas.microsoft.com/office/powerpoint/2010/main" val="40300702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61"/>
          </p:nvPr>
        </p:nvSpPr>
        <p:spPr>
          <a:xfrm>
            <a:off x="560744" y="356984"/>
            <a:ext cx="10181320" cy="456860"/>
          </a:xfrm>
        </p:spPr>
        <p:txBody>
          <a:bodyPr/>
          <a:lstStyle/>
          <a:p>
            <a:r>
              <a:rPr lang="en-US" altLang="zh-CN" dirty="0"/>
              <a:t>Power consumption for potential LP-WUS waveforms reception </a:t>
            </a:r>
          </a:p>
        </p:txBody>
      </p:sp>
      <p:sp>
        <p:nvSpPr>
          <p:cNvPr id="11" name="矩形 10">
            <a:extLst>
              <a:ext uri="{FF2B5EF4-FFF2-40B4-BE49-F238E27FC236}">
                <a16:creationId xmlns:a16="http://schemas.microsoft.com/office/drawing/2014/main" id="{1E137CC5-E6F0-448B-98D2-449F7C5D3A5B}"/>
              </a:ext>
            </a:extLst>
          </p:cNvPr>
          <p:cNvSpPr/>
          <p:nvPr/>
        </p:nvSpPr>
        <p:spPr>
          <a:xfrm>
            <a:off x="560744" y="1399926"/>
            <a:ext cx="10181320" cy="2277547"/>
          </a:xfrm>
          <a:prstGeom prst="rect">
            <a:avLst/>
          </a:prstGeom>
        </p:spPr>
        <p:txBody>
          <a:bodyPr wrap="square">
            <a:spAutoFit/>
          </a:bodyPr>
          <a:lstStyle/>
          <a:p>
            <a:pPr marL="285750" indent="-285750">
              <a:spcAft>
                <a:spcPts val="600"/>
              </a:spcAft>
              <a:buFont typeface="Arial" panose="020B0604020202020204" pitchFamily="34" charset="0"/>
              <a:buChar char="•"/>
            </a:pPr>
            <a:r>
              <a:rPr lang="en-US" altLang="zh-CN" sz="1600" b="1" dirty="0">
                <a:latin typeface="Times New Roman" panose="02020603050405020304" pitchFamily="18" charset="0"/>
                <a:cs typeface="Times New Roman" panose="02020603050405020304" pitchFamily="18" charset="0"/>
              </a:rPr>
              <a:t>Receiver architectures for OFDM: power</a:t>
            </a:r>
            <a:r>
              <a:rPr lang="zh-CN" altLang="en-US" sz="1600" b="1" dirty="0">
                <a:latin typeface="Times New Roman" panose="02020603050405020304" pitchFamily="18" charset="0"/>
                <a:cs typeface="Times New Roman" panose="02020603050405020304" pitchFamily="18" charset="0"/>
              </a:rPr>
              <a:t> </a:t>
            </a:r>
            <a:r>
              <a:rPr lang="en-US" altLang="zh-CN" sz="1600" b="1" dirty="0">
                <a:latin typeface="Times New Roman" panose="02020603050405020304" pitchFamily="18" charset="0"/>
                <a:cs typeface="Times New Roman" panose="02020603050405020304" pitchFamily="18" charset="0"/>
              </a:rPr>
              <a:t>consumption and noise figure </a:t>
            </a:r>
          </a:p>
          <a:p>
            <a:pPr marL="742950" lvl="1" indent="-285750">
              <a:spcAft>
                <a:spcPts val="600"/>
              </a:spcAft>
              <a:buFont typeface="Wingdings" panose="05000000000000000000" pitchFamily="2" charset="2"/>
              <a:buChar char=" "/>
            </a:pPr>
            <a:r>
              <a:rPr lang="en-US" altLang="zh-CN" sz="1600" dirty="0">
                <a:latin typeface="Times New Roman" panose="02020603050405020304" pitchFamily="18" charset="0"/>
                <a:cs typeface="Times New Roman" panose="02020603050405020304" pitchFamily="18" charset="0"/>
              </a:rPr>
              <a:t> </a:t>
            </a:r>
            <a:r>
              <a:rPr lang="en-GB" sz="1600" dirty="0">
                <a:latin typeface="Times New Roman" panose="02020603050405020304" pitchFamily="18" charset="0"/>
                <a:cs typeface="Times New Roman" panose="02020603050405020304" pitchFamily="18" charset="0"/>
              </a:rPr>
              <a:t>Relative power consumption and noise figure for OFDM-based signal with time-domain correlation</a:t>
            </a:r>
          </a:p>
          <a:p>
            <a:pPr marL="742950" lvl="1" indent="-285750">
              <a:spcAft>
                <a:spcPts val="600"/>
              </a:spcAft>
              <a:buFont typeface="Wingdings" panose="05000000000000000000" pitchFamily="2" charset="2"/>
              <a:buChar char=" "/>
            </a:pPr>
            <a:endParaRPr lang="en-GB" sz="1600" dirty="0">
              <a:latin typeface="Times New Roman" panose="02020603050405020304" pitchFamily="18" charset="0"/>
              <a:cs typeface="Times New Roman" panose="02020603050405020304" pitchFamily="18" charset="0"/>
            </a:endParaRPr>
          </a:p>
          <a:p>
            <a:pPr marL="742950" lvl="1" indent="-285750">
              <a:spcAft>
                <a:spcPts val="600"/>
              </a:spcAft>
              <a:buFont typeface="Wingdings" panose="05000000000000000000" pitchFamily="2" charset="2"/>
              <a:buChar char=" "/>
            </a:pPr>
            <a:endParaRPr lang="en-GB" sz="1600" dirty="0">
              <a:latin typeface="Times New Roman" panose="02020603050405020304" pitchFamily="18" charset="0"/>
              <a:cs typeface="Times New Roman" panose="02020603050405020304" pitchFamily="18" charset="0"/>
            </a:endParaRPr>
          </a:p>
          <a:p>
            <a:pPr marL="742950" lvl="1" indent="-285750">
              <a:spcAft>
                <a:spcPts val="600"/>
              </a:spcAft>
              <a:buFont typeface="Wingdings" panose="05000000000000000000" pitchFamily="2" charset="2"/>
              <a:buChar char=" "/>
            </a:pPr>
            <a:endParaRPr lang="en-GB" sz="1600" dirty="0">
              <a:latin typeface="Times New Roman" panose="02020603050405020304" pitchFamily="18" charset="0"/>
              <a:cs typeface="Times New Roman" panose="02020603050405020304" pitchFamily="18" charset="0"/>
            </a:endParaRPr>
          </a:p>
          <a:p>
            <a:pPr marL="742950" lvl="1" indent="-285750">
              <a:spcAft>
                <a:spcPts val="600"/>
              </a:spcAft>
              <a:buFont typeface="Wingdings" panose="05000000000000000000" pitchFamily="2" charset="2"/>
              <a:buChar char=" "/>
            </a:pPr>
            <a:r>
              <a:rPr lang="en-GB" sz="1600" dirty="0">
                <a:latin typeface="Times New Roman" panose="02020603050405020304" pitchFamily="18" charset="0"/>
                <a:cs typeface="Times New Roman" panose="02020603050405020304" pitchFamily="18" charset="0"/>
              </a:rPr>
              <a:t>Frequency-domain correlation (with FFT)</a:t>
            </a:r>
            <a:endParaRPr lang="en-US" altLang="zh-CN" sz="1600" dirty="0">
              <a:latin typeface="Times New Roman" panose="02020603050405020304" pitchFamily="18" charset="0"/>
              <a:cs typeface="Times New Roman" panose="02020603050405020304" pitchFamily="18" charset="0"/>
            </a:endParaRPr>
          </a:p>
          <a:p>
            <a:pPr marL="358650">
              <a:spcAft>
                <a:spcPts val="600"/>
              </a:spcAft>
            </a:pPr>
            <a:endParaRPr lang="en-US" altLang="zh-CN" sz="1600" dirty="0">
              <a:latin typeface="Times New Roman" panose="02020603050405020304" pitchFamily="18" charset="0"/>
              <a:cs typeface="Times New Roman" panose="02020603050405020304" pitchFamily="18" charset="0"/>
            </a:endParaRPr>
          </a:p>
        </p:txBody>
      </p:sp>
      <p:graphicFrame>
        <p:nvGraphicFramePr>
          <p:cNvPr id="4" name="表格 3">
            <a:extLst>
              <a:ext uri="{FF2B5EF4-FFF2-40B4-BE49-F238E27FC236}">
                <a16:creationId xmlns:a16="http://schemas.microsoft.com/office/drawing/2014/main" id="{2B367100-81CC-42DA-ABB8-3C0E9754FC02}"/>
              </a:ext>
            </a:extLst>
          </p:cNvPr>
          <p:cNvGraphicFramePr>
            <a:graphicFrameLocks noGrp="1"/>
          </p:cNvGraphicFramePr>
          <p:nvPr>
            <p:extLst>
              <p:ext uri="{D42A27DB-BD31-4B8C-83A1-F6EECF244321}">
                <p14:modId xmlns:p14="http://schemas.microsoft.com/office/powerpoint/2010/main" val="3978758064"/>
              </p:ext>
            </p:extLst>
          </p:nvPr>
        </p:nvGraphicFramePr>
        <p:xfrm>
          <a:off x="1449936" y="2252264"/>
          <a:ext cx="6045835" cy="609600"/>
        </p:xfrm>
        <a:graphic>
          <a:graphicData uri="http://schemas.openxmlformats.org/drawingml/2006/table">
            <a:tbl>
              <a:tblPr firstRow="1" firstCol="1" bandRow="1">
                <a:tableStyleId>{5C22544A-7EE6-4342-B048-85BDC9FD1C3A}</a:tableStyleId>
              </a:tblPr>
              <a:tblGrid>
                <a:gridCol w="1196975">
                  <a:extLst>
                    <a:ext uri="{9D8B030D-6E8A-4147-A177-3AD203B41FA5}">
                      <a16:colId xmlns:a16="http://schemas.microsoft.com/office/drawing/2014/main" val="772708159"/>
                    </a:ext>
                  </a:extLst>
                </a:gridCol>
                <a:gridCol w="1113790">
                  <a:extLst>
                    <a:ext uri="{9D8B030D-6E8A-4147-A177-3AD203B41FA5}">
                      <a16:colId xmlns:a16="http://schemas.microsoft.com/office/drawing/2014/main" val="3452267344"/>
                    </a:ext>
                  </a:extLst>
                </a:gridCol>
                <a:gridCol w="612775">
                  <a:extLst>
                    <a:ext uri="{9D8B030D-6E8A-4147-A177-3AD203B41FA5}">
                      <a16:colId xmlns:a16="http://schemas.microsoft.com/office/drawing/2014/main" val="172009141"/>
                    </a:ext>
                  </a:extLst>
                </a:gridCol>
                <a:gridCol w="612775">
                  <a:extLst>
                    <a:ext uri="{9D8B030D-6E8A-4147-A177-3AD203B41FA5}">
                      <a16:colId xmlns:a16="http://schemas.microsoft.com/office/drawing/2014/main" val="3161731016"/>
                    </a:ext>
                  </a:extLst>
                </a:gridCol>
                <a:gridCol w="627380">
                  <a:extLst>
                    <a:ext uri="{9D8B030D-6E8A-4147-A177-3AD203B41FA5}">
                      <a16:colId xmlns:a16="http://schemas.microsoft.com/office/drawing/2014/main" val="2880030251"/>
                    </a:ext>
                  </a:extLst>
                </a:gridCol>
                <a:gridCol w="627380">
                  <a:extLst>
                    <a:ext uri="{9D8B030D-6E8A-4147-A177-3AD203B41FA5}">
                      <a16:colId xmlns:a16="http://schemas.microsoft.com/office/drawing/2014/main" val="1956316660"/>
                    </a:ext>
                  </a:extLst>
                </a:gridCol>
                <a:gridCol w="627380">
                  <a:extLst>
                    <a:ext uri="{9D8B030D-6E8A-4147-A177-3AD203B41FA5}">
                      <a16:colId xmlns:a16="http://schemas.microsoft.com/office/drawing/2014/main" val="561100689"/>
                    </a:ext>
                  </a:extLst>
                </a:gridCol>
                <a:gridCol w="627380">
                  <a:extLst>
                    <a:ext uri="{9D8B030D-6E8A-4147-A177-3AD203B41FA5}">
                      <a16:colId xmlns:a16="http://schemas.microsoft.com/office/drawing/2014/main" val="195113144"/>
                    </a:ext>
                  </a:extLst>
                </a:gridCol>
              </a:tblGrid>
              <a:tr h="39370">
                <a:tc>
                  <a:txBody>
                    <a:bodyPr/>
                    <a:lstStyle/>
                    <a:p>
                      <a:pPr>
                        <a:spcAft>
                          <a:spcPts val="0"/>
                        </a:spcAft>
                      </a:pPr>
                      <a:r>
                        <a:rPr lang="en-GB" sz="1000">
                          <a:effectLst/>
                        </a:rPr>
                        <a:t>Source reference</a:t>
                      </a:r>
                      <a:endParaRPr lang="en-US" sz="1000">
                        <a:effectLst/>
                        <a:latin typeface="Times New Roman" panose="02020603050405020304" pitchFamily="18" charset="0"/>
                        <a:ea typeface="等线" panose="02010600030101010101" pitchFamily="2" charset="-122"/>
                      </a:endParaRPr>
                    </a:p>
                  </a:txBody>
                  <a:tcPr marL="36830" marR="36830" marT="0" marB="0"/>
                </a:tc>
                <a:tc>
                  <a:txBody>
                    <a:bodyPr/>
                    <a:lstStyle/>
                    <a:p>
                      <a:pPr algn="ctr">
                        <a:spcAft>
                          <a:spcPts val="0"/>
                        </a:spcAft>
                      </a:pPr>
                      <a:r>
                        <a:rPr lang="en-GB" sz="1000">
                          <a:effectLst/>
                        </a:rPr>
                        <a:t>[7A-1]</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[7A-3]</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[7A-5]</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[7A-6]</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[7A-7]</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[7A-8]</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[7A-9]</a:t>
                      </a:r>
                      <a:endParaRPr lang="en-US" sz="1000">
                        <a:effectLst/>
                        <a:latin typeface="Times New Roman" panose="02020603050405020304" pitchFamily="18" charset="0"/>
                        <a:ea typeface="等线" panose="02010600030101010101" pitchFamily="2" charset="-122"/>
                      </a:endParaRPr>
                    </a:p>
                  </a:txBody>
                  <a:tcPr marL="36830" marR="36830" marT="0" marB="0" anchor="ctr"/>
                </a:tc>
                <a:extLst>
                  <a:ext uri="{0D108BD9-81ED-4DB2-BD59-A6C34878D82A}">
                    <a16:rowId xmlns:a16="http://schemas.microsoft.com/office/drawing/2014/main" val="3817729861"/>
                  </a:ext>
                </a:extLst>
              </a:tr>
              <a:tr h="238125">
                <a:tc>
                  <a:txBody>
                    <a:bodyPr/>
                    <a:lstStyle/>
                    <a:p>
                      <a:pPr>
                        <a:spcAft>
                          <a:spcPts val="0"/>
                        </a:spcAft>
                      </a:pPr>
                      <a:r>
                        <a:rPr lang="en-GB" sz="1000">
                          <a:effectLst/>
                        </a:rPr>
                        <a:t>Power consumption</a:t>
                      </a:r>
                      <a:endParaRPr lang="en-US" sz="1000">
                        <a:effectLst/>
                      </a:endParaRPr>
                    </a:p>
                    <a:p>
                      <a:pPr>
                        <a:spcAft>
                          <a:spcPts val="0"/>
                        </a:spcAft>
                      </a:pPr>
                      <a:r>
                        <a:rPr lang="en-GB" sz="1000">
                          <a:effectLst/>
                        </a:rPr>
                        <a:t>(ON state)</a:t>
                      </a:r>
                      <a:endParaRPr lang="en-US" sz="1000">
                        <a:effectLst/>
                        <a:latin typeface="Times New Roman" panose="02020603050405020304" pitchFamily="18" charset="0"/>
                        <a:ea typeface="等线" panose="02010600030101010101" pitchFamily="2" charset="-122"/>
                      </a:endParaRPr>
                    </a:p>
                  </a:txBody>
                  <a:tcPr marL="36830" marR="36830" marT="0" marB="0"/>
                </a:tc>
                <a:tc>
                  <a:txBody>
                    <a:bodyPr/>
                    <a:lstStyle/>
                    <a:p>
                      <a:pPr algn="ctr">
                        <a:spcAft>
                          <a:spcPts val="0"/>
                        </a:spcAft>
                      </a:pPr>
                      <a:r>
                        <a:rPr lang="en-GB" sz="1000">
                          <a:effectLst/>
                        </a:rPr>
                        <a:t>0.15~0.2</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dirty="0">
                          <a:effectLst/>
                          <a:highlight>
                            <a:srgbClr val="FFFF00"/>
                          </a:highlight>
                        </a:rPr>
                        <a:t>10</a:t>
                      </a:r>
                      <a:endParaRPr lang="en-US" sz="1000" dirty="0">
                        <a:effectLst/>
                        <a:highlight>
                          <a:srgbClr val="FFFF00"/>
                        </a:highligh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dirty="0">
                          <a:effectLst/>
                          <a:highlight>
                            <a:srgbClr val="FFFF00"/>
                          </a:highlight>
                        </a:rPr>
                        <a:t>10~20</a:t>
                      </a:r>
                      <a:endParaRPr lang="en-US" sz="1000" dirty="0">
                        <a:effectLst/>
                        <a:highlight>
                          <a:srgbClr val="FFFF00"/>
                        </a:highligh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dirty="0">
                          <a:effectLst/>
                          <a:highlight>
                            <a:srgbClr val="FFFF00"/>
                          </a:highlight>
                        </a:rPr>
                        <a:t>10~30</a:t>
                      </a:r>
                      <a:endParaRPr lang="en-US" sz="1000" dirty="0">
                        <a:effectLst/>
                        <a:highlight>
                          <a:srgbClr val="FFFF00"/>
                        </a:highligh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1~5</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dirty="0">
                          <a:effectLst/>
                          <a:highlight>
                            <a:srgbClr val="FFFF00"/>
                          </a:highlight>
                        </a:rPr>
                        <a:t>10~20</a:t>
                      </a:r>
                      <a:endParaRPr lang="en-US" sz="1000" dirty="0">
                        <a:effectLst/>
                        <a:highlight>
                          <a:srgbClr val="FFFF00"/>
                        </a:highligh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~5</a:t>
                      </a:r>
                      <a:endParaRPr lang="en-US" sz="1000">
                        <a:effectLst/>
                        <a:latin typeface="Times New Roman" panose="02020603050405020304" pitchFamily="18" charset="0"/>
                        <a:ea typeface="等线" panose="02010600030101010101" pitchFamily="2" charset="-122"/>
                      </a:endParaRPr>
                    </a:p>
                  </a:txBody>
                  <a:tcPr marL="36830" marR="36830" marT="0" marB="0" anchor="ctr"/>
                </a:tc>
                <a:extLst>
                  <a:ext uri="{0D108BD9-81ED-4DB2-BD59-A6C34878D82A}">
                    <a16:rowId xmlns:a16="http://schemas.microsoft.com/office/drawing/2014/main" val="3356591042"/>
                  </a:ext>
                </a:extLst>
              </a:tr>
              <a:tr h="50800">
                <a:tc>
                  <a:txBody>
                    <a:bodyPr/>
                    <a:lstStyle/>
                    <a:p>
                      <a:pPr>
                        <a:spcAft>
                          <a:spcPts val="0"/>
                        </a:spcAft>
                      </a:pPr>
                      <a:r>
                        <a:rPr lang="en-GB" sz="1000">
                          <a:effectLst/>
                        </a:rPr>
                        <a:t>Noise figure (dB)</a:t>
                      </a:r>
                      <a:endParaRPr lang="en-US" sz="1000">
                        <a:effectLst/>
                        <a:latin typeface="Times New Roman" panose="02020603050405020304" pitchFamily="18" charset="0"/>
                        <a:ea typeface="等线" panose="02010600030101010101" pitchFamily="2" charset="-122"/>
                      </a:endParaRPr>
                    </a:p>
                  </a:txBody>
                  <a:tcPr marL="36830" marR="36830" marT="0" marB="0"/>
                </a:tc>
                <a:tc>
                  <a:txBody>
                    <a:bodyPr/>
                    <a:lstStyle/>
                    <a:p>
                      <a:pPr algn="ctr">
                        <a:spcAft>
                          <a:spcPts val="0"/>
                        </a:spcAft>
                      </a:pPr>
                      <a:r>
                        <a:rPr lang="en-GB" sz="1000">
                          <a:effectLst/>
                        </a:rPr>
                        <a:t>15</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9.5</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9.5 or 12</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9</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7~10</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9</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dirty="0">
                          <a:effectLst/>
                        </a:rPr>
                        <a:t>15~25</a:t>
                      </a:r>
                      <a:endParaRPr lang="en-US" sz="1000" dirty="0">
                        <a:effectLst/>
                        <a:latin typeface="Times New Roman" panose="02020603050405020304" pitchFamily="18" charset="0"/>
                        <a:ea typeface="等线" panose="02010600030101010101" pitchFamily="2" charset="-122"/>
                      </a:endParaRPr>
                    </a:p>
                  </a:txBody>
                  <a:tcPr marL="36830" marR="36830" marT="0" marB="0" anchor="ctr"/>
                </a:tc>
                <a:extLst>
                  <a:ext uri="{0D108BD9-81ED-4DB2-BD59-A6C34878D82A}">
                    <a16:rowId xmlns:a16="http://schemas.microsoft.com/office/drawing/2014/main" val="778280171"/>
                  </a:ext>
                </a:extLst>
              </a:tr>
            </a:tbl>
          </a:graphicData>
        </a:graphic>
      </p:graphicFrame>
      <p:graphicFrame>
        <p:nvGraphicFramePr>
          <p:cNvPr id="5" name="表格 4">
            <a:extLst>
              <a:ext uri="{FF2B5EF4-FFF2-40B4-BE49-F238E27FC236}">
                <a16:creationId xmlns:a16="http://schemas.microsoft.com/office/drawing/2014/main" id="{551F53E1-BE0D-4822-B47C-088C97EFB0EA}"/>
              </a:ext>
            </a:extLst>
          </p:cNvPr>
          <p:cNvGraphicFramePr>
            <a:graphicFrameLocks noGrp="1"/>
          </p:cNvGraphicFramePr>
          <p:nvPr>
            <p:extLst>
              <p:ext uri="{D42A27DB-BD31-4B8C-83A1-F6EECF244321}">
                <p14:modId xmlns:p14="http://schemas.microsoft.com/office/powerpoint/2010/main" val="669846399"/>
              </p:ext>
            </p:extLst>
          </p:nvPr>
        </p:nvGraphicFramePr>
        <p:xfrm>
          <a:off x="1449936" y="3526165"/>
          <a:ext cx="6045834" cy="609600"/>
        </p:xfrm>
        <a:graphic>
          <a:graphicData uri="http://schemas.openxmlformats.org/drawingml/2006/table">
            <a:tbl>
              <a:tblPr firstRow="1" firstCol="1" bandRow="1">
                <a:tableStyleId>{5C22544A-7EE6-4342-B048-85BDC9FD1C3A}</a:tableStyleId>
              </a:tblPr>
              <a:tblGrid>
                <a:gridCol w="1204470">
                  <a:extLst>
                    <a:ext uri="{9D8B030D-6E8A-4147-A177-3AD203B41FA5}">
                      <a16:colId xmlns:a16="http://schemas.microsoft.com/office/drawing/2014/main" val="1267872425"/>
                    </a:ext>
                  </a:extLst>
                </a:gridCol>
                <a:gridCol w="807229">
                  <a:extLst>
                    <a:ext uri="{9D8B030D-6E8A-4147-A177-3AD203B41FA5}">
                      <a16:colId xmlns:a16="http://schemas.microsoft.com/office/drawing/2014/main" val="540383607"/>
                    </a:ext>
                  </a:extLst>
                </a:gridCol>
                <a:gridCol w="806559">
                  <a:extLst>
                    <a:ext uri="{9D8B030D-6E8A-4147-A177-3AD203B41FA5}">
                      <a16:colId xmlns:a16="http://schemas.microsoft.com/office/drawing/2014/main" val="2675287817"/>
                    </a:ext>
                  </a:extLst>
                </a:gridCol>
                <a:gridCol w="806559">
                  <a:extLst>
                    <a:ext uri="{9D8B030D-6E8A-4147-A177-3AD203B41FA5}">
                      <a16:colId xmlns:a16="http://schemas.microsoft.com/office/drawing/2014/main" val="1840072824"/>
                    </a:ext>
                  </a:extLst>
                </a:gridCol>
                <a:gridCol w="807229">
                  <a:extLst>
                    <a:ext uri="{9D8B030D-6E8A-4147-A177-3AD203B41FA5}">
                      <a16:colId xmlns:a16="http://schemas.microsoft.com/office/drawing/2014/main" val="2846307450"/>
                    </a:ext>
                  </a:extLst>
                </a:gridCol>
                <a:gridCol w="806559">
                  <a:extLst>
                    <a:ext uri="{9D8B030D-6E8A-4147-A177-3AD203B41FA5}">
                      <a16:colId xmlns:a16="http://schemas.microsoft.com/office/drawing/2014/main" val="2038572304"/>
                    </a:ext>
                  </a:extLst>
                </a:gridCol>
                <a:gridCol w="807229">
                  <a:extLst>
                    <a:ext uri="{9D8B030D-6E8A-4147-A177-3AD203B41FA5}">
                      <a16:colId xmlns:a16="http://schemas.microsoft.com/office/drawing/2014/main" val="1303802223"/>
                    </a:ext>
                  </a:extLst>
                </a:gridCol>
              </a:tblGrid>
              <a:tr h="39370">
                <a:tc>
                  <a:txBody>
                    <a:bodyPr/>
                    <a:lstStyle/>
                    <a:p>
                      <a:pPr>
                        <a:spcAft>
                          <a:spcPts val="0"/>
                        </a:spcAft>
                      </a:pPr>
                      <a:r>
                        <a:rPr lang="en-GB" sz="1000">
                          <a:effectLst/>
                        </a:rPr>
                        <a:t>Source reference</a:t>
                      </a:r>
                      <a:endParaRPr lang="en-US" sz="1000">
                        <a:effectLst/>
                        <a:latin typeface="Times New Roman" panose="02020603050405020304" pitchFamily="18" charset="0"/>
                        <a:ea typeface="等线" panose="02010600030101010101" pitchFamily="2" charset="-122"/>
                      </a:endParaRPr>
                    </a:p>
                  </a:txBody>
                  <a:tcPr marL="36830" marR="36830" marT="0" marB="0"/>
                </a:tc>
                <a:tc>
                  <a:txBody>
                    <a:bodyPr/>
                    <a:lstStyle/>
                    <a:p>
                      <a:pPr algn="ctr">
                        <a:spcAft>
                          <a:spcPts val="0"/>
                        </a:spcAft>
                      </a:pPr>
                      <a:r>
                        <a:rPr lang="en-GB" sz="1000">
                          <a:effectLst/>
                        </a:rPr>
                        <a:t>[7A-2]</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[7A-3]</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[7A-5]</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[7A-7]</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[7A-10]</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[7A-10]</a:t>
                      </a:r>
                      <a:endParaRPr lang="en-US" sz="1000">
                        <a:effectLst/>
                        <a:latin typeface="Times New Roman" panose="02020603050405020304" pitchFamily="18" charset="0"/>
                        <a:ea typeface="等线" panose="02010600030101010101" pitchFamily="2" charset="-122"/>
                      </a:endParaRPr>
                    </a:p>
                  </a:txBody>
                  <a:tcPr marL="36830" marR="36830" marT="0" marB="0" anchor="ctr"/>
                </a:tc>
                <a:extLst>
                  <a:ext uri="{0D108BD9-81ED-4DB2-BD59-A6C34878D82A}">
                    <a16:rowId xmlns:a16="http://schemas.microsoft.com/office/drawing/2014/main" val="811835684"/>
                  </a:ext>
                </a:extLst>
              </a:tr>
              <a:tr h="238125">
                <a:tc>
                  <a:txBody>
                    <a:bodyPr/>
                    <a:lstStyle/>
                    <a:p>
                      <a:pPr>
                        <a:spcAft>
                          <a:spcPts val="0"/>
                        </a:spcAft>
                      </a:pPr>
                      <a:r>
                        <a:rPr lang="en-GB" sz="1000">
                          <a:effectLst/>
                        </a:rPr>
                        <a:t>Power consumption</a:t>
                      </a:r>
                      <a:endParaRPr lang="en-US" sz="1000">
                        <a:effectLst/>
                      </a:endParaRPr>
                    </a:p>
                    <a:p>
                      <a:pPr>
                        <a:spcAft>
                          <a:spcPts val="0"/>
                        </a:spcAft>
                      </a:pPr>
                      <a:r>
                        <a:rPr lang="en-GB" sz="1000">
                          <a:effectLst/>
                        </a:rPr>
                        <a:t>(ON state)</a:t>
                      </a:r>
                      <a:endParaRPr lang="en-US" sz="1000">
                        <a:effectLst/>
                        <a:latin typeface="Times New Roman" panose="02020603050405020304" pitchFamily="18" charset="0"/>
                        <a:ea typeface="等线" panose="02010600030101010101" pitchFamily="2" charset="-122"/>
                      </a:endParaRPr>
                    </a:p>
                  </a:txBody>
                  <a:tcPr marL="36830" marR="36830" marT="0" marB="0"/>
                </a:tc>
                <a:tc>
                  <a:txBody>
                    <a:bodyPr/>
                    <a:lstStyle/>
                    <a:p>
                      <a:pPr algn="ctr">
                        <a:spcAft>
                          <a:spcPts val="0"/>
                        </a:spcAft>
                      </a:pPr>
                      <a:r>
                        <a:rPr lang="en-GB" sz="1000" dirty="0">
                          <a:effectLst/>
                          <a:highlight>
                            <a:srgbClr val="FFFF00"/>
                          </a:highlight>
                        </a:rPr>
                        <a:t>10</a:t>
                      </a:r>
                      <a:endParaRPr lang="en-US" sz="1000" dirty="0">
                        <a:effectLst/>
                        <a:highlight>
                          <a:srgbClr val="FFFF00"/>
                        </a:highligh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dirty="0">
                          <a:effectLst/>
                          <a:highlight>
                            <a:srgbClr val="FFFF00"/>
                          </a:highlight>
                        </a:rPr>
                        <a:t>30</a:t>
                      </a:r>
                      <a:endParaRPr lang="en-US" sz="1000" dirty="0">
                        <a:effectLst/>
                        <a:highlight>
                          <a:srgbClr val="FFFF00"/>
                        </a:highligh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dirty="0">
                          <a:effectLst/>
                          <a:highlight>
                            <a:srgbClr val="FFFF00"/>
                          </a:highlight>
                        </a:rPr>
                        <a:t>20~30</a:t>
                      </a:r>
                      <a:endParaRPr lang="en-US" sz="1000" dirty="0">
                        <a:effectLst/>
                        <a:highlight>
                          <a:srgbClr val="FFFF00"/>
                        </a:highligh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1~5</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dirty="0">
                          <a:effectLst/>
                          <a:highlight>
                            <a:srgbClr val="FFFF00"/>
                          </a:highlight>
                        </a:rPr>
                        <a:t>10</a:t>
                      </a:r>
                      <a:endParaRPr lang="en-US" sz="1000" dirty="0">
                        <a:effectLst/>
                        <a:highlight>
                          <a:srgbClr val="FFFF00"/>
                        </a:highligh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4</a:t>
                      </a:r>
                      <a:endParaRPr lang="en-US" sz="1000">
                        <a:effectLst/>
                        <a:latin typeface="Times New Roman" panose="02020603050405020304" pitchFamily="18" charset="0"/>
                        <a:ea typeface="等线" panose="02010600030101010101" pitchFamily="2" charset="-122"/>
                      </a:endParaRPr>
                    </a:p>
                  </a:txBody>
                  <a:tcPr marL="36830" marR="36830" marT="0" marB="0" anchor="ctr"/>
                </a:tc>
                <a:extLst>
                  <a:ext uri="{0D108BD9-81ED-4DB2-BD59-A6C34878D82A}">
                    <a16:rowId xmlns:a16="http://schemas.microsoft.com/office/drawing/2014/main" val="647189478"/>
                  </a:ext>
                </a:extLst>
              </a:tr>
              <a:tr h="50800">
                <a:tc>
                  <a:txBody>
                    <a:bodyPr/>
                    <a:lstStyle/>
                    <a:p>
                      <a:pPr>
                        <a:spcAft>
                          <a:spcPts val="0"/>
                        </a:spcAft>
                      </a:pPr>
                      <a:r>
                        <a:rPr lang="en-GB" sz="1000">
                          <a:effectLst/>
                        </a:rPr>
                        <a:t>Noise figure (dB)</a:t>
                      </a:r>
                      <a:endParaRPr lang="en-US" sz="1000">
                        <a:effectLst/>
                        <a:latin typeface="Times New Roman" panose="02020603050405020304" pitchFamily="18" charset="0"/>
                        <a:ea typeface="等线" panose="02010600030101010101" pitchFamily="2" charset="-122"/>
                      </a:endParaRPr>
                    </a:p>
                  </a:txBody>
                  <a:tcPr marL="36830" marR="36830" marT="0" marB="0"/>
                </a:tc>
                <a:tc>
                  <a:txBody>
                    <a:bodyPr/>
                    <a:lstStyle/>
                    <a:p>
                      <a:pPr algn="ctr">
                        <a:spcAft>
                          <a:spcPts val="0"/>
                        </a:spcAft>
                      </a:pPr>
                      <a:r>
                        <a:rPr lang="en-GB" sz="1000">
                          <a:effectLst/>
                        </a:rPr>
                        <a:t>7~12</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7</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9.5 or 12</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7~10</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a:effectLst/>
                        </a:rPr>
                        <a:t>9</a:t>
                      </a:r>
                      <a:endParaRPr lang="en-US" sz="1000">
                        <a:effectLst/>
                        <a:latin typeface="Times New Roman" panose="02020603050405020304" pitchFamily="18" charset="0"/>
                        <a:ea typeface="等线" panose="02010600030101010101" pitchFamily="2" charset="-122"/>
                      </a:endParaRPr>
                    </a:p>
                  </a:txBody>
                  <a:tcPr marL="36830" marR="36830" marT="0" marB="0" anchor="ctr"/>
                </a:tc>
                <a:tc>
                  <a:txBody>
                    <a:bodyPr/>
                    <a:lstStyle/>
                    <a:p>
                      <a:pPr algn="ctr">
                        <a:spcAft>
                          <a:spcPts val="0"/>
                        </a:spcAft>
                      </a:pPr>
                      <a:r>
                        <a:rPr lang="en-GB" sz="1000" dirty="0">
                          <a:effectLst/>
                        </a:rPr>
                        <a:t>12</a:t>
                      </a:r>
                      <a:endParaRPr lang="en-US" sz="1000" dirty="0">
                        <a:effectLst/>
                        <a:latin typeface="Times New Roman" panose="02020603050405020304" pitchFamily="18" charset="0"/>
                        <a:ea typeface="等线" panose="02010600030101010101" pitchFamily="2" charset="-122"/>
                      </a:endParaRPr>
                    </a:p>
                  </a:txBody>
                  <a:tcPr marL="36830" marR="36830" marT="0" marB="0" anchor="ctr"/>
                </a:tc>
                <a:extLst>
                  <a:ext uri="{0D108BD9-81ED-4DB2-BD59-A6C34878D82A}">
                    <a16:rowId xmlns:a16="http://schemas.microsoft.com/office/drawing/2014/main" val="759698029"/>
                  </a:ext>
                </a:extLst>
              </a:tr>
            </a:tbl>
          </a:graphicData>
        </a:graphic>
      </p:graphicFrame>
      <p:sp>
        <p:nvSpPr>
          <p:cNvPr id="6" name="文本占位符 3">
            <a:extLst>
              <a:ext uri="{FF2B5EF4-FFF2-40B4-BE49-F238E27FC236}">
                <a16:creationId xmlns:a16="http://schemas.microsoft.com/office/drawing/2014/main" id="{72E35BA3-D79F-4CBD-B688-F194B6BD92CC}"/>
              </a:ext>
            </a:extLst>
          </p:cNvPr>
          <p:cNvSpPr>
            <a:spLocks noGrp="1"/>
          </p:cNvSpPr>
          <p:nvPr>
            <p:ph type="body" sz="quarter" idx="62"/>
          </p:nvPr>
        </p:nvSpPr>
        <p:spPr>
          <a:xfrm>
            <a:off x="560744" y="895249"/>
            <a:ext cx="9194219" cy="267033"/>
          </a:xfrm>
        </p:spPr>
        <p:txBody>
          <a:bodyPr/>
          <a:lstStyle/>
          <a:p>
            <a:r>
              <a:rPr lang="en-US" altLang="zh-CN" dirty="0"/>
              <a:t>TR 38.869 section 7.1.1a.3</a:t>
            </a:r>
            <a:endParaRPr lang="zh-CN" altLang="en-US" dirty="0"/>
          </a:p>
        </p:txBody>
      </p:sp>
    </p:spTree>
    <p:extLst>
      <p:ext uri="{BB962C8B-B14F-4D97-AF65-F5344CB8AC3E}">
        <p14:creationId xmlns:p14="http://schemas.microsoft.com/office/powerpoint/2010/main" val="4169263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61"/>
          </p:nvPr>
        </p:nvSpPr>
        <p:spPr>
          <a:xfrm>
            <a:off x="560744" y="356984"/>
            <a:ext cx="10181320" cy="456860"/>
          </a:xfrm>
        </p:spPr>
        <p:txBody>
          <a:bodyPr/>
          <a:lstStyle/>
          <a:p>
            <a:r>
              <a:rPr lang="en-US" altLang="zh-CN" dirty="0"/>
              <a:t>Coverage evaluation for potential LP-WUS waveforms</a:t>
            </a:r>
          </a:p>
        </p:txBody>
      </p:sp>
      <p:sp>
        <p:nvSpPr>
          <p:cNvPr id="11" name="矩形 10">
            <a:extLst>
              <a:ext uri="{FF2B5EF4-FFF2-40B4-BE49-F238E27FC236}">
                <a16:creationId xmlns:a16="http://schemas.microsoft.com/office/drawing/2014/main" id="{1E137CC5-E6F0-448B-98D2-449F7C5D3A5B}"/>
              </a:ext>
            </a:extLst>
          </p:cNvPr>
          <p:cNvSpPr/>
          <p:nvPr/>
        </p:nvSpPr>
        <p:spPr>
          <a:xfrm>
            <a:off x="560744" y="1328208"/>
            <a:ext cx="10181320" cy="2562240"/>
          </a:xfrm>
          <a:prstGeom prst="rect">
            <a:avLst/>
          </a:prstGeom>
        </p:spPr>
        <p:txBody>
          <a:bodyPr wrap="square">
            <a:spAutoFit/>
          </a:bodyPr>
          <a:lstStyle/>
          <a:p>
            <a:pPr marL="285750" indent="-285750">
              <a:spcAft>
                <a:spcPts val="600"/>
              </a:spcAft>
              <a:buFont typeface="Arial" panose="020B0604020202020204" pitchFamily="34" charset="0"/>
              <a:buChar char="•"/>
            </a:pPr>
            <a:r>
              <a:rPr lang="en-US" altLang="zh-CN" sz="1400" b="1" dirty="0">
                <a:latin typeface="Times New Roman" panose="02020603050405020304" pitchFamily="18" charset="0"/>
                <a:cs typeface="Times New Roman" panose="02020603050405020304" pitchFamily="18" charset="0"/>
              </a:rPr>
              <a:t>OOK, Urban, Normal UE</a:t>
            </a:r>
          </a:p>
          <a:p>
            <a:pPr>
              <a:spcAft>
                <a:spcPts val="900"/>
              </a:spcAft>
            </a:pPr>
            <a:r>
              <a:rPr lang="en-GB" sz="1100" b="1" dirty="0">
                <a:latin typeface="Times New Roman" panose="02020603050405020304" pitchFamily="18" charset="0"/>
                <a:ea typeface="等线" panose="02010600030101010101" pitchFamily="2" charset="-122"/>
              </a:rPr>
              <a:t>For Normal UE in Urban, </a:t>
            </a:r>
            <a:r>
              <a:rPr lang="en-GB" sz="1100" dirty="0">
                <a:latin typeface="Times New Roman" panose="02020603050405020304" pitchFamily="18" charset="0"/>
                <a:ea typeface="Yu Gothic Medium" panose="020B0500000000000000" pitchFamily="34" charset="-128"/>
              </a:rPr>
              <a:t>[8A-2], [8A-3], [8A-5], [8A-6], [8A-7], [8A-8], [8A-11], [8A-13] </a:t>
            </a:r>
            <a:r>
              <a:rPr lang="en-GB" sz="1100" dirty="0">
                <a:solidFill>
                  <a:srgbClr val="000000"/>
                </a:solidFill>
                <a:latin typeface="Times New Roman" panose="02020603050405020304" pitchFamily="18" charset="0"/>
                <a:ea typeface="等线" panose="02010600030101010101" pitchFamily="2" charset="-122"/>
              </a:rPr>
              <a:t>and [8A-14]</a:t>
            </a:r>
            <a:r>
              <a:rPr lang="en-GB" sz="1100" b="1" dirty="0">
                <a:latin typeface="Times New Roman" panose="02020603050405020304" pitchFamily="18" charset="0"/>
                <a:ea typeface="等线" panose="02010600030101010101" pitchFamily="2" charset="-122"/>
              </a:rPr>
              <a:t>, show OOK based LP-WUS is feasible to achieve comparable MIL (i.e.MIL margin Y&gt;=-1dB) than PUSCH for Msg.3 </a:t>
            </a:r>
            <a:endParaRPr lang="en-US" sz="1100" dirty="0">
              <a:latin typeface="Times New Roman" panose="02020603050405020304" pitchFamily="18" charset="0"/>
              <a:ea typeface="等线" panose="02010600030101010101" pitchFamily="2" charset="-122"/>
            </a:endParaRPr>
          </a:p>
          <a:p>
            <a:pPr marL="342900" lvl="0" indent="-342900" algn="just">
              <a:spcAft>
                <a:spcPts val="0"/>
              </a:spcAft>
              <a:buFont typeface="Yu Gothic Medium" panose="020B0500000000000000" pitchFamily="34" charset="-128"/>
              <a:buChar char="-"/>
            </a:pPr>
            <a:r>
              <a:rPr lang="en-GB" sz="1100" dirty="0">
                <a:latin typeface="Times New Roman" panose="02020603050405020304" pitchFamily="18" charset="0"/>
                <a:ea typeface="Yu Gothic Medium" panose="020B0500000000000000" pitchFamily="34" charset="-128"/>
              </a:rPr>
              <a:t>[8A-2], [8A-</a:t>
            </a:r>
            <a:r>
              <a:rPr lang="en-GB" sz="1100" dirty="0">
                <a:latin typeface="Times New Roman" panose="02020603050405020304" pitchFamily="18" charset="0"/>
                <a:ea typeface="等线" panose="02010600030101010101" pitchFamily="2" charset="-122"/>
              </a:rPr>
              <a:t>5</a:t>
            </a:r>
            <a:r>
              <a:rPr lang="en-GB" sz="1100" dirty="0">
                <a:latin typeface="Times New Roman" panose="02020603050405020304" pitchFamily="18" charset="0"/>
                <a:ea typeface="Yu Gothic Medium" panose="020B0500000000000000" pitchFamily="34" charset="-128"/>
              </a:rPr>
              <a:t>], [8A-6], [8A-8], [8A-11] and [8A-13]</a:t>
            </a:r>
            <a:r>
              <a:rPr lang="en-GB" sz="1100" dirty="0">
                <a:latin typeface="Times New Roman" panose="02020603050405020304" pitchFamily="18" charset="0"/>
                <a:ea typeface="等线" panose="02010600030101010101" pitchFamily="2" charset="-122"/>
              </a:rPr>
              <a:t> show that, with LP-WUS resource X = </a:t>
            </a:r>
            <a:r>
              <a:rPr lang="en-GB" sz="1100" dirty="0">
                <a:highlight>
                  <a:srgbClr val="00FFFF"/>
                </a:highlight>
                <a:latin typeface="Times New Roman" panose="02020603050405020304" pitchFamily="18" charset="0"/>
                <a:ea typeface="等线" panose="02010600030101010101" pitchFamily="2" charset="-122"/>
              </a:rPr>
              <a:t>1.8~8.64 MHz*Symbol/bit, MIL margin Y = -0.93~</a:t>
            </a:r>
            <a:r>
              <a:rPr lang="en-GB" sz="1100" dirty="0">
                <a:highlight>
                  <a:srgbClr val="00FFFF"/>
                </a:highlight>
                <a:latin typeface="Times New Roman" panose="02020603050405020304" pitchFamily="18" charset="0"/>
                <a:ea typeface="Yu Gothic Medium" panose="020B0500000000000000" pitchFamily="34" charset="-128"/>
              </a:rPr>
              <a:t>11.97d</a:t>
            </a:r>
            <a:r>
              <a:rPr lang="en-GB" sz="1100" dirty="0">
                <a:latin typeface="Times New Roman" panose="02020603050405020304" pitchFamily="18" charset="0"/>
                <a:ea typeface="Yu Gothic Medium" panose="020B0500000000000000" pitchFamily="34" charset="-128"/>
              </a:rPr>
              <a:t>B</a:t>
            </a:r>
            <a:r>
              <a:rPr lang="en-GB" sz="1100" dirty="0">
                <a:latin typeface="Times New Roman" panose="02020603050405020304" pitchFamily="18" charset="0"/>
                <a:ea typeface="等线" panose="02010600030101010101" pitchFamily="2" charset="-122"/>
              </a:rPr>
              <a:t>, assuming no power boosting for LP-WUS;</a:t>
            </a:r>
            <a:endParaRPr lang="en-US" sz="1100" dirty="0">
              <a:latin typeface="Times New Roman" panose="02020603050405020304" pitchFamily="18" charset="0"/>
              <a:ea typeface="等线" panose="02010600030101010101" pitchFamily="2" charset="-122"/>
            </a:endParaRPr>
          </a:p>
          <a:p>
            <a:pPr marL="342900" lvl="0" indent="-342900" algn="just">
              <a:spcAft>
                <a:spcPts val="0"/>
              </a:spcAft>
              <a:buFont typeface="Yu Gothic Medium" panose="020B0500000000000000" pitchFamily="34" charset="-128"/>
              <a:buChar char="-"/>
            </a:pPr>
            <a:r>
              <a:rPr lang="en-GB" sz="1100" dirty="0">
                <a:latin typeface="Times New Roman" panose="02020603050405020304" pitchFamily="18" charset="0"/>
                <a:ea typeface="等线" panose="02010600030101010101" pitchFamily="2" charset="-122"/>
              </a:rPr>
              <a:t>[8A-7] show</a:t>
            </a:r>
            <a:r>
              <a:rPr lang="en-GB" sz="1100" dirty="0">
                <a:solidFill>
                  <a:srgbClr val="000000"/>
                </a:solidFill>
                <a:latin typeface="Times New Roman" panose="02020603050405020304" pitchFamily="18" charset="0"/>
                <a:ea typeface="等线" panose="02010600030101010101" pitchFamily="2" charset="-122"/>
              </a:rPr>
              <a:t> that, with LP-WUS resource </a:t>
            </a:r>
            <a:r>
              <a:rPr lang="en-GB" sz="1100" dirty="0">
                <a:solidFill>
                  <a:srgbClr val="000000"/>
                </a:solidFill>
                <a:highlight>
                  <a:srgbClr val="00FFFF"/>
                </a:highlight>
                <a:latin typeface="Times New Roman" panose="02020603050405020304" pitchFamily="18" charset="0"/>
                <a:ea typeface="等线" panose="02010600030101010101" pitchFamily="2" charset="-122"/>
              </a:rPr>
              <a:t>X=17.28 MHz*Symbol/bit, MIL margin Y=0.06dB</a:t>
            </a:r>
            <a:r>
              <a:rPr lang="en-GB" sz="1100" dirty="0">
                <a:highlight>
                  <a:srgbClr val="00FFFF"/>
                </a:highlight>
                <a:latin typeface="Times New Roman" panose="02020603050405020304" pitchFamily="18" charset="0"/>
                <a:ea typeface="等线" panose="02010600030101010101" pitchFamily="2" charset="-122"/>
              </a:rPr>
              <a:t>, assuming antenna element gain of LP-WUR is 3dB worse than MR.</a:t>
            </a:r>
            <a:endParaRPr lang="en-US" sz="1100" dirty="0">
              <a:highlight>
                <a:srgbClr val="00FFFF"/>
              </a:highlight>
              <a:latin typeface="Times New Roman" panose="02020603050405020304" pitchFamily="18" charset="0"/>
              <a:ea typeface="等线" panose="02010600030101010101" pitchFamily="2" charset="-122"/>
            </a:endParaRPr>
          </a:p>
          <a:p>
            <a:pPr marL="342900" lvl="0" indent="-342900" algn="just">
              <a:spcAft>
                <a:spcPts val="0"/>
              </a:spcAft>
              <a:buFont typeface="Yu Gothic Medium" panose="020B0500000000000000" pitchFamily="34" charset="-128"/>
              <a:buChar char="-"/>
            </a:pPr>
            <a:r>
              <a:rPr lang="en-GB" sz="1100" dirty="0">
                <a:solidFill>
                  <a:srgbClr val="000000"/>
                </a:solidFill>
                <a:latin typeface="Times New Roman" panose="02020603050405020304" pitchFamily="18" charset="0"/>
                <a:ea typeface="等线" panose="02010600030101010101" pitchFamily="2" charset="-122"/>
              </a:rPr>
              <a:t>[8A-3] </a:t>
            </a:r>
            <a:r>
              <a:rPr lang="en-GB" sz="1100" dirty="0">
                <a:latin typeface="Times New Roman" panose="02020603050405020304" pitchFamily="18" charset="0"/>
                <a:ea typeface="等线" panose="02010600030101010101" pitchFamily="2" charset="-122"/>
              </a:rPr>
              <a:t>show</a:t>
            </a:r>
            <a:r>
              <a:rPr lang="en-GB" sz="1100" dirty="0">
                <a:solidFill>
                  <a:srgbClr val="000000"/>
                </a:solidFill>
                <a:latin typeface="Times New Roman" panose="02020603050405020304" pitchFamily="18" charset="0"/>
                <a:ea typeface="等线" panose="02010600030101010101" pitchFamily="2" charset="-122"/>
              </a:rPr>
              <a:t> that, with LP-WUS resource X=241.92 MHz*Symbol/bit, MIL margin Y=-0.96dB, assuming 4dB HARQ gain from 2 retransmissions for Msg3 PUSCH </a:t>
            </a:r>
            <a:r>
              <a:rPr lang="en-GB" sz="1100" dirty="0">
                <a:solidFill>
                  <a:srgbClr val="000000"/>
                </a:solidFill>
                <a:latin typeface="等线" panose="02010600030101010101" pitchFamily="2" charset="-122"/>
                <a:ea typeface="等线" panose="02010600030101010101" pitchFamily="2" charset="-122"/>
              </a:rPr>
              <a:t>an</a:t>
            </a:r>
            <a:r>
              <a:rPr lang="en-GB" sz="1100" dirty="0">
                <a:solidFill>
                  <a:srgbClr val="000000"/>
                </a:solidFill>
                <a:latin typeface="Times New Roman" panose="02020603050405020304" pitchFamily="18" charset="0"/>
                <a:ea typeface="等线" panose="02010600030101010101" pitchFamily="2" charset="-122"/>
              </a:rPr>
              <a:t>d no power boost for LP-WUS</a:t>
            </a:r>
            <a:endParaRPr lang="en-US" sz="1100" dirty="0">
              <a:latin typeface="Times New Roman" panose="02020603050405020304" pitchFamily="18" charset="0"/>
              <a:ea typeface="等线" panose="02010600030101010101" pitchFamily="2" charset="-122"/>
            </a:endParaRPr>
          </a:p>
          <a:p>
            <a:pPr marL="342900" lvl="0" indent="-342900" algn="just">
              <a:spcAft>
                <a:spcPts val="0"/>
              </a:spcAft>
              <a:buFont typeface="Yu Gothic Medium" panose="020B0500000000000000" pitchFamily="34" charset="-128"/>
              <a:buChar char="-"/>
            </a:pPr>
            <a:r>
              <a:rPr lang="en-GB" sz="1100" dirty="0">
                <a:solidFill>
                  <a:srgbClr val="000000"/>
                </a:solidFill>
                <a:latin typeface="Times New Roman" panose="02020603050405020304" pitchFamily="18" charset="0"/>
                <a:ea typeface="等线" panose="02010600030101010101" pitchFamily="2" charset="-122"/>
              </a:rPr>
              <a:t>[8A-2], [8A-11] and [8A-14], </a:t>
            </a:r>
            <a:r>
              <a:rPr lang="en-GB" sz="1100" dirty="0">
                <a:latin typeface="Times New Roman" panose="02020603050405020304" pitchFamily="18" charset="0"/>
                <a:ea typeface="等线" panose="02010600030101010101" pitchFamily="2" charset="-122"/>
              </a:rPr>
              <a:t>show</a:t>
            </a:r>
            <a:r>
              <a:rPr lang="en-GB" sz="1100" dirty="0">
                <a:solidFill>
                  <a:srgbClr val="000000"/>
                </a:solidFill>
                <a:latin typeface="Times New Roman" panose="02020603050405020304" pitchFamily="18" charset="0"/>
                <a:ea typeface="等线" panose="02010600030101010101" pitchFamily="2" charset="-122"/>
              </a:rPr>
              <a:t> that, with LP-WUS resource X=0.9~4.32 </a:t>
            </a:r>
            <a:r>
              <a:rPr lang="en-GB" sz="1100" dirty="0">
                <a:latin typeface="Times New Roman" panose="02020603050405020304" pitchFamily="18" charset="0"/>
                <a:ea typeface="等线" panose="02010600030101010101" pitchFamily="2" charset="-122"/>
              </a:rPr>
              <a:t>MHz*Symbol/bit, MIL margin Y=-0.61dB~1.24dB, assuming 3dB power boosting for LP-WUS</a:t>
            </a:r>
            <a:endParaRPr lang="en-US" sz="1100" dirty="0">
              <a:latin typeface="Times New Roman" panose="02020603050405020304" pitchFamily="18" charset="0"/>
              <a:ea typeface="等线" panose="02010600030101010101" pitchFamily="2" charset="-122"/>
            </a:endParaRPr>
          </a:p>
          <a:p>
            <a:pPr marL="285750" indent="-285750">
              <a:spcAft>
                <a:spcPts val="600"/>
              </a:spcAft>
              <a:buFont typeface="Arial" panose="020B0604020202020204" pitchFamily="34" charset="0"/>
              <a:buChar char="•"/>
            </a:pPr>
            <a:r>
              <a:rPr lang="en-US" altLang="zh-CN" sz="1400" b="1" dirty="0">
                <a:latin typeface="Times New Roman" panose="02020603050405020304" pitchFamily="18" charset="0"/>
                <a:cs typeface="Times New Roman" panose="02020603050405020304" pitchFamily="18" charset="0"/>
              </a:rPr>
              <a:t>FSK, Urban, Normal and Redcap UE</a:t>
            </a:r>
          </a:p>
          <a:p>
            <a:pPr marL="358650">
              <a:spcAft>
                <a:spcPts val="600"/>
              </a:spcAft>
            </a:pPr>
            <a:endParaRPr lang="en-US" altLang="zh-CN" sz="1600" dirty="0">
              <a:latin typeface="Times New Roman" panose="02020603050405020304" pitchFamily="18" charset="0"/>
              <a:cs typeface="Times New Roman" panose="02020603050405020304" pitchFamily="18" charset="0"/>
            </a:endParaRPr>
          </a:p>
        </p:txBody>
      </p:sp>
      <p:sp>
        <p:nvSpPr>
          <p:cNvPr id="6" name="文本占位符 3">
            <a:extLst>
              <a:ext uri="{FF2B5EF4-FFF2-40B4-BE49-F238E27FC236}">
                <a16:creationId xmlns:a16="http://schemas.microsoft.com/office/drawing/2014/main" id="{72E35BA3-D79F-4CBD-B688-F194B6BD92CC}"/>
              </a:ext>
            </a:extLst>
          </p:cNvPr>
          <p:cNvSpPr>
            <a:spLocks noGrp="1"/>
          </p:cNvSpPr>
          <p:nvPr>
            <p:ph type="body" sz="quarter" idx="62"/>
          </p:nvPr>
        </p:nvSpPr>
        <p:spPr>
          <a:xfrm>
            <a:off x="560744" y="895249"/>
            <a:ext cx="9194219" cy="267033"/>
          </a:xfrm>
        </p:spPr>
        <p:txBody>
          <a:bodyPr/>
          <a:lstStyle/>
          <a:p>
            <a:r>
              <a:rPr lang="en-US" altLang="zh-CN" dirty="0"/>
              <a:t>TR 38.869 section 8.2</a:t>
            </a:r>
            <a:endParaRPr lang="zh-CN" altLang="en-US" dirty="0"/>
          </a:p>
        </p:txBody>
      </p:sp>
      <p:sp>
        <p:nvSpPr>
          <p:cNvPr id="2" name="矩形 1">
            <a:extLst>
              <a:ext uri="{FF2B5EF4-FFF2-40B4-BE49-F238E27FC236}">
                <a16:creationId xmlns:a16="http://schemas.microsoft.com/office/drawing/2014/main" id="{CFE3405A-A5BE-43FE-8804-BA2EEF36ED33}"/>
              </a:ext>
            </a:extLst>
          </p:cNvPr>
          <p:cNvSpPr/>
          <p:nvPr/>
        </p:nvSpPr>
        <p:spPr>
          <a:xfrm>
            <a:off x="560744" y="3568363"/>
            <a:ext cx="9977718" cy="1223412"/>
          </a:xfrm>
          <a:prstGeom prst="rect">
            <a:avLst/>
          </a:prstGeom>
        </p:spPr>
        <p:txBody>
          <a:bodyPr wrap="square">
            <a:spAutoFit/>
          </a:bodyPr>
          <a:lstStyle/>
          <a:p>
            <a:pPr>
              <a:spcAft>
                <a:spcPts val="900"/>
              </a:spcAft>
            </a:pPr>
            <a:r>
              <a:rPr lang="en-GB" sz="1100" b="1" dirty="0">
                <a:latin typeface="Times New Roman" panose="02020603050405020304" pitchFamily="18" charset="0"/>
                <a:ea typeface="等线" panose="02010600030101010101" pitchFamily="2" charset="-122"/>
              </a:rPr>
              <a:t>For normal UE and Urban scenario, comparing MIL of FSK based LP-WUS to legacy PUSCH for Msg.3, </a:t>
            </a:r>
            <a:endParaRPr lang="en-US" sz="1100" b="1" dirty="0">
              <a:latin typeface="Times New Roman" panose="02020603050405020304" pitchFamily="18" charset="0"/>
              <a:ea typeface="等线" panose="02010600030101010101" pitchFamily="2" charset="-122"/>
            </a:endParaRPr>
          </a:p>
          <a:p>
            <a:pPr marL="342900" lvl="0" indent="-342900" algn="just">
              <a:spcAft>
                <a:spcPts val="0"/>
              </a:spcAft>
              <a:buFont typeface="Yu Gothic Medium" panose="020B0500000000000000" pitchFamily="34" charset="-128"/>
              <a:buChar char="-"/>
            </a:pPr>
            <a:r>
              <a:rPr lang="en-GB" sz="1100" dirty="0">
                <a:solidFill>
                  <a:srgbClr val="000000"/>
                </a:solidFill>
                <a:latin typeface="Times New Roman" panose="02020603050405020304" pitchFamily="18" charset="0"/>
                <a:ea typeface="等线" panose="02010600030101010101" pitchFamily="2" charset="-122"/>
              </a:rPr>
              <a:t>[8A-2], [8A-5] and [8A-7] show it is feasible to achieve comparable MIL (i.e.MIL margin Y&gt;=-1dB) </a:t>
            </a:r>
            <a:endParaRPr lang="en-US" sz="1100" dirty="0">
              <a:latin typeface="Times New Roman" panose="02020603050405020304" pitchFamily="18" charset="0"/>
              <a:ea typeface="等线" panose="02010600030101010101" pitchFamily="2" charset="-122"/>
            </a:endParaRPr>
          </a:p>
          <a:p>
            <a:pPr marL="742950" lvl="1" indent="-285750" algn="just">
              <a:spcAft>
                <a:spcPts val="0"/>
              </a:spcAft>
              <a:buFont typeface="Wingdings" panose="05000000000000000000" pitchFamily="2" charset="2"/>
              <a:buChar char=""/>
            </a:pPr>
            <a:r>
              <a:rPr lang="en-GB" sz="1100" dirty="0">
                <a:solidFill>
                  <a:srgbClr val="000000"/>
                </a:solidFill>
                <a:latin typeface="Times New Roman" panose="02020603050405020304" pitchFamily="18" charset="0"/>
                <a:ea typeface="等线" panose="02010600030101010101" pitchFamily="2" charset="-122"/>
              </a:rPr>
              <a:t>[8A-2] with LP-WUS resource </a:t>
            </a:r>
            <a:r>
              <a:rPr lang="en-GB" sz="1100" dirty="0">
                <a:solidFill>
                  <a:srgbClr val="000000"/>
                </a:solidFill>
                <a:highlight>
                  <a:srgbClr val="00FFFF"/>
                </a:highlight>
                <a:latin typeface="Times New Roman" panose="02020603050405020304" pitchFamily="18" charset="0"/>
                <a:ea typeface="等线" panose="02010600030101010101" pitchFamily="2" charset="-122"/>
              </a:rPr>
              <a:t>X=4.32 </a:t>
            </a:r>
            <a:r>
              <a:rPr lang="en-GB" sz="1100" dirty="0">
                <a:highlight>
                  <a:srgbClr val="00FFFF"/>
                </a:highlight>
                <a:latin typeface="Times New Roman" panose="02020603050405020304" pitchFamily="18" charset="0"/>
                <a:ea typeface="等线" panose="02010600030101010101" pitchFamily="2" charset="-122"/>
              </a:rPr>
              <a:t>MHz*Symbol/bit, MIL margin Y=-0.31dB</a:t>
            </a:r>
            <a:endParaRPr lang="en-US" sz="1100" dirty="0">
              <a:highlight>
                <a:srgbClr val="00FFFF"/>
              </a:highlight>
              <a:latin typeface="Times New Roman" panose="02020603050405020304" pitchFamily="18" charset="0"/>
              <a:ea typeface="等线" panose="02010600030101010101" pitchFamily="2" charset="-122"/>
            </a:endParaRPr>
          </a:p>
          <a:p>
            <a:pPr marL="742950" lvl="1" indent="-285750" algn="just">
              <a:spcAft>
                <a:spcPts val="0"/>
              </a:spcAft>
              <a:buFont typeface="Wingdings" panose="05000000000000000000" pitchFamily="2" charset="2"/>
              <a:buChar char=""/>
            </a:pPr>
            <a:r>
              <a:rPr lang="en-GB" sz="1100" dirty="0">
                <a:solidFill>
                  <a:srgbClr val="000000"/>
                </a:solidFill>
                <a:latin typeface="Times New Roman" panose="02020603050405020304" pitchFamily="18" charset="0"/>
                <a:ea typeface="等线" panose="02010600030101010101" pitchFamily="2" charset="-122"/>
              </a:rPr>
              <a:t>[8A-5] with LP-WUS resource </a:t>
            </a:r>
            <a:r>
              <a:rPr lang="en-GB" sz="1100" dirty="0">
                <a:solidFill>
                  <a:srgbClr val="000000"/>
                </a:solidFill>
                <a:highlight>
                  <a:srgbClr val="00FFFF"/>
                </a:highlight>
                <a:latin typeface="Times New Roman" panose="02020603050405020304" pitchFamily="18" charset="0"/>
                <a:ea typeface="等线" panose="02010600030101010101" pitchFamily="2" charset="-122"/>
              </a:rPr>
              <a:t>X=</a:t>
            </a:r>
            <a:r>
              <a:rPr lang="en-GB" sz="1100" dirty="0">
                <a:highlight>
                  <a:srgbClr val="00FFFF"/>
                </a:highlight>
                <a:latin typeface="Times New Roman" panose="02020603050405020304" pitchFamily="18" charset="0"/>
                <a:ea typeface="宋体" panose="02010600030101010101" pitchFamily="2" charset="-122"/>
              </a:rPr>
              <a:t>4.32</a:t>
            </a:r>
            <a:r>
              <a:rPr lang="en-GB" sz="1100" dirty="0">
                <a:solidFill>
                  <a:srgbClr val="000000"/>
                </a:solidFill>
                <a:highlight>
                  <a:srgbClr val="00FFFF"/>
                </a:highlight>
                <a:latin typeface="Times New Roman" panose="02020603050405020304" pitchFamily="18" charset="0"/>
                <a:ea typeface="等线" panose="02010600030101010101" pitchFamily="2" charset="-122"/>
              </a:rPr>
              <a:t> </a:t>
            </a:r>
            <a:r>
              <a:rPr lang="en-GB" sz="1100" dirty="0">
                <a:highlight>
                  <a:srgbClr val="00FFFF"/>
                </a:highlight>
                <a:latin typeface="Times New Roman" panose="02020603050405020304" pitchFamily="18" charset="0"/>
                <a:ea typeface="等线" panose="02010600030101010101" pitchFamily="2" charset="-122"/>
              </a:rPr>
              <a:t>MHz*Symbol/bit, MIL margin Y=-0.43dB</a:t>
            </a:r>
            <a:endParaRPr lang="en-US" sz="1100" dirty="0">
              <a:highlight>
                <a:srgbClr val="00FFFF"/>
              </a:highlight>
              <a:latin typeface="Times New Roman" panose="02020603050405020304" pitchFamily="18" charset="0"/>
              <a:ea typeface="等线" panose="02010600030101010101" pitchFamily="2" charset="-122"/>
            </a:endParaRPr>
          </a:p>
          <a:p>
            <a:pPr marL="742950" lvl="1" indent="-285750" algn="just">
              <a:spcAft>
                <a:spcPts val="0"/>
              </a:spcAft>
              <a:buFont typeface="Wingdings" panose="05000000000000000000" pitchFamily="2" charset="2"/>
              <a:buChar char=""/>
            </a:pPr>
            <a:r>
              <a:rPr lang="en-GB" sz="1100" dirty="0">
                <a:solidFill>
                  <a:srgbClr val="000000"/>
                </a:solidFill>
                <a:latin typeface="Times New Roman" panose="02020603050405020304" pitchFamily="18" charset="0"/>
                <a:ea typeface="等线" panose="02010600030101010101" pitchFamily="2" charset="-122"/>
              </a:rPr>
              <a:t>[8A-7] with LP-WUS resource </a:t>
            </a:r>
            <a:r>
              <a:rPr lang="en-GB" sz="1100" dirty="0">
                <a:solidFill>
                  <a:srgbClr val="000000"/>
                </a:solidFill>
                <a:highlight>
                  <a:srgbClr val="00FFFF"/>
                </a:highlight>
                <a:latin typeface="Times New Roman" panose="02020603050405020304" pitchFamily="18" charset="0"/>
                <a:ea typeface="等线" panose="02010600030101010101" pitchFamily="2" charset="-122"/>
              </a:rPr>
              <a:t>X=25.92 </a:t>
            </a:r>
            <a:r>
              <a:rPr lang="en-GB" sz="1100" dirty="0">
                <a:highlight>
                  <a:srgbClr val="00FFFF"/>
                </a:highlight>
                <a:latin typeface="Times New Roman" panose="02020603050405020304" pitchFamily="18" charset="0"/>
                <a:ea typeface="等线" panose="02010600030101010101" pitchFamily="2" charset="-122"/>
              </a:rPr>
              <a:t>MHz*Symbol/bit, MIL margin Y=-0.</a:t>
            </a:r>
            <a:r>
              <a:rPr lang="en-GB" sz="1100" dirty="0">
                <a:highlight>
                  <a:srgbClr val="00FFFF"/>
                </a:highlight>
                <a:latin typeface="Times New Roman" panose="02020603050405020304" pitchFamily="18" charset="0"/>
                <a:ea typeface="Yu Gothic Medium" panose="020B0500000000000000" pitchFamily="34" charset="-128"/>
              </a:rPr>
              <a:t>34dB</a:t>
            </a:r>
            <a:r>
              <a:rPr lang="en-GB" sz="1100" dirty="0">
                <a:highlight>
                  <a:srgbClr val="00FFFF"/>
                </a:highlight>
                <a:latin typeface="Times New Roman" panose="02020603050405020304" pitchFamily="18" charset="0"/>
                <a:ea typeface="等线" panose="02010600030101010101" pitchFamily="2" charset="-122"/>
              </a:rPr>
              <a:t>, </a:t>
            </a:r>
            <a:r>
              <a:rPr lang="en-GB" sz="1100" dirty="0">
                <a:solidFill>
                  <a:srgbClr val="000000"/>
                </a:solidFill>
                <a:highlight>
                  <a:srgbClr val="00FFFF"/>
                </a:highlight>
                <a:latin typeface="Times New Roman" panose="02020603050405020304" pitchFamily="18" charset="0"/>
                <a:ea typeface="等线" panose="02010600030101010101" pitchFamily="2" charset="-122"/>
              </a:rPr>
              <a:t>assuming antenna element gain of LP-WUR is 3dB worse than MR.</a:t>
            </a:r>
            <a:endParaRPr lang="en-US" sz="1100" dirty="0">
              <a:highlight>
                <a:srgbClr val="00FFFF"/>
              </a:highlight>
              <a:latin typeface="Times New Roman" panose="02020603050405020304" pitchFamily="18" charset="0"/>
              <a:ea typeface="等线" panose="02010600030101010101" pitchFamily="2" charset="-122"/>
            </a:endParaRPr>
          </a:p>
          <a:p>
            <a:pPr marL="342900" lvl="0" indent="-342900" algn="just">
              <a:spcAft>
                <a:spcPts val="0"/>
              </a:spcAft>
              <a:buFont typeface="Yu Gothic Medium" panose="020B0500000000000000" pitchFamily="34" charset="-128"/>
              <a:buChar char="-"/>
            </a:pPr>
            <a:r>
              <a:rPr lang="en-GB" sz="1100" dirty="0">
                <a:solidFill>
                  <a:srgbClr val="000000"/>
                </a:solidFill>
                <a:latin typeface="Times New Roman" panose="02020603050405020304" pitchFamily="18" charset="0"/>
                <a:ea typeface="等线" panose="02010600030101010101" pitchFamily="2" charset="-122"/>
              </a:rPr>
              <a:t>[8A-3]</a:t>
            </a:r>
            <a:r>
              <a:rPr lang="en-GB" sz="1100" dirty="0">
                <a:latin typeface="Times New Roman" panose="02020603050405020304" pitchFamily="18" charset="0"/>
                <a:ea typeface="等线" panose="02010600030101010101" pitchFamily="2" charset="-122"/>
              </a:rPr>
              <a:t> show that with the LP-WUS resource of X=9.72 MHz*Symbol/bit , the MIL margin Y is -13.06 </a:t>
            </a:r>
            <a:r>
              <a:rPr lang="en-GB" sz="1100" dirty="0" err="1">
                <a:latin typeface="Times New Roman" panose="02020603050405020304" pitchFamily="18" charset="0"/>
                <a:ea typeface="等线" panose="02010600030101010101" pitchFamily="2" charset="-122"/>
              </a:rPr>
              <a:t>dB.</a:t>
            </a:r>
            <a:endParaRPr lang="en-US" sz="1100" dirty="0">
              <a:effectLst/>
              <a:latin typeface="Times New Roman" panose="02020603050405020304" pitchFamily="18" charset="0"/>
              <a:ea typeface="等线" panose="02010600030101010101" pitchFamily="2" charset="-122"/>
            </a:endParaRPr>
          </a:p>
        </p:txBody>
      </p:sp>
      <p:sp>
        <p:nvSpPr>
          <p:cNvPr id="9" name="矩形 8">
            <a:extLst>
              <a:ext uri="{FF2B5EF4-FFF2-40B4-BE49-F238E27FC236}">
                <a16:creationId xmlns:a16="http://schemas.microsoft.com/office/drawing/2014/main" id="{146C673C-624A-422D-96D5-D3CB3CE8AB0C}"/>
              </a:ext>
            </a:extLst>
          </p:cNvPr>
          <p:cNvSpPr/>
          <p:nvPr/>
        </p:nvSpPr>
        <p:spPr>
          <a:xfrm>
            <a:off x="560744" y="4717234"/>
            <a:ext cx="10181320" cy="630942"/>
          </a:xfrm>
          <a:prstGeom prst="rect">
            <a:avLst/>
          </a:prstGeom>
        </p:spPr>
        <p:txBody>
          <a:bodyPr wrap="square">
            <a:spAutoFit/>
          </a:bodyPr>
          <a:lstStyle/>
          <a:p>
            <a:pPr marL="285750" indent="-285750">
              <a:spcAft>
                <a:spcPts val="600"/>
              </a:spcAft>
              <a:buFont typeface="Arial" panose="020B0604020202020204" pitchFamily="34" charset="0"/>
              <a:buChar char="•"/>
            </a:pPr>
            <a:r>
              <a:rPr lang="en-US" altLang="zh-CN" sz="1400" b="1" dirty="0">
                <a:latin typeface="Times New Roman" panose="02020603050405020304" pitchFamily="18" charset="0"/>
                <a:cs typeface="Times New Roman" panose="02020603050405020304" pitchFamily="18" charset="0"/>
              </a:rPr>
              <a:t>OFDM, Urban, Normal UE</a:t>
            </a:r>
          </a:p>
          <a:p>
            <a:pPr marL="358650">
              <a:spcAft>
                <a:spcPts val="600"/>
              </a:spcAft>
            </a:pPr>
            <a:endParaRPr lang="en-US" altLang="zh-CN" sz="1600" dirty="0">
              <a:latin typeface="Times New Roman" panose="02020603050405020304" pitchFamily="18" charset="0"/>
              <a:cs typeface="Times New Roman" panose="02020603050405020304" pitchFamily="18" charset="0"/>
            </a:endParaRPr>
          </a:p>
        </p:txBody>
      </p:sp>
      <p:sp>
        <p:nvSpPr>
          <p:cNvPr id="7" name="矩形 6">
            <a:extLst>
              <a:ext uri="{FF2B5EF4-FFF2-40B4-BE49-F238E27FC236}">
                <a16:creationId xmlns:a16="http://schemas.microsoft.com/office/drawing/2014/main" id="{E9BBD54D-FD01-4CFD-B6DA-54736EE47FC0}"/>
              </a:ext>
            </a:extLst>
          </p:cNvPr>
          <p:cNvSpPr/>
          <p:nvPr/>
        </p:nvSpPr>
        <p:spPr>
          <a:xfrm>
            <a:off x="560744" y="5072069"/>
            <a:ext cx="10181320" cy="1054135"/>
          </a:xfrm>
          <a:prstGeom prst="rect">
            <a:avLst/>
          </a:prstGeom>
        </p:spPr>
        <p:txBody>
          <a:bodyPr wrap="square">
            <a:spAutoFit/>
          </a:bodyPr>
          <a:lstStyle/>
          <a:p>
            <a:pPr>
              <a:spcAft>
                <a:spcPts val="900"/>
              </a:spcAft>
            </a:pPr>
            <a:r>
              <a:rPr lang="en-GB" sz="1100" b="1" dirty="0">
                <a:latin typeface="Times New Roman" panose="02020603050405020304" pitchFamily="18" charset="0"/>
                <a:ea typeface="等线" panose="02010600030101010101" pitchFamily="2" charset="-122"/>
              </a:rPr>
              <a:t>For Normal UE and Urban scenario, [8A-3], [8A-5], [8A-7], [8A-8], [8A-11] and [8A-13], show OFDM based LP-WUS is feasible to achieve comparable MIL (i.e. MIL margin &gt;=-1dB) than PUSCH for Msg.3 </a:t>
            </a:r>
            <a:endParaRPr lang="en-US" sz="1100" b="1" dirty="0">
              <a:latin typeface="Times New Roman" panose="02020603050405020304" pitchFamily="18" charset="0"/>
              <a:ea typeface="等线" panose="02010600030101010101" pitchFamily="2" charset="-122"/>
            </a:endParaRPr>
          </a:p>
          <a:p>
            <a:pPr marL="342900" lvl="0" indent="-342900" algn="just">
              <a:spcAft>
                <a:spcPts val="0"/>
              </a:spcAft>
              <a:buFont typeface="Microsoft JhengHei" panose="020B0604030504040204" pitchFamily="34" charset="-120"/>
              <a:buChar char="‐"/>
            </a:pPr>
            <a:r>
              <a:rPr lang="en-GB" sz="1100" dirty="0">
                <a:latin typeface="Times New Roman" panose="02020603050405020304" pitchFamily="18" charset="0"/>
                <a:ea typeface="等线" panose="02010600030101010101" pitchFamily="2" charset="-122"/>
              </a:rPr>
              <a:t>[8A-5], [8A-8], [8A-11] and [8A-13] show that with LP-WUS resource </a:t>
            </a:r>
            <a:r>
              <a:rPr lang="en-GB" sz="1100" dirty="0">
                <a:highlight>
                  <a:srgbClr val="00FFFF"/>
                </a:highlight>
                <a:latin typeface="Times New Roman" panose="02020603050405020304" pitchFamily="18" charset="0"/>
                <a:ea typeface="等线" panose="02010600030101010101" pitchFamily="2" charset="-122"/>
              </a:rPr>
              <a:t>X= 0.31~4.32 MHz*Symbol/bit, MIL margin Y=0.06dB~18.03dB</a:t>
            </a:r>
            <a:endParaRPr lang="en-US" sz="1100" dirty="0">
              <a:highlight>
                <a:srgbClr val="00FFFF"/>
              </a:highlight>
              <a:latin typeface="Times New Roman" panose="02020603050405020304" pitchFamily="18" charset="0"/>
              <a:ea typeface="等线" panose="02010600030101010101" pitchFamily="2" charset="-122"/>
            </a:endParaRPr>
          </a:p>
          <a:p>
            <a:pPr marL="342900" lvl="0" indent="-342900" algn="just">
              <a:spcAft>
                <a:spcPts val="0"/>
              </a:spcAft>
              <a:buFont typeface="Microsoft JhengHei" panose="020B0604030504040204" pitchFamily="34" charset="-120"/>
              <a:buChar char="‐"/>
            </a:pPr>
            <a:r>
              <a:rPr lang="en-GB" sz="1100" dirty="0">
                <a:highlight>
                  <a:srgbClr val="00FFFF"/>
                </a:highlight>
                <a:latin typeface="Times New Roman" panose="02020603050405020304" pitchFamily="18" charset="0"/>
                <a:ea typeface="Yu Gothic Medium" panose="020B0500000000000000" pitchFamily="34" charset="-128"/>
              </a:rPr>
              <a:t>[8A-7]</a:t>
            </a:r>
            <a:r>
              <a:rPr lang="en-GB" sz="1100" dirty="0">
                <a:highlight>
                  <a:srgbClr val="00FFFF"/>
                </a:highlight>
                <a:latin typeface="Times New Roman" panose="02020603050405020304" pitchFamily="18" charset="0"/>
                <a:ea typeface="等线" panose="02010600030101010101" pitchFamily="2" charset="-122"/>
              </a:rPr>
              <a:t> shows X= 1.08 MHz*Symbol/bit, MIL margin Y=-0.24dB, assuming antenna element gain of LP-WUR is 3dB worse than MR.</a:t>
            </a:r>
            <a:endParaRPr lang="en-US" sz="1100" dirty="0">
              <a:highlight>
                <a:srgbClr val="00FFFF"/>
              </a:highlight>
              <a:latin typeface="Times New Roman" panose="02020603050405020304" pitchFamily="18" charset="0"/>
              <a:ea typeface="等线" panose="02010600030101010101" pitchFamily="2" charset="-122"/>
            </a:endParaRPr>
          </a:p>
          <a:p>
            <a:pPr marL="342900" lvl="0" indent="-342900" algn="just">
              <a:spcAft>
                <a:spcPts val="0"/>
              </a:spcAft>
              <a:buFont typeface="Microsoft JhengHei" panose="020B0604030504040204" pitchFamily="34" charset="-120"/>
              <a:buChar char="‐"/>
            </a:pPr>
            <a:r>
              <a:rPr lang="en-GB" sz="1100" dirty="0">
                <a:latin typeface="Times New Roman" panose="02020603050405020304" pitchFamily="18" charset="0"/>
                <a:ea typeface="等线" panose="02010600030101010101" pitchFamily="2" charset="-122"/>
              </a:rPr>
              <a:t>[8A-3] shows that with LP-WUS resource X= 2.16 MHz*Symbol/bit, MIL margin Y=2.82dB, assuming 4dB HARQ gain from 2 retransmissions for Msg3 PUSCH</a:t>
            </a:r>
            <a:endParaRPr lang="en-US" sz="1100" dirty="0">
              <a:latin typeface="Times New Roman" panose="02020603050405020304" pitchFamily="18" charset="0"/>
              <a:ea typeface="等线" panose="02010600030101010101" pitchFamily="2" charset="-122"/>
            </a:endParaRPr>
          </a:p>
        </p:txBody>
      </p:sp>
    </p:spTree>
    <p:extLst>
      <p:ext uri="{BB962C8B-B14F-4D97-AF65-F5344CB8AC3E}">
        <p14:creationId xmlns:p14="http://schemas.microsoft.com/office/powerpoint/2010/main" val="34327644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61"/>
          </p:nvPr>
        </p:nvSpPr>
        <p:spPr/>
        <p:txBody>
          <a:bodyPr/>
          <a:lstStyle/>
          <a:p>
            <a:r>
              <a:rPr lang="en-US" altLang="zh-CN" b="1" dirty="0"/>
              <a:t>Outlines</a:t>
            </a:r>
          </a:p>
        </p:txBody>
      </p:sp>
      <p:sp>
        <p:nvSpPr>
          <p:cNvPr id="7" name="文本框 3">
            <a:extLst>
              <a:ext uri="{FF2B5EF4-FFF2-40B4-BE49-F238E27FC236}">
                <a16:creationId xmlns:a16="http://schemas.microsoft.com/office/drawing/2014/main" id="{BEE3540D-8C39-49EC-976C-CF437C8F8DEE}"/>
              </a:ext>
            </a:extLst>
          </p:cNvPr>
          <p:cNvSpPr txBox="1"/>
          <p:nvPr/>
        </p:nvSpPr>
        <p:spPr>
          <a:xfrm>
            <a:off x="664691" y="1412024"/>
            <a:ext cx="11341878" cy="2352952"/>
          </a:xfrm>
          <a:prstGeom prst="rect">
            <a:avLst/>
          </a:prstGeom>
          <a:noFill/>
        </p:spPr>
        <p:txBody>
          <a:bodyPr wrap="square" rtlCol="0">
            <a:spAutoFit/>
          </a:bodyPr>
          <a:lstStyle/>
          <a:p>
            <a:pPr marL="285750" indent="-285750">
              <a:lnSpc>
                <a:spcPct val="150000"/>
              </a:lnSpc>
              <a:buFont typeface="Arial" panose="020B0604020202020204" pitchFamily="34" charset="0"/>
              <a:buChar char="•"/>
              <a:defRPr/>
            </a:pPr>
            <a:r>
              <a:rPr lang="en-US" altLang="zh-CN" sz="20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Background</a:t>
            </a:r>
            <a:endParaRPr lang="en-US" altLang="zh-CN" sz="2000" b="1" dirty="0">
              <a:solidFill>
                <a:srgbClr val="000000"/>
              </a:solidFill>
              <a:latin typeface="Times New Roman" panose="02020603050405020304" pitchFamily="18" charset="0"/>
              <a:cs typeface="Times New Roman" panose="02020603050405020304" pitchFamily="18" charset="0"/>
            </a:endParaRPr>
          </a:p>
          <a:p>
            <a:pPr marL="285750" indent="-285750">
              <a:lnSpc>
                <a:spcPct val="150000"/>
              </a:lnSpc>
              <a:buFont typeface="Arial" panose="020B0604020202020204" pitchFamily="34" charset="0"/>
              <a:buChar char="•"/>
              <a:defRPr/>
            </a:pPr>
            <a:r>
              <a:rPr lang="en-US" altLang="zh-CN" sz="2000" b="1" dirty="0">
                <a:solidFill>
                  <a:srgbClr val="000000"/>
                </a:solidFill>
                <a:latin typeface="Times New Roman" panose="02020603050405020304" pitchFamily="18" charset="0"/>
                <a:cs typeface="Times New Roman" panose="02020603050405020304" pitchFamily="18" charset="0"/>
              </a:rPr>
              <a:t>Comparison on potential LP-WUS waveforms </a:t>
            </a:r>
          </a:p>
          <a:p>
            <a:pPr marL="285750" indent="-285750">
              <a:lnSpc>
                <a:spcPct val="150000"/>
              </a:lnSpc>
              <a:buFont typeface="Arial" panose="020B0604020202020204" pitchFamily="34" charset="0"/>
              <a:buChar char="•"/>
              <a:defRPr/>
            </a:pPr>
            <a:r>
              <a:rPr lang="en-US" altLang="zh-CN" sz="2000" b="1" dirty="0">
                <a:latin typeface="Times New Roman" panose="02020603050405020304" pitchFamily="18" charset="0"/>
                <a:cs typeface="Times New Roman" panose="02020603050405020304" pitchFamily="18" charset="0"/>
              </a:rPr>
              <a:t>Motivation for unified LP-WUS signal design </a:t>
            </a:r>
          </a:p>
          <a:p>
            <a:pPr marL="285750" indent="-285750">
              <a:lnSpc>
                <a:spcPct val="150000"/>
              </a:lnSpc>
              <a:buFont typeface="Arial" panose="020B0604020202020204" pitchFamily="34" charset="0"/>
              <a:buChar char="•"/>
              <a:defRPr/>
            </a:pPr>
            <a:r>
              <a:rPr lang="en-US" altLang="zh-CN" sz="2000" b="1" dirty="0">
                <a:latin typeface="Times New Roman" panose="02020603050405020304" pitchFamily="18" charset="0"/>
                <a:cs typeface="Times New Roman" panose="02020603050405020304" pitchFamily="18" charset="0"/>
              </a:rPr>
              <a:t>Necessity on LP-SS for envelop detection based LP-WUR </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lang="en-US" altLang="zh-CN" sz="20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Recommendation for LP-WUS waveform</a:t>
            </a:r>
            <a:endParaRPr kumimoji="0" lang="en-US" altLang="zh-CN" sz="20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7458901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61"/>
          </p:nvPr>
        </p:nvSpPr>
        <p:spPr>
          <a:xfrm>
            <a:off x="560744" y="280072"/>
            <a:ext cx="9194219" cy="456860"/>
          </a:xfrm>
        </p:spPr>
        <p:txBody>
          <a:bodyPr/>
          <a:lstStyle/>
          <a:p>
            <a:r>
              <a:rPr lang="en-US" altLang="zh-CN" dirty="0"/>
              <a:t>Background</a:t>
            </a:r>
          </a:p>
        </p:txBody>
      </p:sp>
      <p:sp>
        <p:nvSpPr>
          <p:cNvPr id="11" name="矩形 10">
            <a:extLst>
              <a:ext uri="{FF2B5EF4-FFF2-40B4-BE49-F238E27FC236}">
                <a16:creationId xmlns:a16="http://schemas.microsoft.com/office/drawing/2014/main" id="{1E137CC5-E6F0-448B-98D2-449F7C5D3A5B}"/>
              </a:ext>
            </a:extLst>
          </p:cNvPr>
          <p:cNvSpPr/>
          <p:nvPr/>
        </p:nvSpPr>
        <p:spPr>
          <a:xfrm>
            <a:off x="560744" y="1399926"/>
            <a:ext cx="11017984" cy="1969770"/>
          </a:xfrm>
          <a:prstGeom prst="rect">
            <a:avLst/>
          </a:prstGeom>
        </p:spPr>
        <p:txBody>
          <a:bodyPr wrap="square">
            <a:spAutoFit/>
          </a:bodyPr>
          <a:lstStyle/>
          <a:p>
            <a:pPr marL="285750" indent="-285750">
              <a:spcAft>
                <a:spcPts val="600"/>
              </a:spcAft>
              <a:buFont typeface="Arial" panose="020B0604020202020204" pitchFamily="34" charset="0"/>
              <a:buChar char="•"/>
            </a:pPr>
            <a:r>
              <a:rPr lang="en-US" altLang="zh-CN" b="1" dirty="0">
                <a:latin typeface="Times New Roman" panose="02020603050405020304" pitchFamily="18" charset="0"/>
                <a:cs typeface="Times New Roman" panose="02020603050405020304" pitchFamily="18" charset="0"/>
              </a:rPr>
              <a:t>RAN1 part of LP-WUS/WUR study completed in RAN1#114</a:t>
            </a:r>
          </a:p>
          <a:p>
            <a:pPr marL="285750" indent="-285750">
              <a:spcAft>
                <a:spcPts val="600"/>
              </a:spcAft>
              <a:buFont typeface="Arial" panose="020B0604020202020204" pitchFamily="34" charset="0"/>
              <a:buChar char="•"/>
            </a:pPr>
            <a:r>
              <a:rPr lang="en-US" altLang="zh-CN" b="1" dirty="0">
                <a:latin typeface="Times New Roman" panose="02020603050405020304" pitchFamily="18" charset="0"/>
                <a:cs typeface="Times New Roman" panose="02020603050405020304" pitchFamily="18" charset="0"/>
              </a:rPr>
              <a:t>Potential recommendation of LP-WUS waveform was discussed, the following possible agreement received majority support but objected by two companies. </a:t>
            </a:r>
          </a:p>
          <a:p>
            <a:pPr marL="644400" indent="-285750">
              <a:spcAft>
                <a:spcPts val="600"/>
              </a:spcAft>
              <a:buFont typeface="Wingdings" panose="05000000000000000000" pitchFamily="2" charset="2"/>
              <a:buChar char=" "/>
            </a:pPr>
            <a:endParaRPr lang="en-US" altLang="zh-CN" sz="1600" b="1" dirty="0">
              <a:latin typeface="Times New Roman" panose="02020603050405020304" pitchFamily="18" charset="0"/>
              <a:cs typeface="Times New Roman" panose="02020603050405020304" pitchFamily="18" charset="0"/>
            </a:endParaRPr>
          </a:p>
          <a:p>
            <a:pPr marL="644400" indent="-285750">
              <a:spcAft>
                <a:spcPts val="600"/>
              </a:spcAft>
              <a:buFont typeface="Wingdings" panose="05000000000000000000" pitchFamily="2" charset="2"/>
              <a:buChar char=" "/>
            </a:pPr>
            <a:endParaRPr lang="en-US" altLang="zh-CN" sz="1600" dirty="0">
              <a:latin typeface="Times New Roman" panose="02020603050405020304" pitchFamily="18" charset="0"/>
              <a:cs typeface="Times New Roman" panose="02020603050405020304" pitchFamily="18" charset="0"/>
            </a:endParaRPr>
          </a:p>
          <a:p>
            <a:pPr marL="358650">
              <a:spcAft>
                <a:spcPts val="600"/>
              </a:spcAft>
            </a:pPr>
            <a:endParaRPr lang="en-US" altLang="zh-CN" sz="1600" dirty="0">
              <a:latin typeface="Times New Roman" panose="02020603050405020304" pitchFamily="18" charset="0"/>
              <a:cs typeface="Times New Roman" panose="02020603050405020304" pitchFamily="18" charset="0"/>
            </a:endParaRPr>
          </a:p>
        </p:txBody>
      </p:sp>
      <p:sp>
        <p:nvSpPr>
          <p:cNvPr id="2" name="矩形 1">
            <a:extLst>
              <a:ext uri="{FF2B5EF4-FFF2-40B4-BE49-F238E27FC236}">
                <a16:creationId xmlns:a16="http://schemas.microsoft.com/office/drawing/2014/main" id="{FB5186FD-B942-45A7-86FD-8B0BE4DEA64E}"/>
              </a:ext>
            </a:extLst>
          </p:cNvPr>
          <p:cNvSpPr/>
          <p:nvPr/>
        </p:nvSpPr>
        <p:spPr>
          <a:xfrm>
            <a:off x="1350485" y="2803851"/>
            <a:ext cx="9082488" cy="1477328"/>
          </a:xfrm>
          <a:prstGeom prst="rect">
            <a:avLst/>
          </a:prstGeom>
        </p:spPr>
        <p:txBody>
          <a:bodyPr wrap="square">
            <a:spAutoFit/>
          </a:bodyPr>
          <a:lstStyle/>
          <a:p>
            <a:pPr>
              <a:spcAft>
                <a:spcPts val="0"/>
              </a:spcAft>
            </a:pPr>
            <a:r>
              <a:rPr lang="en-US" b="1" dirty="0">
                <a:latin typeface="Times" panose="02020603050405020304" pitchFamily="18" charset="0"/>
                <a:ea typeface="Batang" panose="02030600000101010101" pitchFamily="18" charset="-127"/>
                <a:cs typeface="Times" panose="02020603050405020304" pitchFamily="18" charset="0"/>
              </a:rPr>
              <a:t>Possible Agreement </a:t>
            </a:r>
            <a:endParaRPr lang="en-US" dirty="0">
              <a:latin typeface="Times" panose="02020603050405020304" pitchFamily="18" charset="0"/>
              <a:ea typeface="Batang" panose="02030600000101010101" pitchFamily="18" charset="-127"/>
              <a:cs typeface="Times New Roman" panose="02020603050405020304" pitchFamily="18" charset="0"/>
            </a:endParaRPr>
          </a:p>
          <a:p>
            <a:pPr>
              <a:spcAft>
                <a:spcPts val="0"/>
              </a:spcAft>
            </a:pPr>
            <a:r>
              <a:rPr lang="en-US" dirty="0">
                <a:latin typeface="Times" panose="02020603050405020304" pitchFamily="18" charset="0"/>
                <a:ea typeface="Batang" panose="02030600000101010101" pitchFamily="18" charset="-127"/>
                <a:cs typeface="Times" panose="02020603050405020304" pitchFamily="18" charset="0"/>
              </a:rPr>
              <a:t>Add the following recommendation to the conclusion section:</a:t>
            </a:r>
            <a:endParaRPr lang="en-US" dirty="0">
              <a:latin typeface="Times" panose="02020603050405020304" pitchFamily="18" charset="0"/>
              <a:ea typeface="Batang" panose="02030600000101010101" pitchFamily="18" charset="-127"/>
              <a:cs typeface="Times New Roman" panose="02020603050405020304" pitchFamily="18" charset="0"/>
            </a:endParaRPr>
          </a:p>
          <a:p>
            <a:pPr>
              <a:spcAft>
                <a:spcPts val="0"/>
              </a:spcAft>
            </a:pPr>
            <a:r>
              <a:rPr lang="en-US" i="1" dirty="0">
                <a:latin typeface="Times" panose="02020603050405020304" pitchFamily="18" charset="0"/>
                <a:ea typeface="Batang" panose="02030600000101010101" pitchFamily="18" charset="-127"/>
                <a:cs typeface="Times" panose="02020603050405020304" pitchFamily="18" charset="0"/>
              </a:rPr>
              <a:t>From RAN1 point of view, among the waveforms evaluated, OFDMA waveform and OOK waveform (with or without OFDMA sequences) with OOK1/4 scheme are recommended for possible down-selection.</a:t>
            </a:r>
            <a:endParaRPr lang="en-US" dirty="0">
              <a:latin typeface="Times" panose="02020603050405020304" pitchFamily="18" charset="0"/>
              <a:ea typeface="Batang" panose="02030600000101010101" pitchFamily="18" charset="-127"/>
              <a:cs typeface="Times New Roman" panose="02020603050405020304" pitchFamily="18" charset="0"/>
            </a:endParaRPr>
          </a:p>
        </p:txBody>
      </p:sp>
      <p:sp>
        <p:nvSpPr>
          <p:cNvPr id="7" name="矩形 6">
            <a:extLst>
              <a:ext uri="{FF2B5EF4-FFF2-40B4-BE49-F238E27FC236}">
                <a16:creationId xmlns:a16="http://schemas.microsoft.com/office/drawing/2014/main" id="{CE31D67C-8A5E-4B94-90EF-AD8DF30076E6}"/>
              </a:ext>
            </a:extLst>
          </p:cNvPr>
          <p:cNvSpPr/>
          <p:nvPr/>
        </p:nvSpPr>
        <p:spPr>
          <a:xfrm>
            <a:off x="1297512" y="2680740"/>
            <a:ext cx="9223596" cy="1988767"/>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spTree>
    <p:extLst>
      <p:ext uri="{BB962C8B-B14F-4D97-AF65-F5344CB8AC3E}">
        <p14:creationId xmlns:p14="http://schemas.microsoft.com/office/powerpoint/2010/main" val="25101733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E57A388E-5F16-48E3-ABA0-2352F5CFB1D6}"/>
              </a:ext>
            </a:extLst>
          </p:cNvPr>
          <p:cNvSpPr>
            <a:spLocks noGrp="1"/>
          </p:cNvSpPr>
          <p:nvPr>
            <p:ph sz="quarter" idx="57"/>
          </p:nvPr>
        </p:nvSpPr>
        <p:spPr>
          <a:xfrm>
            <a:off x="560743" y="1223868"/>
            <a:ext cx="10442461" cy="4792371"/>
          </a:xfrm>
        </p:spPr>
        <p:txBody>
          <a:bodyPr>
            <a:normAutofit/>
          </a:bodyPr>
          <a:lstStyle/>
          <a:p>
            <a:pPr marL="0" indent="0">
              <a:buNone/>
            </a:pPr>
            <a:endParaRPr lang="zh-CN" altLang="en-US" sz="1800" dirty="0"/>
          </a:p>
        </p:txBody>
      </p:sp>
      <p:sp>
        <p:nvSpPr>
          <p:cNvPr id="3" name="文本占位符 2">
            <a:extLst>
              <a:ext uri="{FF2B5EF4-FFF2-40B4-BE49-F238E27FC236}">
                <a16:creationId xmlns:a16="http://schemas.microsoft.com/office/drawing/2014/main" id="{0D70F37C-748D-40E7-9BD9-20392FF641F4}"/>
              </a:ext>
            </a:extLst>
          </p:cNvPr>
          <p:cNvSpPr>
            <a:spLocks noGrp="1"/>
          </p:cNvSpPr>
          <p:nvPr>
            <p:ph type="body" sz="quarter" idx="61"/>
          </p:nvPr>
        </p:nvSpPr>
        <p:spPr>
          <a:xfrm>
            <a:off x="276962" y="256990"/>
            <a:ext cx="11095229" cy="456860"/>
          </a:xfrm>
        </p:spPr>
        <p:txBody>
          <a:bodyPr/>
          <a:lstStyle/>
          <a:p>
            <a:r>
              <a:rPr lang="en-US" altLang="zh-CN" sz="2400" dirty="0"/>
              <a:t>Comparison on potential LP-WUS waveforms (TR 38.869 )</a:t>
            </a:r>
            <a:endParaRPr lang="zh-CN" altLang="en-US" sz="2400" dirty="0"/>
          </a:p>
        </p:txBody>
      </p:sp>
      <p:sp>
        <p:nvSpPr>
          <p:cNvPr id="4" name="文本占位符 3">
            <a:extLst>
              <a:ext uri="{FF2B5EF4-FFF2-40B4-BE49-F238E27FC236}">
                <a16:creationId xmlns:a16="http://schemas.microsoft.com/office/drawing/2014/main" id="{FDBE7216-1AF5-4F91-A5D7-C9F38A5F3036}"/>
              </a:ext>
            </a:extLst>
          </p:cNvPr>
          <p:cNvSpPr>
            <a:spLocks noGrp="1"/>
          </p:cNvSpPr>
          <p:nvPr>
            <p:ph type="body" sz="quarter" idx="62"/>
          </p:nvPr>
        </p:nvSpPr>
        <p:spPr>
          <a:xfrm>
            <a:off x="560744" y="742370"/>
            <a:ext cx="10243091" cy="267033"/>
          </a:xfrm>
        </p:spPr>
        <p:txBody>
          <a:bodyPr/>
          <a:lstStyle/>
          <a:p>
            <a:r>
              <a:rPr lang="en-US" altLang="zh-CN" dirty="0"/>
              <a:t> </a:t>
            </a:r>
            <a:endParaRPr lang="zh-CN" altLang="en-US" dirty="0"/>
          </a:p>
        </p:txBody>
      </p:sp>
      <p:graphicFrame>
        <p:nvGraphicFramePr>
          <p:cNvPr id="5" name="表格 4">
            <a:extLst>
              <a:ext uri="{FF2B5EF4-FFF2-40B4-BE49-F238E27FC236}">
                <a16:creationId xmlns:a16="http://schemas.microsoft.com/office/drawing/2014/main" id="{B0B13667-607F-4B67-890E-9587B84F7838}"/>
              </a:ext>
            </a:extLst>
          </p:cNvPr>
          <p:cNvGraphicFramePr>
            <a:graphicFrameLocks noGrp="1"/>
          </p:cNvGraphicFramePr>
          <p:nvPr>
            <p:extLst/>
          </p:nvPr>
        </p:nvGraphicFramePr>
        <p:xfrm>
          <a:off x="276962" y="941675"/>
          <a:ext cx="11687504" cy="5608320"/>
        </p:xfrm>
        <a:graphic>
          <a:graphicData uri="http://schemas.openxmlformats.org/drawingml/2006/table">
            <a:tbl>
              <a:tblPr firstRow="1" bandRow="1">
                <a:tableStyleId>{5C22544A-7EE6-4342-B048-85BDC9FD1C3A}</a:tableStyleId>
              </a:tblPr>
              <a:tblGrid>
                <a:gridCol w="1273932">
                  <a:extLst>
                    <a:ext uri="{9D8B030D-6E8A-4147-A177-3AD203B41FA5}">
                      <a16:colId xmlns:a16="http://schemas.microsoft.com/office/drawing/2014/main" val="3724340454"/>
                    </a:ext>
                  </a:extLst>
                </a:gridCol>
                <a:gridCol w="3397624">
                  <a:extLst>
                    <a:ext uri="{9D8B030D-6E8A-4147-A177-3AD203B41FA5}">
                      <a16:colId xmlns:a16="http://schemas.microsoft.com/office/drawing/2014/main" val="2769571803"/>
                    </a:ext>
                  </a:extLst>
                </a:gridCol>
                <a:gridCol w="3659297">
                  <a:extLst>
                    <a:ext uri="{9D8B030D-6E8A-4147-A177-3AD203B41FA5}">
                      <a16:colId xmlns:a16="http://schemas.microsoft.com/office/drawing/2014/main" val="1897312136"/>
                    </a:ext>
                  </a:extLst>
                </a:gridCol>
                <a:gridCol w="3356651">
                  <a:extLst>
                    <a:ext uri="{9D8B030D-6E8A-4147-A177-3AD203B41FA5}">
                      <a16:colId xmlns:a16="http://schemas.microsoft.com/office/drawing/2014/main" val="1341924755"/>
                    </a:ext>
                  </a:extLst>
                </a:gridCol>
              </a:tblGrid>
              <a:tr h="289649">
                <a:tc>
                  <a:txBody>
                    <a:bodyPr/>
                    <a:lstStyle/>
                    <a:p>
                      <a:endParaRPr lang="zh-CN" altLang="en-US" sz="1600" dirty="0">
                        <a:latin typeface="Times New Roman" panose="02020603050405020304" pitchFamily="18" charset="0"/>
                        <a:cs typeface="Times New Roman" panose="02020603050405020304" pitchFamily="18" charset="0"/>
                      </a:endParaRPr>
                    </a:p>
                  </a:txBody>
                  <a:tcPr/>
                </a:tc>
                <a:tc>
                  <a:txBody>
                    <a:bodyPr/>
                    <a:lstStyle/>
                    <a:p>
                      <a:pPr algn="ctr"/>
                      <a:r>
                        <a:rPr lang="en-US" altLang="zh-CN" sz="1600" dirty="0">
                          <a:latin typeface="Times New Roman" panose="02020603050405020304" pitchFamily="18" charset="0"/>
                          <a:cs typeface="Times New Roman" panose="02020603050405020304" pitchFamily="18" charset="0"/>
                        </a:rPr>
                        <a:t>OOK (OOK-1/4)</a:t>
                      </a:r>
                      <a:endParaRPr lang="zh-CN" altLang="en-US" sz="1600" dirty="0">
                        <a:latin typeface="Times New Roman" panose="02020603050405020304" pitchFamily="18" charset="0"/>
                        <a:cs typeface="Times New Roman" panose="02020603050405020304" pitchFamily="18" charset="0"/>
                      </a:endParaRPr>
                    </a:p>
                  </a:txBody>
                  <a:tcPr/>
                </a:tc>
                <a:tc>
                  <a:txBody>
                    <a:bodyPr/>
                    <a:lstStyle/>
                    <a:p>
                      <a:pPr algn="ctr"/>
                      <a:r>
                        <a:rPr lang="en-US" altLang="zh-CN" sz="1600" dirty="0">
                          <a:latin typeface="Times New Roman" panose="02020603050405020304" pitchFamily="18" charset="0"/>
                          <a:cs typeface="Times New Roman" panose="02020603050405020304" pitchFamily="18" charset="0"/>
                        </a:rPr>
                        <a:t>FSK (FSK-2)</a:t>
                      </a:r>
                      <a:endParaRPr lang="zh-CN" altLang="en-US" sz="1600" dirty="0">
                        <a:latin typeface="Times New Roman" panose="02020603050405020304" pitchFamily="18" charset="0"/>
                        <a:cs typeface="Times New Roman" panose="02020603050405020304" pitchFamily="18" charset="0"/>
                      </a:endParaRPr>
                    </a:p>
                  </a:txBody>
                  <a:tcPr/>
                </a:tc>
                <a:tc>
                  <a:txBody>
                    <a:bodyPr/>
                    <a:lstStyle/>
                    <a:p>
                      <a:pPr algn="ctr"/>
                      <a:r>
                        <a:rPr lang="en-US" altLang="zh-CN" sz="1600" dirty="0">
                          <a:latin typeface="Times New Roman" panose="02020603050405020304" pitchFamily="18" charset="0"/>
                          <a:cs typeface="Times New Roman" panose="02020603050405020304" pitchFamily="18" charset="0"/>
                        </a:rPr>
                        <a:t>OFDM</a:t>
                      </a:r>
                      <a:endParaRPr lang="zh-CN" altLang="en-US" sz="16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608279074"/>
                  </a:ext>
                </a:extLst>
              </a:tr>
              <a:tr h="631961">
                <a:tc>
                  <a:txBody>
                    <a:bodyPr/>
                    <a:lstStyle/>
                    <a:p>
                      <a:pPr algn="l"/>
                      <a:r>
                        <a:rPr lang="en-US" altLang="zh-CN" sz="1400" b="0" dirty="0">
                          <a:latin typeface="Times New Roman" panose="02020603050405020304" pitchFamily="18" charset="0"/>
                          <a:cs typeface="Times New Roman" panose="02020603050405020304" pitchFamily="18" charset="0"/>
                        </a:rPr>
                        <a:t>Receiver power consumption</a:t>
                      </a:r>
                      <a:endParaRPr lang="zh-CN" altLang="en-US" sz="1400" b="0" dirty="0">
                        <a:latin typeface="Times New Roman" panose="02020603050405020304" pitchFamily="18" charset="0"/>
                        <a:cs typeface="Times New Roman" panose="02020603050405020304" pitchFamily="18" charset="0"/>
                      </a:endParaRPr>
                    </a:p>
                  </a:txBody>
                  <a:tcPr/>
                </a:tc>
                <a:tc>
                  <a:txBody>
                    <a:bodyPr/>
                    <a:lstStyle/>
                    <a:p>
                      <a:pPr marL="285750" indent="-285750" algn="just">
                        <a:buFont typeface="Arial" panose="020B0604020202020204" pitchFamily="34" charset="0"/>
                        <a:buChar char="•"/>
                      </a:pPr>
                      <a:r>
                        <a:rPr lang="en-US" altLang="zh-CN" sz="1400" b="1" dirty="0">
                          <a:latin typeface="Times New Roman" panose="02020603050405020304" pitchFamily="18" charset="0"/>
                          <a:cs typeface="Times New Roman" panose="02020603050405020304" pitchFamily="18" charset="0"/>
                        </a:rPr>
                        <a:t>Lowest power consumption</a:t>
                      </a:r>
                      <a:endParaRPr lang="en-US" altLang="zh-CN" sz="1400" dirty="0">
                        <a:latin typeface="Times New Roman" panose="02020603050405020304" pitchFamily="18" charset="0"/>
                        <a:cs typeface="Times New Roman" panose="02020603050405020304" pitchFamily="18" charset="0"/>
                      </a:endParaRPr>
                    </a:p>
                    <a:p>
                      <a:pPr marL="285750" indent="-285750" algn="just">
                        <a:buFont typeface="Arial" panose="020B0604020202020204" pitchFamily="34" charset="0"/>
                        <a:buChar char="•"/>
                      </a:pPr>
                      <a:r>
                        <a:rPr lang="en-US" altLang="zh-CN" sz="1400" dirty="0">
                          <a:latin typeface="Times New Roman" panose="02020603050405020304" pitchFamily="18" charset="0"/>
                          <a:cs typeface="Times New Roman" panose="02020603050405020304" pitchFamily="18" charset="0"/>
                        </a:rPr>
                        <a:t>LP-WUR ‘On’ power </a:t>
                      </a:r>
                      <a:r>
                        <a:rPr lang="en-US" altLang="zh-CN" sz="1400" b="1" dirty="0">
                          <a:latin typeface="Times New Roman" panose="02020603050405020304" pitchFamily="18" charset="0"/>
                          <a:cs typeface="Times New Roman" panose="02020603050405020304" pitchFamily="18" charset="0"/>
                        </a:rPr>
                        <a:t>&lt;=4units</a:t>
                      </a:r>
                      <a:r>
                        <a:rPr lang="en-US" altLang="zh-CN" sz="1400" dirty="0">
                          <a:latin typeface="Times New Roman" panose="02020603050405020304" pitchFamily="18" charset="0"/>
                          <a:cs typeface="Times New Roman" panose="02020603050405020304" pitchFamily="18" charset="0"/>
                        </a:rPr>
                        <a:t>, and  </a:t>
                      </a:r>
                      <a:r>
                        <a:rPr lang="en-US" altLang="zh-CN" sz="1400" b="1" dirty="0">
                          <a:latin typeface="Times New Roman" panose="02020603050405020304" pitchFamily="18" charset="0"/>
                          <a:cs typeface="Times New Roman" panose="02020603050405020304" pitchFamily="18" charset="0"/>
                        </a:rPr>
                        <a:t>&lt;=1 unit </a:t>
                      </a:r>
                      <a:r>
                        <a:rPr lang="en-US" altLang="zh-CN" sz="1400" dirty="0">
                          <a:latin typeface="Times New Roman" panose="02020603050405020304" pitchFamily="18" charset="0"/>
                          <a:cs typeface="Times New Roman" panose="02020603050405020304" pitchFamily="18" charset="0"/>
                        </a:rPr>
                        <a:t>is reported by majority</a:t>
                      </a:r>
                      <a:endParaRPr lang="zh-CN" altLang="en-US" sz="1400" dirty="0">
                        <a:latin typeface="Times New Roman" panose="02020603050405020304" pitchFamily="18" charset="0"/>
                        <a:cs typeface="Times New Roman" panose="02020603050405020304" pitchFamily="18" charset="0"/>
                      </a:endParaRPr>
                    </a:p>
                  </a:txBody>
                  <a:tcPr/>
                </a:tc>
                <a:tc>
                  <a:txBody>
                    <a:bodyPr/>
                    <a:lstStyle/>
                    <a:p>
                      <a:pPr marL="285750" indent="-285750" algn="just">
                        <a:buFont typeface="Arial" panose="020B0604020202020204" pitchFamily="34" charset="0"/>
                        <a:buChar char="•"/>
                      </a:pPr>
                      <a:r>
                        <a:rPr lang="en-US" altLang="zh-CN" sz="1400" dirty="0">
                          <a:latin typeface="Times New Roman" panose="02020603050405020304" pitchFamily="18" charset="0"/>
                          <a:cs typeface="Times New Roman" panose="02020603050405020304" pitchFamily="18" charset="0"/>
                        </a:rPr>
                        <a:t>Similar or slightly higher than OOK</a:t>
                      </a:r>
                      <a:endParaRPr lang="zh-CN" altLang="en-US" sz="1400" dirty="0">
                        <a:latin typeface="Times New Roman" panose="02020603050405020304" pitchFamily="18" charset="0"/>
                        <a:cs typeface="Times New Roman" panose="02020603050405020304" pitchFamily="18" charset="0"/>
                      </a:endParaRPr>
                    </a:p>
                  </a:txBody>
                  <a:tcPr/>
                </a:tc>
                <a:tc>
                  <a:txBody>
                    <a:bodyPr/>
                    <a:lstStyle/>
                    <a:p>
                      <a:pPr marL="285750" indent="-285750" algn="just">
                        <a:buFont typeface="Arial" panose="020B0604020202020204" pitchFamily="34" charset="0"/>
                        <a:buChar char="•"/>
                      </a:pPr>
                      <a:r>
                        <a:rPr lang="en-US" altLang="zh-CN" sz="1400" b="1" dirty="0">
                          <a:latin typeface="Times New Roman" panose="02020603050405020304" pitchFamily="18" charset="0"/>
                          <a:cs typeface="Times New Roman" panose="02020603050405020304" pitchFamily="18" charset="0"/>
                        </a:rPr>
                        <a:t>Highest power consumption</a:t>
                      </a:r>
                    </a:p>
                    <a:p>
                      <a:pPr marL="285750" indent="-285750" algn="just">
                        <a:buFont typeface="Arial" panose="020B0604020202020204" pitchFamily="34" charset="0"/>
                        <a:buChar char="•"/>
                      </a:pPr>
                      <a:r>
                        <a:rPr lang="en-US" altLang="zh-CN" sz="1400" dirty="0">
                          <a:latin typeface="Times New Roman" panose="02020603050405020304" pitchFamily="18" charset="0"/>
                          <a:cs typeface="Times New Roman" panose="02020603050405020304" pitchFamily="18" charset="0"/>
                        </a:rPr>
                        <a:t> LP-WUR ‘On’  power </a:t>
                      </a:r>
                      <a:r>
                        <a:rPr lang="en-US" altLang="zh-CN" sz="1400" b="1" dirty="0">
                          <a:latin typeface="Times New Roman" panose="02020603050405020304" pitchFamily="18" charset="0"/>
                          <a:cs typeface="Times New Roman" panose="02020603050405020304" pitchFamily="18" charset="0"/>
                        </a:rPr>
                        <a:t>&lt;= 30 units</a:t>
                      </a:r>
                      <a:r>
                        <a:rPr lang="en-US" altLang="zh-CN" sz="1400" dirty="0">
                          <a:latin typeface="Times New Roman" panose="02020603050405020304" pitchFamily="18" charset="0"/>
                          <a:cs typeface="Times New Roman" panose="02020603050405020304" pitchFamily="18" charset="0"/>
                        </a:rPr>
                        <a:t>, and &gt;=</a:t>
                      </a:r>
                      <a:r>
                        <a:rPr lang="en-US" altLang="zh-CN" sz="1400" b="1" dirty="0">
                          <a:latin typeface="Times New Roman" panose="02020603050405020304" pitchFamily="18" charset="0"/>
                          <a:cs typeface="Times New Roman" panose="02020603050405020304" pitchFamily="18" charset="0"/>
                        </a:rPr>
                        <a:t>10 units</a:t>
                      </a:r>
                      <a:r>
                        <a:rPr lang="en-US" altLang="zh-CN" sz="1400" dirty="0">
                          <a:latin typeface="Times New Roman" panose="02020603050405020304" pitchFamily="18" charset="0"/>
                          <a:cs typeface="Times New Roman" panose="02020603050405020304" pitchFamily="18" charset="0"/>
                        </a:rPr>
                        <a:t> reported by majority</a:t>
                      </a:r>
                      <a:endParaRPr lang="zh-CN" altLang="en-US" sz="14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603796790"/>
                  </a:ext>
                </a:extLst>
              </a:tr>
              <a:tr h="921610">
                <a:tc>
                  <a:txBody>
                    <a:bodyPr/>
                    <a:lstStyle/>
                    <a:p>
                      <a:pPr algn="l"/>
                      <a:r>
                        <a:rPr lang="en-US" altLang="zh-CN" sz="1400" b="0" dirty="0">
                          <a:latin typeface="Times New Roman" panose="02020603050405020304" pitchFamily="18" charset="0"/>
                          <a:cs typeface="Times New Roman" panose="02020603050405020304" pitchFamily="18" charset="0"/>
                        </a:rPr>
                        <a:t>Timing error tolerance </a:t>
                      </a:r>
                    </a:p>
                  </a:txBody>
                  <a:tcPr/>
                </a:tc>
                <a:tc>
                  <a:txBody>
                    <a:bodyPr/>
                    <a:lstStyle/>
                    <a:p>
                      <a:pPr marL="285750" indent="-285750" algn="just">
                        <a:buFont typeface="Arial" panose="020B0604020202020204" pitchFamily="34" charset="0"/>
                        <a:buChar char="•"/>
                      </a:pPr>
                      <a:r>
                        <a:rPr lang="en-US" altLang="zh-CN" sz="1400" b="1" dirty="0">
                          <a:latin typeface="Times New Roman" panose="02020603050405020304" pitchFamily="18" charset="0"/>
                          <a:cs typeface="Times New Roman" panose="02020603050405020304" pitchFamily="18" charset="0"/>
                        </a:rPr>
                        <a:t>Moderate robustness</a:t>
                      </a:r>
                    </a:p>
                    <a:p>
                      <a:pPr marL="285750" indent="-285750" algn="just">
                        <a:buFont typeface="Arial" panose="020B0604020202020204" pitchFamily="34" charset="0"/>
                        <a:buChar char="•"/>
                      </a:pPr>
                      <a:r>
                        <a:rPr lang="en-US" altLang="zh-CN" sz="1400" dirty="0">
                          <a:latin typeface="Times New Roman" panose="02020603050405020304" pitchFamily="18" charset="0"/>
                          <a:cs typeface="Times New Roman" panose="02020603050405020304" pitchFamily="18" charset="0"/>
                        </a:rPr>
                        <a:t>&lt;=</a:t>
                      </a:r>
                      <a:r>
                        <a:rPr lang="en-US" altLang="zh-CN" sz="1400" b="1" dirty="0">
                          <a:latin typeface="Times New Roman" panose="02020603050405020304" pitchFamily="18" charset="0"/>
                          <a:cs typeface="Times New Roman" panose="02020603050405020304" pitchFamily="18" charset="0"/>
                        </a:rPr>
                        <a:t>5us</a:t>
                      </a:r>
                      <a:r>
                        <a:rPr lang="en-US" altLang="zh-CN" sz="1400" dirty="0">
                          <a:latin typeface="Times New Roman" panose="02020603050405020304" pitchFamily="18" charset="0"/>
                          <a:cs typeface="Times New Roman" panose="02020603050405020304" pitchFamily="18" charset="0"/>
                        </a:rPr>
                        <a:t> for OOK-1@30kHz</a:t>
                      </a:r>
                    </a:p>
                    <a:p>
                      <a:pPr marL="285750" indent="-285750" algn="just">
                        <a:buFont typeface="Arial" panose="020B0604020202020204" pitchFamily="34" charset="0"/>
                        <a:buChar char="•"/>
                      </a:pPr>
                      <a:r>
                        <a:rPr lang="en-US" altLang="zh-CN" sz="1400" b="1" dirty="0">
                          <a:latin typeface="Times New Roman" panose="02020603050405020304" pitchFamily="18" charset="0"/>
                          <a:cs typeface="Times New Roman" panose="02020603050405020304" pitchFamily="18" charset="0"/>
                        </a:rPr>
                        <a:t>&lt;=3 us </a:t>
                      </a:r>
                      <a:r>
                        <a:rPr lang="en-US" altLang="zh-CN" sz="1400" dirty="0">
                          <a:latin typeface="Times New Roman" panose="02020603050405020304" pitchFamily="18" charset="0"/>
                          <a:cs typeface="Times New Roman" panose="02020603050405020304" pitchFamily="18" charset="0"/>
                        </a:rPr>
                        <a:t>for OOK-4 M=2, &lt;=</a:t>
                      </a:r>
                      <a:r>
                        <a:rPr lang="en-US" altLang="zh-CN" sz="1400" b="1" dirty="0">
                          <a:latin typeface="Times New Roman" panose="02020603050405020304" pitchFamily="18" charset="0"/>
                          <a:cs typeface="Times New Roman" panose="02020603050405020304" pitchFamily="18" charset="0"/>
                        </a:rPr>
                        <a:t>1us</a:t>
                      </a:r>
                      <a:r>
                        <a:rPr lang="en-US" altLang="zh-CN" sz="1400" dirty="0">
                          <a:latin typeface="Times New Roman" panose="02020603050405020304" pitchFamily="18" charset="0"/>
                          <a:cs typeface="Times New Roman" panose="02020603050405020304" pitchFamily="18" charset="0"/>
                        </a:rPr>
                        <a:t> for OOK-4 M=4. </a:t>
                      </a:r>
                      <a:endParaRPr lang="zh-CN" altLang="en-US" sz="1400" dirty="0">
                        <a:latin typeface="Times New Roman" panose="02020603050405020304" pitchFamily="18" charset="0"/>
                        <a:cs typeface="Times New Roman" panose="02020603050405020304" pitchFamily="18" charset="0"/>
                      </a:endParaRPr>
                    </a:p>
                  </a:txBody>
                  <a:tcPr/>
                </a:tc>
                <a:tc>
                  <a:txBody>
                    <a:bodyPr/>
                    <a:lstStyle/>
                    <a:p>
                      <a:pPr marL="285750" indent="-285750" algn="just">
                        <a:buFont typeface="Arial" panose="020B0604020202020204" pitchFamily="34" charset="0"/>
                        <a:buChar char="•"/>
                      </a:pPr>
                      <a:r>
                        <a:rPr lang="en-US" altLang="zh-CN" sz="1400" b="1" dirty="0">
                          <a:latin typeface="Times New Roman" panose="02020603050405020304" pitchFamily="18" charset="0"/>
                          <a:cs typeface="Times New Roman" panose="02020603050405020304" pitchFamily="18" charset="0"/>
                        </a:rPr>
                        <a:t>Moderate robustness</a:t>
                      </a:r>
                      <a:endParaRPr lang="en-US" altLang="zh-CN" sz="1400" b="0" dirty="0">
                        <a:latin typeface="Times New Roman" panose="02020603050405020304" pitchFamily="18" charset="0"/>
                        <a:cs typeface="Times New Roman" panose="02020603050405020304" pitchFamily="18" charset="0"/>
                      </a:endParaRPr>
                    </a:p>
                    <a:p>
                      <a:pPr marL="285750" indent="-285750" algn="just">
                        <a:buFont typeface="Arial" panose="020B0604020202020204" pitchFamily="34" charset="0"/>
                        <a:buChar char="•"/>
                      </a:pPr>
                      <a:r>
                        <a:rPr lang="en-US" altLang="zh-CN" sz="1400" b="0" dirty="0">
                          <a:solidFill>
                            <a:schemeClr val="tx1"/>
                          </a:solidFill>
                          <a:latin typeface="Times New Roman" panose="02020603050405020304" pitchFamily="18" charset="0"/>
                          <a:cs typeface="Times New Roman" panose="02020603050405020304" pitchFamily="18" charset="0"/>
                        </a:rPr>
                        <a:t>&lt;=</a:t>
                      </a:r>
                      <a:r>
                        <a:rPr lang="en-US" altLang="zh-CN" sz="1400" b="1" dirty="0">
                          <a:solidFill>
                            <a:schemeClr val="tx1"/>
                          </a:solidFill>
                          <a:latin typeface="Times New Roman" panose="02020603050405020304" pitchFamily="18" charset="0"/>
                          <a:cs typeface="Times New Roman" panose="02020603050405020304" pitchFamily="18" charset="0"/>
                        </a:rPr>
                        <a:t>2us</a:t>
                      </a:r>
                      <a:r>
                        <a:rPr lang="en-US" altLang="zh-CN" sz="1400" b="0" dirty="0">
                          <a:solidFill>
                            <a:schemeClr val="tx1"/>
                          </a:solidFill>
                          <a:latin typeface="Times New Roman" panose="02020603050405020304" pitchFamily="18" charset="0"/>
                          <a:cs typeface="Times New Roman" panose="02020603050405020304" pitchFamily="18" charset="0"/>
                        </a:rPr>
                        <a:t> for FSK-2 M=1, &lt;=</a:t>
                      </a:r>
                      <a:r>
                        <a:rPr lang="en-US" altLang="zh-CN" sz="1400" b="1" dirty="0">
                          <a:solidFill>
                            <a:schemeClr val="tx1"/>
                          </a:solidFill>
                          <a:latin typeface="Times New Roman" panose="02020603050405020304" pitchFamily="18" charset="0"/>
                          <a:cs typeface="Times New Roman" panose="02020603050405020304" pitchFamily="18" charset="0"/>
                        </a:rPr>
                        <a:t>2/3</a:t>
                      </a:r>
                      <a:r>
                        <a:rPr lang="en-US" altLang="zh-CN" sz="1400" b="0" dirty="0">
                          <a:solidFill>
                            <a:schemeClr val="tx1"/>
                          </a:solidFill>
                          <a:latin typeface="Times New Roman" panose="02020603050405020304" pitchFamily="18" charset="0"/>
                          <a:cs typeface="Times New Roman" panose="02020603050405020304" pitchFamily="18" charset="0"/>
                        </a:rPr>
                        <a:t> us for FSK-2 M=2. </a:t>
                      </a:r>
                    </a:p>
                  </a:txBody>
                  <a:tcPr/>
                </a:tc>
                <a:tc>
                  <a:txBody>
                    <a:bodyPr/>
                    <a:lstStyle/>
                    <a:p>
                      <a:pPr marL="285750" indent="-285750" algn="just">
                        <a:buFont typeface="Arial" panose="020B0604020202020204" pitchFamily="34" charset="0"/>
                        <a:buChar char="•"/>
                      </a:pPr>
                      <a:r>
                        <a:rPr lang="en-US" altLang="zh-CN" sz="1400" b="1" dirty="0">
                          <a:solidFill>
                            <a:schemeClr val="tx1"/>
                          </a:solidFill>
                          <a:latin typeface="Times New Roman" panose="02020603050405020304" pitchFamily="18" charset="0"/>
                          <a:cs typeface="Times New Roman" panose="02020603050405020304" pitchFamily="18" charset="0"/>
                        </a:rPr>
                        <a:t>Tolerance to timing error varies with sliding window size</a:t>
                      </a:r>
                      <a:r>
                        <a:rPr lang="en-US" altLang="zh-CN" sz="1400" b="0" dirty="0">
                          <a:solidFill>
                            <a:schemeClr val="tx1"/>
                          </a:solidFill>
                          <a:latin typeface="Times New Roman" panose="02020603050405020304" pitchFamily="18" charset="0"/>
                          <a:cs typeface="Times New Roman" panose="02020603050405020304" pitchFamily="18" charset="0"/>
                        </a:rPr>
                        <a:t>, e.g., up to 4us but requires sliding window at receiver -&gt; increased power consumption</a:t>
                      </a:r>
                    </a:p>
                  </a:txBody>
                  <a:tcPr/>
                </a:tc>
                <a:extLst>
                  <a:ext uri="{0D108BD9-81ED-4DB2-BD59-A6C34878D82A}">
                    <a16:rowId xmlns:a16="http://schemas.microsoft.com/office/drawing/2014/main" val="2978808053"/>
                  </a:ext>
                </a:extLst>
              </a:tr>
              <a:tr h="500302">
                <a:tc>
                  <a:txBody>
                    <a:bodyPr/>
                    <a:lstStyle/>
                    <a:p>
                      <a:pPr algn="l"/>
                      <a:r>
                        <a:rPr lang="en-US" altLang="zh-CN" sz="1400" b="0" dirty="0">
                          <a:solidFill>
                            <a:schemeClr val="tx1"/>
                          </a:solidFill>
                          <a:latin typeface="Times New Roman" panose="02020603050405020304" pitchFamily="18" charset="0"/>
                          <a:cs typeface="Times New Roman" panose="02020603050405020304" pitchFamily="18" charset="0"/>
                        </a:rPr>
                        <a:t>Frequency error tolerance</a:t>
                      </a:r>
                      <a:endParaRPr lang="zh-CN" altLang="en-US" sz="14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marL="285750" indent="-285750" algn="just">
                        <a:buFont typeface="Arial" panose="020B0604020202020204" pitchFamily="34" charset="0"/>
                        <a:buChar char="•"/>
                      </a:pPr>
                      <a:r>
                        <a:rPr lang="en-GB" sz="1400" b="1" kern="1200" dirty="0">
                          <a:solidFill>
                            <a:schemeClr val="tx1"/>
                          </a:solidFill>
                          <a:effectLst/>
                          <a:latin typeface="Times New Roman" panose="02020603050405020304" pitchFamily="18" charset="0"/>
                          <a:ea typeface="+mn-ea"/>
                          <a:cs typeface="Times New Roman" panose="02020603050405020304" pitchFamily="18" charset="0"/>
                        </a:rPr>
                        <a:t>The most robust</a:t>
                      </a:r>
                    </a:p>
                    <a:p>
                      <a:pPr marL="285750" indent="-285750" algn="just">
                        <a:buFont typeface="Arial" panose="020B0604020202020204" pitchFamily="34" charset="0"/>
                        <a:buChar char="•"/>
                      </a:pPr>
                      <a:r>
                        <a:rPr lang="en-GB" altLang="zh-CN" sz="1400" b="0" kern="1200" dirty="0">
                          <a:solidFill>
                            <a:schemeClr val="tx1"/>
                          </a:solidFill>
                          <a:effectLst/>
                          <a:latin typeface="Times New Roman" panose="02020603050405020304" pitchFamily="18" charset="0"/>
                          <a:ea typeface="+mn-ea"/>
                          <a:cs typeface="Times New Roman" panose="02020603050405020304" pitchFamily="18" charset="0"/>
                        </a:rPr>
                        <a:t>800kHz for OOK-4 M=4</a:t>
                      </a:r>
                      <a:endParaRPr lang="zh-CN" altLang="en-US" sz="14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marL="285750" indent="-285750" algn="just">
                        <a:buFont typeface="Arial" panose="020B0604020202020204" pitchFamily="34" charset="0"/>
                        <a:buChar char="•"/>
                      </a:pPr>
                      <a:r>
                        <a:rPr lang="en-US" altLang="zh-CN" sz="1400" b="1" dirty="0">
                          <a:solidFill>
                            <a:schemeClr val="tx1"/>
                          </a:solidFill>
                          <a:latin typeface="Times New Roman" panose="02020603050405020304" pitchFamily="18" charset="0"/>
                          <a:cs typeface="Times New Roman" panose="02020603050405020304" pitchFamily="18" charset="0"/>
                        </a:rPr>
                        <a:t>Good robustness</a:t>
                      </a:r>
                    </a:p>
                    <a:p>
                      <a:pPr marL="285750" indent="-285750" algn="just">
                        <a:buFont typeface="Arial" panose="020B0604020202020204" pitchFamily="34" charset="0"/>
                        <a:buChar char="•"/>
                      </a:pPr>
                      <a:r>
                        <a:rPr lang="en-US" altLang="zh-CN" sz="1400" b="0" dirty="0">
                          <a:solidFill>
                            <a:schemeClr val="tx1"/>
                          </a:solidFill>
                          <a:latin typeface="Times New Roman" panose="02020603050405020304" pitchFamily="18" charset="0"/>
                          <a:cs typeface="Times New Roman" panose="02020603050405020304" pitchFamily="18" charset="0"/>
                        </a:rPr>
                        <a:t>200kHz for M=2</a:t>
                      </a:r>
                      <a:endParaRPr lang="zh-CN" altLang="en-US" sz="14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marL="285750" indent="-285750" algn="just">
                        <a:buFont typeface="Arial" panose="020B0604020202020204" pitchFamily="34" charset="0"/>
                        <a:buChar char="•"/>
                      </a:pPr>
                      <a:r>
                        <a:rPr lang="en-US" altLang="zh-CN" sz="1400" b="1" dirty="0">
                          <a:solidFill>
                            <a:schemeClr val="tx1"/>
                          </a:solidFill>
                          <a:latin typeface="Times New Roman" panose="02020603050405020304" pitchFamily="18" charset="0"/>
                          <a:cs typeface="Times New Roman" panose="02020603050405020304" pitchFamily="18" charset="0"/>
                        </a:rPr>
                        <a:t>Less robustness</a:t>
                      </a:r>
                    </a:p>
                    <a:p>
                      <a:pPr marL="285750" indent="-285750" algn="just">
                        <a:buFont typeface="Arial" panose="020B0604020202020204" pitchFamily="34" charset="0"/>
                        <a:buChar char="•"/>
                      </a:pPr>
                      <a:r>
                        <a:rPr lang="en-US" altLang="zh-CN" sz="1400" b="0" dirty="0">
                          <a:solidFill>
                            <a:schemeClr val="tx1"/>
                          </a:solidFill>
                          <a:latin typeface="Times New Roman" panose="02020603050405020304" pitchFamily="18" charset="0"/>
                          <a:cs typeface="Times New Roman" panose="02020603050405020304" pitchFamily="18" charset="0"/>
                        </a:rPr>
                        <a:t>26kHz</a:t>
                      </a:r>
                      <a:endParaRPr lang="zh-CN" altLang="en-US" sz="1400" b="0"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097929400"/>
                  </a:ext>
                </a:extLst>
              </a:tr>
              <a:tr h="269757">
                <a:tc>
                  <a:txBody>
                    <a:bodyPr/>
                    <a:lstStyle/>
                    <a:p>
                      <a:pPr algn="l"/>
                      <a:r>
                        <a:rPr lang="en-US" altLang="zh-CN" sz="1400" b="0" dirty="0">
                          <a:latin typeface="Times New Roman" panose="02020603050405020304" pitchFamily="18" charset="0"/>
                          <a:cs typeface="Times New Roman" panose="02020603050405020304" pitchFamily="18" charset="0"/>
                        </a:rPr>
                        <a:t>Coverage </a:t>
                      </a:r>
                      <a:r>
                        <a:rPr lang="en-US" altLang="zh-CN" sz="1400" b="0" baseline="30000" dirty="0">
                          <a:latin typeface="Times New Roman" panose="02020603050405020304" pitchFamily="18" charset="0"/>
                          <a:cs typeface="Times New Roman" panose="02020603050405020304" pitchFamily="18" charset="0"/>
                        </a:rPr>
                        <a:t>note 1</a:t>
                      </a:r>
                    </a:p>
                  </a:txBody>
                  <a:tcPr/>
                </a:tc>
                <a:tc>
                  <a:txBody>
                    <a:bodyPr/>
                    <a:lstStyle/>
                    <a:p>
                      <a:pPr marL="285750" indent="-285750" algn="just">
                        <a:buFont typeface="Arial" panose="020B0604020202020204" pitchFamily="34" charset="0"/>
                        <a:buChar char="•"/>
                      </a:pPr>
                      <a:r>
                        <a:rPr lang="en-US" altLang="zh-CN" sz="1400" dirty="0">
                          <a:latin typeface="Times New Roman" panose="02020603050405020304" pitchFamily="18" charset="0"/>
                          <a:cs typeface="Times New Roman" panose="02020603050405020304" pitchFamily="18" charset="0"/>
                        </a:rPr>
                        <a:t>Feasible to reach </a:t>
                      </a:r>
                      <a:r>
                        <a:rPr lang="en-US" altLang="zh-CN" sz="1400" b="1" dirty="0">
                          <a:latin typeface="Times New Roman" panose="02020603050405020304" pitchFamily="18" charset="0"/>
                          <a:cs typeface="Times New Roman" panose="02020603050405020304" pitchFamily="18" charset="0"/>
                        </a:rPr>
                        <a:t>MSG3 coverage </a:t>
                      </a:r>
                      <a:r>
                        <a:rPr lang="en-US" altLang="zh-CN" sz="1400" dirty="0">
                          <a:latin typeface="Times New Roman" panose="02020603050405020304" pitchFamily="18" charset="0"/>
                          <a:cs typeface="Times New Roman" panose="02020603050405020304" pitchFamily="18" charset="0"/>
                        </a:rPr>
                        <a:t>via:</a:t>
                      </a:r>
                    </a:p>
                    <a:p>
                      <a:pPr marL="285750" indent="0" algn="just">
                        <a:buFont typeface="Wingdings" panose="05000000000000000000" pitchFamily="2" charset="2"/>
                        <a:buChar char=" "/>
                      </a:pPr>
                      <a:r>
                        <a:rPr lang="en-US" altLang="zh-CN" sz="1400" dirty="0">
                          <a:latin typeface="Times New Roman" panose="02020603050405020304" pitchFamily="18" charset="0"/>
                          <a:cs typeface="Times New Roman" panose="02020603050405020304" pitchFamily="18" charset="0"/>
                        </a:rPr>
                        <a:t> </a:t>
                      </a:r>
                      <a:r>
                        <a:rPr lang="en-GB" altLang="zh-CN" sz="1400" kern="1200" dirty="0">
                          <a:solidFill>
                            <a:schemeClr val="dk1"/>
                          </a:solidFill>
                          <a:latin typeface="Times New Roman" panose="02020603050405020304" pitchFamily="18" charset="0"/>
                          <a:ea typeface="+mn-ea"/>
                          <a:cs typeface="Times New Roman" panose="02020603050405020304" pitchFamily="18" charset="0"/>
                        </a:rPr>
                        <a:t>0.9</a:t>
                      </a:r>
                      <a:r>
                        <a:rPr lang="en-GB" sz="1400" kern="1200" dirty="0">
                          <a:solidFill>
                            <a:schemeClr val="dk1"/>
                          </a:solidFill>
                          <a:latin typeface="Times New Roman" panose="02020603050405020304" pitchFamily="18" charset="0"/>
                          <a:ea typeface="+mn-ea"/>
                          <a:cs typeface="Times New Roman" panose="02020603050405020304" pitchFamily="18" charset="0"/>
                        </a:rPr>
                        <a:t>~17.28</a:t>
                      </a:r>
                      <a:r>
                        <a:rPr lang="en-GB" sz="1400" kern="1200" baseline="30000" dirty="0">
                          <a:solidFill>
                            <a:schemeClr val="dk1"/>
                          </a:solidFill>
                          <a:latin typeface="Times New Roman" panose="02020603050405020304" pitchFamily="18" charset="0"/>
                          <a:ea typeface="+mn-ea"/>
                          <a:cs typeface="Times New Roman" panose="02020603050405020304" pitchFamily="18" charset="0"/>
                        </a:rPr>
                        <a:t>note2 </a:t>
                      </a:r>
                      <a:r>
                        <a:rPr lang="en-US" altLang="zh-CN" sz="1200" b="0" dirty="0">
                          <a:latin typeface="Times New Roman" panose="02020603050405020304" pitchFamily="18" charset="0"/>
                          <a:cs typeface="Times New Roman" panose="02020603050405020304" pitchFamily="18" charset="0"/>
                        </a:rPr>
                        <a:t>MHz*Symbol/bit</a:t>
                      </a:r>
                      <a:r>
                        <a:rPr lang="en-US" altLang="zh-CN" sz="1400" b="0" dirty="0">
                          <a:latin typeface="Times New Roman" panose="02020603050405020304" pitchFamily="18" charset="0"/>
                          <a:cs typeface="Times New Roman" panose="02020603050405020304" pitchFamily="18" charset="0"/>
                        </a:rPr>
                        <a:t> (urban)</a:t>
                      </a:r>
                    </a:p>
                    <a:p>
                      <a:pPr marL="285750" indent="0" algn="just">
                        <a:buFont typeface="Wingdings" panose="05000000000000000000" pitchFamily="2" charset="2"/>
                        <a:buChar char=" "/>
                      </a:pPr>
                      <a:r>
                        <a:rPr lang="en-US" altLang="zh-CN" sz="1400" kern="1200" dirty="0">
                          <a:solidFill>
                            <a:schemeClr val="dk1"/>
                          </a:solidFill>
                          <a:latin typeface="Times New Roman" panose="02020603050405020304" pitchFamily="18" charset="0"/>
                          <a:ea typeface="+mn-ea"/>
                          <a:cs typeface="Times New Roman" panose="02020603050405020304" pitchFamily="18" charset="0"/>
                        </a:rPr>
                        <a:t> 0.18~8.64 </a:t>
                      </a:r>
                      <a:r>
                        <a:rPr lang="en-US" altLang="zh-CN" sz="1200" b="0" dirty="0">
                          <a:latin typeface="Times New Roman" panose="02020603050405020304" pitchFamily="18" charset="0"/>
                          <a:cs typeface="Times New Roman" panose="02020603050405020304" pitchFamily="18" charset="0"/>
                        </a:rPr>
                        <a:t>MHz*Symbol/bit </a:t>
                      </a:r>
                      <a:r>
                        <a:rPr lang="en-US" altLang="zh-CN" sz="1400" b="0" dirty="0">
                          <a:latin typeface="Times New Roman" panose="02020603050405020304" pitchFamily="18" charset="0"/>
                          <a:cs typeface="Times New Roman" panose="02020603050405020304" pitchFamily="18" charset="0"/>
                        </a:rPr>
                        <a:t>(rural)</a:t>
                      </a:r>
                      <a:endParaRPr lang="en-US" altLang="zh-CN" sz="1400" kern="1200" dirty="0">
                        <a:solidFill>
                          <a:schemeClr val="dk1"/>
                        </a:solidFill>
                        <a:latin typeface="Times New Roman" panose="02020603050405020304" pitchFamily="18" charset="0"/>
                        <a:ea typeface="+mn-ea"/>
                        <a:cs typeface="Times New Roman" panose="02020603050405020304" pitchFamily="18" charset="0"/>
                      </a:endParaRPr>
                    </a:p>
                  </a:txBody>
                  <a:tcPr/>
                </a:tc>
                <a:tc>
                  <a:txBody>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400" dirty="0">
                          <a:latin typeface="Times New Roman" panose="02020603050405020304" pitchFamily="18" charset="0"/>
                          <a:cs typeface="Times New Roman" panose="02020603050405020304" pitchFamily="18" charset="0"/>
                        </a:rPr>
                        <a:t>Feasible to reach </a:t>
                      </a:r>
                      <a:r>
                        <a:rPr lang="en-US" altLang="zh-CN" sz="1400" b="1" dirty="0">
                          <a:latin typeface="Times New Roman" panose="02020603050405020304" pitchFamily="18" charset="0"/>
                          <a:cs typeface="Times New Roman" panose="02020603050405020304" pitchFamily="18" charset="0"/>
                        </a:rPr>
                        <a:t>MSG3 coverage</a:t>
                      </a:r>
                      <a:r>
                        <a:rPr lang="en-US" altLang="zh-CN" sz="1400" dirty="0">
                          <a:latin typeface="Times New Roman" panose="02020603050405020304" pitchFamily="18" charset="0"/>
                          <a:cs typeface="Times New Roman" panose="02020603050405020304" pitchFamily="18" charset="0"/>
                        </a:rPr>
                        <a:t> via :</a:t>
                      </a:r>
                    </a:p>
                    <a:p>
                      <a:pPr marL="285750" marR="0" lvl="0" indent="0" algn="just" defTabSz="914400" rtl="0" eaLnBrk="1" fontAlgn="auto" latinLnBrk="0" hangingPunct="1">
                        <a:lnSpc>
                          <a:spcPct val="100000"/>
                        </a:lnSpc>
                        <a:spcBef>
                          <a:spcPts val="0"/>
                        </a:spcBef>
                        <a:spcAft>
                          <a:spcPts val="0"/>
                        </a:spcAft>
                        <a:buClrTx/>
                        <a:buSzTx/>
                        <a:buFont typeface="Wingdings" panose="05000000000000000000" pitchFamily="2" charset="2"/>
                        <a:buChar char=" "/>
                        <a:tabLst/>
                        <a:defRPr/>
                      </a:pPr>
                      <a:r>
                        <a:rPr lang="en-GB" sz="1400" kern="1200" dirty="0">
                          <a:solidFill>
                            <a:schemeClr val="dk1"/>
                          </a:solidFill>
                          <a:latin typeface="Times New Roman" panose="02020603050405020304" pitchFamily="18" charset="0"/>
                          <a:ea typeface="+mn-ea"/>
                          <a:cs typeface="Times New Roman" panose="02020603050405020304" pitchFamily="18" charset="0"/>
                        </a:rPr>
                        <a:t> 4.32~25.92</a:t>
                      </a:r>
                      <a:r>
                        <a:rPr lang="en-GB" sz="1400" kern="1200" baseline="30000" dirty="0">
                          <a:solidFill>
                            <a:schemeClr val="dk1"/>
                          </a:solidFill>
                          <a:latin typeface="Times New Roman" panose="02020603050405020304" pitchFamily="18" charset="0"/>
                          <a:ea typeface="+mn-ea"/>
                          <a:cs typeface="Times New Roman" panose="02020603050405020304" pitchFamily="18" charset="0"/>
                        </a:rPr>
                        <a:t>note2 </a:t>
                      </a:r>
                      <a:r>
                        <a:rPr lang="en-US" altLang="zh-CN" sz="1200" b="0" dirty="0">
                          <a:latin typeface="Times New Roman" panose="02020603050405020304" pitchFamily="18" charset="0"/>
                          <a:cs typeface="Times New Roman" panose="02020603050405020304" pitchFamily="18" charset="0"/>
                        </a:rPr>
                        <a:t>MHz*Symbol/bit</a:t>
                      </a:r>
                      <a:r>
                        <a:rPr lang="en-US" altLang="zh-CN" sz="1600" b="0" dirty="0">
                          <a:latin typeface="Times New Roman" panose="02020603050405020304" pitchFamily="18" charset="0"/>
                          <a:cs typeface="Times New Roman" panose="02020603050405020304" pitchFamily="18" charset="0"/>
                        </a:rPr>
                        <a:t> </a:t>
                      </a:r>
                      <a:r>
                        <a:rPr lang="en-US" altLang="zh-CN" sz="1400" b="0" dirty="0">
                          <a:latin typeface="Times New Roman" panose="02020603050405020304" pitchFamily="18" charset="0"/>
                          <a:cs typeface="Times New Roman" panose="02020603050405020304" pitchFamily="18" charset="0"/>
                        </a:rPr>
                        <a:t>(urban)</a:t>
                      </a:r>
                    </a:p>
                    <a:p>
                      <a:pPr marL="285750" marR="0" lvl="0" indent="0" algn="just" defTabSz="914400" rtl="0" eaLnBrk="1" fontAlgn="auto" latinLnBrk="0" hangingPunct="1">
                        <a:lnSpc>
                          <a:spcPct val="100000"/>
                        </a:lnSpc>
                        <a:spcBef>
                          <a:spcPts val="0"/>
                        </a:spcBef>
                        <a:spcAft>
                          <a:spcPts val="0"/>
                        </a:spcAft>
                        <a:buClrTx/>
                        <a:buSzTx/>
                        <a:buFont typeface="Wingdings" panose="05000000000000000000" pitchFamily="2" charset="2"/>
                        <a:buChar char=" "/>
                        <a:tabLst/>
                        <a:defRPr/>
                      </a:pPr>
                      <a:r>
                        <a:rPr lang="en-US" altLang="zh-CN" sz="1200" b="0" dirty="0">
                          <a:latin typeface="Times New Roman" panose="02020603050405020304" pitchFamily="18" charset="0"/>
                          <a:cs typeface="Times New Roman" panose="02020603050405020304" pitchFamily="18" charset="0"/>
                        </a:rPr>
                        <a:t> </a:t>
                      </a:r>
                      <a:r>
                        <a:rPr lang="en-US" altLang="zh-CN" sz="1400" b="0" dirty="0">
                          <a:latin typeface="Times New Roman" panose="02020603050405020304" pitchFamily="18" charset="0"/>
                          <a:cs typeface="Times New Roman" panose="02020603050405020304" pitchFamily="18" charset="0"/>
                        </a:rPr>
                        <a:t>4.32</a:t>
                      </a:r>
                      <a:r>
                        <a:rPr lang="en-US" altLang="zh-CN" sz="1200" b="0" dirty="0">
                          <a:latin typeface="Times New Roman" panose="02020603050405020304" pitchFamily="18" charset="0"/>
                          <a:cs typeface="Times New Roman" panose="02020603050405020304" pitchFamily="18" charset="0"/>
                        </a:rPr>
                        <a:t>MHz*Symbol/bit </a:t>
                      </a:r>
                      <a:r>
                        <a:rPr lang="en-US" altLang="zh-CN" sz="1400" b="0" dirty="0">
                          <a:latin typeface="Times New Roman" panose="02020603050405020304" pitchFamily="18" charset="0"/>
                          <a:cs typeface="Times New Roman" panose="02020603050405020304" pitchFamily="18" charset="0"/>
                        </a:rPr>
                        <a:t>(rural)</a:t>
                      </a:r>
                      <a:endParaRPr lang="en-US" altLang="zh-CN" sz="1400" kern="1200" dirty="0">
                        <a:solidFill>
                          <a:schemeClr val="dk1"/>
                        </a:solidFill>
                        <a:latin typeface="Times New Roman" panose="02020603050405020304" pitchFamily="18" charset="0"/>
                        <a:ea typeface="+mn-ea"/>
                        <a:cs typeface="Times New Roman" panose="02020603050405020304" pitchFamily="18" charset="0"/>
                      </a:endParaRPr>
                    </a:p>
                  </a:txBody>
                  <a:tcPr/>
                </a:tc>
                <a:tc>
                  <a:txBody>
                    <a:bodyPr/>
                    <a:lstStyle/>
                    <a:p>
                      <a:pPr marL="285750" indent="-285750" algn="just">
                        <a:buFont typeface="Arial" panose="020B0604020202020204" pitchFamily="34" charset="0"/>
                        <a:buChar char="•"/>
                      </a:pPr>
                      <a:r>
                        <a:rPr lang="en-US" altLang="zh-CN" sz="1400" dirty="0">
                          <a:latin typeface="Times New Roman" panose="02020603050405020304" pitchFamily="18" charset="0"/>
                          <a:cs typeface="Times New Roman" panose="02020603050405020304" pitchFamily="18" charset="0"/>
                        </a:rPr>
                        <a:t>Feasible to reach </a:t>
                      </a:r>
                      <a:r>
                        <a:rPr lang="en-US" altLang="zh-CN" sz="1400" b="1" dirty="0">
                          <a:latin typeface="Times New Roman" panose="02020603050405020304" pitchFamily="18" charset="0"/>
                          <a:cs typeface="Times New Roman" panose="02020603050405020304" pitchFamily="18" charset="0"/>
                        </a:rPr>
                        <a:t>MSG3 coverage</a:t>
                      </a:r>
                      <a:r>
                        <a:rPr lang="en-US" altLang="zh-CN" sz="1400" dirty="0">
                          <a:latin typeface="Times New Roman" panose="02020603050405020304" pitchFamily="18" charset="0"/>
                          <a:cs typeface="Times New Roman" panose="02020603050405020304" pitchFamily="18" charset="0"/>
                        </a:rPr>
                        <a:t> via:</a:t>
                      </a:r>
                    </a:p>
                    <a:p>
                      <a:pPr marL="285750" indent="0" algn="just">
                        <a:buFont typeface="Wingdings" panose="05000000000000000000" pitchFamily="2" charset="2"/>
                        <a:buChar char=" "/>
                      </a:pPr>
                      <a:r>
                        <a:rPr lang="en-US" altLang="zh-CN" sz="1400" dirty="0">
                          <a:latin typeface="Times New Roman" panose="02020603050405020304" pitchFamily="18" charset="0"/>
                          <a:cs typeface="Times New Roman" panose="02020603050405020304" pitchFamily="18" charset="0"/>
                        </a:rPr>
                        <a:t>  0.31~4.32 </a:t>
                      </a:r>
                      <a:r>
                        <a:rPr lang="en-US" altLang="zh-CN" sz="1200" b="0" dirty="0">
                          <a:latin typeface="Times New Roman" panose="02020603050405020304" pitchFamily="18" charset="0"/>
                          <a:cs typeface="Times New Roman" panose="02020603050405020304" pitchFamily="18" charset="0"/>
                        </a:rPr>
                        <a:t>MHz*Symbol/bit </a:t>
                      </a:r>
                      <a:r>
                        <a:rPr lang="en-US" altLang="zh-CN" sz="1400" b="0" dirty="0">
                          <a:latin typeface="Times New Roman" panose="02020603050405020304" pitchFamily="18" charset="0"/>
                          <a:cs typeface="Times New Roman" panose="02020603050405020304" pitchFamily="18" charset="0"/>
                        </a:rPr>
                        <a:t>(urban)</a:t>
                      </a:r>
                    </a:p>
                    <a:p>
                      <a:pPr marL="285750" indent="0" algn="just">
                        <a:buFont typeface="Wingdings" panose="05000000000000000000" pitchFamily="2" charset="2"/>
                        <a:buChar char=" "/>
                      </a:pPr>
                      <a:r>
                        <a:rPr lang="en-GB" sz="1400" kern="1200" dirty="0">
                          <a:solidFill>
                            <a:schemeClr val="dk1"/>
                          </a:solidFill>
                          <a:effectLst/>
                          <a:latin typeface="Times New Roman" panose="02020603050405020304" pitchFamily="18" charset="0"/>
                          <a:ea typeface="+mn-ea"/>
                          <a:cs typeface="Times New Roman" panose="02020603050405020304" pitchFamily="18" charset="0"/>
                        </a:rPr>
                        <a:t> 1.8~3.6 </a:t>
                      </a:r>
                      <a:r>
                        <a:rPr lang="en-US" altLang="zh-CN" sz="1200" b="0" dirty="0">
                          <a:latin typeface="Times New Roman" panose="02020603050405020304" pitchFamily="18" charset="0"/>
                          <a:cs typeface="Times New Roman" panose="02020603050405020304" pitchFamily="18" charset="0"/>
                        </a:rPr>
                        <a:t>MHz*Symbol/bit </a:t>
                      </a:r>
                      <a:r>
                        <a:rPr lang="en-US" altLang="zh-CN" sz="1400" b="0" dirty="0">
                          <a:latin typeface="Times New Roman" panose="02020603050405020304" pitchFamily="18" charset="0"/>
                          <a:cs typeface="Times New Roman" panose="02020603050405020304" pitchFamily="18" charset="0"/>
                        </a:rPr>
                        <a:t>(rural)</a:t>
                      </a:r>
                      <a:endParaRPr lang="en-US" altLang="zh-CN" sz="14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508367763"/>
                  </a:ext>
                </a:extLst>
              </a:tr>
              <a:tr h="1000605">
                <a:tc>
                  <a:txBody>
                    <a:bodyPr/>
                    <a:lstStyle/>
                    <a:p>
                      <a:pPr algn="l"/>
                      <a:r>
                        <a:rPr lang="en-US" altLang="zh-CN" sz="1400" b="0" dirty="0">
                          <a:latin typeface="Times New Roman" panose="02020603050405020304" pitchFamily="18" charset="0"/>
                          <a:cs typeface="Times New Roman" panose="02020603050405020304" pitchFamily="18" charset="0"/>
                        </a:rPr>
                        <a:t>Network overhead</a:t>
                      </a:r>
                    </a:p>
                    <a:p>
                      <a:pPr algn="l"/>
                      <a:r>
                        <a:rPr lang="en-US" altLang="zh-CN" sz="1200" b="0" dirty="0">
                          <a:latin typeface="Times New Roman" panose="02020603050405020304" pitchFamily="18" charset="0"/>
                          <a:cs typeface="Times New Roman" panose="02020603050405020304" pitchFamily="18" charset="0"/>
                        </a:rPr>
                        <a:t>(SYS-BW </a:t>
                      </a:r>
                    </a:p>
                    <a:p>
                      <a:pPr algn="l"/>
                      <a:r>
                        <a:rPr lang="en-US" altLang="zh-CN" sz="1200" b="0" dirty="0">
                          <a:latin typeface="Times New Roman" panose="02020603050405020304" pitchFamily="18" charset="0"/>
                          <a:cs typeface="Times New Roman" panose="02020603050405020304" pitchFamily="18" charset="0"/>
                        </a:rPr>
                        <a:t>20MHz</a:t>
                      </a:r>
                    </a:p>
                    <a:p>
                      <a:pPr algn="l"/>
                      <a:r>
                        <a:rPr lang="en-US" altLang="zh-CN" sz="1200" b="0" dirty="0">
                          <a:latin typeface="Times New Roman" panose="02020603050405020304" pitchFamily="18" charset="0"/>
                          <a:cs typeface="Times New Roman" panose="02020603050405020304" pitchFamily="18" charset="0"/>
                        </a:rPr>
                        <a:t>/ 100MHz)</a:t>
                      </a:r>
                      <a:endParaRPr lang="zh-CN" altLang="en-US" sz="1200" b="0" dirty="0">
                        <a:latin typeface="Times New Roman" panose="02020603050405020304" pitchFamily="18" charset="0"/>
                        <a:cs typeface="Times New Roman" panose="02020603050405020304" pitchFamily="18" charset="0"/>
                      </a:endParaRPr>
                    </a:p>
                  </a:txBody>
                  <a:tcPr/>
                </a:tc>
                <a:tc>
                  <a:txBody>
                    <a:bodyPr/>
                    <a:lstStyle/>
                    <a:p>
                      <a:pPr marL="0" indent="0" algn="just">
                        <a:buFont typeface="Arial" panose="020B0604020202020204" pitchFamily="34" charset="0"/>
                        <a:buNone/>
                      </a:pPr>
                      <a:r>
                        <a:rPr lang="en-US" altLang="zh-CN" sz="1400" dirty="0">
                          <a:latin typeface="Times New Roman" panose="02020603050405020304" pitchFamily="18" charset="0"/>
                          <a:cs typeface="Times New Roman" panose="02020603050405020304" pitchFamily="18" charset="0"/>
                        </a:rPr>
                        <a:t>LP-WUS carrying up to 24bits, 5MHz</a:t>
                      </a:r>
                    </a:p>
                    <a:p>
                      <a:pPr marL="285750" indent="-285750" algn="just">
                        <a:buFont typeface="Arial" panose="020B0604020202020204" pitchFamily="34" charset="0"/>
                        <a:buChar char="•"/>
                      </a:pPr>
                      <a:r>
                        <a:rPr lang="en-US" altLang="zh-CN" sz="1400" b="1" dirty="0">
                          <a:latin typeface="Times New Roman" panose="02020603050405020304" pitchFamily="18" charset="0"/>
                          <a:cs typeface="Times New Roman" panose="02020603050405020304" pitchFamily="18" charset="0"/>
                        </a:rPr>
                        <a:t>&lt;=1.98</a:t>
                      </a:r>
                      <a:r>
                        <a:rPr lang="en-US" altLang="zh-CN" sz="1400" b="1" dirty="0">
                          <a:solidFill>
                            <a:schemeClr val="tx1"/>
                          </a:solidFill>
                          <a:latin typeface="Times New Roman" panose="02020603050405020304" pitchFamily="18" charset="0"/>
                          <a:cs typeface="Times New Roman" panose="02020603050405020304" pitchFamily="18" charset="0"/>
                        </a:rPr>
                        <a:t>%,</a:t>
                      </a:r>
                      <a:r>
                        <a:rPr lang="en-US" altLang="zh-CN" sz="1400" b="1" dirty="0">
                          <a:solidFill>
                            <a:srgbClr val="FF0000"/>
                          </a:solidFill>
                          <a:latin typeface="Times New Roman" panose="02020603050405020304" pitchFamily="18" charset="0"/>
                          <a:cs typeface="Times New Roman" panose="02020603050405020304" pitchFamily="18" charset="0"/>
                        </a:rPr>
                        <a:t> </a:t>
                      </a:r>
                      <a:r>
                        <a:rPr lang="en-US" altLang="zh-CN" sz="1400" dirty="0">
                          <a:latin typeface="Times New Roman" panose="02020603050405020304" pitchFamily="18" charset="0"/>
                          <a:cs typeface="Times New Roman" panose="02020603050405020304" pitchFamily="18" charset="0"/>
                        </a:rPr>
                        <a:t>targeting </a:t>
                      </a:r>
                      <a:r>
                        <a:rPr lang="en-US" altLang="zh-CN" sz="1400" b="1" dirty="0">
                          <a:latin typeface="Times New Roman" panose="02020603050405020304" pitchFamily="18" charset="0"/>
                          <a:cs typeface="Times New Roman" panose="02020603050405020304" pitchFamily="18" charset="0"/>
                        </a:rPr>
                        <a:t>MSG3 coverage</a:t>
                      </a:r>
                    </a:p>
                    <a:p>
                      <a:pPr marL="0" indent="0" algn="just">
                        <a:buFont typeface="Arial" panose="020B0604020202020204" pitchFamily="34" charset="0"/>
                        <a:buNone/>
                      </a:pPr>
                      <a:r>
                        <a:rPr lang="en-US" altLang="zh-CN" sz="1400" dirty="0">
                          <a:latin typeface="Times New Roman" panose="02020603050405020304" pitchFamily="18" charset="0"/>
                          <a:cs typeface="Times New Roman" panose="02020603050405020304" pitchFamily="18" charset="0"/>
                        </a:rPr>
                        <a:t>LP-SS, 5MHz</a:t>
                      </a:r>
                    </a:p>
                    <a:p>
                      <a:pPr marL="285750" indent="-285750" algn="just">
                        <a:buFont typeface="Arial" panose="020B0604020202020204" pitchFamily="34" charset="0"/>
                        <a:buChar char="•"/>
                      </a:pPr>
                      <a:r>
                        <a:rPr lang="en-US" altLang="zh-CN" sz="1400" b="1" dirty="0">
                          <a:latin typeface="Times New Roman" panose="02020603050405020304" pitchFamily="18" charset="0"/>
                          <a:cs typeface="Times New Roman" panose="02020603050405020304" pitchFamily="18" charset="0"/>
                        </a:rPr>
                        <a:t>&lt;=0.4%</a:t>
                      </a:r>
                      <a:r>
                        <a:rPr lang="en-US" altLang="zh-CN" sz="1400" dirty="0">
                          <a:latin typeface="Times New Roman" panose="02020603050405020304" pitchFamily="18" charset="0"/>
                          <a:cs typeface="Times New Roman" panose="02020603050405020304" pitchFamily="18" charset="0"/>
                        </a:rPr>
                        <a:t> (320ms LP-SS periodicity and 1 slot (30kHz) duration)</a:t>
                      </a:r>
                      <a:endParaRPr lang="zh-CN" altLang="en-US" sz="1400" dirty="0">
                        <a:latin typeface="Times New Roman" panose="02020603050405020304" pitchFamily="18" charset="0"/>
                        <a:cs typeface="Times New Roman" panose="02020603050405020304" pitchFamily="18" charset="0"/>
                      </a:endParaRPr>
                    </a:p>
                  </a:txBody>
                  <a:tcPr/>
                </a:tc>
                <a:tc>
                  <a:txBody>
                    <a:bodyPr/>
                    <a:lstStyle/>
                    <a:p>
                      <a:pPr marL="0" indent="0" algn="just">
                        <a:buFont typeface="Arial" panose="020B0604020202020204" pitchFamily="34" charset="0"/>
                        <a:buNone/>
                      </a:pPr>
                      <a:r>
                        <a:rPr lang="en-US" altLang="zh-CN" sz="1400" dirty="0">
                          <a:latin typeface="Times New Roman" panose="02020603050405020304" pitchFamily="18" charset="0"/>
                          <a:cs typeface="Times New Roman" panose="02020603050405020304" pitchFamily="18" charset="0"/>
                        </a:rPr>
                        <a:t>LP-WUS carrying up to 24bits, 5MHz</a:t>
                      </a:r>
                    </a:p>
                    <a:p>
                      <a:pPr marL="285750" indent="-285750" algn="just">
                        <a:buFont typeface="Arial" panose="020B0604020202020204" pitchFamily="34" charset="0"/>
                        <a:buChar char="•"/>
                      </a:pPr>
                      <a:r>
                        <a:rPr lang="en-US" altLang="zh-CN" sz="1400" dirty="0">
                          <a:latin typeface="Times New Roman" panose="02020603050405020304" pitchFamily="18" charset="0"/>
                          <a:cs typeface="Times New Roman" panose="02020603050405020304" pitchFamily="18" charset="0"/>
                        </a:rPr>
                        <a:t>&lt;=</a:t>
                      </a:r>
                      <a:r>
                        <a:rPr lang="en-US" altLang="zh-CN" sz="1400" b="1" dirty="0">
                          <a:solidFill>
                            <a:schemeClr val="tx1"/>
                          </a:solidFill>
                          <a:latin typeface="Times New Roman" panose="02020603050405020304" pitchFamily="18" charset="0"/>
                          <a:cs typeface="Times New Roman" panose="02020603050405020304" pitchFamily="18" charset="0"/>
                        </a:rPr>
                        <a:t>1.98%</a:t>
                      </a:r>
                      <a:r>
                        <a:rPr lang="en-US" altLang="zh-CN" sz="1400" dirty="0">
                          <a:solidFill>
                            <a:schemeClr val="tx1"/>
                          </a:solidFill>
                          <a:latin typeface="Times New Roman" panose="02020603050405020304" pitchFamily="18" charset="0"/>
                          <a:cs typeface="Times New Roman" panose="02020603050405020304" pitchFamily="18" charset="0"/>
                        </a:rPr>
                        <a:t>, </a:t>
                      </a:r>
                      <a:r>
                        <a:rPr lang="en-US" altLang="zh-CN" sz="1400" dirty="0">
                          <a:latin typeface="Times New Roman" panose="02020603050405020304" pitchFamily="18" charset="0"/>
                          <a:cs typeface="Times New Roman" panose="02020603050405020304" pitchFamily="18" charset="0"/>
                        </a:rPr>
                        <a:t>targeting </a:t>
                      </a:r>
                      <a:r>
                        <a:rPr lang="en-US" altLang="zh-CN" sz="1400" b="1" dirty="0">
                          <a:latin typeface="Times New Roman" panose="02020603050405020304" pitchFamily="18" charset="0"/>
                          <a:cs typeface="Times New Roman" panose="02020603050405020304" pitchFamily="18" charset="0"/>
                        </a:rPr>
                        <a:t>MSG3 coverage</a:t>
                      </a:r>
                    </a:p>
                    <a:p>
                      <a:r>
                        <a:rPr lang="en-US" altLang="zh-CN" sz="1400" dirty="0">
                          <a:latin typeface="Times New Roman" panose="02020603050405020304" pitchFamily="18" charset="0"/>
                          <a:cs typeface="Times New Roman" panose="02020603050405020304" pitchFamily="18" charset="0"/>
                        </a:rPr>
                        <a:t>LP-SS not reported by companies</a:t>
                      </a:r>
                      <a:endParaRPr lang="zh-CN" altLang="en-US" sz="1400" dirty="0">
                        <a:latin typeface="Times New Roman" panose="02020603050405020304" pitchFamily="18" charset="0"/>
                        <a:cs typeface="Times New Roman" panose="02020603050405020304" pitchFamily="18" charset="0"/>
                      </a:endParaRPr>
                    </a:p>
                  </a:txBody>
                  <a:tcPr/>
                </a:tc>
                <a:tc>
                  <a:txBody>
                    <a:bodyPr/>
                    <a:lstStyle/>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400" dirty="0">
                          <a:latin typeface="Times New Roman" panose="02020603050405020304" pitchFamily="18" charset="0"/>
                          <a:cs typeface="Times New Roman" panose="02020603050405020304" pitchFamily="18" charset="0"/>
                        </a:rPr>
                        <a:t>LP-WUS carrying up to 24bits, 5MHz</a:t>
                      </a:r>
                    </a:p>
                    <a:p>
                      <a:pPr marL="285750" indent="-285750" algn="just">
                        <a:buFont typeface="Arial" panose="020B0604020202020204" pitchFamily="34" charset="0"/>
                        <a:buChar char="•"/>
                      </a:pPr>
                      <a:r>
                        <a:rPr lang="en-US" altLang="zh-CN" sz="1400" dirty="0">
                          <a:latin typeface="Times New Roman" panose="02020603050405020304" pitchFamily="18" charset="0"/>
                          <a:cs typeface="Times New Roman" panose="02020603050405020304" pitchFamily="18" charset="0"/>
                        </a:rPr>
                        <a:t>&lt;=</a:t>
                      </a:r>
                      <a:r>
                        <a:rPr lang="en-US" altLang="zh-CN" sz="1400" b="1" dirty="0">
                          <a:latin typeface="Times New Roman" panose="02020603050405020304" pitchFamily="18" charset="0"/>
                          <a:cs typeface="Times New Roman" panose="02020603050405020304" pitchFamily="18" charset="0"/>
                        </a:rPr>
                        <a:t>0.16%</a:t>
                      </a:r>
                      <a:r>
                        <a:rPr lang="en-US" altLang="zh-CN" sz="1400" dirty="0">
                          <a:latin typeface="Times New Roman" panose="02020603050405020304" pitchFamily="18" charset="0"/>
                          <a:cs typeface="Times New Roman" panose="02020603050405020304" pitchFamily="18" charset="0"/>
                        </a:rPr>
                        <a:t>, targeting </a:t>
                      </a:r>
                      <a:r>
                        <a:rPr lang="en-US" altLang="zh-CN" sz="1400" b="1" dirty="0">
                          <a:latin typeface="Times New Roman" panose="02020603050405020304" pitchFamily="18" charset="0"/>
                          <a:cs typeface="Times New Roman" panose="02020603050405020304" pitchFamily="18" charset="0"/>
                        </a:rPr>
                        <a:t>MSG3 coverage</a:t>
                      </a:r>
                    </a:p>
                    <a:p>
                      <a:r>
                        <a:rPr lang="en-US" altLang="zh-CN" sz="1400" dirty="0">
                          <a:latin typeface="Times New Roman" panose="02020603050405020304" pitchFamily="18" charset="0"/>
                          <a:cs typeface="Times New Roman" panose="02020603050405020304" pitchFamily="18" charset="0"/>
                        </a:rPr>
                        <a:t>LP-SS not needed </a:t>
                      </a:r>
                      <a:endParaRPr lang="zh-CN" altLang="en-US" sz="14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596606782"/>
                  </a:ext>
                </a:extLst>
              </a:tr>
              <a:tr h="1000605">
                <a:tc>
                  <a:txBody>
                    <a:bodyPr/>
                    <a:lstStyle/>
                    <a:p>
                      <a:pPr algn="l"/>
                      <a:r>
                        <a:rPr lang="en-US" altLang="zh-CN" sz="1400" b="0" dirty="0">
                          <a:latin typeface="Times New Roman" panose="02020603050405020304" pitchFamily="18" charset="0"/>
                          <a:cs typeface="Times New Roman" panose="02020603050405020304" pitchFamily="18" charset="0"/>
                        </a:rPr>
                        <a:t>Network power consumption</a:t>
                      </a:r>
                    </a:p>
                  </a:txBody>
                  <a:tcPr/>
                </a:tc>
                <a:tc>
                  <a:txBody>
                    <a:bodyPr/>
                    <a:lstStyle/>
                    <a:p>
                      <a:pPr marL="0" indent="0">
                        <a:buFont typeface="Arial" panose="020B0604020202020204" pitchFamily="34" charset="0"/>
                        <a:buNone/>
                      </a:pPr>
                      <a:r>
                        <a:rPr lang="en-US" altLang="zh-CN" sz="1400" dirty="0">
                          <a:latin typeface="Times New Roman" panose="02020603050405020304" pitchFamily="18" charset="0"/>
                          <a:cs typeface="Times New Roman" panose="02020603050405020304" pitchFamily="18" charset="0"/>
                        </a:rPr>
                        <a:t>LP-SS (1slot duration, MSG3 coverage)</a:t>
                      </a:r>
                    </a:p>
                    <a:p>
                      <a:pPr marL="285750" indent="-285750">
                        <a:buFont typeface="Arial" panose="020B0604020202020204" pitchFamily="34" charset="0"/>
                        <a:buChar char="•"/>
                      </a:pPr>
                      <a:r>
                        <a:rPr lang="en-US" altLang="zh-CN" sz="1400" dirty="0">
                          <a:latin typeface="Times New Roman" panose="02020603050405020304" pitchFamily="18" charset="0"/>
                          <a:cs typeface="Times New Roman" panose="02020603050405020304" pitchFamily="18" charset="0"/>
                        </a:rPr>
                        <a:t>Power consumption increase caused by LP-SS is up to </a:t>
                      </a:r>
                      <a:r>
                        <a:rPr lang="en-US" altLang="zh-CN" sz="1400" b="1" dirty="0">
                          <a:latin typeface="Times New Roman" panose="02020603050405020304" pitchFamily="18" charset="0"/>
                          <a:cs typeface="Times New Roman" panose="02020603050405020304" pitchFamily="18" charset="0"/>
                        </a:rPr>
                        <a:t>3.9%/2.7%/1.1% for zero/low/medium loads.</a:t>
                      </a:r>
                    </a:p>
                    <a:p>
                      <a:pPr marL="0" indent="0">
                        <a:buFont typeface="Arial" panose="020B0604020202020204" pitchFamily="34" charset="0"/>
                        <a:buNone/>
                      </a:pPr>
                      <a:r>
                        <a:rPr lang="en-US" altLang="zh-CN" sz="1400" b="0" dirty="0">
                          <a:latin typeface="Times New Roman" panose="02020603050405020304" pitchFamily="18" charset="0"/>
                          <a:cs typeface="Times New Roman" panose="02020603050405020304" pitchFamily="18" charset="0"/>
                        </a:rPr>
                        <a:t>LP-WUS not reported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latin typeface="Times New Roman" panose="02020603050405020304" pitchFamily="18" charset="0"/>
                          <a:cs typeface="Times New Roman" panose="02020603050405020304" pitchFamily="18" charset="0"/>
                        </a:rPr>
                        <a:t>Not reported by companies</a:t>
                      </a:r>
                      <a:endParaRPr lang="zh-CN" altLang="en-US" sz="1400" dirty="0">
                        <a:latin typeface="Times New Roman" panose="02020603050405020304" pitchFamily="18" charset="0"/>
                        <a:cs typeface="Times New Roman" panose="02020603050405020304" pitchFamily="18"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latin typeface="Times New Roman" panose="02020603050405020304" pitchFamily="18" charset="0"/>
                          <a:cs typeface="Times New Roman" panose="02020603050405020304" pitchFamily="18" charset="0"/>
                        </a:rPr>
                        <a:t>LP-WUS not  reported by companies;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latin typeface="Times New Roman" panose="02020603050405020304" pitchFamily="18" charset="0"/>
                          <a:cs typeface="Times New Roman" panose="02020603050405020304" pitchFamily="18" charset="0"/>
                        </a:rPr>
                        <a:t>LP-SS not needed</a:t>
                      </a:r>
                      <a:endParaRPr lang="zh-CN" altLang="en-US" sz="14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3298632"/>
                  </a:ext>
                </a:extLst>
              </a:tr>
            </a:tbl>
          </a:graphicData>
        </a:graphic>
      </p:graphicFrame>
      <p:sp>
        <p:nvSpPr>
          <p:cNvPr id="7" name="文本框 6">
            <a:extLst>
              <a:ext uri="{FF2B5EF4-FFF2-40B4-BE49-F238E27FC236}">
                <a16:creationId xmlns:a16="http://schemas.microsoft.com/office/drawing/2014/main" id="{9AD0C353-D273-4774-92C2-119E82E8E0D2}"/>
              </a:ext>
            </a:extLst>
          </p:cNvPr>
          <p:cNvSpPr txBox="1"/>
          <p:nvPr/>
        </p:nvSpPr>
        <p:spPr>
          <a:xfrm>
            <a:off x="5395267" y="6566271"/>
            <a:ext cx="5922262" cy="276999"/>
          </a:xfrm>
          <a:prstGeom prst="rect">
            <a:avLst/>
          </a:prstGeom>
          <a:noFill/>
        </p:spPr>
        <p:txBody>
          <a:bodyPr wrap="none" rtlCol="0">
            <a:spAutoFit/>
          </a:bodyPr>
          <a:lstStyle>
            <a:defPPr>
              <a:defRPr lang="zh-CN"/>
            </a:defPPr>
            <a:lvl1pPr>
              <a:defRPr sz="1200">
                <a:latin typeface="Times New Roman" panose="02020603050405020304" pitchFamily="18" charset="0"/>
                <a:cs typeface="Times New Roman" panose="02020603050405020304" pitchFamily="18" charset="0"/>
              </a:defRPr>
            </a:lvl1pPr>
          </a:lstStyle>
          <a:p>
            <a:r>
              <a:rPr lang="en-US" dirty="0"/>
              <a:t>note 2: reported by one company (3dB additional antenna loss for WUR compared with MR)</a:t>
            </a:r>
          </a:p>
        </p:txBody>
      </p:sp>
      <p:sp>
        <p:nvSpPr>
          <p:cNvPr id="8" name="文本框 7">
            <a:extLst>
              <a:ext uri="{FF2B5EF4-FFF2-40B4-BE49-F238E27FC236}">
                <a16:creationId xmlns:a16="http://schemas.microsoft.com/office/drawing/2014/main" id="{E511A43B-E6C6-4B1C-A609-F88F30704E97}"/>
              </a:ext>
            </a:extLst>
          </p:cNvPr>
          <p:cNvSpPr txBox="1"/>
          <p:nvPr/>
        </p:nvSpPr>
        <p:spPr>
          <a:xfrm>
            <a:off x="372070" y="6563508"/>
            <a:ext cx="4613764" cy="276999"/>
          </a:xfrm>
          <a:prstGeom prst="rect">
            <a:avLst/>
          </a:prstGeom>
          <a:noFill/>
        </p:spPr>
        <p:txBody>
          <a:bodyPr wrap="none" rtlCol="0">
            <a:spAutoFit/>
          </a:bodyPr>
          <a:lstStyle>
            <a:defPPr>
              <a:defRPr lang="zh-CN"/>
            </a:defPPr>
            <a:lvl1pPr>
              <a:defRPr sz="1200">
                <a:latin typeface="Times New Roman" panose="02020603050405020304" pitchFamily="18" charset="0"/>
                <a:cs typeface="Times New Roman" panose="02020603050405020304" pitchFamily="18" charset="0"/>
              </a:defRPr>
            </a:lvl1pPr>
          </a:lstStyle>
          <a:p>
            <a:r>
              <a:rPr lang="en-US" dirty="0"/>
              <a:t>note 1: </a:t>
            </a:r>
            <a:r>
              <a:rPr lang="en-US" dirty="0" err="1"/>
              <a:t>RedCap</a:t>
            </a:r>
            <a:r>
              <a:rPr lang="en-US" dirty="0"/>
              <a:t> and non-</a:t>
            </a:r>
            <a:r>
              <a:rPr lang="en-US" dirty="0" err="1"/>
              <a:t>RedCap</a:t>
            </a:r>
            <a:r>
              <a:rPr lang="en-US" dirty="0"/>
              <a:t> UE cases are not further distinguished</a:t>
            </a:r>
          </a:p>
        </p:txBody>
      </p:sp>
    </p:spTree>
    <p:extLst>
      <p:ext uri="{BB962C8B-B14F-4D97-AF65-F5344CB8AC3E}">
        <p14:creationId xmlns:p14="http://schemas.microsoft.com/office/powerpoint/2010/main" val="8595514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0D70F37C-748D-40E7-9BD9-20392FF641F4}"/>
              </a:ext>
            </a:extLst>
          </p:cNvPr>
          <p:cNvSpPr>
            <a:spLocks noGrp="1"/>
          </p:cNvSpPr>
          <p:nvPr>
            <p:ph type="body" sz="quarter" idx="61"/>
          </p:nvPr>
        </p:nvSpPr>
        <p:spPr>
          <a:xfrm>
            <a:off x="560743" y="256990"/>
            <a:ext cx="9194219" cy="456860"/>
          </a:xfrm>
        </p:spPr>
        <p:txBody>
          <a:bodyPr/>
          <a:lstStyle/>
          <a:p>
            <a:r>
              <a:rPr lang="en-US" altLang="zh-CN" dirty="0"/>
              <a:t>Comparison on potential LP-WUS waveforms</a:t>
            </a:r>
            <a:endParaRPr lang="zh-CN" altLang="en-US" dirty="0"/>
          </a:p>
        </p:txBody>
      </p:sp>
      <p:sp>
        <p:nvSpPr>
          <p:cNvPr id="4" name="文本占位符 3">
            <a:extLst>
              <a:ext uri="{FF2B5EF4-FFF2-40B4-BE49-F238E27FC236}">
                <a16:creationId xmlns:a16="http://schemas.microsoft.com/office/drawing/2014/main" id="{FDBE7216-1AF5-4F91-A5D7-C9F38A5F3036}"/>
              </a:ext>
            </a:extLst>
          </p:cNvPr>
          <p:cNvSpPr>
            <a:spLocks noGrp="1"/>
          </p:cNvSpPr>
          <p:nvPr>
            <p:ph type="body" sz="quarter" idx="62"/>
          </p:nvPr>
        </p:nvSpPr>
        <p:spPr>
          <a:xfrm>
            <a:off x="560743" y="751521"/>
            <a:ext cx="9194219" cy="267033"/>
          </a:xfrm>
        </p:spPr>
        <p:txBody>
          <a:bodyPr/>
          <a:lstStyle/>
          <a:p>
            <a:endParaRPr lang="zh-CN" altLang="en-US" dirty="0"/>
          </a:p>
        </p:txBody>
      </p:sp>
      <p:sp>
        <p:nvSpPr>
          <p:cNvPr id="35" name="矩形 34">
            <a:extLst>
              <a:ext uri="{FF2B5EF4-FFF2-40B4-BE49-F238E27FC236}">
                <a16:creationId xmlns:a16="http://schemas.microsoft.com/office/drawing/2014/main" id="{AECCCAF2-7C30-4331-AB77-7AE1DB97B80A}"/>
              </a:ext>
            </a:extLst>
          </p:cNvPr>
          <p:cNvSpPr/>
          <p:nvPr/>
        </p:nvSpPr>
        <p:spPr>
          <a:xfrm>
            <a:off x="587008" y="1357197"/>
            <a:ext cx="11017984" cy="3370153"/>
          </a:xfrm>
          <a:prstGeom prst="rect">
            <a:avLst/>
          </a:prstGeom>
        </p:spPr>
        <p:txBody>
          <a:bodyPr wrap="square">
            <a:spAutoFit/>
          </a:bodyPr>
          <a:lstStyle/>
          <a:p>
            <a:pPr marL="285750" indent="-285750" algn="just">
              <a:spcAft>
                <a:spcPts val="600"/>
              </a:spcAft>
              <a:buFont typeface="Arial" panose="020B0604020202020204" pitchFamily="34" charset="0"/>
              <a:buChar char="•"/>
            </a:pPr>
            <a:r>
              <a:rPr lang="en-US" altLang="zh-CN" b="1" dirty="0">
                <a:latin typeface="Times New Roman" panose="02020603050405020304" pitchFamily="18" charset="0"/>
                <a:cs typeface="Times New Roman" panose="02020603050405020304" pitchFamily="18" charset="0"/>
              </a:rPr>
              <a:t>Summary</a:t>
            </a:r>
          </a:p>
          <a:p>
            <a:pPr marL="644400" indent="-285750" algn="just">
              <a:spcAft>
                <a:spcPts val="600"/>
              </a:spcAft>
              <a:buFont typeface="Wingdings" panose="05000000000000000000" pitchFamily="2" charset="2"/>
              <a:buChar char=" "/>
            </a:pPr>
            <a:r>
              <a:rPr lang="en-US" altLang="zh-CN" sz="1600" b="1" u="sng" dirty="0">
                <a:latin typeface="Times New Roman" panose="02020603050405020304" pitchFamily="18" charset="0"/>
                <a:cs typeface="Times New Roman" panose="02020603050405020304" pitchFamily="18" charset="0"/>
              </a:rPr>
              <a:t>Power consumption </a:t>
            </a:r>
            <a:r>
              <a:rPr lang="en-US" altLang="zh-CN" sz="1600" b="1" dirty="0">
                <a:latin typeface="Times New Roman" panose="02020603050405020304" pitchFamily="18" charset="0"/>
                <a:cs typeface="Times New Roman" panose="02020603050405020304" pitchFamily="18" charset="0"/>
              </a:rPr>
              <a:t>:  </a:t>
            </a:r>
            <a:r>
              <a:rPr lang="en-US" altLang="zh-CN" sz="1600" dirty="0">
                <a:latin typeface="Times New Roman" panose="02020603050405020304" pitchFamily="18" charset="0"/>
                <a:cs typeface="Times New Roman" panose="02020603050405020304" pitchFamily="18" charset="0"/>
              </a:rPr>
              <a:t>OOK    FSK &lt; OFDM, there is no guarantee that OFDM receiver can be implemented with sufficient low power consumption, i.e. 10 units. </a:t>
            </a:r>
          </a:p>
          <a:p>
            <a:pPr marL="644400" indent="-285750" algn="just">
              <a:spcAft>
                <a:spcPts val="600"/>
              </a:spcAft>
              <a:buFont typeface="Wingdings" panose="05000000000000000000" pitchFamily="2" charset="2"/>
              <a:buChar char=" "/>
            </a:pPr>
            <a:r>
              <a:rPr lang="en-US" altLang="zh-CN" sz="1600" b="1" u="sng" dirty="0">
                <a:latin typeface="Times New Roman" panose="02020603050405020304" pitchFamily="18" charset="0"/>
                <a:cs typeface="Times New Roman" panose="02020603050405020304" pitchFamily="18" charset="0"/>
              </a:rPr>
              <a:t>Time/frequency error tolerance</a:t>
            </a:r>
            <a:r>
              <a:rPr lang="en-US" altLang="zh-CN" sz="1600" b="1" dirty="0">
                <a:latin typeface="Times New Roman" panose="02020603050405020304" pitchFamily="18" charset="0"/>
                <a:cs typeface="Times New Roman" panose="02020603050405020304" pitchFamily="18" charset="0"/>
              </a:rPr>
              <a:t>:</a:t>
            </a:r>
            <a:r>
              <a:rPr lang="zh-CN" altLang="en-US" sz="1600" b="1" dirty="0">
                <a:latin typeface="Times New Roman" panose="02020603050405020304" pitchFamily="18" charset="0"/>
                <a:cs typeface="Times New Roman" panose="02020603050405020304" pitchFamily="18" charset="0"/>
              </a:rPr>
              <a:t>  </a:t>
            </a:r>
            <a:endParaRPr lang="en-US" altLang="zh-CN" sz="1600" b="1" dirty="0">
              <a:latin typeface="Times New Roman" panose="02020603050405020304" pitchFamily="18" charset="0"/>
              <a:cs typeface="Times New Roman" panose="02020603050405020304" pitchFamily="18" charset="0"/>
            </a:endParaRPr>
          </a:p>
          <a:p>
            <a:pPr marL="1101600" lvl="1" indent="-285750" algn="just">
              <a:spcAft>
                <a:spcPts val="600"/>
              </a:spcAft>
              <a:buFont typeface="Wingdings" panose="05000000000000000000" pitchFamily="2" charset="2"/>
              <a:buChar char=" "/>
            </a:pPr>
            <a:r>
              <a:rPr lang="en-US" altLang="zh-CN" sz="1600" dirty="0">
                <a:latin typeface="Times New Roman" panose="02020603050405020304" pitchFamily="18" charset="0"/>
                <a:cs typeface="Times New Roman" panose="02020603050405020304" pitchFamily="18" charset="0"/>
              </a:rPr>
              <a:t>OOK is most tolerant to frequency error</a:t>
            </a:r>
          </a:p>
          <a:p>
            <a:pPr marL="1101600" lvl="1" indent="-285750" algn="just">
              <a:spcAft>
                <a:spcPts val="600"/>
              </a:spcAft>
              <a:buFont typeface="Wingdings" panose="05000000000000000000" pitchFamily="2" charset="2"/>
              <a:buChar char=" "/>
            </a:pPr>
            <a:r>
              <a:rPr lang="en-US" altLang="zh-CN" sz="1600" dirty="0">
                <a:latin typeface="Times New Roman" panose="02020603050405020304" pitchFamily="18" charset="0"/>
                <a:cs typeface="Times New Roman" panose="02020603050405020304" pitchFamily="18" charset="0"/>
              </a:rPr>
              <a:t>Similar time error tolerance for OOK, FSK. OFDM requires receiver sliding window for similar time error tolerance with the cost of higher receiver power consumption. </a:t>
            </a:r>
          </a:p>
          <a:p>
            <a:pPr marL="644400" indent="-285750" algn="just">
              <a:spcAft>
                <a:spcPts val="600"/>
              </a:spcAft>
              <a:buFont typeface="Wingdings" panose="05000000000000000000" pitchFamily="2" charset="2"/>
              <a:buChar char=" "/>
            </a:pPr>
            <a:r>
              <a:rPr lang="en-US" altLang="zh-CN" sz="1600" b="1" u="sng" dirty="0">
                <a:latin typeface="Times New Roman" panose="02020603050405020304" pitchFamily="18" charset="0"/>
                <a:cs typeface="Times New Roman" panose="02020603050405020304" pitchFamily="18" charset="0"/>
              </a:rPr>
              <a:t>Coverage:</a:t>
            </a:r>
            <a:r>
              <a:rPr lang="en-US" altLang="zh-CN" sz="1600" b="1" dirty="0">
                <a:latin typeface="Times New Roman" panose="02020603050405020304" pitchFamily="18" charset="0"/>
                <a:cs typeface="Times New Roman" panose="02020603050405020304" pitchFamily="18" charset="0"/>
              </a:rPr>
              <a:t> </a:t>
            </a:r>
            <a:r>
              <a:rPr lang="en-US" altLang="zh-CN" sz="1600" dirty="0">
                <a:latin typeface="Times New Roman" panose="02020603050405020304" pitchFamily="18" charset="0"/>
                <a:cs typeface="Times New Roman" panose="02020603050405020304" pitchFamily="18" charset="0"/>
              </a:rPr>
              <a:t>To reach MSG 3 coverage</a:t>
            </a:r>
            <a:r>
              <a:rPr lang="en-US" sz="1600" dirty="0">
                <a:latin typeface="Times New Roman" panose="02020603050405020304" pitchFamily="18" charset="0"/>
                <a:cs typeface="Times New Roman" panose="02020603050405020304" pitchFamily="18" charset="0"/>
              </a:rPr>
              <a:t>, the required resource per bit: OFDM&lt;OOK&lt;FSK</a:t>
            </a:r>
          </a:p>
          <a:p>
            <a:pPr marL="644400" indent="-285750" algn="just">
              <a:spcAft>
                <a:spcPts val="600"/>
              </a:spcAft>
              <a:buFont typeface="Wingdings" panose="05000000000000000000" pitchFamily="2" charset="2"/>
              <a:buChar char=" "/>
            </a:pPr>
            <a:r>
              <a:rPr lang="en-US" altLang="zh-CN" sz="1600" b="1" u="sng" dirty="0">
                <a:latin typeface="Times New Roman" panose="02020603050405020304" pitchFamily="18" charset="0"/>
                <a:cs typeface="Times New Roman" panose="02020603050405020304" pitchFamily="18" charset="0"/>
              </a:rPr>
              <a:t>The network overhead: </a:t>
            </a:r>
            <a:r>
              <a:rPr lang="en-US" altLang="zh-CN" sz="1600" dirty="0">
                <a:latin typeface="Times New Roman" panose="02020603050405020304" pitchFamily="18" charset="0"/>
                <a:cs typeface="Times New Roman" panose="02020603050405020304" pitchFamily="18" charset="0"/>
              </a:rPr>
              <a:t>To reach MSG 3 coverage, the system overhead of all LP-WUS waveforms are marginal (&lt;=1.98%)</a:t>
            </a:r>
          </a:p>
          <a:p>
            <a:pPr marL="644400" indent="-285750" algn="just">
              <a:spcAft>
                <a:spcPts val="600"/>
              </a:spcAft>
              <a:buFont typeface="Wingdings" panose="05000000000000000000" pitchFamily="2" charset="2"/>
              <a:buChar char=" "/>
            </a:pPr>
            <a:r>
              <a:rPr lang="en-US" altLang="zh-CN" sz="1600" b="1" u="sng" dirty="0">
                <a:latin typeface="Times New Roman" panose="02020603050405020304" pitchFamily="18" charset="0"/>
                <a:cs typeface="Times New Roman" panose="02020603050405020304" pitchFamily="18" charset="0"/>
              </a:rPr>
              <a:t>The network consumption: </a:t>
            </a:r>
            <a:r>
              <a:rPr lang="en-US" altLang="zh-CN" sz="1600" dirty="0">
                <a:latin typeface="Times New Roman" panose="02020603050405020304" pitchFamily="18" charset="0"/>
                <a:cs typeface="Times New Roman" panose="02020603050405020304" pitchFamily="18" charset="0"/>
              </a:rPr>
              <a:t>To reach MSG 3 coverage, the additional increased network power consumption rate is marginal (up to 3.9%/2.7%/1.1% for zero/low/medium loads)</a:t>
            </a:r>
          </a:p>
        </p:txBody>
      </p:sp>
      <p:sp>
        <p:nvSpPr>
          <p:cNvPr id="36" name="矩形 35">
            <a:extLst>
              <a:ext uri="{FF2B5EF4-FFF2-40B4-BE49-F238E27FC236}">
                <a16:creationId xmlns:a16="http://schemas.microsoft.com/office/drawing/2014/main" id="{CFE3085C-BEC4-434E-8267-A88A8976124B}"/>
              </a:ext>
            </a:extLst>
          </p:cNvPr>
          <p:cNvSpPr/>
          <p:nvPr/>
        </p:nvSpPr>
        <p:spPr>
          <a:xfrm>
            <a:off x="696679" y="4681166"/>
            <a:ext cx="11017984" cy="2308324"/>
          </a:xfrm>
          <a:prstGeom prst="rect">
            <a:avLst/>
          </a:prstGeom>
        </p:spPr>
        <p:txBody>
          <a:bodyPr wrap="square">
            <a:spAutoFit/>
          </a:bodyPr>
          <a:lstStyle/>
          <a:p>
            <a:pPr marL="285750" indent="-285750" algn="just">
              <a:spcAft>
                <a:spcPts val="600"/>
              </a:spcAft>
              <a:buFont typeface="Arial" panose="020B0604020202020204" pitchFamily="34" charset="0"/>
              <a:buChar char="•"/>
            </a:pPr>
            <a:r>
              <a:rPr lang="en-US" altLang="zh-CN" b="1" dirty="0">
                <a:latin typeface="Times New Roman" panose="02020603050405020304" pitchFamily="18" charset="0"/>
                <a:cs typeface="Times New Roman" panose="02020603050405020304" pitchFamily="18" charset="0"/>
              </a:rPr>
              <a:t>Selection between OOK and FSK</a:t>
            </a:r>
          </a:p>
          <a:p>
            <a:pPr marL="644400" indent="-285750" algn="just">
              <a:spcAft>
                <a:spcPts val="600"/>
              </a:spcAft>
              <a:buFont typeface="Wingdings" panose="05000000000000000000" pitchFamily="2" charset="2"/>
              <a:buChar char=" "/>
            </a:pPr>
            <a:r>
              <a:rPr lang="en-US" altLang="zh-CN" sz="1600" b="1" dirty="0">
                <a:latin typeface="Times New Roman" panose="02020603050405020304" pitchFamily="18" charset="0"/>
                <a:cs typeface="Times New Roman" panose="02020603050405020304" pitchFamily="18" charset="0"/>
              </a:rPr>
              <a:t>OOK (OOK-1/OOK-4) is recommended</a:t>
            </a:r>
            <a:r>
              <a:rPr lang="en-US" altLang="zh-CN" sz="1600" dirty="0">
                <a:latin typeface="Times New Roman" panose="02020603050405020304" pitchFamily="18" charset="0"/>
                <a:cs typeface="Times New Roman" panose="02020603050405020304" pitchFamily="18" charset="0"/>
              </a:rPr>
              <a:t>, due to the following:</a:t>
            </a:r>
          </a:p>
          <a:p>
            <a:pPr marL="1101600" lvl="1" indent="-285750" algn="just">
              <a:spcAft>
                <a:spcPts val="600"/>
              </a:spcAft>
              <a:buFont typeface="Wingdings" panose="05000000000000000000" pitchFamily="2" charset="2"/>
              <a:buChar char=" "/>
            </a:pPr>
            <a:r>
              <a:rPr lang="en-US" altLang="zh-CN" sz="1600" dirty="0">
                <a:latin typeface="Times New Roman" panose="02020603050405020304" pitchFamily="18" charset="0"/>
                <a:cs typeface="Times New Roman" panose="02020603050405020304" pitchFamily="18" charset="0"/>
              </a:rPr>
              <a:t>OOK receiver has the lowest power consumption</a:t>
            </a:r>
          </a:p>
          <a:p>
            <a:pPr marL="1101600" lvl="1" indent="-285750" algn="just">
              <a:spcAft>
                <a:spcPts val="600"/>
              </a:spcAft>
              <a:buFont typeface="Wingdings" panose="05000000000000000000" pitchFamily="2" charset="2"/>
              <a:buChar char=" "/>
            </a:pPr>
            <a:r>
              <a:rPr lang="en-US" altLang="zh-CN" sz="1600" dirty="0">
                <a:latin typeface="Times New Roman" panose="02020603050405020304" pitchFamily="18" charset="0"/>
                <a:cs typeface="Times New Roman" panose="02020603050405020304" pitchFamily="18" charset="0"/>
              </a:rPr>
              <a:t>OOK provides better or similar performance than FSK in terms of time/frequency error tolerance.</a:t>
            </a:r>
          </a:p>
          <a:p>
            <a:pPr marL="1101600" lvl="1" indent="-285750" algn="just">
              <a:spcAft>
                <a:spcPts val="600"/>
              </a:spcAft>
              <a:buFont typeface="Wingdings" panose="05000000000000000000" pitchFamily="2" charset="2"/>
              <a:buChar char=" "/>
            </a:pPr>
            <a:r>
              <a:rPr lang="en-US" altLang="zh-CN" sz="1600" dirty="0">
                <a:latin typeface="Times New Roman" panose="02020603050405020304" pitchFamily="18" charset="0"/>
                <a:cs typeface="Times New Roman" panose="02020603050405020304" pitchFamily="18" charset="0"/>
              </a:rPr>
              <a:t>OOK requires less resources than FSK to achieve the MSG-3 coverage target. </a:t>
            </a:r>
          </a:p>
          <a:p>
            <a:pPr marL="1101600" lvl="1" indent="-285750" algn="just">
              <a:spcAft>
                <a:spcPts val="600"/>
              </a:spcAft>
              <a:buFont typeface="Wingdings" panose="05000000000000000000" pitchFamily="2" charset="2"/>
              <a:buChar char=" "/>
            </a:pPr>
            <a:r>
              <a:rPr lang="en-US" altLang="zh-CN" sz="1600" dirty="0">
                <a:latin typeface="Times New Roman" panose="02020603050405020304" pitchFamily="18" charset="0"/>
                <a:cs typeface="Times New Roman" panose="02020603050405020304" pitchFamily="18" charset="0"/>
              </a:rPr>
              <a:t>Much more inputs to RAN1 study for OOK than that of FSK</a:t>
            </a:r>
          </a:p>
          <a:p>
            <a:pPr marL="358650">
              <a:spcAft>
                <a:spcPts val="600"/>
              </a:spcAft>
            </a:pPr>
            <a:endParaRPr lang="en-US" altLang="zh-CN" sz="1600" dirty="0">
              <a:latin typeface="Times New Roman" panose="02020603050405020304" pitchFamily="18" charset="0"/>
              <a:cs typeface="Times New Roman" panose="02020603050405020304" pitchFamily="18" charset="0"/>
            </a:endParaRPr>
          </a:p>
        </p:txBody>
      </p:sp>
      <p:sp>
        <p:nvSpPr>
          <p:cNvPr id="2" name="矩形 1">
            <a:extLst>
              <a:ext uri="{FF2B5EF4-FFF2-40B4-BE49-F238E27FC236}">
                <a16:creationId xmlns:a16="http://schemas.microsoft.com/office/drawing/2014/main" id="{F3E93EC8-118D-4D01-A94C-ADFCAE6D4CE7}"/>
              </a:ext>
            </a:extLst>
          </p:cNvPr>
          <p:cNvSpPr/>
          <p:nvPr/>
        </p:nvSpPr>
        <p:spPr>
          <a:xfrm>
            <a:off x="3647088" y="1702676"/>
            <a:ext cx="588580" cy="369332"/>
          </a:xfrm>
          <a:prstGeom prst="rect">
            <a:avLst/>
          </a:prstGeom>
        </p:spPr>
        <p:txBody>
          <a:bodyPr wrap="square">
            <a:spAutoFit/>
          </a:bodyPr>
          <a:lstStyle/>
          <a:p>
            <a:r>
              <a:rPr lang="zh-CN" altLang="en-US" dirty="0"/>
              <a:t>≈</a:t>
            </a:r>
          </a:p>
        </p:txBody>
      </p:sp>
    </p:spTree>
    <p:extLst>
      <p:ext uri="{BB962C8B-B14F-4D97-AF65-F5344CB8AC3E}">
        <p14:creationId xmlns:p14="http://schemas.microsoft.com/office/powerpoint/2010/main" val="20413454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0D70F37C-748D-40E7-9BD9-20392FF641F4}"/>
              </a:ext>
            </a:extLst>
          </p:cNvPr>
          <p:cNvSpPr>
            <a:spLocks noGrp="1"/>
          </p:cNvSpPr>
          <p:nvPr>
            <p:ph type="body" sz="quarter" idx="61"/>
          </p:nvPr>
        </p:nvSpPr>
        <p:spPr>
          <a:xfrm>
            <a:off x="500923" y="350993"/>
            <a:ext cx="9883298" cy="456860"/>
          </a:xfrm>
        </p:spPr>
        <p:txBody>
          <a:bodyPr/>
          <a:lstStyle/>
          <a:p>
            <a:r>
              <a:rPr lang="en-US" altLang="zh-CN" sz="2400" dirty="0"/>
              <a:t>An Unified LP-WUS design (hybrid OOK/OFDM)</a:t>
            </a:r>
            <a:endParaRPr lang="zh-CN" altLang="en-US" sz="2400" dirty="0"/>
          </a:p>
        </p:txBody>
      </p:sp>
      <p:sp>
        <p:nvSpPr>
          <p:cNvPr id="35" name="矩形 34">
            <a:extLst>
              <a:ext uri="{FF2B5EF4-FFF2-40B4-BE49-F238E27FC236}">
                <a16:creationId xmlns:a16="http://schemas.microsoft.com/office/drawing/2014/main" id="{AECCCAF2-7C30-4331-AB77-7AE1DB97B80A}"/>
              </a:ext>
            </a:extLst>
          </p:cNvPr>
          <p:cNvSpPr/>
          <p:nvPr/>
        </p:nvSpPr>
        <p:spPr>
          <a:xfrm>
            <a:off x="587007" y="1261918"/>
            <a:ext cx="7702413" cy="1508105"/>
          </a:xfrm>
          <a:prstGeom prst="rect">
            <a:avLst/>
          </a:prstGeom>
        </p:spPr>
        <p:txBody>
          <a:bodyPr wrap="square">
            <a:spAutoFit/>
          </a:bodyPr>
          <a:lstStyle/>
          <a:p>
            <a:pPr marL="285750" indent="-285750" algn="just">
              <a:spcAft>
                <a:spcPts val="600"/>
              </a:spcAft>
              <a:buFont typeface="Arial" panose="020B0604020202020204" pitchFamily="34" charset="0"/>
              <a:buChar char="•"/>
            </a:pPr>
            <a:r>
              <a:rPr lang="en-US" altLang="zh-CN" b="1" kern="0" dirty="0">
                <a:latin typeface="Times New Roman" panose="02020603050405020304" pitchFamily="18" charset="0"/>
                <a:ea typeface="等线" panose="02010600030101010101" pitchFamily="2" charset="-122"/>
                <a:cs typeface="Times New Roman" panose="02020603050405020304" pitchFamily="18" charset="0"/>
              </a:rPr>
              <a:t>Waveform generation (TR 38.869 conclusion)</a:t>
            </a:r>
            <a:endParaRPr lang="en-US" altLang="zh-CN" b="1" dirty="0">
              <a:latin typeface="Times New Roman" panose="02020603050405020304" pitchFamily="18" charset="0"/>
              <a:cs typeface="Times New Roman" panose="02020603050405020304" pitchFamily="18" charset="0"/>
            </a:endParaRPr>
          </a:p>
          <a:p>
            <a:pPr marL="644400" indent="-285750" algn="just">
              <a:spcAft>
                <a:spcPts val="600"/>
              </a:spcAft>
              <a:buFont typeface="Wingdings" panose="05000000000000000000" pitchFamily="2" charset="2"/>
              <a:buChar char=" "/>
            </a:pPr>
            <a:r>
              <a:rPr lang="en-US" altLang="zh-CN" sz="1600" dirty="0">
                <a:latin typeface="Times New Roman" panose="02020603050405020304" pitchFamily="18" charset="0"/>
                <a:cs typeface="Times New Roman" panose="02020603050405020304" pitchFamily="18" charset="0"/>
              </a:rPr>
              <a:t>OOK can be generated by modulating sub-carriers of CP-OFDM and by existing </a:t>
            </a:r>
            <a:r>
              <a:rPr lang="en-US" altLang="zh-CN" sz="1600" dirty="0" err="1">
                <a:latin typeface="Times New Roman" panose="02020603050405020304" pitchFamily="18" charset="0"/>
                <a:cs typeface="Times New Roman" panose="02020603050405020304" pitchFamily="18" charset="0"/>
              </a:rPr>
              <a:t>gNB</a:t>
            </a:r>
            <a:r>
              <a:rPr lang="en-US" altLang="zh-CN" sz="1600" dirty="0">
                <a:latin typeface="Times New Roman" panose="02020603050405020304" pitchFamily="18" charset="0"/>
                <a:cs typeface="Times New Roman" panose="02020603050405020304" pitchFamily="18" charset="0"/>
              </a:rPr>
              <a:t> transmitter.</a:t>
            </a:r>
          </a:p>
          <a:p>
            <a:pPr marL="644400" indent="-285750" algn="just">
              <a:spcAft>
                <a:spcPts val="600"/>
              </a:spcAft>
              <a:buFont typeface="Wingdings" panose="05000000000000000000" pitchFamily="2" charset="2"/>
              <a:buChar char=" "/>
            </a:pPr>
            <a:r>
              <a:rPr lang="en-GB" sz="1600" dirty="0">
                <a:latin typeface="Times New Roman" panose="02020603050405020304" pitchFamily="18" charset="0"/>
                <a:cs typeface="Times New Roman" panose="02020603050405020304" pitchFamily="18" charset="0"/>
              </a:rPr>
              <a:t>Knowledge of sequence(s) used in LP-WUS waveform generation may improve performance for a receiver with I/Q branches, i.e. OFDM-based receiver</a:t>
            </a:r>
          </a:p>
        </p:txBody>
      </p:sp>
      <p:sp>
        <p:nvSpPr>
          <p:cNvPr id="36" name="矩形 35">
            <a:extLst>
              <a:ext uri="{FF2B5EF4-FFF2-40B4-BE49-F238E27FC236}">
                <a16:creationId xmlns:a16="http://schemas.microsoft.com/office/drawing/2014/main" id="{CFE3085C-BEC4-434E-8267-A88A8976124B}"/>
              </a:ext>
            </a:extLst>
          </p:cNvPr>
          <p:cNvSpPr/>
          <p:nvPr/>
        </p:nvSpPr>
        <p:spPr>
          <a:xfrm>
            <a:off x="587007" y="2759513"/>
            <a:ext cx="7926372" cy="2918748"/>
          </a:xfrm>
          <a:prstGeom prst="rect">
            <a:avLst/>
          </a:prstGeom>
        </p:spPr>
        <p:txBody>
          <a:bodyPr wrap="square">
            <a:spAutoFit/>
          </a:bodyPr>
          <a:lstStyle/>
          <a:p>
            <a:pPr marL="285750" indent="-285750" algn="just">
              <a:spcAft>
                <a:spcPts val="600"/>
              </a:spcAft>
              <a:buFont typeface="Arial" panose="020B0604020202020204" pitchFamily="34" charset="0"/>
              <a:buChar char="•"/>
            </a:pPr>
            <a:r>
              <a:rPr lang="en-US" altLang="zh-CN" b="1" dirty="0">
                <a:latin typeface="Times New Roman" panose="02020603050405020304" pitchFamily="18" charset="0"/>
                <a:cs typeface="Times New Roman" panose="02020603050405020304" pitchFamily="18" charset="0"/>
              </a:rPr>
              <a:t>An unified LP-WUS design: OFDM sequence(s) modulated on top of OOK </a:t>
            </a:r>
          </a:p>
          <a:p>
            <a:pPr marL="644400" indent="-285750" algn="just">
              <a:spcAft>
                <a:spcPts val="400"/>
              </a:spcAft>
              <a:buFont typeface="Wingdings" panose="05000000000000000000" pitchFamily="2" charset="2"/>
              <a:buChar char=" "/>
            </a:pPr>
            <a:r>
              <a:rPr lang="en-US" altLang="zh-CN" sz="1600" dirty="0">
                <a:latin typeface="Times New Roman" panose="02020603050405020304" pitchFamily="18" charset="0"/>
                <a:cs typeface="Times New Roman" panose="02020603050405020304" pitchFamily="18" charset="0"/>
              </a:rPr>
              <a:t>An common unified LP-WUS transmitted from the </a:t>
            </a:r>
            <a:r>
              <a:rPr lang="en-US" altLang="zh-CN" sz="1600" dirty="0" err="1">
                <a:latin typeface="Times New Roman" panose="02020603050405020304" pitchFamily="18" charset="0"/>
                <a:cs typeface="Times New Roman" panose="02020603050405020304" pitchFamily="18" charset="0"/>
              </a:rPr>
              <a:t>gNB</a:t>
            </a:r>
            <a:r>
              <a:rPr lang="en-US" altLang="zh-CN" sz="1600" dirty="0">
                <a:latin typeface="Times New Roman" panose="02020603050405020304" pitchFamily="18" charset="0"/>
                <a:cs typeface="Times New Roman" panose="02020603050405020304" pitchFamily="18" charset="0"/>
              </a:rPr>
              <a:t> that can be detected by UEs with two possible LP-WUR architectures</a:t>
            </a:r>
          </a:p>
          <a:p>
            <a:pPr marL="1101600" lvl="1" indent="-285750" algn="just">
              <a:spcAft>
                <a:spcPts val="400"/>
              </a:spcAft>
              <a:buFont typeface="Wingdings" panose="05000000000000000000" pitchFamily="2" charset="2"/>
              <a:buChar char=" "/>
            </a:pPr>
            <a:r>
              <a:rPr lang="en-US" altLang="zh-CN" sz="1600" dirty="0">
                <a:latin typeface="Times New Roman" panose="02020603050405020304" pitchFamily="18" charset="0"/>
                <a:cs typeface="Times New Roman" panose="02020603050405020304" pitchFamily="18" charset="0"/>
              </a:rPr>
              <a:t>OOK based LP-WUR (envelop detector ) for lowest power consumption</a:t>
            </a:r>
          </a:p>
          <a:p>
            <a:pPr marL="1101600" lvl="1" indent="-285750" algn="just">
              <a:spcAft>
                <a:spcPts val="400"/>
              </a:spcAft>
              <a:buFont typeface="Wingdings" panose="05000000000000000000" pitchFamily="2" charset="2"/>
              <a:buChar char=" "/>
            </a:pPr>
            <a:r>
              <a:rPr lang="en-US" altLang="zh-CN" sz="1600" dirty="0">
                <a:latin typeface="Times New Roman" panose="02020603050405020304" pitchFamily="18" charset="0"/>
                <a:cs typeface="Times New Roman" panose="02020603050405020304" pitchFamily="18" charset="0"/>
              </a:rPr>
              <a:t>OFDM based LP-WUR for better performance (coverage, inter-cell interference) by detecting the known OFDM sequence(s) that may be used by </a:t>
            </a:r>
            <a:r>
              <a:rPr lang="en-US" altLang="zh-CN" sz="1600" dirty="0" err="1">
                <a:latin typeface="Times New Roman" panose="02020603050405020304" pitchFamily="18" charset="0"/>
                <a:cs typeface="Times New Roman" panose="02020603050405020304" pitchFamily="18" charset="0"/>
              </a:rPr>
              <a:t>gNB</a:t>
            </a:r>
            <a:r>
              <a:rPr lang="en-US" altLang="zh-CN" sz="1600" dirty="0">
                <a:latin typeface="Times New Roman" panose="02020603050405020304" pitchFamily="18" charset="0"/>
                <a:cs typeface="Times New Roman" panose="02020603050405020304" pitchFamily="18" charset="0"/>
              </a:rPr>
              <a:t> Tx to generate OOK “ON” duration </a:t>
            </a:r>
          </a:p>
          <a:p>
            <a:pPr marL="644400" indent="-285750" algn="just">
              <a:spcAft>
                <a:spcPts val="400"/>
              </a:spcAft>
              <a:buFont typeface="Wingdings" panose="05000000000000000000" pitchFamily="2" charset="2"/>
              <a:buChar char=" "/>
            </a:pPr>
            <a:r>
              <a:rPr lang="en-US" altLang="zh-CN" sz="1600" dirty="0">
                <a:latin typeface="Times New Roman" panose="02020603050405020304" pitchFamily="18" charset="0"/>
                <a:cs typeface="Times New Roman" panose="02020603050405020304" pitchFamily="18" charset="0"/>
              </a:rPr>
              <a:t>Reduce overhead: No separate LP-WUS transmissions for two LP-WUR architectures</a:t>
            </a:r>
          </a:p>
          <a:p>
            <a:pPr marL="644400" indent="-285750" algn="just">
              <a:spcAft>
                <a:spcPts val="400"/>
              </a:spcAft>
              <a:buFont typeface="Wingdings" panose="05000000000000000000" pitchFamily="2" charset="2"/>
              <a:buChar char=" "/>
            </a:pPr>
            <a:r>
              <a:rPr lang="en-US" altLang="zh-CN" sz="1600" dirty="0">
                <a:latin typeface="Times New Roman" panose="02020603050405020304" pitchFamily="18" charset="0"/>
                <a:cs typeface="Times New Roman" panose="02020603050405020304" pitchFamily="18" charset="0"/>
              </a:rPr>
              <a:t>Simplify the UE grouping/sub-grouping management for </a:t>
            </a:r>
            <a:r>
              <a:rPr lang="en-US" altLang="zh-CN" sz="1600" dirty="0" err="1">
                <a:latin typeface="Times New Roman" panose="02020603050405020304" pitchFamily="18" charset="0"/>
                <a:cs typeface="Times New Roman" panose="02020603050405020304" pitchFamily="18" charset="0"/>
              </a:rPr>
              <a:t>gNB</a:t>
            </a:r>
            <a:endParaRPr lang="en-US" altLang="zh-CN" sz="1600" dirty="0">
              <a:latin typeface="Times New Roman" panose="02020603050405020304" pitchFamily="18" charset="0"/>
              <a:cs typeface="Times New Roman" panose="02020603050405020304" pitchFamily="18" charset="0"/>
            </a:endParaRPr>
          </a:p>
          <a:p>
            <a:pPr marL="358650">
              <a:spcAft>
                <a:spcPts val="600"/>
              </a:spcAft>
            </a:pPr>
            <a:endParaRPr lang="en-US" altLang="zh-CN" sz="1600" dirty="0">
              <a:latin typeface="Times New Roman" panose="02020603050405020304" pitchFamily="18" charset="0"/>
              <a:cs typeface="Times New Roman" panose="02020603050405020304" pitchFamily="18" charset="0"/>
            </a:endParaRPr>
          </a:p>
        </p:txBody>
      </p:sp>
      <p:pic>
        <p:nvPicPr>
          <p:cNvPr id="7" name="图片 6">
            <a:extLst>
              <a:ext uri="{FF2B5EF4-FFF2-40B4-BE49-F238E27FC236}">
                <a16:creationId xmlns:a16="http://schemas.microsoft.com/office/drawing/2014/main" id="{BC126FE7-B1C0-4BE0-821A-D7B5C0830ED0}"/>
              </a:ext>
            </a:extLst>
          </p:cNvPr>
          <p:cNvPicPr>
            <a:picLocks noChangeAspect="1"/>
          </p:cNvPicPr>
          <p:nvPr/>
        </p:nvPicPr>
        <p:blipFill>
          <a:blip r:embed="rId2"/>
          <a:stretch>
            <a:fillRect/>
          </a:stretch>
        </p:blipFill>
        <p:spPr>
          <a:xfrm>
            <a:off x="8682528" y="1636551"/>
            <a:ext cx="2493447" cy="1186022"/>
          </a:xfrm>
          <a:prstGeom prst="rect">
            <a:avLst/>
          </a:prstGeom>
        </p:spPr>
      </p:pic>
      <p:sp>
        <p:nvSpPr>
          <p:cNvPr id="12" name="矩形 11">
            <a:extLst>
              <a:ext uri="{FF2B5EF4-FFF2-40B4-BE49-F238E27FC236}">
                <a16:creationId xmlns:a16="http://schemas.microsoft.com/office/drawing/2014/main" id="{68E5C105-52A8-4400-8389-44F07272833D}"/>
              </a:ext>
            </a:extLst>
          </p:cNvPr>
          <p:cNvSpPr/>
          <p:nvPr/>
        </p:nvSpPr>
        <p:spPr>
          <a:xfrm>
            <a:off x="735837" y="5372028"/>
            <a:ext cx="11361570" cy="1338828"/>
          </a:xfrm>
          <a:prstGeom prst="rect">
            <a:avLst/>
          </a:prstGeom>
        </p:spPr>
        <p:txBody>
          <a:bodyPr wrap="square">
            <a:spAutoFit/>
          </a:bodyPr>
          <a:lstStyle/>
          <a:p>
            <a:pPr marL="285750" indent="-285750" algn="just">
              <a:spcBef>
                <a:spcPts val="100"/>
              </a:spcBef>
              <a:spcAft>
                <a:spcPts val="600"/>
              </a:spcAft>
              <a:buFont typeface="Arial" panose="020B0604020202020204" pitchFamily="34" charset="0"/>
              <a:buChar char="•"/>
            </a:pPr>
            <a:r>
              <a:rPr lang="en-US" altLang="zh-CN" b="1" kern="0" dirty="0">
                <a:latin typeface="Times New Roman" panose="02020603050405020304" pitchFamily="18" charset="0"/>
                <a:ea typeface="等线" panose="02010600030101010101" pitchFamily="2" charset="-122"/>
                <a:cs typeface="Times New Roman" panose="02020603050405020304" pitchFamily="18" charset="0"/>
              </a:rPr>
              <a:t>Potential payload size of LP-WUS</a:t>
            </a:r>
            <a:endParaRPr lang="en-US" altLang="zh-CN" b="1" dirty="0">
              <a:latin typeface="Times New Roman" panose="02020603050405020304" pitchFamily="18" charset="0"/>
              <a:cs typeface="Times New Roman" panose="02020603050405020304" pitchFamily="18" charset="0"/>
            </a:endParaRPr>
          </a:p>
          <a:p>
            <a:pPr marL="644400" indent="-285750" algn="just">
              <a:spcAft>
                <a:spcPts val="400"/>
              </a:spcAft>
              <a:buFont typeface="Wingdings" panose="05000000000000000000" pitchFamily="2" charset="2"/>
              <a:buChar char=" "/>
            </a:pPr>
            <a:r>
              <a:rPr lang="en-US" altLang="zh-CN" sz="1600" dirty="0">
                <a:latin typeface="Times New Roman" panose="02020603050405020304" pitchFamily="18" charset="0"/>
                <a:cs typeface="Times New Roman" panose="02020603050405020304" pitchFamily="18" charset="0"/>
              </a:rPr>
              <a:t>LP-WUS shall be able to carry at least 8bits (excluding CRC, if any)</a:t>
            </a:r>
          </a:p>
          <a:p>
            <a:pPr marL="1101600" lvl="1" indent="-285750" algn="just">
              <a:spcAft>
                <a:spcPts val="400"/>
              </a:spcAft>
              <a:buFont typeface="Wingdings" panose="05000000000000000000" pitchFamily="2" charset="2"/>
              <a:buChar char=" "/>
            </a:pPr>
            <a:r>
              <a:rPr lang="en-US" altLang="zh-CN" sz="1600" dirty="0">
                <a:latin typeface="Times New Roman" panose="02020603050405020304" pitchFamily="18" charset="0"/>
                <a:cs typeface="Times New Roman" panose="02020603050405020304" pitchFamily="18" charset="0"/>
              </a:rPr>
              <a:t>For IDLE/INACTIVE mode, to provide at least similar subgrouping indication as in R17 PEI</a:t>
            </a:r>
          </a:p>
          <a:p>
            <a:pPr marL="1101600" lvl="1" indent="-285750" algn="just">
              <a:spcAft>
                <a:spcPts val="400"/>
              </a:spcAft>
              <a:buFont typeface="Wingdings" panose="05000000000000000000" pitchFamily="2" charset="2"/>
              <a:buChar char=" "/>
            </a:pPr>
            <a:r>
              <a:rPr lang="en-US" altLang="zh-CN" sz="1600" dirty="0">
                <a:latin typeface="Times New Roman" panose="02020603050405020304" pitchFamily="18" charset="0"/>
                <a:cs typeface="Times New Roman" panose="02020603050405020304" pitchFamily="18" charset="0"/>
              </a:rPr>
              <a:t>For CONNECTED mode, to provide command for UE PDCCH monitoring </a:t>
            </a:r>
          </a:p>
        </p:txBody>
      </p:sp>
      <p:pic>
        <p:nvPicPr>
          <p:cNvPr id="10" name="图片 9">
            <a:extLst>
              <a:ext uri="{FF2B5EF4-FFF2-40B4-BE49-F238E27FC236}">
                <a16:creationId xmlns:a16="http://schemas.microsoft.com/office/drawing/2014/main" id="{357CF5BA-0B1E-4596-80BC-878C9C9D82E4}"/>
              </a:ext>
            </a:extLst>
          </p:cNvPr>
          <p:cNvPicPr>
            <a:picLocks noChangeAspect="1"/>
          </p:cNvPicPr>
          <p:nvPr/>
        </p:nvPicPr>
        <p:blipFill>
          <a:blip r:embed="rId3"/>
          <a:stretch>
            <a:fillRect/>
          </a:stretch>
        </p:blipFill>
        <p:spPr>
          <a:xfrm>
            <a:off x="8508398" y="3468414"/>
            <a:ext cx="3298292" cy="2311212"/>
          </a:xfrm>
          <a:prstGeom prst="rect">
            <a:avLst/>
          </a:prstGeom>
        </p:spPr>
      </p:pic>
    </p:spTree>
    <p:extLst>
      <p:ext uri="{BB962C8B-B14F-4D97-AF65-F5344CB8AC3E}">
        <p14:creationId xmlns:p14="http://schemas.microsoft.com/office/powerpoint/2010/main" val="23108663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0D70F37C-748D-40E7-9BD9-20392FF641F4}"/>
              </a:ext>
            </a:extLst>
          </p:cNvPr>
          <p:cNvSpPr>
            <a:spLocks noGrp="1"/>
          </p:cNvSpPr>
          <p:nvPr>
            <p:ph type="body" sz="quarter" idx="61"/>
          </p:nvPr>
        </p:nvSpPr>
        <p:spPr>
          <a:xfrm>
            <a:off x="483831" y="504817"/>
            <a:ext cx="10394965" cy="456860"/>
          </a:xfrm>
        </p:spPr>
        <p:txBody>
          <a:bodyPr/>
          <a:lstStyle/>
          <a:p>
            <a:r>
              <a:rPr lang="en-US" altLang="zh-CN" dirty="0"/>
              <a:t>Necessity of LP-SS for envelop detection based LP-WUR</a:t>
            </a:r>
            <a:endParaRPr lang="zh-CN" altLang="en-US" dirty="0"/>
          </a:p>
        </p:txBody>
      </p:sp>
      <p:graphicFrame>
        <p:nvGraphicFramePr>
          <p:cNvPr id="8" name="图示 7">
            <a:extLst>
              <a:ext uri="{FF2B5EF4-FFF2-40B4-BE49-F238E27FC236}">
                <a16:creationId xmlns:a16="http://schemas.microsoft.com/office/drawing/2014/main" id="{0E86CA30-F808-4111-8776-39BD185938B2}"/>
              </a:ext>
            </a:extLst>
          </p:cNvPr>
          <p:cNvGraphicFramePr/>
          <p:nvPr>
            <p:extLst>
              <p:ext uri="{D42A27DB-BD31-4B8C-83A1-F6EECF244321}">
                <p14:modId xmlns:p14="http://schemas.microsoft.com/office/powerpoint/2010/main" val="2397099298"/>
              </p:ext>
            </p:extLst>
          </p:nvPr>
        </p:nvGraphicFramePr>
        <p:xfrm>
          <a:off x="618706" y="2857278"/>
          <a:ext cx="9003857" cy="35981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1" name="图示 10">
            <a:extLst>
              <a:ext uri="{FF2B5EF4-FFF2-40B4-BE49-F238E27FC236}">
                <a16:creationId xmlns:a16="http://schemas.microsoft.com/office/drawing/2014/main" id="{3364FA14-00F4-4F66-9EFA-968B13579D17}"/>
              </a:ext>
            </a:extLst>
          </p:cNvPr>
          <p:cNvGraphicFramePr/>
          <p:nvPr>
            <p:extLst>
              <p:ext uri="{D42A27DB-BD31-4B8C-83A1-F6EECF244321}">
                <p14:modId xmlns:p14="http://schemas.microsoft.com/office/powerpoint/2010/main" val="364641737"/>
              </p:ext>
            </p:extLst>
          </p:nvPr>
        </p:nvGraphicFramePr>
        <p:xfrm>
          <a:off x="618707" y="1320271"/>
          <a:ext cx="9003857" cy="153700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3" name="矩形 12">
            <a:extLst>
              <a:ext uri="{FF2B5EF4-FFF2-40B4-BE49-F238E27FC236}">
                <a16:creationId xmlns:a16="http://schemas.microsoft.com/office/drawing/2014/main" id="{2FA7F36A-43BB-4D62-B2FF-FF9DED237E54}"/>
              </a:ext>
            </a:extLst>
          </p:cNvPr>
          <p:cNvSpPr/>
          <p:nvPr/>
        </p:nvSpPr>
        <p:spPr>
          <a:xfrm>
            <a:off x="1207927" y="1872393"/>
            <a:ext cx="8662466" cy="984885"/>
          </a:xfrm>
          <a:prstGeom prst="rect">
            <a:avLst/>
          </a:prstGeom>
        </p:spPr>
        <p:txBody>
          <a:bodyPr wrap="square">
            <a:spAutoFit/>
          </a:bodyPr>
          <a:lstStyle/>
          <a:p>
            <a:pPr marL="285750" indent="-285750">
              <a:spcAft>
                <a:spcPts val="600"/>
              </a:spcAft>
              <a:buFont typeface="Arial" panose="020B0604020202020204" pitchFamily="34" charset="0"/>
              <a:buChar char="•"/>
            </a:pPr>
            <a:r>
              <a:rPr lang="en-US" altLang="zh-CN" sz="1600" b="1" dirty="0">
                <a:latin typeface="Times New Roman" panose="02020603050405020304" pitchFamily="18" charset="0"/>
                <a:cs typeface="Times New Roman" panose="02020603050405020304" pitchFamily="18" charset="0"/>
              </a:rPr>
              <a:t>RAN1 concluded the following are beneficial for LP-WUS operation in IDLE/INACTIVE</a:t>
            </a:r>
          </a:p>
          <a:p>
            <a:pPr marL="644400" indent="-285750">
              <a:spcAft>
                <a:spcPts val="600"/>
              </a:spcAft>
              <a:buFont typeface="Wingdings" panose="05000000000000000000" pitchFamily="2" charset="2"/>
              <a:buChar char=" "/>
            </a:pPr>
            <a:r>
              <a:rPr lang="en-US" altLang="zh-CN" sz="1600" dirty="0">
                <a:latin typeface="Times New Roman" panose="02020603050405020304" pitchFamily="18" charset="0"/>
                <a:cs typeface="Times New Roman" panose="02020603050405020304" pitchFamily="18" charset="0"/>
              </a:rPr>
              <a:t>MR serving and neighbor cell measurement with further time domain relaxation than Rel-18 </a:t>
            </a:r>
          </a:p>
          <a:p>
            <a:pPr marL="644400" indent="-285750">
              <a:spcAft>
                <a:spcPts val="600"/>
              </a:spcAft>
              <a:buFont typeface="Wingdings" panose="05000000000000000000" pitchFamily="2" charset="2"/>
              <a:buChar char=" "/>
            </a:pPr>
            <a:r>
              <a:rPr lang="en-US" altLang="zh-CN" sz="1600" dirty="0">
                <a:latin typeface="Times New Roman" panose="02020603050405020304" pitchFamily="18" charset="0"/>
                <a:cs typeface="Times New Roman" panose="02020603050405020304" pitchFamily="18" charset="0"/>
              </a:rPr>
              <a:t>At least serving cell RRM offloading from MR to LP-WUR </a:t>
            </a:r>
          </a:p>
        </p:txBody>
      </p:sp>
    </p:spTree>
    <p:extLst>
      <p:ext uri="{BB962C8B-B14F-4D97-AF65-F5344CB8AC3E}">
        <p14:creationId xmlns:p14="http://schemas.microsoft.com/office/powerpoint/2010/main" val="28546449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F531B2B3-B78A-4E24-BF25-2ECBE09534E5}"/>
              </a:ext>
            </a:extLst>
          </p:cNvPr>
          <p:cNvSpPr>
            <a:spLocks noGrp="1"/>
          </p:cNvSpPr>
          <p:nvPr>
            <p:ph type="body" sz="quarter" idx="61"/>
          </p:nvPr>
        </p:nvSpPr>
        <p:spPr>
          <a:xfrm>
            <a:off x="547072" y="476625"/>
            <a:ext cx="9194219" cy="456860"/>
          </a:xfrm>
        </p:spPr>
        <p:txBody>
          <a:bodyPr/>
          <a:lstStyle/>
          <a:p>
            <a:r>
              <a:rPr lang="en-US" dirty="0"/>
              <a:t>Recommendation for LP-WUS waveform and LP-SS</a:t>
            </a:r>
          </a:p>
        </p:txBody>
      </p:sp>
      <p:sp>
        <p:nvSpPr>
          <p:cNvPr id="5" name="矩形 4">
            <a:extLst>
              <a:ext uri="{FF2B5EF4-FFF2-40B4-BE49-F238E27FC236}">
                <a16:creationId xmlns:a16="http://schemas.microsoft.com/office/drawing/2014/main" id="{AA61FE7E-517F-49E2-B81D-34350847AC63}"/>
              </a:ext>
            </a:extLst>
          </p:cNvPr>
          <p:cNvSpPr/>
          <p:nvPr/>
        </p:nvSpPr>
        <p:spPr>
          <a:xfrm>
            <a:off x="547072" y="1348313"/>
            <a:ext cx="11098390" cy="5370701"/>
          </a:xfrm>
          <a:prstGeom prst="rect">
            <a:avLst/>
          </a:prstGeom>
        </p:spPr>
        <p:txBody>
          <a:bodyPr wrap="square">
            <a:spAutoFit/>
          </a:bodyPr>
          <a:lstStyle/>
          <a:p>
            <a:pPr marL="285750" indent="-285750" algn="just">
              <a:spcAft>
                <a:spcPts val="600"/>
              </a:spcAft>
              <a:buFont typeface="Arial" panose="020B0604020202020204" pitchFamily="34" charset="0"/>
              <a:buChar char="•"/>
            </a:pPr>
            <a:r>
              <a:rPr lang="en-US" altLang="zh-CN" sz="1600" kern="0" dirty="0">
                <a:latin typeface="Times New Roman" panose="02020603050405020304" pitchFamily="18" charset="0"/>
                <a:ea typeface="等线" panose="02010600030101010101" pitchFamily="2" charset="-122"/>
                <a:cs typeface="Times New Roman" panose="02020603050405020304" pitchFamily="18" charset="0"/>
              </a:rPr>
              <a:t>LP-WUS</a:t>
            </a:r>
          </a:p>
          <a:p>
            <a:pPr marL="742950" lvl="1" indent="-285750" algn="just">
              <a:spcAft>
                <a:spcPts val="600"/>
              </a:spcAft>
              <a:buFont typeface="Arial" panose="020B0604020202020204" pitchFamily="34" charset="0"/>
              <a:buChar char="•"/>
            </a:pPr>
            <a:r>
              <a:rPr lang="en-US" altLang="zh-CN" sz="1600" kern="0" dirty="0">
                <a:latin typeface="Times New Roman" panose="02020603050405020304" pitchFamily="18" charset="0"/>
                <a:ea typeface="等线" panose="02010600030101010101" pitchFamily="2" charset="-122"/>
                <a:cs typeface="Times New Roman" panose="02020603050405020304" pitchFamily="18" charset="0"/>
              </a:rPr>
              <a:t>Recommend to specify an unified LP-WUS design that is applicable for both envelop detection based LP-WUR and OFDM based LP-WUR, and for both IDLE/INACTIVE and CONNECTED mode usage. </a:t>
            </a:r>
          </a:p>
          <a:p>
            <a:pPr marL="1200150" lvl="2" indent="-285750" algn="just">
              <a:spcAft>
                <a:spcPts val="600"/>
              </a:spcAft>
              <a:buFont typeface="Arial" panose="020B0604020202020204" pitchFamily="34" charset="0"/>
              <a:buChar char="•"/>
            </a:pPr>
            <a:r>
              <a:rPr lang="en-US" altLang="zh-CN" sz="1600" kern="0" dirty="0">
                <a:latin typeface="Times New Roman" panose="02020603050405020304" pitchFamily="18" charset="0"/>
                <a:ea typeface="等线" panose="02010600030101010101" pitchFamily="2" charset="-122"/>
                <a:cs typeface="Times New Roman" panose="02020603050405020304" pitchFamily="18" charset="0"/>
              </a:rPr>
              <a:t>OOK (OOK-1 and/or OOK-4) based LP-WUS is supported for envelop detection based LP-WUR</a:t>
            </a:r>
          </a:p>
          <a:p>
            <a:pPr marL="1657350" lvl="3" indent="-285750" algn="just">
              <a:spcAft>
                <a:spcPts val="600"/>
              </a:spcAft>
              <a:buFont typeface="Arial" panose="020B0604020202020204" pitchFamily="34" charset="0"/>
              <a:buChar char="•"/>
            </a:pPr>
            <a:r>
              <a:rPr lang="en-US" altLang="zh-CN" sz="1600" kern="0" dirty="0">
                <a:latin typeface="Times New Roman" panose="02020603050405020304" pitchFamily="18" charset="0"/>
                <a:ea typeface="等线" panose="02010600030101010101" pitchFamily="2" charset="-122"/>
                <a:cs typeface="Times New Roman" panose="02020603050405020304" pitchFamily="18" charset="0"/>
              </a:rPr>
              <a:t>OFDM sequence(s) can be additionally modulated on top of OOK for OFDM based LP-WUR for better detection performance</a:t>
            </a:r>
          </a:p>
          <a:p>
            <a:pPr marL="1200150" lvl="2" indent="-285750" algn="just">
              <a:spcAft>
                <a:spcPts val="600"/>
              </a:spcAft>
              <a:buFont typeface="Arial" panose="020B0604020202020204" pitchFamily="34" charset="0"/>
              <a:buChar char="•"/>
            </a:pPr>
            <a:r>
              <a:rPr lang="en-US" altLang="zh-CN" sz="1600" kern="0" dirty="0">
                <a:latin typeface="Times New Roman" panose="02020603050405020304" pitchFamily="18" charset="0"/>
                <a:ea typeface="等线" panose="02010600030101010101" pitchFamily="2" charset="-122"/>
                <a:cs typeface="Times New Roman" panose="02020603050405020304" pitchFamily="18" charset="0"/>
              </a:rPr>
              <a:t>Information payload carried by LP-WUS can be [1~X] bits (excluding CRC, if any), with X&gt;=8, upper limit to be decided in WI phase</a:t>
            </a:r>
          </a:p>
          <a:p>
            <a:pPr marL="1200150" lvl="2" indent="-285750" algn="just">
              <a:spcAft>
                <a:spcPts val="600"/>
              </a:spcAft>
              <a:buFont typeface="Arial" panose="020B0604020202020204" pitchFamily="34" charset="0"/>
              <a:buChar char="•"/>
            </a:pPr>
            <a:r>
              <a:rPr lang="en-US" altLang="zh-CN" sz="1600" kern="0" dirty="0">
                <a:latin typeface="Times New Roman" panose="02020603050405020304" pitchFamily="18" charset="0"/>
                <a:ea typeface="等线" panose="02010600030101010101" pitchFamily="2" charset="-122"/>
                <a:cs typeface="Times New Roman" panose="02020603050405020304" pitchFamily="18" charset="0"/>
              </a:rPr>
              <a:t>LP-WUS shall be able to reach at least the coverage of existing Msg3 PUSCH of single transmission. </a:t>
            </a:r>
          </a:p>
          <a:p>
            <a:pPr marL="1200150" lvl="2" indent="-285750" algn="just">
              <a:spcAft>
                <a:spcPts val="600"/>
              </a:spcAft>
              <a:buFont typeface="Arial" panose="020B0604020202020204" pitchFamily="34" charset="0"/>
              <a:buChar char="•"/>
            </a:pPr>
            <a:r>
              <a:rPr lang="en-US" altLang="zh-CN" sz="1600" kern="0" dirty="0">
                <a:latin typeface="Times New Roman" panose="02020603050405020304" pitchFamily="18" charset="0"/>
                <a:ea typeface="等线" panose="02010600030101010101" pitchFamily="2" charset="-122"/>
                <a:cs typeface="Times New Roman" panose="02020603050405020304" pitchFamily="18" charset="0"/>
              </a:rPr>
              <a:t>It shall be possible to generate the unified LP-WUS with existing hardware from </a:t>
            </a:r>
            <a:r>
              <a:rPr lang="en-US" altLang="zh-CN" sz="1600" kern="0" dirty="0" err="1">
                <a:latin typeface="Times New Roman" panose="02020603050405020304" pitchFamily="18" charset="0"/>
                <a:ea typeface="等线" panose="02010600030101010101" pitchFamily="2" charset="-122"/>
                <a:cs typeface="Times New Roman" panose="02020603050405020304" pitchFamily="18" charset="0"/>
              </a:rPr>
              <a:t>gNB</a:t>
            </a:r>
            <a:r>
              <a:rPr lang="en-US" altLang="zh-CN" sz="1600" kern="0" dirty="0">
                <a:latin typeface="Times New Roman" panose="02020603050405020304" pitchFamily="18" charset="0"/>
                <a:ea typeface="等线" panose="02010600030101010101" pitchFamily="2" charset="-122"/>
                <a:cs typeface="Times New Roman" panose="02020603050405020304" pitchFamily="18" charset="0"/>
              </a:rPr>
              <a:t> transmitter perspective</a:t>
            </a:r>
          </a:p>
          <a:p>
            <a:pPr marL="285750" indent="-285750" algn="just">
              <a:spcAft>
                <a:spcPts val="600"/>
              </a:spcAft>
              <a:buFont typeface="Arial" panose="020B0604020202020204" pitchFamily="34" charset="0"/>
              <a:buChar char="•"/>
            </a:pPr>
            <a:r>
              <a:rPr lang="en-US" altLang="zh-CN" sz="1600" kern="0" dirty="0">
                <a:latin typeface="Times New Roman" panose="02020603050405020304" pitchFamily="18" charset="0"/>
                <a:ea typeface="等线" panose="02010600030101010101" pitchFamily="2" charset="-122"/>
                <a:cs typeface="Times New Roman" panose="02020603050405020304" pitchFamily="18" charset="0"/>
              </a:rPr>
              <a:t>LP-SS</a:t>
            </a:r>
          </a:p>
          <a:p>
            <a:pPr marL="742950" lvl="1" indent="-285750" algn="just">
              <a:spcAft>
                <a:spcPts val="600"/>
              </a:spcAft>
              <a:buFont typeface="Arial" panose="020B0604020202020204" pitchFamily="34" charset="0"/>
              <a:buChar char="•"/>
            </a:pPr>
            <a:r>
              <a:rPr lang="en-US" altLang="zh-CN" sz="1600" kern="0" dirty="0">
                <a:latin typeface="Times New Roman" panose="02020603050405020304" pitchFamily="18" charset="0"/>
                <a:ea typeface="等线" panose="02010600030101010101" pitchFamily="2" charset="-122"/>
                <a:cs typeface="Times New Roman" panose="02020603050405020304" pitchFamily="18" charset="0"/>
              </a:rPr>
              <a:t>Recommend to specify an OOK (OOK-1 and/or OOK-4) based periodic LP-SS for envelop detection based LP-WUR for synchronization and serving cell measurement purpose, with its coverage performance no worse than LP-WUS and periodicity no less than [320ms] </a:t>
            </a:r>
          </a:p>
          <a:p>
            <a:pPr marL="1200150" lvl="2" indent="-285750" algn="just">
              <a:spcAft>
                <a:spcPts val="600"/>
              </a:spcAft>
              <a:buFont typeface="Arial" panose="020B0604020202020204" pitchFamily="34" charset="0"/>
              <a:buChar char="•"/>
            </a:pPr>
            <a:r>
              <a:rPr lang="en-US" altLang="zh-CN" sz="1600" kern="0" dirty="0">
                <a:latin typeface="Times New Roman" panose="02020603050405020304" pitchFamily="18" charset="0"/>
                <a:ea typeface="等线" panose="02010600030101010101" pitchFamily="2" charset="-122"/>
                <a:cs typeface="Times New Roman" panose="02020603050405020304" pitchFamily="18" charset="0"/>
              </a:rPr>
              <a:t>It shall be possible to generate the OOK based LP-SS with existing hardware from </a:t>
            </a:r>
            <a:r>
              <a:rPr lang="en-US" altLang="zh-CN" sz="1600" kern="0" dirty="0" err="1">
                <a:latin typeface="Times New Roman" panose="02020603050405020304" pitchFamily="18" charset="0"/>
                <a:ea typeface="等线" panose="02010600030101010101" pitchFamily="2" charset="-122"/>
                <a:cs typeface="Times New Roman" panose="02020603050405020304" pitchFamily="18" charset="0"/>
              </a:rPr>
              <a:t>gNB</a:t>
            </a:r>
            <a:r>
              <a:rPr lang="en-US" altLang="zh-CN" sz="1600" kern="0" dirty="0">
                <a:latin typeface="Times New Roman" panose="02020603050405020304" pitchFamily="18" charset="0"/>
                <a:ea typeface="等线" panose="02010600030101010101" pitchFamily="2" charset="-122"/>
                <a:cs typeface="Times New Roman" panose="02020603050405020304" pitchFamily="18" charset="0"/>
              </a:rPr>
              <a:t> transmitter perspective</a:t>
            </a:r>
          </a:p>
          <a:p>
            <a:pPr marL="1200150" lvl="2" indent="-285750" algn="just">
              <a:spcAft>
                <a:spcPts val="600"/>
              </a:spcAft>
              <a:buFont typeface="Arial" panose="020B0604020202020204" pitchFamily="34" charset="0"/>
              <a:buChar char="•"/>
            </a:pPr>
            <a:r>
              <a:rPr lang="en-US" altLang="zh-CN" sz="1600" kern="0" dirty="0">
                <a:latin typeface="Times New Roman" panose="02020603050405020304" pitchFamily="18" charset="0"/>
                <a:ea typeface="等线" panose="02010600030101010101" pitchFamily="2" charset="-122"/>
                <a:cs typeface="Times New Roman" panose="02020603050405020304" pitchFamily="18" charset="0"/>
              </a:rPr>
              <a:t>For OFDM based LP-WUR, existing NR signal, e.g., SSS can be used for synchronization and measurements, instead of LP-SS. </a:t>
            </a:r>
          </a:p>
          <a:p>
            <a:pPr algn="just">
              <a:spcAft>
                <a:spcPts val="600"/>
              </a:spcAft>
            </a:pPr>
            <a:r>
              <a:rPr lang="en-US" altLang="zh-CN" sz="1600" kern="0" dirty="0">
                <a:highlight>
                  <a:srgbClr val="00FFFF"/>
                </a:highlight>
                <a:latin typeface="Times New Roman" panose="02020603050405020304" pitchFamily="18" charset="0"/>
                <a:ea typeface="等线" panose="02010600030101010101" pitchFamily="2" charset="-122"/>
                <a:cs typeface="Times New Roman" panose="02020603050405020304" pitchFamily="18" charset="0"/>
              </a:rPr>
              <a:t>  </a:t>
            </a:r>
            <a:endParaRPr lang="en-US" altLang="zh-CN" sz="1600" kern="0" dirty="0">
              <a:solidFill>
                <a:schemeClr val="bg1">
                  <a:lumMod val="75000"/>
                </a:schemeClr>
              </a:solidFill>
              <a:highlight>
                <a:srgbClr val="00FFFF"/>
              </a:highlight>
              <a:latin typeface="Times New Roman" panose="02020603050405020304" pitchFamily="18" charset="0"/>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4173643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58"/>
          </p:nvPr>
        </p:nvSpPr>
        <p:spPr/>
        <p:txBody>
          <a:bodyPr/>
          <a:lstStyle/>
          <a:p>
            <a:endParaRPr lang="zh-CN" altLang="en-US" dirty="0"/>
          </a:p>
        </p:txBody>
      </p:sp>
    </p:spTree>
  </p:cSld>
  <p:clrMapOvr>
    <a:masterClrMapping/>
  </p:clrMapOvr>
</p:sld>
</file>

<file path=ppt/theme/theme1.xml><?xml version="1.0" encoding="utf-8"?>
<a:theme xmlns:a="http://schemas.openxmlformats.org/drawingml/2006/main" name="1_Office 主题">
  <a:themeElements>
    <a:clrScheme name="vivo Base Color">
      <a:dk1>
        <a:srgbClr val="000000"/>
      </a:dk1>
      <a:lt1>
        <a:srgbClr val="FFFFFF"/>
      </a:lt1>
      <a:dk2>
        <a:srgbClr val="434343"/>
      </a:dk2>
      <a:lt2>
        <a:srgbClr val="A9A9A9"/>
      </a:lt2>
      <a:accent1>
        <a:srgbClr val="375FFF"/>
      </a:accent1>
      <a:accent2>
        <a:srgbClr val="00C8FF"/>
      </a:accent2>
      <a:accent3>
        <a:srgbClr val="1D00E6"/>
      </a:accent3>
      <a:accent4>
        <a:srgbClr val="7800F9"/>
      </a:accent4>
      <a:accent5>
        <a:srgbClr val="8E9FFE"/>
      </a:accent5>
      <a:accent6>
        <a:srgbClr val="91E6F9"/>
      </a:accent6>
      <a:hlink>
        <a:srgbClr val="5F5AFF"/>
      </a:hlink>
      <a:folHlink>
        <a:srgbClr val="9B6AFC"/>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alpha val="51000"/>
          </a:schemeClr>
        </a:solidFill>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tandarddesign">
  <a:themeElements>
    <a:clrScheme name="Standarddesign 1">
      <a:dk1>
        <a:srgbClr val="000000"/>
      </a:dk1>
      <a:lt1>
        <a:srgbClr val="FFFFFF"/>
      </a:lt1>
      <a:dk2>
        <a:srgbClr val="000000"/>
      </a:dk2>
      <a:lt2>
        <a:srgbClr val="A5A5A5"/>
      </a:lt2>
      <a:accent1>
        <a:srgbClr val="F3BBBB"/>
      </a:accent1>
      <a:accent2>
        <a:srgbClr val="AE2222"/>
      </a:accent2>
      <a:accent3>
        <a:srgbClr val="FFFFFF"/>
      </a:accent3>
      <a:accent4>
        <a:srgbClr val="000000"/>
      </a:accent4>
      <a:accent5>
        <a:srgbClr val="F8DADA"/>
      </a:accent5>
      <a:accent6>
        <a:srgbClr val="9D1E1E"/>
      </a:accent6>
      <a:hlink>
        <a:srgbClr val="105D9C"/>
      </a:hlink>
      <a:folHlink>
        <a:srgbClr val="4B4595"/>
      </a:folHlink>
    </a:clrScheme>
    <a:fontScheme name="Standarddesign">
      <a:majorFont>
        <a:latin typeface="Arial"/>
        <a:ea typeface="ＭＳ Ｐゴシック"/>
        <a:cs typeface=""/>
      </a:majorFont>
      <a:minorFont>
        <a:latin typeface="Arial"/>
        <a:ea typeface="ＭＳ Ｐゴシック"/>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pattFill prst="wdUpDiag">
          <a:fgClr>
            <a:srgbClr val="9BE5FF"/>
          </a:fgClr>
          <a:bgClr>
            <a:schemeClr val="bg1"/>
          </a:bgClr>
        </a:pattFill>
        <a:ln w="9525">
          <a:solidFill>
            <a:srgbClr val="0000FF"/>
          </a:solidFill>
          <a:headEnd type="none" w="med" len="med"/>
          <a:tailEnd type="none" w="med" len="med"/>
        </a:ln>
      </a:spPr>
      <a:bodyPr vert="horz" wrap="none" lIns="91440" tIns="45720" rIns="91440" bIns="45720" numCol="1" rtlCol="0" anchor="ctr" anchorCtr="0" compatLnSpc="1"/>
      <a:lstStyle>
        <a:defPPr algn="ctr" fontAlgn="ctr">
          <a:defRPr dirty="0">
            <a:solidFill>
              <a:srgbClr val="000000"/>
            </a:solidFill>
            <a:latin typeface="MS PGothic" panose="020B0600070205080204" pitchFamily="50" charset="-128"/>
            <a:ea typeface="MS PGothic" panose="020B0600070205080204" pitchFamily="50" charset="-128"/>
          </a:defRPr>
        </a:defPPr>
      </a:lstStyle>
      <a:style>
        <a:lnRef idx="2">
          <a:schemeClr val="accent1">
            <a:shade val="50000"/>
          </a:schemeClr>
        </a:lnRef>
        <a:fillRef idx="1">
          <a:schemeClr val="accent1"/>
        </a:fillRef>
        <a:effectRef idx="0">
          <a:schemeClr val="accent1"/>
        </a:effectRef>
        <a:fontRef idx="minor">
          <a:schemeClr val="lt1"/>
        </a:fontRef>
      </a:style>
    </a:spDef>
    <a:lnDef>
      <a:spPr bwMode="auto">
        <a:xfrm>
          <a:off x="0" y="0"/>
          <a:ext cx="1" cy="1"/>
        </a:xfrm>
        <a:custGeom>
          <a:avLst/>
          <a:gdLst/>
          <a:ahLst/>
          <a:cxnLst/>
          <a:rect l="0" t="0" r="0" b="0"/>
          <a:pathLst/>
        </a:cu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ctr" latinLnBrk="0" hangingPunct="1">
          <a:lnSpc>
            <a:spcPct val="100000"/>
          </a:lnSpc>
          <a:spcBef>
            <a:spcPct val="0"/>
          </a:spcBef>
          <a:spcAft>
            <a:spcPct val="0"/>
          </a:spcAft>
          <a:buClrTx/>
          <a:buSzTx/>
          <a:buFontTx/>
          <a:buNone/>
          <a:defRPr kumimoji="1" lang="ja-JP" altLang="en-US" sz="1800" b="0" i="0" u="none" strike="noStrike" cap="none" normalizeH="0" baseline="0" smtClean="0">
            <a:ln>
              <a:noFill/>
            </a:ln>
            <a:solidFill>
              <a:srgbClr val="000000"/>
            </a:solidFill>
            <a:effectLst/>
            <a:latin typeface="MS PGothic" panose="020B0600070205080204" pitchFamily="50" charset="-128"/>
            <a:ea typeface="MS PGothic" panose="020B0600070205080204" pitchFamily="50" charset="-128"/>
          </a:defRPr>
        </a:defPPr>
      </a:lstStyle>
    </a:lnDef>
  </a:objectDefaults>
  <a:extraClrSchemeLst>
    <a:extraClrScheme>
      <a:clrScheme name="Standarddesign 1">
        <a:dk1>
          <a:srgbClr val="000000"/>
        </a:dk1>
        <a:lt1>
          <a:srgbClr val="FFFFFF"/>
        </a:lt1>
        <a:dk2>
          <a:srgbClr val="000000"/>
        </a:dk2>
        <a:lt2>
          <a:srgbClr val="A5A5A5"/>
        </a:lt2>
        <a:accent1>
          <a:srgbClr val="F3BBBB"/>
        </a:accent1>
        <a:accent2>
          <a:srgbClr val="AE2222"/>
        </a:accent2>
        <a:accent3>
          <a:srgbClr val="FFFFFF"/>
        </a:accent3>
        <a:accent4>
          <a:srgbClr val="000000"/>
        </a:accent4>
        <a:accent5>
          <a:srgbClr val="F8DADA"/>
        </a:accent5>
        <a:accent6>
          <a:srgbClr val="9D1E1E"/>
        </a:accent6>
        <a:hlink>
          <a:srgbClr val="105D9C"/>
        </a:hlink>
        <a:folHlink>
          <a:srgbClr val="4B4595"/>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文档" ma:contentTypeID="0x01010057CC4845EE989D469C4AF99498678D58" ma:contentTypeVersion="3" ma:contentTypeDescription="新建文档。" ma:contentTypeScope="" ma:versionID="44d3e1a13264667d893dedbd6296ef33">
  <xsd:schema xmlns:xsd="http://www.w3.org/2001/XMLSchema" xmlns:xs="http://www.w3.org/2001/XMLSchema" xmlns:p="http://schemas.microsoft.com/office/2006/metadata/properties" xmlns:ns2="1c248485-b98a-4513-a581-ff7cb1688d78" xmlns:ns3="98194d48-cc26-4b7e-909f-baa95c83abfa" targetNamespace="http://schemas.microsoft.com/office/2006/metadata/properties" ma:root="true" ma:fieldsID="d762cf83ec037ad6e143b96299c38367" ns2:_="" ns3:_="">
    <xsd:import namespace="1c248485-b98a-4513-a581-ff7cb1688d78"/>
    <xsd:import namespace="98194d48-cc26-4b7e-909f-baa95c83abfa"/>
    <xsd:element name="properties">
      <xsd:complexType>
        <xsd:sequence>
          <xsd:element name="documentManagement">
            <xsd:complexType>
              <xsd:all>
                <xsd:element ref="ns2:SharedWithUsers" minOccurs="0"/>
                <xsd:element ref="ns2:SharedWithDetails" minOccurs="0"/>
                <xsd:element ref="ns3:_x6587__x7a3f_deadlin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c248485-b98a-4513-a581-ff7cb1688d7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共享对象详细信息"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8194d48-cc26-4b7e-909f-baa95c83abfa" elementFormDefault="qualified">
    <xsd:import namespace="http://schemas.microsoft.com/office/2006/documentManagement/types"/>
    <xsd:import namespace="http://schemas.microsoft.com/office/infopath/2007/PartnerControls"/>
    <xsd:element name="_x6587__x7a3f_deadline" ma:index="10" nillable="true" ma:displayName="文稿deadline" ma:description="文稿上传截止时间" ma:internalName="_x6587__x7a3f_deadline">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x6587__x7a3f_deadline xmlns="98194d48-cc26-4b7e-909f-baa95c83abfa"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D6652F6-2A2C-48E2-AB22-A1A31A3EAEF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c248485-b98a-4513-a581-ff7cb1688d78"/>
    <ds:schemaRef ds:uri="98194d48-cc26-4b7e-909f-baa95c83abf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A5DEFE5-B4FC-485D-9F34-F5C3115E1E11}">
  <ds:schemaRefs>
    <ds:schemaRef ds:uri="http://www.w3.org/XML/1998/namespace"/>
    <ds:schemaRef ds:uri="http://purl.org/dc/elements/1.1/"/>
    <ds:schemaRef ds:uri="1c248485-b98a-4513-a581-ff7cb1688d78"/>
    <ds:schemaRef ds:uri="http://schemas.microsoft.com/office/2006/metadata/properties"/>
    <ds:schemaRef ds:uri="http://purl.org/dc/terms/"/>
    <ds:schemaRef ds:uri="http://schemas.microsoft.com/office/2006/documentManagement/types"/>
    <ds:schemaRef ds:uri="http://schemas.microsoft.com/office/infopath/2007/PartnerControls"/>
    <ds:schemaRef ds:uri="http://schemas.openxmlformats.org/package/2006/metadata/core-properties"/>
    <ds:schemaRef ds:uri="98194d48-cc26-4b7e-909f-baa95c83abfa"/>
    <ds:schemaRef ds:uri="http://purl.org/dc/dcmitype/"/>
  </ds:schemaRefs>
</ds:datastoreItem>
</file>

<file path=customXml/itemProps3.xml><?xml version="1.0" encoding="utf-8"?>
<ds:datastoreItem xmlns:ds="http://schemas.openxmlformats.org/officeDocument/2006/customXml" ds:itemID="{EEB44EFF-D5D7-4B26-B077-12BA346F2F0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5409</TotalTime>
  <Words>2563</Words>
  <Application>Microsoft Office PowerPoint</Application>
  <PresentationFormat>宽屏</PresentationFormat>
  <Paragraphs>333</Paragraphs>
  <Slides>13</Slides>
  <Notes>5</Notes>
  <HiddenSlides>0</HiddenSlides>
  <MMClips>0</MMClips>
  <ScaleCrop>false</ScaleCrop>
  <HeadingPairs>
    <vt:vector size="6" baseType="variant">
      <vt:variant>
        <vt:lpstr>已用的字体</vt:lpstr>
      </vt:variant>
      <vt:variant>
        <vt:i4>23</vt:i4>
      </vt:variant>
      <vt:variant>
        <vt:lpstr>主题</vt:lpstr>
      </vt:variant>
      <vt:variant>
        <vt:i4>2</vt:i4>
      </vt:variant>
      <vt:variant>
        <vt:lpstr>幻灯片标题</vt:lpstr>
      </vt:variant>
      <vt:variant>
        <vt:i4>13</vt:i4>
      </vt:variant>
    </vt:vector>
  </HeadingPairs>
  <TitlesOfParts>
    <vt:vector size="38" baseType="lpstr">
      <vt:lpstr>Batang</vt:lpstr>
      <vt:lpstr>Helvetica Neue</vt:lpstr>
      <vt:lpstr>Helvetica Neue Medium</vt:lpstr>
      <vt:lpstr>Microsoft JhengHei</vt:lpstr>
      <vt:lpstr>ＭＳ Ｐゴシック</vt:lpstr>
      <vt:lpstr>ＭＳ Ｐゴシック</vt:lpstr>
      <vt:lpstr>vivo type CNS</vt:lpstr>
      <vt:lpstr>vivo type CNS Light</vt:lpstr>
      <vt:lpstr>vivo type CN简 Bold</vt:lpstr>
      <vt:lpstr>vivo type CN简 Light</vt:lpstr>
      <vt:lpstr>vivo type CN简 Regular</vt:lpstr>
      <vt:lpstr>Yu Gothic Medium</vt:lpstr>
      <vt:lpstr>等线</vt:lpstr>
      <vt:lpstr>方正兰亭黑简体</vt:lpstr>
      <vt:lpstr>宋体</vt:lpstr>
      <vt:lpstr>微软雅黑</vt:lpstr>
      <vt:lpstr>Arial</vt:lpstr>
      <vt:lpstr>Calibri</vt:lpstr>
      <vt:lpstr>Courier New</vt:lpstr>
      <vt:lpstr>Symbol</vt:lpstr>
      <vt:lpstr>Times</vt:lpstr>
      <vt:lpstr>Times New Roman</vt:lpstr>
      <vt:lpstr>Wingdings</vt:lpstr>
      <vt:lpstr>1_Office 主题</vt:lpstr>
      <vt:lpstr>Standarddesign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vivo views on RAN Rel-19</dc:title>
  <dc:creator>vivo</dc:creator>
  <cp:lastModifiedBy>Xueming Pan</cp:lastModifiedBy>
  <cp:revision>1253</cp:revision>
  <dcterms:created xsi:type="dcterms:W3CDTF">2019-03-21T01:16:00Z</dcterms:created>
  <dcterms:modified xsi:type="dcterms:W3CDTF">2023-09-04T14:11:05Z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ICV">
    <vt:lpwstr>B678219B1A8E46B4831FCD74C197B0DC</vt:lpwstr>
  </property>
  <property fmtid="{D5CDD505-2E9C-101B-9397-08002B2CF9AE}" pid="4" name="KSOProductBuildVer">
    <vt:lpwstr>2052-11.1.0.10667</vt:lpwstr>
  </property>
  <property fmtid="{D5CDD505-2E9C-101B-9397-08002B2CF9AE}" pid="5" name="ContentTypeId">
    <vt:lpwstr>0x01010057CC4845EE989D469C4AF99498678D58</vt:lpwstr>
  </property>
</Properties>
</file>