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10"/>
  </p:notesMasterIdLst>
  <p:handoutMasterIdLst>
    <p:handoutMasterId r:id="rId11"/>
  </p:handoutMasterIdLst>
  <p:sldIdLst>
    <p:sldId id="376" r:id="rId5"/>
    <p:sldId id="385" r:id="rId6"/>
    <p:sldId id="568" r:id="rId7"/>
    <p:sldId id="567" r:id="rId8"/>
    <p:sldId id="2145" r:id="rId9"/>
  </p:sldIdLst>
  <p:sldSz cx="24382413" cy="13716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64FF"/>
    <a:srgbClr val="FF7575"/>
    <a:srgbClr val="EFF2FF"/>
    <a:srgbClr val="F3F2F1"/>
    <a:srgbClr val="001674"/>
    <a:srgbClr val="001260"/>
    <a:srgbClr val="000E48"/>
    <a:srgbClr val="404040"/>
    <a:srgbClr val="361212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83" autoAdjust="0"/>
    <p:restoredTop sz="94698"/>
  </p:normalViewPr>
  <p:slideViewPr>
    <p:cSldViewPr snapToGrid="0" snapToObjects="1" showGuides="1">
      <p:cViewPr varScale="1">
        <p:scale>
          <a:sx n="42" d="100"/>
          <a:sy n="42" d="100"/>
        </p:scale>
        <p:origin x="58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Grid="0" snapToObjects="1" showGuides="1">
      <p:cViewPr varScale="1">
        <p:scale>
          <a:sx n="80" d="100"/>
          <a:sy n="80" d="100"/>
        </p:scale>
        <p:origin x="266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B6A7B-1B4F-1140-92A6-C6824A8D2EC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3F247-190E-8442-A6E6-7354B66410C5}" type="datetimeFigureOut">
              <a:rPr kumimoji="1" lang="zh-CN" altLang="en-US" smtClean="0"/>
              <a:t>2023/9/1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7665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F4C82-C2E4-B543-8475-BD56381FBFD2}" type="datetimeFigureOut">
              <a:rPr kumimoji="1" lang="zh-CN" altLang="en-US" smtClean="0"/>
              <a:t>2023/9/1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5093F-09A4-C64B-A363-EE9B37DE08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441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24388762" cy="13716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90" y="34757"/>
            <a:ext cx="24388762" cy="1371600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74" name="矩形 173"/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1986" y="7113843"/>
            <a:ext cx="17305736" cy="4175014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26585" y="8531516"/>
            <a:ext cx="14774179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643455" y="10412465"/>
            <a:ext cx="6454299" cy="552566"/>
          </a:xfrm>
        </p:spPr>
        <p:txBody>
          <a:bodyPr anchor="b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1571712" y="2877632"/>
            <a:ext cx="8649547" cy="951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7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714500" y="7510975"/>
            <a:ext cx="14786264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7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076140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 userDrawn="1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 userDrawn="1">
          <p15:clr>
            <a:srgbClr val="FBAE40"/>
          </p15:clr>
        </p15:guide>
        <p15:guide id="7" orient="horz" pos="44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1177800" y="2643834"/>
            <a:ext cx="10816733" cy="10299053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12380031" y="2644775"/>
            <a:ext cx="10816733" cy="10298114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1574800" y="7418898"/>
            <a:ext cx="9940640" cy="5190197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12416050" y="2659876"/>
            <a:ext cx="10814050" cy="440720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12818077" y="7418898"/>
            <a:ext cx="9940640" cy="5190197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1161696" y="2659876"/>
            <a:ext cx="10814050" cy="440720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 userDrawn="1">
          <p15:clr>
            <a:srgbClr val="FBAE40"/>
          </p15:clr>
        </p15:guide>
        <p15:guide id="26" orient="horz" pos="797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1135271" y="2643835"/>
            <a:ext cx="6923529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16284860" y="2643835"/>
            <a:ext cx="6925452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8715254" y="2643835"/>
            <a:ext cx="691506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8709757" y="2643835"/>
            <a:ext cx="6920563" cy="3492806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16281277" y="2609849"/>
            <a:ext cx="6920563" cy="3526791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154105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911257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1668409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1160369" y="2634592"/>
            <a:ext cx="6894847" cy="3492806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1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1135271" y="2643835"/>
            <a:ext cx="5154243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12426041" y="2643835"/>
            <a:ext cx="515822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6785615" y="2643835"/>
            <a:ext cx="515127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18051024" y="2643835"/>
            <a:ext cx="515822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1458140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7100267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12740693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18372625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1167581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6814958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12403648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18051024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 userDrawn="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1" orient="horz" pos="1666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356052" y="2985477"/>
            <a:ext cx="16352161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16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116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116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470890" y="12193059"/>
            <a:ext cx="18319250" cy="303714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32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6" y="635389"/>
            <a:ext cx="1959144" cy="515403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 userDrawn="1">
          <p15:clr>
            <a:srgbClr val="FBAE40"/>
          </p15:clr>
        </p15:guide>
        <p15:guide id="10" pos="944" userDrawn="1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0FB8DB-F7C3-4147-913B-2A78D04D84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2413" cy="13715107"/>
          </a:xfrm>
          <a:prstGeom prst="rect">
            <a:avLst/>
          </a:prstGeom>
        </p:spPr>
      </p:pic>
      <p:sp>
        <p:nvSpPr>
          <p:cNvPr id="172" name="文本框 171"/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74" name="矩形 173"/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1986" y="2499140"/>
            <a:ext cx="17305736" cy="4175014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26585" y="3916813"/>
            <a:ext cx="14871160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643455" y="5797762"/>
            <a:ext cx="6454299" cy="552566"/>
          </a:xfrm>
        </p:spPr>
        <p:txBody>
          <a:bodyPr anchor="b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1571712" y="2877632"/>
            <a:ext cx="8649547" cy="951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7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714500" y="2896272"/>
            <a:ext cx="14883245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7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2375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92" userDrawn="1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 userDrawn="1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1576" userDrawn="1">
          <p15:clr>
            <a:srgbClr val="FBAE40"/>
          </p15:clr>
        </p15:guide>
        <p15:guide id="7" orient="horz" pos="420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1659080" y="3992042"/>
            <a:ext cx="20953413" cy="8950845"/>
          </a:xfrm>
        </p:spPr>
        <p:txBody>
          <a:bodyPr>
            <a:normAutofit/>
          </a:bodyPr>
          <a:lstStyle>
            <a:lvl1pPr marL="742950" marR="0" indent="-74295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36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914354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1828709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2743063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3657417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636423" y="1587887"/>
            <a:ext cx="10799233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4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 userDrawn="1">
          <p15:clr>
            <a:srgbClr val="FBAE40"/>
          </p15:clr>
        </p15:guide>
        <p15:guide id="10" pos="1057" userDrawn="1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 userDrawn="1">
          <p15:clr>
            <a:srgbClr val="FBAE40"/>
          </p15:clr>
        </p15:guide>
        <p15:guide id="24" orient="horz" pos="150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1138238" y="4366767"/>
            <a:ext cx="15207175" cy="94677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7200" b="0" i="0" spc="-150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1136962" y="5715541"/>
            <a:ext cx="22072288" cy="1380551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4000" b="0" i="0" spc="-150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6" y="635389"/>
            <a:ext cx="1959144" cy="515403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 userDrawn="1">
          <p15:clr>
            <a:srgbClr val="FBAE40"/>
          </p15:clr>
        </p15:guide>
        <p15:guide id="11" pos="694" userDrawn="1">
          <p15:clr>
            <a:srgbClr val="FBAE40"/>
          </p15:clr>
        </p15:guide>
        <p15:guide id="16" orient="horz" pos="8153" userDrawn="1">
          <p15:clr>
            <a:srgbClr val="FBAE40"/>
          </p15:clr>
        </p15:guide>
        <p15:guide id="20" orient="horz" pos="3073" userDrawn="1">
          <p15:clr>
            <a:srgbClr val="FBAE40"/>
          </p15:clr>
        </p15:guide>
        <p15:guide id="21" orient="horz" pos="388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135269" y="2706954"/>
            <a:ext cx="22064723" cy="10263643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1" pos="694" userDrawn="1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 userDrawn="1">
          <p15:clr>
            <a:srgbClr val="FBAE40"/>
          </p15:clr>
        </p15:guide>
        <p15:guide id="26" orient="horz" pos="16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1138238" y="2612371"/>
            <a:ext cx="22071012" cy="1033051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1749424" y="2997783"/>
            <a:ext cx="20883563" cy="9584742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6402"/>
            <a:ext cx="1959142" cy="515403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 userDrawn="1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2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1" y="2612371"/>
            <a:ext cx="24382413" cy="1110362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6402"/>
            <a:ext cx="1959142" cy="515403"/>
          </a:xfrm>
          <a:prstGeom prst="rect">
            <a:avLst/>
          </a:prstGeom>
        </p:spPr>
      </p:pic>
      <p:sp>
        <p:nvSpPr>
          <p:cNvPr id="65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135269" y="2981546"/>
            <a:ext cx="22064723" cy="9966886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5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219753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02">
          <p15:clr>
            <a:srgbClr val="FBAE40"/>
          </p15:clr>
        </p15:guide>
        <p15:guide id="2" pos="717">
          <p15:clr>
            <a:srgbClr val="FBAE40"/>
          </p15:clr>
        </p15:guide>
        <p15:guide id="3" pos="354">
          <p15:clr>
            <a:srgbClr val="FBAE40"/>
          </p15:clr>
        </p15:guide>
        <p15:guide id="4" pos="14257">
          <p15:clr>
            <a:srgbClr val="FBAE40"/>
          </p15:clr>
        </p15:guide>
        <p15:guide id="5" pos="14620">
          <p15:clr>
            <a:srgbClr val="FBAE40"/>
          </p15:clr>
        </p15:guide>
        <p15:guide id="6" pos="15006">
          <p15:clr>
            <a:srgbClr val="FBAE40"/>
          </p15:clr>
        </p15:guide>
        <p15:guide id="7" orient="horz" pos="7926">
          <p15:clr>
            <a:srgbClr val="FBAE40"/>
          </p15:clr>
        </p15:guide>
        <p15:guide id="8" orient="horz" pos="487">
          <p15:clr>
            <a:srgbClr val="FBAE40"/>
          </p15:clr>
        </p15:guide>
        <p15:guide id="9" orient="horz" pos="1644">
          <p15:clr>
            <a:srgbClr val="FBAE40"/>
          </p15:clr>
        </p15:guide>
        <p15:guide id="10" orient="horz" pos="815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77800" y="2643834"/>
            <a:ext cx="10816733" cy="10299053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1749426" y="4235420"/>
            <a:ext cx="9552130" cy="8347105"/>
          </a:xfrm>
        </p:spPr>
        <p:txBody>
          <a:bodyPr anchor="t">
            <a:normAutofit/>
          </a:bodyPr>
          <a:lstStyle>
            <a:lvl1pPr marL="457200" marR="0" indent="-45720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81756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35731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749425" y="3118144"/>
            <a:ext cx="9542463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 userDrawn="1"/>
        </p:nvSpPr>
        <p:spPr>
          <a:xfrm>
            <a:off x="12376438" y="2643631"/>
            <a:ext cx="10816733" cy="1029371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12982576" y="4249418"/>
            <a:ext cx="9552130" cy="8333108"/>
          </a:xfrm>
        </p:spPr>
        <p:txBody>
          <a:bodyPr anchor="t">
            <a:normAutofit/>
          </a:bodyPr>
          <a:lstStyle>
            <a:lvl1pPr marL="457200" marR="0" indent="-45720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81756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35731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2982575" y="3132141"/>
            <a:ext cx="9542463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0" pos="1102" userDrawn="1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 userDrawn="1">
          <p15:clr>
            <a:srgbClr val="FBAE40"/>
          </p15:clr>
        </p15:guide>
        <p15:guide id="26" pos="7113" userDrawn="1">
          <p15:clr>
            <a:srgbClr val="FBAE40"/>
          </p15:clr>
        </p15:guide>
        <p15:guide id="27" pos="8178" userDrawn="1">
          <p15:clr>
            <a:srgbClr val="FBAE40"/>
          </p15:clr>
        </p15:guide>
        <p15:guide id="28" orient="horz" pos="1666" userDrawn="1">
          <p15:clr>
            <a:srgbClr val="FBAE40"/>
          </p15:clr>
        </p15:guide>
        <p15:guide id="29" orient="horz" pos="196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 userDrawn="1"/>
        </p:nvSpPr>
        <p:spPr>
          <a:xfrm>
            <a:off x="1135271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 userDrawn="1"/>
        </p:nvSpPr>
        <p:spPr>
          <a:xfrm>
            <a:off x="8734425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矩形 77"/>
          <p:cNvSpPr/>
          <p:nvPr userDrawn="1"/>
        </p:nvSpPr>
        <p:spPr>
          <a:xfrm>
            <a:off x="16345224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1749426" y="4251679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1749426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9347200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6957243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9347200" y="4251679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16961022" y="4250833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0" pos="1102" userDrawn="1">
          <p15:clr>
            <a:srgbClr val="FBAE40"/>
          </p15:clr>
        </p15:guide>
        <p15:guide id="11" pos="717" userDrawn="1">
          <p15:clr>
            <a:srgbClr val="FBAE40"/>
          </p15:clr>
        </p15:guide>
        <p15:guide id="12" pos="354">
          <p15:clr>
            <a:srgbClr val="FBAE40"/>
          </p15:clr>
        </p15:guide>
        <p15:guide id="14" pos="14257" userDrawn="1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2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 userDrawn="1">
          <p15:clr>
            <a:srgbClr val="FBAE40"/>
          </p15:clr>
        </p15:guide>
        <p15:guide id="26" pos="4686" userDrawn="1">
          <p15:clr>
            <a:srgbClr val="FBAE40"/>
          </p15:clr>
        </p15:guide>
        <p15:guide id="27" pos="5049" userDrawn="1">
          <p15:clr>
            <a:srgbClr val="FBAE40"/>
          </p15:clr>
        </p15:guide>
        <p15:guide id="28" pos="5502" userDrawn="1">
          <p15:clr>
            <a:srgbClr val="FBAE40"/>
          </p15:clr>
        </p15:guide>
        <p15:guide id="30" pos="9471" userDrawn="1">
          <p15:clr>
            <a:srgbClr val="FBAE40"/>
          </p15:clr>
        </p15:guide>
        <p15:guide id="31" pos="9811" userDrawn="1">
          <p15:clr>
            <a:srgbClr val="FBAE40"/>
          </p15:clr>
        </p15:guide>
        <p15:guide id="32" pos="10288" userDrawn="1">
          <p15:clr>
            <a:srgbClr val="FBAE40"/>
          </p15:clr>
        </p15:guide>
        <p15:guide id="33" pos="10673" userDrawn="1">
          <p15:clr>
            <a:srgbClr val="FBAE40"/>
          </p15:clr>
        </p15:guide>
        <p15:guide id="34" orient="horz" pos="19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BB7F2403-3A2B-7341-859C-AF9A1DF858CC}" type="datetimeFigureOut">
              <a:rPr kumimoji="1" lang="zh-CN" altLang="en-US" smtClean="0"/>
              <a:pPr/>
              <a:t>2023/9/1</a:t>
            </a:fld>
            <a:endParaRPr kumimoji="1"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3A479002-77F2-A247-957C-A41EAB498415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585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6" r:id="rId2"/>
    <p:sldLayoutId id="2147483720" r:id="rId3"/>
    <p:sldLayoutId id="2147483692" r:id="rId4"/>
    <p:sldLayoutId id="2147483724" r:id="rId5"/>
    <p:sldLayoutId id="2147483722" r:id="rId6"/>
    <p:sldLayoutId id="2147483727" r:id="rId7"/>
    <p:sldLayoutId id="2147483707" r:id="rId8"/>
    <p:sldLayoutId id="2147483708" r:id="rId9"/>
    <p:sldLayoutId id="2147483704" r:id="rId10"/>
    <p:sldLayoutId id="2147483705" r:id="rId11"/>
    <p:sldLayoutId id="2147483721" r:id="rId12"/>
    <p:sldLayoutId id="2147483725" r:id="rId13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9"/>
          </p:nvPr>
        </p:nvSpPr>
        <p:spPr>
          <a:xfrm>
            <a:off x="105570" y="50783"/>
            <a:ext cx="24388762" cy="13716001"/>
          </a:xfrm>
        </p:spPr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0" y="801009"/>
            <a:ext cx="1959144" cy="515403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sz="quarter" idx="37"/>
          </p:nvPr>
        </p:nvSpPr>
        <p:spPr>
          <a:xfrm>
            <a:off x="486428" y="4128821"/>
            <a:ext cx="17305736" cy="513191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A9CD05-8554-43ED-AE48-5A326D9F5496}"/>
              </a:ext>
            </a:extLst>
          </p:cNvPr>
          <p:cNvSpPr/>
          <p:nvPr/>
        </p:nvSpPr>
        <p:spPr>
          <a:xfrm>
            <a:off x="643583" y="4837119"/>
            <a:ext cx="17305735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 # 101	</a:t>
            </a: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</a:rPr>
              <a:t>		                                                    </a:t>
            </a: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RP-231808</a:t>
            </a:r>
            <a:endParaRPr lang="zh-CN" altLang="zh-CN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Bangalore, India, September 11-15, 2023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Agenda Item:		8A.2.15</a:t>
            </a: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Source:				vivo</a:t>
            </a: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Title:			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 	Rel-19 L2 UP Protocol enhancements (RAN2-led)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Document for:		Discussion</a:t>
            </a: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">
            <a:extLst>
              <a:ext uri="{FF2B5EF4-FFF2-40B4-BE49-F238E27FC236}">
                <a16:creationId xmlns:a16="http://schemas.microsoft.com/office/drawing/2014/main" id="{B6433D99-9A93-408C-8F24-C126E37E44D1}"/>
              </a:ext>
            </a:extLst>
          </p:cNvPr>
          <p:cNvSpPr txBox="1">
            <a:spLocks/>
          </p:cNvSpPr>
          <p:nvPr/>
        </p:nvSpPr>
        <p:spPr>
          <a:xfrm>
            <a:off x="207075" y="757551"/>
            <a:ext cx="20330349" cy="913661"/>
          </a:xfrm>
          <a:prstGeom prst="rect">
            <a:avLst/>
          </a:prstGeom>
        </p:spPr>
        <p:txBody>
          <a:bodyPr/>
          <a:lstStyle>
            <a:lvl1pPr marL="228589" indent="-228589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354" lvl="1" indent="0">
              <a:spcBef>
                <a:spcPts val="2400"/>
              </a:spcBef>
              <a:buNone/>
            </a:pPr>
            <a:r>
              <a:rPr lang="en-US" altLang="zh-CN" sz="4800" b="1" dirty="0">
                <a:ea typeface="vivo type CN简 Regular" panose="02000500000000000000" pitchFamily="50" charset="-122"/>
              </a:rPr>
              <a:t>L2 UP protocol enhancements  </a:t>
            </a:r>
          </a:p>
          <a:p>
            <a:pPr marL="914354" lvl="1" indent="0">
              <a:spcBef>
                <a:spcPts val="2400"/>
              </a:spcBef>
              <a:buNone/>
            </a:pPr>
            <a:r>
              <a:rPr lang="en-US" altLang="zh-CN" sz="4800" b="1" dirty="0">
                <a:ea typeface="vivo type CN简 Regular" panose="02000500000000000000" pitchFamily="50" charset="-122"/>
              </a:rPr>
              <a:t> </a:t>
            </a:r>
          </a:p>
          <a:p>
            <a:pPr marL="914354" lvl="1" indent="0">
              <a:spcBef>
                <a:spcPts val="2400"/>
              </a:spcBef>
              <a:buNone/>
            </a:pPr>
            <a:endParaRPr lang="en-US" altLang="en-US" sz="4800" b="1" dirty="0">
              <a:ea typeface="vivo type CN简 Regular" panose="02000500000000000000" pitchFamily="5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87BCED-78D1-4C54-8B64-ADB8559BADCE}"/>
              </a:ext>
            </a:extLst>
          </p:cNvPr>
          <p:cNvSpPr txBox="1"/>
          <p:nvPr/>
        </p:nvSpPr>
        <p:spPr>
          <a:xfrm>
            <a:off x="655095" y="2138523"/>
            <a:ext cx="22797556" cy="8340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4">
              <a:spcBef>
                <a:spcPts val="2400"/>
              </a:spcBef>
            </a:pPr>
            <a:r>
              <a:rPr lang="en-US" altLang="zh-CN" sz="4000" dirty="0">
                <a:solidFill>
                  <a:srgbClr val="3F64FF"/>
                </a:solidFill>
                <a:latin typeface="vivo Bold"/>
                <a:ea typeface="vivo type CNS"/>
                <a:cs typeface="Times New Roman" pitchFamily="18" charset="0"/>
              </a:rPr>
              <a:t>Simplify the UE process (e.g. security operation) due to high data rate in NR</a:t>
            </a:r>
          </a:p>
          <a:p>
            <a:pPr marL="800100" lvl="1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vivo Bold"/>
                <a:cs typeface="Times New Roman" panose="02020603050405020304" pitchFamily="18" charset="0"/>
              </a:rPr>
              <a:t>Motivation: Full data rate UPIP is mandatory in R16, high data process requirement for UEs</a:t>
            </a:r>
          </a:p>
          <a:p>
            <a:pPr marL="800100" lvl="1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vivo Bold"/>
                <a:cs typeface="Times New Roman" panose="02020603050405020304" pitchFamily="18" charset="0"/>
              </a:rPr>
              <a:t>For the same total bits, with  the less number of PDU, Both integrity and encrypt Process time will be reduced due to PDCP Concatenation. (higher PDCP concatenation, less process time)</a:t>
            </a: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endParaRPr lang="zh-CN" altLang="en-US" sz="3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8C19E1A-8A47-4CBD-B89E-AE33A9BF0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12" y="5917866"/>
            <a:ext cx="9316760" cy="50287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AE5A0AE-49E7-4997-A9F8-32418F7F3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206" y="5805891"/>
            <a:ext cx="9724159" cy="525266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E5A4427-A582-4A0D-A447-472A4BD5C047}"/>
              </a:ext>
            </a:extLst>
          </p:cNvPr>
          <p:cNvSpPr txBox="1"/>
          <p:nvPr/>
        </p:nvSpPr>
        <p:spPr>
          <a:xfrm>
            <a:off x="1313178" y="11629853"/>
            <a:ext cx="18118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3600" dirty="0"/>
              <a:t>Both integrity and encrypt Process time are reduced with PDCP Concatenation.  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98059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">
            <a:extLst>
              <a:ext uri="{FF2B5EF4-FFF2-40B4-BE49-F238E27FC236}">
                <a16:creationId xmlns:a16="http://schemas.microsoft.com/office/drawing/2014/main" id="{B6433D99-9A93-408C-8F24-C126E37E44D1}"/>
              </a:ext>
            </a:extLst>
          </p:cNvPr>
          <p:cNvSpPr txBox="1">
            <a:spLocks/>
          </p:cNvSpPr>
          <p:nvPr/>
        </p:nvSpPr>
        <p:spPr>
          <a:xfrm>
            <a:off x="207075" y="757551"/>
            <a:ext cx="20330349" cy="913661"/>
          </a:xfrm>
          <a:prstGeom prst="rect">
            <a:avLst/>
          </a:prstGeom>
        </p:spPr>
        <p:txBody>
          <a:bodyPr/>
          <a:lstStyle>
            <a:lvl1pPr marL="228589" indent="-228589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354" lvl="1" indent="0">
              <a:spcBef>
                <a:spcPts val="2400"/>
              </a:spcBef>
              <a:buNone/>
            </a:pPr>
            <a:r>
              <a:rPr lang="en-US" altLang="zh-CN" sz="4800" b="1" dirty="0">
                <a:ea typeface="vivo type CN简 Regular" panose="02000500000000000000" pitchFamily="50" charset="-122"/>
              </a:rPr>
              <a:t>L2 UP protocol enhancements  </a:t>
            </a:r>
          </a:p>
          <a:p>
            <a:pPr marL="914354" lvl="1" indent="0">
              <a:spcBef>
                <a:spcPts val="2400"/>
              </a:spcBef>
              <a:buNone/>
            </a:pPr>
            <a:r>
              <a:rPr lang="en-US" altLang="zh-CN" sz="4800" b="1" dirty="0">
                <a:ea typeface="vivo type CN简 Regular" panose="02000500000000000000" pitchFamily="50" charset="-122"/>
              </a:rPr>
              <a:t> </a:t>
            </a:r>
          </a:p>
          <a:p>
            <a:pPr marL="914354" lvl="1" indent="0">
              <a:spcBef>
                <a:spcPts val="2400"/>
              </a:spcBef>
              <a:buNone/>
            </a:pPr>
            <a:endParaRPr lang="en-US" altLang="en-US" sz="4800" b="1" dirty="0">
              <a:ea typeface="vivo type CN简 Regular" panose="02000500000000000000" pitchFamily="5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87BCED-78D1-4C54-8B64-ADB8559BADCE}"/>
              </a:ext>
            </a:extLst>
          </p:cNvPr>
          <p:cNvSpPr txBox="1"/>
          <p:nvPr/>
        </p:nvSpPr>
        <p:spPr>
          <a:xfrm>
            <a:off x="656241" y="2247405"/>
            <a:ext cx="2279755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vivo Bold"/>
                <a:ea typeface="vivo type CNS"/>
                <a:cs typeface="Times New Roman" pitchFamily="18" charset="0"/>
              </a:rPr>
              <a:t>PDCP SDUs concatenation or Partial PDU security </a:t>
            </a: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endParaRPr lang="en-US" altLang="zh-CN" sz="3600" dirty="0">
              <a:latin typeface="vivo Bold"/>
              <a:ea typeface="vivo type CNS"/>
              <a:cs typeface="Times New Roman" pitchFamily="18" charset="0"/>
            </a:endParaRPr>
          </a:p>
          <a:p>
            <a:endParaRPr lang="zh-CN" altLang="en-US" sz="36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CF461F-0F38-4787-9A27-D3A94313CF2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273" y="3563791"/>
            <a:ext cx="10547933" cy="54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ject 1">
            <a:extLst>
              <a:ext uri="{FF2B5EF4-FFF2-40B4-BE49-F238E27FC236}">
                <a16:creationId xmlns:a16="http://schemas.microsoft.com/office/drawing/2014/main" id="{A3F93BCC-A723-4F3F-9EB4-12D5F2C53C0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14" b="-2559"/>
          <a:stretch>
            <a:fillRect/>
          </a:stretch>
        </p:blipFill>
        <p:spPr bwMode="auto">
          <a:xfrm>
            <a:off x="1566575" y="5032941"/>
            <a:ext cx="10624631" cy="348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89B4443-B1F5-463E-A0EF-5E4349AE0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3349" y="4601061"/>
            <a:ext cx="10421162" cy="18582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64A166-D4F9-4395-9446-36B25409DB75}"/>
              </a:ext>
            </a:extLst>
          </p:cNvPr>
          <p:cNvSpPr txBox="1"/>
          <p:nvPr/>
        </p:nvSpPr>
        <p:spPr>
          <a:xfrm>
            <a:off x="4670857" y="9074250"/>
            <a:ext cx="479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vivo Bold"/>
                <a:ea typeface="vivo type CNS"/>
                <a:cs typeface="Times New Roman" pitchFamily="18" charset="0"/>
              </a:rPr>
              <a:t>PDCP SDUs concatenation</a:t>
            </a:r>
            <a:endParaRPr lang="zh-CN" altLang="en-US" sz="32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5B366F-7643-447D-B26F-6883CCF1626C}"/>
              </a:ext>
            </a:extLst>
          </p:cNvPr>
          <p:cNvSpPr txBox="1"/>
          <p:nvPr/>
        </p:nvSpPr>
        <p:spPr>
          <a:xfrm>
            <a:off x="14148348" y="7457412"/>
            <a:ext cx="10234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3200" dirty="0">
                <a:latin typeface="vivo Bold"/>
                <a:ea typeface="vivo type CNS"/>
                <a:cs typeface="Times New Roman" pitchFamily="18" charset="0"/>
              </a:rPr>
              <a:t>Partial PDU Security need to be confirmed by SA3.   </a:t>
            </a:r>
            <a:endParaRPr lang="zh-CN" altLang="en-US" sz="3200" dirty="0"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D4B89B8-E3E8-4E8D-8A6E-0E408D4DB7DB}"/>
              </a:ext>
            </a:extLst>
          </p:cNvPr>
          <p:cNvSpPr/>
          <p:nvPr/>
        </p:nvSpPr>
        <p:spPr>
          <a:xfrm>
            <a:off x="1307394" y="11474731"/>
            <a:ext cx="16895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00100" lvl="1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600" b="1" dirty="0">
                <a:latin typeface="vivo Bold"/>
                <a:ea typeface="vivo type CNS"/>
                <a:cs typeface="Times New Roman" panose="02020603050405020304" pitchFamily="18" charset="0"/>
              </a:rPr>
              <a:t>Objective</a:t>
            </a:r>
            <a:r>
              <a:rPr lang="zh-CN" altLang="en-US" sz="3600" b="1" dirty="0">
                <a:latin typeface="vivo Bold"/>
                <a:ea typeface="vivo type CNS"/>
                <a:cs typeface="Times New Roman" panose="02020603050405020304" pitchFamily="18" charset="0"/>
              </a:rPr>
              <a:t>：</a:t>
            </a:r>
            <a:r>
              <a:rPr lang="en-US" altLang="zh-CN" sz="3600" b="1" dirty="0">
                <a:solidFill>
                  <a:srgbClr val="000000"/>
                </a:solidFill>
                <a:latin typeface="vivo Bold"/>
                <a:cs typeface="Times New Roman" panose="02020603050405020304" pitchFamily="18" charset="0"/>
              </a:rPr>
              <a:t>Study the L2 UP protocol enhancement for PDCP concatenation.[RAN2]</a:t>
            </a:r>
            <a:endParaRPr lang="en-US" altLang="zh-CN" sz="3600" dirty="0">
              <a:solidFill>
                <a:srgbClr val="000000"/>
              </a:solidFill>
              <a:latin typeface="vivo Bold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4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">
            <a:extLst>
              <a:ext uri="{FF2B5EF4-FFF2-40B4-BE49-F238E27FC236}">
                <a16:creationId xmlns:a16="http://schemas.microsoft.com/office/drawing/2014/main" id="{B6433D99-9A93-408C-8F24-C126E37E44D1}"/>
              </a:ext>
            </a:extLst>
          </p:cNvPr>
          <p:cNvSpPr txBox="1">
            <a:spLocks/>
          </p:cNvSpPr>
          <p:nvPr/>
        </p:nvSpPr>
        <p:spPr>
          <a:xfrm>
            <a:off x="207075" y="1124435"/>
            <a:ext cx="20330349" cy="913661"/>
          </a:xfrm>
          <a:prstGeom prst="rect">
            <a:avLst/>
          </a:prstGeom>
        </p:spPr>
        <p:txBody>
          <a:bodyPr/>
          <a:lstStyle>
            <a:lvl1pPr marL="228589" indent="-228589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354" lvl="1" indent="0">
              <a:spcBef>
                <a:spcPts val="2400"/>
              </a:spcBef>
              <a:buNone/>
            </a:pPr>
            <a:r>
              <a:rPr lang="en-US" altLang="zh-CN" sz="4800" b="1" dirty="0">
                <a:ea typeface="vivo type CN简 Regular" panose="02000500000000000000" pitchFamily="50" charset="-122"/>
              </a:rPr>
              <a:t>L2 UP protocol enhancements</a:t>
            </a:r>
            <a:endParaRPr lang="en-US" altLang="en-US" sz="4800" b="1" dirty="0">
              <a:ea typeface="vivo type CN简 Regular" panose="02000500000000000000" pitchFamily="50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67C7672-F2C6-4683-BDE0-C5E09CEBC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5235" y="2821022"/>
            <a:ext cx="24382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812F548E-B001-4281-9B84-AA9196F822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037776"/>
              </p:ext>
            </p:extLst>
          </p:nvPr>
        </p:nvGraphicFramePr>
        <p:xfrm>
          <a:off x="16088283" y="2301617"/>
          <a:ext cx="6522395" cy="4332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Visio" r:id="rId3" imgW="5696028" imgH="3762548" progId="Visio.Drawing.15">
                  <p:embed/>
                </p:oleObj>
              </mc:Choice>
              <mc:Fallback>
                <p:oleObj name="Visio" r:id="rId3" imgW="5696028" imgH="3762548" progId="Visio.Drawing.15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812F548E-B001-4281-9B84-AA9196F822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8283" y="2301617"/>
                        <a:ext cx="6522395" cy="43320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022E5947-0869-45C0-945B-A55778ED3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5235" y="6399179"/>
            <a:ext cx="24382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AB672820-0252-44E2-B2F8-BB3CA3B39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752960"/>
              </p:ext>
            </p:extLst>
          </p:nvPr>
        </p:nvGraphicFramePr>
        <p:xfrm>
          <a:off x="16088283" y="7664455"/>
          <a:ext cx="6969868" cy="4577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Visio" r:id="rId5" imgW="5696028" imgH="3752573" progId="Visio.Drawing.15">
                  <p:embed/>
                </p:oleObj>
              </mc:Choice>
              <mc:Fallback>
                <p:oleObj name="Visio" r:id="rId5" imgW="5696028" imgH="3752573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AB672820-0252-44E2-B2F8-BB3CA3B39D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8283" y="7664455"/>
                        <a:ext cx="6969868" cy="4577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2ACEE555-F890-402E-95CA-1329177F2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5235" y="9977336"/>
            <a:ext cx="24382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CAD1C9C-CA81-45A0-BEDB-444CA93B599C}"/>
              </a:ext>
            </a:extLst>
          </p:cNvPr>
          <p:cNvSpPr/>
          <p:nvPr/>
        </p:nvSpPr>
        <p:spPr>
          <a:xfrm>
            <a:off x="15398496" y="1628964"/>
            <a:ext cx="3218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vivo Bold"/>
                <a:ea typeface="vivo type CNS"/>
                <a:cs typeface="Times New Roman" pitchFamily="18" charset="0"/>
              </a:rPr>
              <a:t>Initial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A903B0-23F3-42B1-A5EA-7F2F647F8251}"/>
              </a:ext>
            </a:extLst>
          </p:cNvPr>
          <p:cNvSpPr/>
          <p:nvPr/>
        </p:nvSpPr>
        <p:spPr>
          <a:xfrm>
            <a:off x="15809346" y="7082344"/>
            <a:ext cx="5583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00030" lvl="1" indent="-685766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vivo Bold"/>
                <a:ea typeface="vivo type CNS"/>
                <a:cs typeface="Times New Roman" pitchFamily="18" charset="0"/>
              </a:rPr>
              <a:t>T-reordering expires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D4F716-0EDD-4B6B-96D2-124A5890D1F9}"/>
              </a:ext>
            </a:extLst>
          </p:cNvPr>
          <p:cNvSpPr txBox="1"/>
          <p:nvPr/>
        </p:nvSpPr>
        <p:spPr>
          <a:xfrm>
            <a:off x="16088283" y="12306627"/>
            <a:ext cx="8899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</a:rPr>
              <a:t>The unnecessary RLC SDU retransmission should be avoided.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3C45307-8CE0-4D1F-AF97-4DEAE0AF37CB}"/>
              </a:ext>
            </a:extLst>
          </p:cNvPr>
          <p:cNvSpPr/>
          <p:nvPr/>
        </p:nvSpPr>
        <p:spPr>
          <a:xfrm>
            <a:off x="1190560" y="3276459"/>
            <a:ext cx="14292155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b="1" dirty="0"/>
              <a:t>Reduce the unnecessary RLC SDU retransmission</a:t>
            </a:r>
          </a:p>
          <a:p>
            <a:pPr marL="1028700" lvl="2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RLC AM receiving window driven by its lower edge, i.e. </a:t>
            </a:r>
            <a:r>
              <a:rPr lang="en-US" altLang="zh-CN" sz="4000" dirty="0" err="1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RX_Next</a:t>
            </a:r>
            <a:r>
              <a:rPr lang="en-US" altLang="zh-CN" sz="40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 </a:t>
            </a:r>
          </a:p>
          <a:p>
            <a:pPr marL="1257300" lvl="3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The PDU at lower edge will be retransmitted </a:t>
            </a:r>
            <a:r>
              <a:rPr lang="en-US" altLang="zh-CN" sz="3600" dirty="0" err="1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untill</a:t>
            </a: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 successful reception or reaching the Maximum </a:t>
            </a:r>
            <a:r>
              <a:rPr lang="en-US" altLang="zh-CN" sz="3600" dirty="0" err="1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retx</a:t>
            </a: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 number, i.e. RLF and re-</a:t>
            </a:r>
            <a:r>
              <a:rPr lang="en-US" altLang="zh-CN" sz="3600" dirty="0" err="1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estab</a:t>
            </a: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.</a:t>
            </a:r>
          </a:p>
          <a:p>
            <a:pPr marL="1028700" lvl="2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PDCP performs Re-ordering operation</a:t>
            </a:r>
          </a:p>
          <a:p>
            <a:pPr marL="1257300" lvl="3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When t-reordering timer expires, receiving window is updated. Even if </a:t>
            </a:r>
            <a:r>
              <a:rPr lang="en-US" altLang="zh-CN" sz="3600" dirty="0" err="1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retx</a:t>
            </a:r>
            <a:r>
              <a:rPr lang="en-US" altLang="zh-CN" sz="36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 in RLC is successful, packet is discarded, which waste radio resources</a:t>
            </a:r>
          </a:p>
          <a:p>
            <a:pPr marL="800100" lvl="1" indent="-342900" defTabSz="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b="1" dirty="0">
                <a:latin typeface="vivo Bold"/>
                <a:ea typeface="方正兰亭黑简体" panose="02000000000000000000" pitchFamily="2" charset="-122"/>
                <a:cs typeface="Times New Roman" panose="02020603050405020304" charset="0"/>
              </a:rPr>
              <a:t>Objective</a:t>
            </a:r>
            <a:r>
              <a:rPr lang="zh-CN" altLang="en-US" sz="4000" b="1" dirty="0">
                <a:latin typeface="vivo Bold"/>
                <a:ea typeface="方正兰亭黑简体" panose="02000000000000000000" pitchFamily="2" charset="-122"/>
                <a:cs typeface="Times New Roman" panose="02020603050405020304" charset="0"/>
              </a:rPr>
              <a:t>： </a:t>
            </a:r>
            <a:r>
              <a:rPr lang="en-US" altLang="zh-CN" sz="4000" b="1" dirty="0">
                <a:latin typeface="vivo Bold"/>
                <a:ea typeface="方正兰亭黑简体" panose="02000000000000000000" pitchFamily="2" charset="-122"/>
                <a:cs typeface="Times New Roman" panose="02020603050405020304" charset="0"/>
              </a:rPr>
              <a:t>Study to avoid the unnecessary RLC SDU retransmission.[RAN2]</a:t>
            </a:r>
            <a:endParaRPr lang="zh-CN" altLang="en-US" sz="4000" b="1" dirty="0">
              <a:latin typeface="vivo Bold"/>
              <a:ea typeface="方正兰亭黑简体" panose="02000000000000000000" pitchFamily="2" charset="-122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750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5400" b="1" dirty="0"/>
              <a:t>L2 UP protocol enhancements</a:t>
            </a:r>
            <a:endParaRPr lang="en-US" b="1" dirty="0">
              <a:solidFill>
                <a:srgbClr val="000000"/>
              </a:solidFill>
              <a:ea typeface="vivo type CN简 Regular" panose="02000500000000000000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576261" y="3026431"/>
            <a:ext cx="213203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914354">
              <a:spcBef>
                <a:spcPts val="2400"/>
              </a:spcBef>
              <a:defRPr/>
            </a:pPr>
            <a:r>
              <a:rPr lang="en-US" altLang="zh-CN" sz="6000" b="1" dirty="0">
                <a:solidFill>
                  <a:schemeClr val="accent1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SID</a:t>
            </a:r>
            <a:r>
              <a:rPr lang="en-US" altLang="zh-CN" sz="3600" b="1" dirty="0">
                <a:solidFill>
                  <a:schemeClr val="accent1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(1TU for RAN2)</a:t>
            </a:r>
          </a:p>
          <a:p>
            <a:pPr defTabSz="914354">
              <a:spcBef>
                <a:spcPts val="2400"/>
              </a:spcBef>
              <a:defRPr/>
            </a:pPr>
            <a:r>
              <a:rPr lang="en-US" altLang="zh-CN" sz="4000" b="1" dirty="0">
                <a:solidFill>
                  <a:schemeClr val="accent1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Objectives: </a:t>
            </a:r>
            <a:endParaRPr lang="en-US" altLang="zh-CN" sz="4000" dirty="0">
              <a:solidFill>
                <a:srgbClr val="000000"/>
              </a:solidFill>
              <a:latin typeface="vivo Bold"/>
              <a:ea typeface="vivo type CNS"/>
              <a:cs typeface="Times New Roman" panose="02020603050405020304" pitchFamily="18" charset="0"/>
            </a:endParaRPr>
          </a:p>
          <a:p>
            <a:pPr marL="1485826" lvl="2" indent="-57147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vivo Bold"/>
                <a:cs typeface="Times New Roman" panose="02020603050405020304" pitchFamily="18" charset="0"/>
              </a:rPr>
              <a:t>Study the L2 UP protocol enhancement for PDCP concatenation.[RAN2]</a:t>
            </a:r>
            <a:r>
              <a:rPr lang="en-US" altLang="zh-CN" sz="4000" dirty="0">
                <a:solidFill>
                  <a:srgbClr val="000000"/>
                </a:solidFill>
                <a:latin typeface="vivo Bold"/>
                <a:ea typeface="vivo type CNS"/>
                <a:cs typeface="Times New Roman" panose="02020603050405020304" pitchFamily="18" charset="0"/>
              </a:rPr>
              <a:t> </a:t>
            </a:r>
          </a:p>
          <a:p>
            <a:pPr marL="1485826" lvl="2" indent="-57147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4000" b="1" dirty="0">
                <a:latin typeface="vivo Bold"/>
                <a:ea typeface="方正兰亭黑简体" panose="02000000000000000000" pitchFamily="2" charset="-122"/>
                <a:cs typeface="Times New Roman" panose="02020603050405020304" charset="0"/>
              </a:rPr>
              <a:t>Study to avoid the unnecessary RLC SDU retransmission.[RAN2]</a:t>
            </a:r>
            <a:endParaRPr lang="en-US" altLang="zh-CN" sz="4000" dirty="0">
              <a:solidFill>
                <a:srgbClr val="000000"/>
              </a:solidFill>
              <a:latin typeface="vivo Bold"/>
              <a:ea typeface="vivo type CNS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6587__x7a3f_deadline xmlns="98194d48-cc26-4b7e-909f-baa95c83abf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7CC4845EE989D469C4AF99498678D58" ma:contentTypeVersion="3" ma:contentTypeDescription="新建文档。" ma:contentTypeScope="" ma:versionID="44d3e1a13264667d893dedbd6296ef33">
  <xsd:schema xmlns:xsd="http://www.w3.org/2001/XMLSchema" xmlns:xs="http://www.w3.org/2001/XMLSchema" xmlns:p="http://schemas.microsoft.com/office/2006/metadata/properties" xmlns:ns2="1c248485-b98a-4513-a581-ff7cb1688d78" xmlns:ns3="98194d48-cc26-4b7e-909f-baa95c83abfa" targetNamespace="http://schemas.microsoft.com/office/2006/metadata/properties" ma:root="true" ma:fieldsID="d762cf83ec037ad6e143b96299c38367" ns2:_="" ns3:_="">
    <xsd:import namespace="1c248485-b98a-4513-a581-ff7cb1688d78"/>
    <xsd:import namespace="98194d48-cc26-4b7e-909f-baa95c83ab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_x6587__x7a3f_deadlin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48485-b98a-4513-a581-ff7cb1688d7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享对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享对象详细信息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194d48-cc26-4b7e-909f-baa95c83abfa" elementFormDefault="qualified">
    <xsd:import namespace="http://schemas.microsoft.com/office/2006/documentManagement/types"/>
    <xsd:import namespace="http://schemas.microsoft.com/office/infopath/2007/PartnerControls"/>
    <xsd:element name="_x6587__x7a3f_deadline" ma:index="10" nillable="true" ma:displayName="文稿deadline" ma:description="文稿上传截止时间" ma:internalName="_x6587__x7a3f_deadlin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381E3E-2DC5-4629-A99F-43FCF5D349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F35550-14F3-4A92-B910-3E223416DF7B}">
  <ds:schemaRefs>
    <ds:schemaRef ds:uri="http://purl.org/dc/elements/1.1/"/>
    <ds:schemaRef ds:uri="http://schemas.microsoft.com/office/2006/documentManagement/types"/>
    <ds:schemaRef ds:uri="98194d48-cc26-4b7e-909f-baa95c83abfa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1c248485-b98a-4513-a581-ff7cb1688d78"/>
    <ds:schemaRef ds:uri="http://purl.org/dc/dcmitype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E4ED5A68-073A-4D70-A0E0-32BF1E96D7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248485-b98a-4513-a581-ff7cb1688d78"/>
    <ds:schemaRef ds:uri="98194d48-cc26-4b7e-909f-baa95c83a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20670</TotalTime>
  <Words>327</Words>
  <Application>Microsoft Office PowerPoint</Application>
  <PresentationFormat>自定义</PresentationFormat>
  <Paragraphs>43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Helvetica Neue</vt:lpstr>
      <vt:lpstr>Helvetica Neue Medium</vt:lpstr>
      <vt:lpstr>MS Mincho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DengXian</vt:lpstr>
      <vt:lpstr>方正兰亭黑简体</vt:lpstr>
      <vt:lpstr>宋体</vt:lpstr>
      <vt:lpstr>Arial</vt:lpstr>
      <vt:lpstr>Calibri</vt:lpstr>
      <vt:lpstr>Times New Roman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 004</dc:creator>
  <cp:lastModifiedBy>vivo</cp:lastModifiedBy>
  <cp:revision>706</cp:revision>
  <dcterms:created xsi:type="dcterms:W3CDTF">2018-12-24T08:48:41Z</dcterms:created>
  <dcterms:modified xsi:type="dcterms:W3CDTF">2023-09-01T07:40:45Z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0x01010057CC4845EE989D469C4AF99498678D58</vt:lpwstr>
  </property>
</Properties>
</file>