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4"/>
  </p:notesMasterIdLst>
  <p:sldIdLst>
    <p:sldId id="376" r:id="rId2"/>
    <p:sldId id="1949" r:id="rId3"/>
    <p:sldId id="2131" r:id="rId4"/>
    <p:sldId id="1950" r:id="rId5"/>
    <p:sldId id="1951" r:id="rId6"/>
    <p:sldId id="1952" r:id="rId7"/>
    <p:sldId id="1953" r:id="rId8"/>
    <p:sldId id="1954" r:id="rId9"/>
    <p:sldId id="1955" r:id="rId10"/>
    <p:sldId id="1956" r:id="rId11"/>
    <p:sldId id="1957" r:id="rId12"/>
    <p:sldId id="1958" r:id="rId13"/>
    <p:sldId id="1959" r:id="rId14"/>
    <p:sldId id="1960" r:id="rId15"/>
    <p:sldId id="2127" r:id="rId16"/>
    <p:sldId id="2126" r:id="rId17"/>
    <p:sldId id="2128" r:id="rId18"/>
    <p:sldId id="2129" r:id="rId19"/>
    <p:sldId id="2133" r:id="rId20"/>
    <p:sldId id="2132" r:id="rId21"/>
    <p:sldId id="347" r:id="rId22"/>
    <p:sldId id="1948" r:id="rId2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03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Ye Si" initials="YS" lastIdx="1" clrIdx="0">
    <p:extLst>
      <p:ext uri="{19B8F6BF-5375-455C-9EA6-DF929625EA0E}">
        <p15:presenceInfo xmlns:p15="http://schemas.microsoft.com/office/powerpoint/2012/main" userId="S-1-5-21-2660122827-3251746268-3620619969-30885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8EEF8"/>
    <a:srgbClr val="E848EC"/>
    <a:srgbClr val="415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500" autoAdjust="0"/>
    <p:restoredTop sz="90413" autoAdjust="0"/>
  </p:normalViewPr>
  <p:slideViewPr>
    <p:cSldViewPr snapToGrid="0">
      <p:cViewPr varScale="1">
        <p:scale>
          <a:sx n="101" d="100"/>
          <a:sy n="101" d="100"/>
        </p:scale>
        <p:origin x="906" y="108"/>
      </p:cViewPr>
      <p:guideLst>
        <p:guide orient="horz" pos="2183"/>
        <p:guide pos="3803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C:\vivo_5g_files\&#31169;&#20154;&#25991;&#26723;\&#23004;&#28828;\&#39033;&#30446;&#32452;&#24037;&#20316;\sidelink%20underlay\sidelink%20underlay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900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r>
              <a:rPr lang="en-US" altLang="zh-CN" sz="900" b="1"/>
              <a:t>Uplink </a:t>
            </a:r>
            <a:r>
              <a:rPr lang="en-US" sz="900" b="1"/>
              <a:t>UPT loss in Dense Urban Scenario</a:t>
            </a:r>
            <a:endParaRPr lang="zh-CN" sz="900" b="1"/>
          </a:p>
        </c:rich>
      </c:tx>
      <c:layout>
        <c:manualLayout>
          <c:xMode val="edge"/>
          <c:yMode val="edge"/>
          <c:x val="0.25670258431380499"/>
          <c:y val="7.6500663024870784E-3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0.19719305225073749"/>
          <c:y val="0.1428174308663174"/>
          <c:w val="0.66471517680880932"/>
          <c:h val="0.68974226102384151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Mean UPT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0"/>
                  <c:y val="1.1932479627473807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4BCC-469B-9E4E-BC177F915EE7}"/>
                </c:ext>
              </c:extLst>
            </c:dLbl>
            <c:dLbl>
              <c:idx val="1"/>
              <c:layout>
                <c:manualLayout>
                  <c:x val="0"/>
                  <c:y val="2.3573923166472641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4BCC-469B-9E4E-BC177F915EE7}"/>
                </c:ext>
              </c:extLst>
            </c:dLbl>
            <c:dLbl>
              <c:idx val="2"/>
              <c:layout>
                <c:manualLayout>
                  <c:x val="0"/>
                  <c:y val="2.3573923166472641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4BCC-469B-9E4E-BC177F915EE7}"/>
                </c:ext>
              </c:extLst>
            </c:dLbl>
            <c:dLbl>
              <c:idx val="3"/>
              <c:layout>
                <c:manualLayout>
                  <c:x val="-8.7383801465914159E-17"/>
                  <c:y val="2.3573923166472641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4BCC-469B-9E4E-BC177F915EE7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700" b="0" i="0" u="none" strike="noStrik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en-US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Baseline</c:v>
                </c:pt>
                <c:pt idx="1">
                  <c:v>PSD=-20</c:v>
                </c:pt>
                <c:pt idx="2">
                  <c:v>PSD=-40</c:v>
                </c:pt>
                <c:pt idx="3">
                  <c:v>PSD=-60</c:v>
                </c:pt>
              </c:strCache>
            </c:strRef>
          </c:cat>
          <c:val>
            <c:numRef>
              <c:f>Sheet1!$B$2:$B$5</c:f>
              <c:numCache>
                <c:formatCode>0.00</c:formatCode>
                <c:ptCount val="4"/>
                <c:pt idx="0">
                  <c:v>419.95100000000002</c:v>
                </c:pt>
                <c:pt idx="1">
                  <c:v>400.39769999999999</c:v>
                </c:pt>
                <c:pt idx="2">
                  <c:v>417.846</c:v>
                </c:pt>
                <c:pt idx="3">
                  <c:v>419.2269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4BCC-469B-9E4E-BC177F915EE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24"/>
        <c:overlap val="-27"/>
        <c:axId val="594864064"/>
        <c:axId val="594025984"/>
      </c:barChart>
      <c:lineChart>
        <c:grouping val="standard"/>
        <c:varyColors val="0"/>
        <c:ser>
          <c:idx val="1"/>
          <c:order val="1"/>
          <c:tx>
            <c:strRef>
              <c:f>Sheet1!$F$1</c:f>
              <c:strCache>
                <c:ptCount val="1"/>
                <c:pt idx="0">
                  <c:v>UPT loss</c:v>
                </c:pt>
              </c:strCache>
            </c:strRef>
          </c:tx>
          <c:spPr>
            <a:ln w="19050" cap="rnd">
              <a:solidFill>
                <a:schemeClr val="accent2"/>
              </a:solidFill>
              <a:round/>
            </a:ln>
            <a:effectLst/>
          </c:spPr>
          <c:marker>
            <c:symbol val="triangle"/>
            <c:size val="3"/>
            <c:spPr>
              <a:solidFill>
                <a:schemeClr val="accent2"/>
              </a:solidFill>
              <a:ln w="3175">
                <a:solidFill>
                  <a:schemeClr val="accent2"/>
                </a:solidFill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700" b="0" i="0" u="none" strike="noStrike" kern="1200" baseline="0">
                    <a:solidFill>
                      <a:srgbClr val="FF0000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en-US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Baseline</c:v>
                </c:pt>
                <c:pt idx="1">
                  <c:v>PSD=-20</c:v>
                </c:pt>
                <c:pt idx="2">
                  <c:v>PSD=-40</c:v>
                </c:pt>
                <c:pt idx="3">
                  <c:v>PSD=-60</c:v>
                </c:pt>
              </c:strCache>
            </c:strRef>
          </c:cat>
          <c:val>
            <c:numRef>
              <c:f>Sheet1!$F$2:$F$5</c:f>
              <c:numCache>
                <c:formatCode>0.00%</c:formatCode>
                <c:ptCount val="4"/>
                <c:pt idx="1">
                  <c:v>4.6558637933087281E-2</c:v>
                </c:pt>
                <c:pt idx="2">
                  <c:v>5.0101202524109661E-3</c:v>
                </c:pt>
                <c:pt idx="3">
                  <c:v>1.7218716513870416E-3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5-4BCC-469B-9E4E-BC177F915EE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594858864"/>
        <c:axId val="594025568"/>
      </c:lineChart>
      <c:catAx>
        <c:axId val="5948640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7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en-US"/>
          </a:p>
        </c:txPr>
        <c:crossAx val="594025984"/>
        <c:crosses val="autoZero"/>
        <c:auto val="1"/>
        <c:lblAlgn val="ctr"/>
        <c:lblOffset val="100"/>
        <c:noMultiLvlLbl val="0"/>
      </c:catAx>
      <c:valAx>
        <c:axId val="59402598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800" b="1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r>
                  <a:rPr lang="en-US" sz="800" b="1"/>
                  <a:t>UPT(Mbps)</a:t>
                </a:r>
                <a:endParaRPr lang="zh-CN" sz="800" b="1"/>
              </a:p>
            </c:rich>
          </c:tx>
          <c:layout>
            <c:manualLayout>
              <c:xMode val="edge"/>
              <c:yMode val="edge"/>
              <c:x val="4.0576181781294381E-3"/>
              <c:y val="0.32921223997227966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800" b="1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defRPr>
              </a:pPr>
              <a:endParaRPr lang="en-US"/>
            </a:p>
          </c:txPr>
        </c:title>
        <c:numFmt formatCode="0.0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7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en-US"/>
          </a:p>
        </c:txPr>
        <c:crossAx val="594864064"/>
        <c:crosses val="autoZero"/>
        <c:crossBetween val="between"/>
      </c:valAx>
      <c:valAx>
        <c:axId val="594025568"/>
        <c:scaling>
          <c:orientation val="minMax"/>
          <c:max val="6.0000000000000012E-2"/>
        </c:scaling>
        <c:delete val="0"/>
        <c:axPos val="r"/>
        <c:numFmt formatCode="0.00%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7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en-US"/>
          </a:p>
        </c:txPr>
        <c:crossAx val="594858864"/>
        <c:crosses val="max"/>
        <c:crossBetween val="between"/>
      </c:valAx>
      <c:catAx>
        <c:axId val="594858864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594025568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2543777347267952"/>
          <c:y val="0.91034139505596445"/>
          <c:w val="0.56479776607351961"/>
          <c:h val="8.9658633338510985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8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000">
          <a:latin typeface="Times New Roman" panose="02020603050405020304" pitchFamily="18" charset="0"/>
          <a:cs typeface="Times New Roman" panose="02020603050405020304" pitchFamily="18" charset="0"/>
        </a:defRPr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A0C094B-D941-4677-BDCB-DECFDAA36AC1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5D35DEEA-7981-4282-ADF2-75629E64A5AF}">
      <dgm:prSet phldrT="[Text]"/>
      <dgm:spPr/>
      <dgm:t>
        <a:bodyPr/>
        <a:lstStyle/>
        <a:p>
          <a:r>
            <a:rPr lang="en-US" dirty="0"/>
            <a:t>Operator</a:t>
          </a:r>
        </a:p>
      </dgm:t>
    </dgm:pt>
    <dgm:pt modelId="{33B5BAB3-9680-4170-AB5C-92116CFA301D}" type="parTrans" cxnId="{5AF1EF94-F73E-40D4-8585-A5619EB7B1D7}">
      <dgm:prSet/>
      <dgm:spPr/>
      <dgm:t>
        <a:bodyPr/>
        <a:lstStyle/>
        <a:p>
          <a:endParaRPr lang="en-US"/>
        </a:p>
      </dgm:t>
    </dgm:pt>
    <dgm:pt modelId="{8C522A49-B3AE-4480-A67D-5D5AFEE9B0EB}" type="sibTrans" cxnId="{5AF1EF94-F73E-40D4-8585-A5619EB7B1D7}">
      <dgm:prSet/>
      <dgm:spPr/>
      <dgm:t>
        <a:bodyPr/>
        <a:lstStyle/>
        <a:p>
          <a:endParaRPr lang="en-US"/>
        </a:p>
      </dgm:t>
    </dgm:pt>
    <dgm:pt modelId="{CD7A0742-5BC6-4689-BCE2-777F864E1D5D}">
      <dgm:prSet phldrT="[Text]"/>
      <dgm:spPr/>
      <dgm:t>
        <a:bodyPr/>
        <a:lstStyle/>
        <a:p>
          <a:r>
            <a:rPr lang="en-US" dirty="0"/>
            <a:t>Low spectrum efficiency </a:t>
          </a:r>
        </a:p>
      </dgm:t>
    </dgm:pt>
    <dgm:pt modelId="{BE48A847-B63D-4CB4-878D-493DA0CF3435}" type="parTrans" cxnId="{250CB660-95F6-4301-BE50-EC724778A5A1}">
      <dgm:prSet/>
      <dgm:spPr/>
      <dgm:t>
        <a:bodyPr/>
        <a:lstStyle/>
        <a:p>
          <a:endParaRPr lang="en-US"/>
        </a:p>
      </dgm:t>
    </dgm:pt>
    <dgm:pt modelId="{8E80867A-8B2C-4F8B-9648-EFDDBB1F9A0D}" type="sibTrans" cxnId="{250CB660-95F6-4301-BE50-EC724778A5A1}">
      <dgm:prSet/>
      <dgm:spPr/>
      <dgm:t>
        <a:bodyPr/>
        <a:lstStyle/>
        <a:p>
          <a:endParaRPr lang="en-US"/>
        </a:p>
      </dgm:t>
    </dgm:pt>
    <dgm:pt modelId="{91EE2600-4071-4AA7-A60B-2678BE8F6AA7}">
      <dgm:prSet phldrT="[Text]"/>
      <dgm:spPr/>
      <dgm:t>
        <a:bodyPr/>
        <a:lstStyle/>
        <a:p>
          <a:r>
            <a:rPr lang="en-US" dirty="0"/>
            <a:t>Consumer</a:t>
          </a:r>
        </a:p>
      </dgm:t>
    </dgm:pt>
    <dgm:pt modelId="{5D4D3130-BE00-451F-89A4-70130262965A}" type="parTrans" cxnId="{F6458962-0FC9-4F10-A6CD-0A0D27B4FDC0}">
      <dgm:prSet/>
      <dgm:spPr/>
      <dgm:t>
        <a:bodyPr/>
        <a:lstStyle/>
        <a:p>
          <a:endParaRPr lang="en-US"/>
        </a:p>
      </dgm:t>
    </dgm:pt>
    <dgm:pt modelId="{F2293616-545F-4C39-B4E4-2D4DAB544B26}" type="sibTrans" cxnId="{F6458962-0FC9-4F10-A6CD-0A0D27B4FDC0}">
      <dgm:prSet/>
      <dgm:spPr/>
      <dgm:t>
        <a:bodyPr/>
        <a:lstStyle/>
        <a:p>
          <a:endParaRPr lang="en-US"/>
        </a:p>
      </dgm:t>
    </dgm:pt>
    <dgm:pt modelId="{42854E6C-9DC5-45F4-908F-07E409D62E75}">
      <dgm:prSet phldrT="[Text]"/>
      <dgm:spPr/>
      <dgm:t>
        <a:bodyPr/>
        <a:lstStyle/>
        <a:p>
          <a:r>
            <a:rPr lang="en-US" sz="1600" kern="1200" dirty="0"/>
            <a:t>Bad user experience (XP)</a:t>
          </a:r>
        </a:p>
      </dgm:t>
    </dgm:pt>
    <dgm:pt modelId="{1A39D190-3522-46FA-ADBA-0DCD524D743D}" type="parTrans" cxnId="{DE914412-BEFC-40FD-A5F4-CA7671C6C53C}">
      <dgm:prSet/>
      <dgm:spPr/>
      <dgm:t>
        <a:bodyPr/>
        <a:lstStyle/>
        <a:p>
          <a:endParaRPr lang="en-US"/>
        </a:p>
      </dgm:t>
    </dgm:pt>
    <dgm:pt modelId="{78BD918E-C186-4CAB-A65C-18F6F9600C69}" type="sibTrans" cxnId="{DE914412-BEFC-40FD-A5F4-CA7671C6C53C}">
      <dgm:prSet/>
      <dgm:spPr/>
      <dgm:t>
        <a:bodyPr/>
        <a:lstStyle/>
        <a:p>
          <a:endParaRPr lang="en-US"/>
        </a:p>
      </dgm:t>
    </dgm:pt>
    <dgm:pt modelId="{3B38CA39-7DA3-4204-A0B4-5D239C127DB0}">
      <dgm:prSet/>
      <dgm:spPr/>
      <dgm:t>
        <a:bodyPr/>
        <a:lstStyle/>
        <a:p>
          <a:r>
            <a:rPr lang="en-US" dirty="0"/>
            <a:t>requiring dedicated spectrum for sidelink operation</a:t>
          </a:r>
        </a:p>
      </dgm:t>
    </dgm:pt>
    <dgm:pt modelId="{66730137-EDEA-476B-B521-FDC55DDB2DC4}" type="parTrans" cxnId="{9E851A33-CB06-4490-8333-257619B5CA55}">
      <dgm:prSet/>
      <dgm:spPr/>
      <dgm:t>
        <a:bodyPr/>
        <a:lstStyle/>
        <a:p>
          <a:endParaRPr lang="en-US"/>
        </a:p>
      </dgm:t>
    </dgm:pt>
    <dgm:pt modelId="{8FE166D4-D1F8-4F9E-9C87-EF4094B15ABF}" type="sibTrans" cxnId="{9E851A33-CB06-4490-8333-257619B5CA55}">
      <dgm:prSet/>
      <dgm:spPr/>
      <dgm:t>
        <a:bodyPr/>
        <a:lstStyle/>
        <a:p>
          <a:endParaRPr lang="en-US"/>
        </a:p>
      </dgm:t>
    </dgm:pt>
    <dgm:pt modelId="{AD3E1684-5D75-43F9-AE2B-688B3FD37BFA}">
      <dgm:prSet/>
      <dgm:spPr/>
      <dgm:t>
        <a:bodyPr/>
        <a:lstStyle/>
        <a:p>
          <a:r>
            <a:rPr lang="en-US" dirty="0"/>
            <a:t>High </a:t>
          </a:r>
          <a:r>
            <a:rPr lang="en-US" dirty="0" err="1"/>
            <a:t>Opex</a:t>
          </a:r>
          <a:r>
            <a:rPr lang="en-US" dirty="0"/>
            <a:t>/Capex when complicated scheduler is employed </a:t>
          </a:r>
        </a:p>
      </dgm:t>
    </dgm:pt>
    <dgm:pt modelId="{ACC0C018-0E29-4515-80BA-88D1FAAE51B7}" type="parTrans" cxnId="{42DCCCFD-C1E6-4CA7-B56E-ED2C0353A9DD}">
      <dgm:prSet/>
      <dgm:spPr/>
      <dgm:t>
        <a:bodyPr/>
        <a:lstStyle/>
        <a:p>
          <a:endParaRPr lang="en-US"/>
        </a:p>
      </dgm:t>
    </dgm:pt>
    <dgm:pt modelId="{8680ECD5-D3EC-4D35-A5C4-4440799DCD2C}" type="sibTrans" cxnId="{42DCCCFD-C1E6-4CA7-B56E-ED2C0353A9DD}">
      <dgm:prSet/>
      <dgm:spPr/>
      <dgm:t>
        <a:bodyPr/>
        <a:lstStyle/>
        <a:p>
          <a:endParaRPr lang="en-US"/>
        </a:p>
      </dgm:t>
    </dgm:pt>
    <dgm:pt modelId="{D4003D99-756F-4F3B-AAE0-C20069F5F887}">
      <dgm:prSet/>
      <dgm:spPr/>
      <dgm:t>
        <a:bodyPr/>
        <a:lstStyle/>
        <a:p>
          <a:r>
            <a:rPr lang="en-US" sz="1600" kern="1200" dirty="0"/>
            <a:t>poor network availability, low throughout, and high latency</a:t>
          </a:r>
        </a:p>
      </dgm:t>
    </dgm:pt>
    <dgm:pt modelId="{0EFA0F58-8D32-476D-8125-BFB644E8D151}" type="parTrans" cxnId="{80200C3A-76CA-4A20-8FAC-95F83615002C}">
      <dgm:prSet/>
      <dgm:spPr/>
      <dgm:t>
        <a:bodyPr/>
        <a:lstStyle/>
        <a:p>
          <a:endParaRPr lang="en-US"/>
        </a:p>
      </dgm:t>
    </dgm:pt>
    <dgm:pt modelId="{3E3247A4-A816-4BD8-AF5D-4CAABE4F1125}" type="sibTrans" cxnId="{80200C3A-76CA-4A20-8FAC-95F83615002C}">
      <dgm:prSet/>
      <dgm:spPr/>
      <dgm:t>
        <a:bodyPr/>
        <a:lstStyle/>
        <a:p>
          <a:endParaRPr lang="en-US"/>
        </a:p>
      </dgm:t>
    </dgm:pt>
    <dgm:pt modelId="{C122DDCC-958B-4F25-8A92-5FD5A6B750E7}">
      <dgm:prSet/>
      <dgm:spPr/>
      <dgm:t>
        <a:bodyPr/>
        <a:lstStyle/>
        <a:p>
          <a:r>
            <a:rPr lang="en-US" sz="1600" kern="1200" dirty="0"/>
            <a:t>Not optimized for personal device </a:t>
          </a:r>
        </a:p>
      </dgm:t>
    </dgm:pt>
    <dgm:pt modelId="{38354364-5F8E-44BE-98B6-C6AD6D9012F3}" type="parTrans" cxnId="{6E3E3FE2-771A-4CD1-9553-D932BA9920F3}">
      <dgm:prSet/>
      <dgm:spPr/>
      <dgm:t>
        <a:bodyPr/>
        <a:lstStyle/>
        <a:p>
          <a:endParaRPr lang="en-US"/>
        </a:p>
      </dgm:t>
    </dgm:pt>
    <dgm:pt modelId="{BDD96C2D-90BB-4FB5-9E68-3EE6459652C4}" type="sibTrans" cxnId="{6E3E3FE2-771A-4CD1-9553-D932BA9920F3}">
      <dgm:prSet/>
      <dgm:spPr/>
      <dgm:t>
        <a:bodyPr/>
        <a:lstStyle/>
        <a:p>
          <a:endParaRPr lang="en-US"/>
        </a:p>
      </dgm:t>
    </dgm:pt>
    <dgm:pt modelId="{A6DDDD59-1FEF-4FE4-AA66-D7D675CD7855}">
      <dgm:prSet/>
      <dgm:spPr/>
      <dgm:t>
        <a:bodyPr/>
        <a:lstStyle/>
        <a:p>
          <a:r>
            <a:rPr lang="en-US" dirty="0"/>
            <a:t>difficult of dynamic sharing between Uu and SL resources</a:t>
          </a:r>
        </a:p>
      </dgm:t>
    </dgm:pt>
    <dgm:pt modelId="{4B97B473-179D-4CA2-B505-D236D02B63C7}" type="parTrans" cxnId="{722B1536-71A5-4FDC-84BC-44B801FABDDC}">
      <dgm:prSet/>
      <dgm:spPr/>
      <dgm:t>
        <a:bodyPr/>
        <a:lstStyle/>
        <a:p>
          <a:endParaRPr lang="en-US"/>
        </a:p>
      </dgm:t>
    </dgm:pt>
    <dgm:pt modelId="{9AAD47C2-9389-459D-8569-705BBD78F1BE}" type="sibTrans" cxnId="{722B1536-71A5-4FDC-84BC-44B801FABDDC}">
      <dgm:prSet/>
      <dgm:spPr/>
      <dgm:t>
        <a:bodyPr/>
        <a:lstStyle/>
        <a:p>
          <a:endParaRPr lang="en-US"/>
        </a:p>
      </dgm:t>
    </dgm:pt>
    <dgm:pt modelId="{E2E78ED3-880C-4857-A682-9B9F3FE41240}">
      <dgm:prSet/>
      <dgm:spPr/>
      <dgm:t>
        <a:bodyPr/>
        <a:lstStyle/>
        <a:p>
          <a:r>
            <a:rPr lang="en-US" sz="1600" kern="1200" dirty="0"/>
            <a:t>difficult of device/network installation, administration and maintenance </a:t>
          </a:r>
        </a:p>
      </dgm:t>
    </dgm:pt>
    <dgm:pt modelId="{C2AA66EF-F172-463F-A709-EC35DB478987}" type="parTrans" cxnId="{49C3F2F4-DA9A-4210-8E08-128FF6014163}">
      <dgm:prSet/>
      <dgm:spPr/>
      <dgm:t>
        <a:bodyPr/>
        <a:lstStyle/>
        <a:p>
          <a:endParaRPr lang="en-US"/>
        </a:p>
      </dgm:t>
    </dgm:pt>
    <dgm:pt modelId="{51763CD5-F100-419D-A064-136C2EEA101E}" type="sibTrans" cxnId="{49C3F2F4-DA9A-4210-8E08-128FF6014163}">
      <dgm:prSet/>
      <dgm:spPr/>
      <dgm:t>
        <a:bodyPr/>
        <a:lstStyle/>
        <a:p>
          <a:endParaRPr lang="en-US"/>
        </a:p>
      </dgm:t>
    </dgm:pt>
    <dgm:pt modelId="{A762FD87-970F-4B55-82A3-817DF20B01D1}">
      <dgm:prSet custT="1"/>
      <dgm:spPr/>
      <dgm:t>
        <a:bodyPr/>
        <a:lstStyle/>
        <a:p>
          <a:r>
            <a:rPr lang="en-US" sz="1600" kern="1200" dirty="0"/>
            <a:t>high power consumption </a:t>
          </a:r>
          <a:endParaRPr lang="en-US" sz="1600" kern="1200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Calibri"/>
            <a:ea typeface="+mn-ea"/>
            <a:cs typeface="+mn-cs"/>
          </a:endParaRPr>
        </a:p>
      </dgm:t>
    </dgm:pt>
    <dgm:pt modelId="{DC16F803-16DA-4FCE-8A99-45117365AA9F}" type="parTrans" cxnId="{29386232-6324-4DB8-87AE-6093D64F1C92}">
      <dgm:prSet/>
      <dgm:spPr/>
      <dgm:t>
        <a:bodyPr/>
        <a:lstStyle/>
        <a:p>
          <a:endParaRPr lang="en-US"/>
        </a:p>
      </dgm:t>
    </dgm:pt>
    <dgm:pt modelId="{D1A3FFE5-0C19-4319-BD94-86B5124B4A5B}" type="sibTrans" cxnId="{29386232-6324-4DB8-87AE-6093D64F1C92}">
      <dgm:prSet/>
      <dgm:spPr/>
      <dgm:t>
        <a:bodyPr/>
        <a:lstStyle/>
        <a:p>
          <a:endParaRPr lang="en-US"/>
        </a:p>
      </dgm:t>
    </dgm:pt>
    <dgm:pt modelId="{0D6AAC40-F035-42A0-AA4A-CA1D429FEF1F}">
      <dgm:prSet/>
      <dgm:spPr/>
      <dgm:t>
        <a:bodyPr/>
        <a:lstStyle/>
        <a:p>
          <a:r>
            <a:rPr lang="en-US" sz="1600" kern="1200" dirty="0"/>
            <a:t>due to limited </a:t>
          </a:r>
          <a:r>
            <a:rPr lang="en-US" altLang="zh-CN" sz="1600" kern="1200" dirty="0"/>
            <a:t>FR1 </a:t>
          </a:r>
          <a:r>
            <a:rPr lang="en-US" sz="1600" kern="1200" dirty="0"/>
            <a:t>spectrum and congested unlicensed band</a:t>
          </a:r>
        </a:p>
      </dgm:t>
    </dgm:pt>
    <dgm:pt modelId="{4B8B86D1-DAB6-489A-A330-0DF1E7D849F4}" type="parTrans" cxnId="{804CD125-573C-42FB-8097-443A38F880AB}">
      <dgm:prSet/>
      <dgm:spPr/>
      <dgm:t>
        <a:bodyPr/>
        <a:lstStyle/>
        <a:p>
          <a:endParaRPr lang="en-US"/>
        </a:p>
      </dgm:t>
    </dgm:pt>
    <dgm:pt modelId="{B24DEA18-0EA1-425B-AC14-C5A611FA289D}" type="sibTrans" cxnId="{804CD125-573C-42FB-8097-443A38F880AB}">
      <dgm:prSet/>
      <dgm:spPr/>
      <dgm:t>
        <a:bodyPr/>
        <a:lstStyle/>
        <a:p>
          <a:endParaRPr lang="en-US"/>
        </a:p>
      </dgm:t>
    </dgm:pt>
    <dgm:pt modelId="{D552FC95-DC51-4404-9260-3A21E2C6DD87}">
      <dgm:prSet custT="1"/>
      <dgm:spPr/>
      <dgm:t>
        <a:bodyPr/>
        <a:lstStyle/>
        <a:p>
          <a:r>
            <a:rPr lang="en-US" sz="1600" kern="1200" dirty="0"/>
            <a:t>high device cost, </a:t>
          </a:r>
          <a:r>
            <a:rPr lang="en-US" sz="16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libri"/>
              <a:ea typeface="+mn-ea"/>
              <a:cs typeface="+mn-cs"/>
            </a:rPr>
            <a:t>limited device space/size, etc.</a:t>
          </a:r>
        </a:p>
      </dgm:t>
    </dgm:pt>
    <dgm:pt modelId="{D3A33D63-8199-4103-A64E-4A9DA84BE9BA}" type="parTrans" cxnId="{AFB9BF9F-AC40-4FFE-972F-609988C9FCC3}">
      <dgm:prSet/>
      <dgm:spPr/>
      <dgm:t>
        <a:bodyPr/>
        <a:lstStyle/>
        <a:p>
          <a:endParaRPr lang="en-US"/>
        </a:p>
      </dgm:t>
    </dgm:pt>
    <dgm:pt modelId="{F39E7F0D-C0D7-4A5B-8D62-9398CABC5FA0}" type="sibTrans" cxnId="{AFB9BF9F-AC40-4FFE-972F-609988C9FCC3}">
      <dgm:prSet/>
      <dgm:spPr/>
      <dgm:t>
        <a:bodyPr/>
        <a:lstStyle/>
        <a:p>
          <a:endParaRPr lang="en-US"/>
        </a:p>
      </dgm:t>
    </dgm:pt>
    <dgm:pt modelId="{72277E41-B148-4DEC-BD90-A3998D571F94}" type="pres">
      <dgm:prSet presAssocID="{3A0C094B-D941-4677-BDCB-DECFDAA36AC1}" presName="linear" presStyleCnt="0">
        <dgm:presLayoutVars>
          <dgm:animLvl val="lvl"/>
          <dgm:resizeHandles val="exact"/>
        </dgm:presLayoutVars>
      </dgm:prSet>
      <dgm:spPr/>
    </dgm:pt>
    <dgm:pt modelId="{16B42C71-58FB-488C-B5F1-0539181E5C9C}" type="pres">
      <dgm:prSet presAssocID="{5D35DEEA-7981-4282-ADF2-75629E64A5AF}" presName="parentText" presStyleLbl="node1" presStyleIdx="0" presStyleCnt="2" custScaleY="73605">
        <dgm:presLayoutVars>
          <dgm:chMax val="0"/>
          <dgm:bulletEnabled val="1"/>
        </dgm:presLayoutVars>
      </dgm:prSet>
      <dgm:spPr/>
    </dgm:pt>
    <dgm:pt modelId="{715FE332-CE40-45F5-B801-D39E6A9A551C}" type="pres">
      <dgm:prSet presAssocID="{5D35DEEA-7981-4282-ADF2-75629E64A5AF}" presName="childText" presStyleLbl="revTx" presStyleIdx="0" presStyleCnt="2">
        <dgm:presLayoutVars>
          <dgm:bulletEnabled val="1"/>
        </dgm:presLayoutVars>
      </dgm:prSet>
      <dgm:spPr/>
    </dgm:pt>
    <dgm:pt modelId="{CE96F3F0-25F8-46F8-A955-7B18EB2F03EB}" type="pres">
      <dgm:prSet presAssocID="{91EE2600-4071-4AA7-A60B-2678BE8F6AA7}" presName="parentText" presStyleLbl="node1" presStyleIdx="1" presStyleCnt="2" custScaleY="73681">
        <dgm:presLayoutVars>
          <dgm:chMax val="0"/>
          <dgm:bulletEnabled val="1"/>
        </dgm:presLayoutVars>
      </dgm:prSet>
      <dgm:spPr/>
    </dgm:pt>
    <dgm:pt modelId="{8ABF96AB-F37D-440E-8711-29031C1F529B}" type="pres">
      <dgm:prSet presAssocID="{91EE2600-4071-4AA7-A60B-2678BE8F6AA7}" presName="childText" presStyleLbl="revTx" presStyleIdx="1" presStyleCnt="2" custScaleY="117630">
        <dgm:presLayoutVars>
          <dgm:bulletEnabled val="1"/>
        </dgm:presLayoutVars>
      </dgm:prSet>
      <dgm:spPr/>
    </dgm:pt>
  </dgm:ptLst>
  <dgm:cxnLst>
    <dgm:cxn modelId="{DE914412-BEFC-40FD-A5F4-CA7671C6C53C}" srcId="{91EE2600-4071-4AA7-A60B-2678BE8F6AA7}" destId="{42854E6C-9DC5-45F4-908F-07E409D62E75}" srcOrd="0" destOrd="0" parTransId="{1A39D190-3522-46FA-ADBA-0DCD524D743D}" sibTransId="{78BD918E-C186-4CAB-A65C-18F6F9600C69}"/>
    <dgm:cxn modelId="{3C3BCF25-CF9D-42D8-BE88-7E389FBC978E}" type="presOf" srcId="{CD7A0742-5BC6-4689-BCE2-777F864E1D5D}" destId="{715FE332-CE40-45F5-B801-D39E6A9A551C}" srcOrd="0" destOrd="0" presId="urn:microsoft.com/office/officeart/2005/8/layout/vList2"/>
    <dgm:cxn modelId="{804CD125-573C-42FB-8097-443A38F880AB}" srcId="{D4003D99-756F-4F3B-AAE0-C20069F5F887}" destId="{0D6AAC40-F035-42A0-AA4A-CA1D429FEF1F}" srcOrd="0" destOrd="0" parTransId="{4B8B86D1-DAB6-489A-A330-0DF1E7D849F4}" sibTransId="{B24DEA18-0EA1-425B-AC14-C5A611FA289D}"/>
    <dgm:cxn modelId="{29386232-6324-4DB8-87AE-6093D64F1C92}" srcId="{C122DDCC-958B-4F25-8A92-5FD5A6B750E7}" destId="{A762FD87-970F-4B55-82A3-817DF20B01D1}" srcOrd="0" destOrd="0" parTransId="{DC16F803-16DA-4FCE-8A99-45117365AA9F}" sibTransId="{D1A3FFE5-0C19-4319-BD94-86B5124B4A5B}"/>
    <dgm:cxn modelId="{9E851A33-CB06-4490-8333-257619B5CA55}" srcId="{CD7A0742-5BC6-4689-BCE2-777F864E1D5D}" destId="{3B38CA39-7DA3-4204-A0B4-5D239C127DB0}" srcOrd="0" destOrd="0" parTransId="{66730137-EDEA-476B-B521-FDC55DDB2DC4}" sibTransId="{8FE166D4-D1F8-4F9E-9C87-EF4094B15ABF}"/>
    <dgm:cxn modelId="{EF7F8D33-501E-4286-BBBF-4A4BF191A125}" type="presOf" srcId="{E2E78ED3-880C-4857-A682-9B9F3FE41240}" destId="{8ABF96AB-F37D-440E-8711-29031C1F529B}" srcOrd="0" destOrd="3" presId="urn:microsoft.com/office/officeart/2005/8/layout/vList2"/>
    <dgm:cxn modelId="{722B1536-71A5-4FDC-84BC-44B801FABDDC}" srcId="{CD7A0742-5BC6-4689-BCE2-777F864E1D5D}" destId="{A6DDDD59-1FEF-4FE4-AA66-D7D675CD7855}" srcOrd="1" destOrd="0" parTransId="{4B97B473-179D-4CA2-B505-D236D02B63C7}" sibTransId="{9AAD47C2-9389-459D-8569-705BBD78F1BE}"/>
    <dgm:cxn modelId="{80200C3A-76CA-4A20-8FAC-95F83615002C}" srcId="{42854E6C-9DC5-45F4-908F-07E409D62E75}" destId="{D4003D99-756F-4F3B-AAE0-C20069F5F887}" srcOrd="0" destOrd="0" parTransId="{0EFA0F58-8D32-476D-8125-BFB644E8D151}" sibTransId="{3E3247A4-A816-4BD8-AF5D-4CAABE4F1125}"/>
    <dgm:cxn modelId="{250CB660-95F6-4301-BE50-EC724778A5A1}" srcId="{5D35DEEA-7981-4282-ADF2-75629E64A5AF}" destId="{CD7A0742-5BC6-4689-BCE2-777F864E1D5D}" srcOrd="0" destOrd="0" parTransId="{BE48A847-B63D-4CB4-878D-493DA0CF3435}" sibTransId="{8E80867A-8B2C-4F8B-9648-EFDDBB1F9A0D}"/>
    <dgm:cxn modelId="{D0186F42-054F-431E-8BA7-8D98871C361F}" type="presOf" srcId="{C122DDCC-958B-4F25-8A92-5FD5A6B750E7}" destId="{8ABF96AB-F37D-440E-8711-29031C1F529B}" srcOrd="0" destOrd="4" presId="urn:microsoft.com/office/officeart/2005/8/layout/vList2"/>
    <dgm:cxn modelId="{F6458962-0FC9-4F10-A6CD-0A0D27B4FDC0}" srcId="{3A0C094B-D941-4677-BDCB-DECFDAA36AC1}" destId="{91EE2600-4071-4AA7-A60B-2678BE8F6AA7}" srcOrd="1" destOrd="0" parTransId="{5D4D3130-BE00-451F-89A4-70130262965A}" sibTransId="{F2293616-545F-4C39-B4E4-2D4DAB544B26}"/>
    <dgm:cxn modelId="{FACDCA62-3888-4D0D-A748-FB9334440C48}" type="presOf" srcId="{3A0C094B-D941-4677-BDCB-DECFDAA36AC1}" destId="{72277E41-B148-4DEC-BD90-A3998D571F94}" srcOrd="0" destOrd="0" presId="urn:microsoft.com/office/officeart/2005/8/layout/vList2"/>
    <dgm:cxn modelId="{D2367465-D4D3-4FFE-BE77-06065EC30706}" type="presOf" srcId="{A762FD87-970F-4B55-82A3-817DF20B01D1}" destId="{8ABF96AB-F37D-440E-8711-29031C1F529B}" srcOrd="0" destOrd="5" presId="urn:microsoft.com/office/officeart/2005/8/layout/vList2"/>
    <dgm:cxn modelId="{B821E469-6031-4B91-BC95-347C3810E667}" type="presOf" srcId="{D552FC95-DC51-4404-9260-3A21E2C6DD87}" destId="{8ABF96AB-F37D-440E-8711-29031C1F529B}" srcOrd="0" destOrd="6" presId="urn:microsoft.com/office/officeart/2005/8/layout/vList2"/>
    <dgm:cxn modelId="{A318A758-0B5E-4308-9F96-B54623263CCF}" type="presOf" srcId="{91EE2600-4071-4AA7-A60B-2678BE8F6AA7}" destId="{CE96F3F0-25F8-46F8-A955-7B18EB2F03EB}" srcOrd="0" destOrd="0" presId="urn:microsoft.com/office/officeart/2005/8/layout/vList2"/>
    <dgm:cxn modelId="{3BC4AB58-B3E9-41E2-A965-8C561B81E9F6}" type="presOf" srcId="{0D6AAC40-F035-42A0-AA4A-CA1D429FEF1F}" destId="{8ABF96AB-F37D-440E-8711-29031C1F529B}" srcOrd="0" destOrd="2" presId="urn:microsoft.com/office/officeart/2005/8/layout/vList2"/>
    <dgm:cxn modelId="{BC219C7C-97F9-4D6A-9474-40A4802E9930}" type="presOf" srcId="{5D35DEEA-7981-4282-ADF2-75629E64A5AF}" destId="{16B42C71-58FB-488C-B5F1-0539181E5C9C}" srcOrd="0" destOrd="0" presId="urn:microsoft.com/office/officeart/2005/8/layout/vList2"/>
    <dgm:cxn modelId="{6E43AF82-3B13-4FFD-A3E1-F72F697274A0}" type="presOf" srcId="{A6DDDD59-1FEF-4FE4-AA66-D7D675CD7855}" destId="{715FE332-CE40-45F5-B801-D39E6A9A551C}" srcOrd="0" destOrd="2" presId="urn:microsoft.com/office/officeart/2005/8/layout/vList2"/>
    <dgm:cxn modelId="{EB942486-56F6-4333-949A-F2A6AF7CD44F}" type="presOf" srcId="{42854E6C-9DC5-45F4-908F-07E409D62E75}" destId="{8ABF96AB-F37D-440E-8711-29031C1F529B}" srcOrd="0" destOrd="0" presId="urn:microsoft.com/office/officeart/2005/8/layout/vList2"/>
    <dgm:cxn modelId="{5AF1EF94-F73E-40D4-8585-A5619EB7B1D7}" srcId="{3A0C094B-D941-4677-BDCB-DECFDAA36AC1}" destId="{5D35DEEA-7981-4282-ADF2-75629E64A5AF}" srcOrd="0" destOrd="0" parTransId="{33B5BAB3-9680-4170-AB5C-92116CFA301D}" sibTransId="{8C522A49-B3AE-4480-A67D-5D5AFEE9B0EB}"/>
    <dgm:cxn modelId="{AFB9BF9F-AC40-4FFE-972F-609988C9FCC3}" srcId="{C122DDCC-958B-4F25-8A92-5FD5A6B750E7}" destId="{D552FC95-DC51-4404-9260-3A21E2C6DD87}" srcOrd="1" destOrd="0" parTransId="{D3A33D63-8199-4103-A64E-4A9DA84BE9BA}" sibTransId="{F39E7F0D-C0D7-4A5B-8D62-9398CABC5FA0}"/>
    <dgm:cxn modelId="{2BBB7FA1-E50C-4717-A754-AEE7A0D62175}" type="presOf" srcId="{3B38CA39-7DA3-4204-A0B4-5D239C127DB0}" destId="{715FE332-CE40-45F5-B801-D39E6A9A551C}" srcOrd="0" destOrd="1" presId="urn:microsoft.com/office/officeart/2005/8/layout/vList2"/>
    <dgm:cxn modelId="{574A97A6-A24E-4F0B-B098-C7B610A9818D}" type="presOf" srcId="{AD3E1684-5D75-43F9-AE2B-688B3FD37BFA}" destId="{715FE332-CE40-45F5-B801-D39E6A9A551C}" srcOrd="0" destOrd="3" presId="urn:microsoft.com/office/officeart/2005/8/layout/vList2"/>
    <dgm:cxn modelId="{6E3E3FE2-771A-4CD1-9553-D932BA9920F3}" srcId="{91EE2600-4071-4AA7-A60B-2678BE8F6AA7}" destId="{C122DDCC-958B-4F25-8A92-5FD5A6B750E7}" srcOrd="1" destOrd="0" parTransId="{38354364-5F8E-44BE-98B6-C6AD6D9012F3}" sibTransId="{BDD96C2D-90BB-4FB5-9E68-3EE6459652C4}"/>
    <dgm:cxn modelId="{49C3F2F4-DA9A-4210-8E08-128FF6014163}" srcId="{42854E6C-9DC5-45F4-908F-07E409D62E75}" destId="{E2E78ED3-880C-4857-A682-9B9F3FE41240}" srcOrd="1" destOrd="0" parTransId="{C2AA66EF-F172-463F-A709-EC35DB478987}" sibTransId="{51763CD5-F100-419D-A064-136C2EEA101E}"/>
    <dgm:cxn modelId="{A92147FB-1235-42FD-8583-0FD23F90A209}" type="presOf" srcId="{D4003D99-756F-4F3B-AAE0-C20069F5F887}" destId="{8ABF96AB-F37D-440E-8711-29031C1F529B}" srcOrd="0" destOrd="1" presId="urn:microsoft.com/office/officeart/2005/8/layout/vList2"/>
    <dgm:cxn modelId="{42DCCCFD-C1E6-4CA7-B56E-ED2C0353A9DD}" srcId="{5D35DEEA-7981-4282-ADF2-75629E64A5AF}" destId="{AD3E1684-5D75-43F9-AE2B-688B3FD37BFA}" srcOrd="1" destOrd="0" parTransId="{ACC0C018-0E29-4515-80BA-88D1FAAE51B7}" sibTransId="{8680ECD5-D3EC-4D35-A5C4-4440799DCD2C}"/>
    <dgm:cxn modelId="{C4AC7314-3396-46B3-92FC-B4A11F4940D3}" type="presParOf" srcId="{72277E41-B148-4DEC-BD90-A3998D571F94}" destId="{16B42C71-58FB-488C-B5F1-0539181E5C9C}" srcOrd="0" destOrd="0" presId="urn:microsoft.com/office/officeart/2005/8/layout/vList2"/>
    <dgm:cxn modelId="{69BE5251-81C8-41E0-B75A-01D668695C66}" type="presParOf" srcId="{72277E41-B148-4DEC-BD90-A3998D571F94}" destId="{715FE332-CE40-45F5-B801-D39E6A9A551C}" srcOrd="1" destOrd="0" presId="urn:microsoft.com/office/officeart/2005/8/layout/vList2"/>
    <dgm:cxn modelId="{832BD76F-989F-49DB-B021-98A9643DB1C7}" type="presParOf" srcId="{72277E41-B148-4DEC-BD90-A3998D571F94}" destId="{CE96F3F0-25F8-46F8-A955-7B18EB2F03EB}" srcOrd="2" destOrd="0" presId="urn:microsoft.com/office/officeart/2005/8/layout/vList2"/>
    <dgm:cxn modelId="{DB8863B5-B1A6-4FD8-9E6F-78DCD447FB1B}" type="presParOf" srcId="{72277E41-B148-4DEC-BD90-A3998D571F94}" destId="{8ABF96AB-F37D-440E-8711-29031C1F529B}" srcOrd="3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6B42C71-58FB-488C-B5F1-0539181E5C9C}">
      <dsp:nvSpPr>
        <dsp:cNvPr id="0" name=""/>
        <dsp:cNvSpPr/>
      </dsp:nvSpPr>
      <dsp:spPr>
        <a:xfrm>
          <a:off x="0" y="3493"/>
          <a:ext cx="11033125" cy="494316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/>
            <a:t>Operator</a:t>
          </a:r>
        </a:p>
      </dsp:txBody>
      <dsp:txXfrm>
        <a:off x="24131" y="27624"/>
        <a:ext cx="10984863" cy="446054"/>
      </dsp:txXfrm>
    </dsp:sp>
    <dsp:sp modelId="{715FE332-CE40-45F5-B801-D39E6A9A551C}">
      <dsp:nvSpPr>
        <dsp:cNvPr id="0" name=""/>
        <dsp:cNvSpPr/>
      </dsp:nvSpPr>
      <dsp:spPr>
        <a:xfrm>
          <a:off x="0" y="497809"/>
          <a:ext cx="11033125" cy="150696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50302" tIns="25400" rIns="142240" bIns="25400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1600" kern="1200" dirty="0"/>
            <a:t>Low spectrum efficiency </a:t>
          </a:r>
        </a:p>
        <a:p>
          <a:pPr marL="342900" lvl="2" indent="-171450" algn="l" defTabSz="7112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1600" kern="1200" dirty="0"/>
            <a:t>requiring dedicated spectrum for sidelink operation</a:t>
          </a:r>
        </a:p>
        <a:p>
          <a:pPr marL="342900" lvl="2" indent="-171450" algn="l" defTabSz="7112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1600" kern="1200" dirty="0"/>
            <a:t>difficult of dynamic sharing between Uu and SL resources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1600" kern="1200" dirty="0"/>
            <a:t>High </a:t>
          </a:r>
          <a:r>
            <a:rPr lang="en-US" sz="1600" kern="1200" dirty="0" err="1"/>
            <a:t>Opex</a:t>
          </a:r>
          <a:r>
            <a:rPr lang="en-US" sz="1600" kern="1200" dirty="0"/>
            <a:t>/Capex when complicated scheduler is employed </a:t>
          </a:r>
        </a:p>
      </dsp:txBody>
      <dsp:txXfrm>
        <a:off x="0" y="497809"/>
        <a:ext cx="11033125" cy="1506960"/>
      </dsp:txXfrm>
    </dsp:sp>
    <dsp:sp modelId="{CE96F3F0-25F8-46F8-A955-7B18EB2F03EB}">
      <dsp:nvSpPr>
        <dsp:cNvPr id="0" name=""/>
        <dsp:cNvSpPr/>
      </dsp:nvSpPr>
      <dsp:spPr>
        <a:xfrm>
          <a:off x="0" y="2004769"/>
          <a:ext cx="11033125" cy="494826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/>
            <a:t>Consumer</a:t>
          </a:r>
        </a:p>
      </dsp:txBody>
      <dsp:txXfrm>
        <a:off x="24155" y="2028924"/>
        <a:ext cx="10984815" cy="446516"/>
      </dsp:txXfrm>
    </dsp:sp>
    <dsp:sp modelId="{8ABF96AB-F37D-440E-8711-29031C1F529B}">
      <dsp:nvSpPr>
        <dsp:cNvPr id="0" name=""/>
        <dsp:cNvSpPr/>
      </dsp:nvSpPr>
      <dsp:spPr>
        <a:xfrm>
          <a:off x="0" y="2499596"/>
          <a:ext cx="11033125" cy="224988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50302" tIns="20320" rIns="113792" bIns="20320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1600" kern="1200" dirty="0"/>
            <a:t>Bad user experience (XP)</a:t>
          </a:r>
        </a:p>
        <a:p>
          <a:pPr marL="342900" lvl="2" indent="-171450" algn="l" defTabSz="7112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1600" kern="1200" dirty="0"/>
            <a:t>poor network availability, low throughout, and high latency</a:t>
          </a:r>
        </a:p>
        <a:p>
          <a:pPr marL="514350" lvl="3" indent="-171450" algn="l" defTabSz="7112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1600" kern="1200" dirty="0"/>
            <a:t>due to limited </a:t>
          </a:r>
          <a:r>
            <a:rPr lang="en-US" altLang="zh-CN" sz="1600" kern="1200" dirty="0"/>
            <a:t>FR1 </a:t>
          </a:r>
          <a:r>
            <a:rPr lang="en-US" sz="1600" kern="1200" dirty="0"/>
            <a:t>spectrum and congested unlicensed band</a:t>
          </a:r>
        </a:p>
        <a:p>
          <a:pPr marL="342900" lvl="2" indent="-171450" algn="l" defTabSz="7112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1600" kern="1200" dirty="0"/>
            <a:t>difficult of device/network installation, administration and maintenance 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1600" kern="1200" dirty="0"/>
            <a:t>Not optimized for personal device </a:t>
          </a:r>
        </a:p>
        <a:p>
          <a:pPr marL="342900" lvl="2" indent="-171450" algn="l" defTabSz="7112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1600" kern="1200" dirty="0"/>
            <a:t>high power consumption </a:t>
          </a:r>
          <a:endParaRPr lang="en-US" sz="1600" kern="1200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Calibri"/>
            <a:ea typeface="+mn-ea"/>
            <a:cs typeface="+mn-cs"/>
          </a:endParaRPr>
        </a:p>
        <a:p>
          <a:pPr marL="342900" lvl="2" indent="-171450" algn="l" defTabSz="7112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1600" kern="1200" dirty="0"/>
            <a:t>high device cost, </a:t>
          </a:r>
          <a:r>
            <a:rPr lang="en-US" sz="16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libri"/>
              <a:ea typeface="+mn-ea"/>
              <a:cs typeface="+mn-cs"/>
            </a:rPr>
            <a:t>limited device space/size, etc.</a:t>
          </a:r>
        </a:p>
      </dsp:txBody>
      <dsp:txXfrm>
        <a:off x="0" y="2499596"/>
        <a:ext cx="11033125" cy="224988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E54F19F-3FA9-4795-AFE1-3275E96BCBF1}" type="datetimeFigureOut">
              <a:rPr lang="zh-CN" altLang="en-US" smtClean="0"/>
              <a:t>2023/9/1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F4AD797-4B9C-4C3A-80C9-A27718EC9A7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F4AD797-4B9C-4C3A-80C9-A27718EC9A7F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84868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F4AD797-4B9C-4C3A-80C9-A27718EC9A7F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89759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封面（品牌标志）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" name="图片占位符 9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0" y="-1"/>
            <a:ext cx="12195175" cy="6858001"/>
          </a:xfrm>
          <a:prstGeom prst="rect">
            <a:avLst/>
          </a:prstGeom>
        </p:spPr>
      </p:pic>
      <p:sp>
        <p:nvSpPr>
          <p:cNvPr id="78" name="图片占位符 5"/>
          <p:cNvSpPr>
            <a:spLocks noGrp="1"/>
          </p:cNvSpPr>
          <p:nvPr>
            <p:ph type="pic" sz="quarter" idx="19"/>
          </p:nvPr>
        </p:nvSpPr>
        <p:spPr>
          <a:xfrm>
            <a:off x="8995" y="17379"/>
            <a:ext cx="12195175" cy="6858001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</a:lstStyle>
          <a:p>
            <a:endParaRPr lang="zh-CN" altLang="en-US" dirty="0"/>
          </a:p>
        </p:txBody>
      </p:sp>
      <p:sp>
        <p:nvSpPr>
          <p:cNvPr id="172" name="文本框 171"/>
          <p:cNvSpPr txBox="1"/>
          <p:nvPr/>
        </p:nvSpPr>
        <p:spPr>
          <a:xfrm>
            <a:off x="12250725" y="924379"/>
            <a:ext cx="2208397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vivo</a:t>
            </a: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2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73" name="矩形 172"/>
          <p:cNvSpPr/>
          <p:nvPr/>
        </p:nvSpPr>
        <p:spPr>
          <a:xfrm>
            <a:off x="-2595443" y="187627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竞品颜色</a:t>
            </a:r>
            <a:endParaRPr lang="zh-CN" altLang="en-US" sz="1600" dirty="0"/>
          </a:p>
        </p:txBody>
      </p:sp>
      <p:sp>
        <p:nvSpPr>
          <p:cNvPr id="174" name="矩形 173"/>
          <p:cNvSpPr/>
          <p:nvPr/>
        </p:nvSpPr>
        <p:spPr>
          <a:xfrm>
            <a:off x="12698804" y="422275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品牌颜色</a:t>
            </a:r>
            <a:endParaRPr lang="zh-CN" altLang="en-US" sz="1600" dirty="0"/>
          </a:p>
        </p:txBody>
      </p:sp>
      <p:sp>
        <p:nvSpPr>
          <p:cNvPr id="176" name="文本框 175"/>
          <p:cNvSpPr txBox="1"/>
          <p:nvPr/>
        </p:nvSpPr>
        <p:spPr>
          <a:xfrm>
            <a:off x="-2354986" y="745116"/>
            <a:ext cx="78226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Apple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77" name="组 176"/>
          <p:cNvGrpSpPr/>
          <p:nvPr/>
        </p:nvGrpSpPr>
        <p:grpSpPr>
          <a:xfrm>
            <a:off x="-3386918" y="1009241"/>
            <a:ext cx="2795791" cy="348813"/>
            <a:chOff x="-5043485" y="1324983"/>
            <a:chExt cx="4785749" cy="538842"/>
          </a:xfrm>
        </p:grpSpPr>
        <p:sp>
          <p:nvSpPr>
            <p:cNvPr id="178" name="矩形 177"/>
            <p:cNvSpPr/>
            <p:nvPr userDrawn="1"/>
          </p:nvSpPr>
          <p:spPr>
            <a:xfrm>
              <a:off x="-3854817" y="1324983"/>
              <a:ext cx="1199028" cy="538842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79" name="矩形 178"/>
            <p:cNvSpPr/>
            <p:nvPr userDrawn="1"/>
          </p:nvSpPr>
          <p:spPr>
            <a:xfrm>
              <a:off x="-2655789" y="1324983"/>
              <a:ext cx="1199028" cy="538842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80" name="矩形 179"/>
            <p:cNvSpPr/>
            <p:nvPr userDrawn="1"/>
          </p:nvSpPr>
          <p:spPr>
            <a:xfrm>
              <a:off x="-5043485" y="1324983"/>
              <a:ext cx="1199028" cy="53884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81" name="矩形 180"/>
            <p:cNvSpPr/>
            <p:nvPr userDrawn="1"/>
          </p:nvSpPr>
          <p:spPr>
            <a:xfrm>
              <a:off x="-1456764" y="1324983"/>
              <a:ext cx="1199028" cy="538842"/>
            </a:xfrm>
            <a:prstGeom prst="rect">
              <a:avLst/>
            </a:prstGeom>
            <a:solidFill>
              <a:schemeClr val="tx1">
                <a:lumMod val="9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83" name="文本框 182"/>
          <p:cNvSpPr txBox="1"/>
          <p:nvPr/>
        </p:nvSpPr>
        <p:spPr>
          <a:xfrm>
            <a:off x="-2456774" y="1587829"/>
            <a:ext cx="98584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Samsung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84" name="组 183"/>
          <p:cNvGrpSpPr/>
          <p:nvPr/>
        </p:nvGrpSpPr>
        <p:grpSpPr>
          <a:xfrm>
            <a:off x="-3386918" y="1862479"/>
            <a:ext cx="2795791" cy="348813"/>
            <a:chOff x="16164196" y="17668285"/>
            <a:chExt cx="4785749" cy="486635"/>
          </a:xfrm>
        </p:grpSpPr>
        <p:sp>
          <p:nvSpPr>
            <p:cNvPr id="185" name="矩形 184"/>
            <p:cNvSpPr/>
            <p:nvPr userDrawn="1"/>
          </p:nvSpPr>
          <p:spPr>
            <a:xfrm>
              <a:off x="17352864" y="17668285"/>
              <a:ext cx="1199028" cy="486635"/>
            </a:xfrm>
            <a:prstGeom prst="rect">
              <a:avLst/>
            </a:prstGeom>
            <a:solidFill>
              <a:srgbClr val="8C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86" name="矩形 185"/>
            <p:cNvSpPr/>
            <p:nvPr userDrawn="1"/>
          </p:nvSpPr>
          <p:spPr>
            <a:xfrm>
              <a:off x="18551892" y="17668285"/>
              <a:ext cx="1199028" cy="486635"/>
            </a:xfrm>
            <a:prstGeom prst="rect">
              <a:avLst/>
            </a:prstGeom>
            <a:solidFill>
              <a:srgbClr val="7832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87" name="矩形 186"/>
            <p:cNvSpPr/>
            <p:nvPr userDrawn="1"/>
          </p:nvSpPr>
          <p:spPr>
            <a:xfrm>
              <a:off x="19750917" y="17668285"/>
              <a:ext cx="1199028" cy="486635"/>
            </a:xfrm>
            <a:prstGeom prst="rect">
              <a:avLst/>
            </a:prstGeom>
            <a:solidFill>
              <a:srgbClr val="67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88" name="矩形 187"/>
            <p:cNvSpPr/>
            <p:nvPr userDrawn="1"/>
          </p:nvSpPr>
          <p:spPr>
            <a:xfrm>
              <a:off x="16164196" y="17668285"/>
              <a:ext cx="1199028" cy="486635"/>
            </a:xfrm>
            <a:prstGeom prst="rect">
              <a:avLst/>
            </a:prstGeom>
            <a:solidFill>
              <a:srgbClr val="8C6D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204" name="矩形 203"/>
          <p:cNvSpPr/>
          <p:nvPr/>
        </p:nvSpPr>
        <p:spPr>
          <a:xfrm>
            <a:off x="-2692509" y="6189140"/>
            <a:ext cx="700461" cy="297517"/>
          </a:xfrm>
          <a:prstGeom prst="rect">
            <a:avLst/>
          </a:prstGeom>
          <a:solidFill>
            <a:srgbClr val="0033B7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05" name="矩形 204"/>
          <p:cNvSpPr/>
          <p:nvPr/>
        </p:nvSpPr>
        <p:spPr>
          <a:xfrm>
            <a:off x="-3398069" y="6189140"/>
            <a:ext cx="705560" cy="297517"/>
          </a:xfrm>
          <a:prstGeom prst="rect">
            <a:avLst/>
          </a:prstGeom>
          <a:solidFill>
            <a:srgbClr val="0A00C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06" name="矩形 205"/>
          <p:cNvSpPr/>
          <p:nvPr/>
        </p:nvSpPr>
        <p:spPr>
          <a:xfrm>
            <a:off x="-1992048" y="6186830"/>
            <a:ext cx="700461" cy="297517"/>
          </a:xfrm>
          <a:prstGeom prst="rect">
            <a:avLst/>
          </a:prstGeom>
          <a:solidFill>
            <a:srgbClr val="012889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07" name="矩形 206"/>
          <p:cNvSpPr/>
          <p:nvPr/>
        </p:nvSpPr>
        <p:spPr>
          <a:xfrm>
            <a:off x="-1291588" y="6186830"/>
            <a:ext cx="700461" cy="297517"/>
          </a:xfrm>
          <a:prstGeom prst="rect">
            <a:avLst/>
          </a:prstGeom>
          <a:solidFill>
            <a:srgbClr val="000955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08" name="文本框 207"/>
          <p:cNvSpPr txBox="1"/>
          <p:nvPr/>
        </p:nvSpPr>
        <p:spPr>
          <a:xfrm>
            <a:off x="-2451159" y="5860568"/>
            <a:ext cx="974626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其他品牌颜色</a:t>
            </a:r>
          </a:p>
        </p:txBody>
      </p:sp>
      <p:grpSp>
        <p:nvGrpSpPr>
          <p:cNvPr id="210" name="组 209"/>
          <p:cNvGrpSpPr/>
          <p:nvPr/>
        </p:nvGrpSpPr>
        <p:grpSpPr>
          <a:xfrm>
            <a:off x="-3398070" y="4458239"/>
            <a:ext cx="2806943" cy="351124"/>
            <a:chOff x="-3429000" y="9944467"/>
            <a:chExt cx="3171264" cy="702248"/>
          </a:xfrm>
        </p:grpSpPr>
        <p:sp>
          <p:nvSpPr>
            <p:cNvPr id="212" name="矩形 211"/>
            <p:cNvSpPr/>
            <p:nvPr userDrawn="1"/>
          </p:nvSpPr>
          <p:spPr>
            <a:xfrm>
              <a:off x="-2631863" y="9949089"/>
              <a:ext cx="791376" cy="697626"/>
            </a:xfrm>
            <a:prstGeom prst="rect">
              <a:avLst/>
            </a:prstGeom>
            <a:solidFill>
              <a:srgbClr val="FF59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213" name="矩形 212"/>
            <p:cNvSpPr/>
            <p:nvPr userDrawn="1"/>
          </p:nvSpPr>
          <p:spPr>
            <a:xfrm>
              <a:off x="-3429000" y="9949089"/>
              <a:ext cx="797137" cy="697626"/>
            </a:xfrm>
            <a:prstGeom prst="rect">
              <a:avLst/>
            </a:prstGeom>
            <a:solidFill>
              <a:srgbClr val="FFA31E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214" name="矩形 213"/>
            <p:cNvSpPr/>
            <p:nvPr userDrawn="1"/>
          </p:nvSpPr>
          <p:spPr>
            <a:xfrm>
              <a:off x="-1840486" y="9944467"/>
              <a:ext cx="791376" cy="697626"/>
            </a:xfrm>
            <a:prstGeom prst="rect">
              <a:avLst/>
            </a:prstGeom>
            <a:solidFill>
              <a:srgbClr val="DE4F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215" name="矩形 214"/>
            <p:cNvSpPr/>
            <p:nvPr userDrawn="1"/>
          </p:nvSpPr>
          <p:spPr>
            <a:xfrm>
              <a:off x="-1049112" y="9944467"/>
              <a:ext cx="791376" cy="697626"/>
            </a:xfrm>
            <a:prstGeom prst="rect">
              <a:avLst/>
            </a:prstGeom>
            <a:solidFill>
              <a:srgbClr val="C646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211" name="文本框 210"/>
          <p:cNvSpPr txBox="1"/>
          <p:nvPr/>
        </p:nvSpPr>
        <p:spPr>
          <a:xfrm>
            <a:off x="-2387041" y="4185714"/>
            <a:ext cx="84638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Xiaomi 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217" name="矩形 216"/>
          <p:cNvSpPr/>
          <p:nvPr/>
        </p:nvSpPr>
        <p:spPr>
          <a:xfrm>
            <a:off x="-2692509" y="5337669"/>
            <a:ext cx="700461" cy="297517"/>
          </a:xfrm>
          <a:prstGeom prst="rect">
            <a:avLst/>
          </a:prstGeom>
          <a:solidFill>
            <a:srgbClr val="348DF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18" name="矩形 217"/>
          <p:cNvSpPr/>
          <p:nvPr/>
        </p:nvSpPr>
        <p:spPr>
          <a:xfrm>
            <a:off x="-3398069" y="5337669"/>
            <a:ext cx="705560" cy="297517"/>
          </a:xfrm>
          <a:prstGeom prst="rect">
            <a:avLst/>
          </a:prstGeom>
          <a:solidFill>
            <a:srgbClr val="0FFBFA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19" name="矩形 218"/>
          <p:cNvSpPr/>
          <p:nvPr/>
        </p:nvSpPr>
        <p:spPr>
          <a:xfrm>
            <a:off x="-1992048" y="5335358"/>
            <a:ext cx="700461" cy="297517"/>
          </a:xfrm>
          <a:prstGeom prst="rect">
            <a:avLst/>
          </a:prstGeom>
          <a:solidFill>
            <a:srgbClr val="705EE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20" name="矩形 219"/>
          <p:cNvSpPr/>
          <p:nvPr/>
        </p:nvSpPr>
        <p:spPr>
          <a:xfrm>
            <a:off x="-1291588" y="5335358"/>
            <a:ext cx="700461" cy="297517"/>
          </a:xfrm>
          <a:prstGeom prst="rect">
            <a:avLst/>
          </a:prstGeom>
          <a:solidFill>
            <a:srgbClr val="A837DC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21" name="文本框 220"/>
          <p:cNvSpPr txBox="1"/>
          <p:nvPr/>
        </p:nvSpPr>
        <p:spPr>
          <a:xfrm>
            <a:off x="-2371009" y="5037185"/>
            <a:ext cx="814325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Honor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223" name="矩形 222"/>
          <p:cNvSpPr/>
          <p:nvPr/>
        </p:nvSpPr>
        <p:spPr>
          <a:xfrm>
            <a:off x="12494948" y="1401939"/>
            <a:ext cx="1673075" cy="297517"/>
          </a:xfrm>
          <a:prstGeom prst="rect">
            <a:avLst/>
          </a:prstGeom>
          <a:solidFill>
            <a:srgbClr val="00C9F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24" name="矩形 223"/>
          <p:cNvSpPr/>
          <p:nvPr/>
        </p:nvSpPr>
        <p:spPr>
          <a:xfrm>
            <a:off x="12494948" y="1827004"/>
            <a:ext cx="1673075" cy="297517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25" name="矩形 224"/>
          <p:cNvSpPr/>
          <p:nvPr/>
        </p:nvSpPr>
        <p:spPr>
          <a:xfrm>
            <a:off x="12494948" y="2245700"/>
            <a:ext cx="1673075" cy="297517"/>
          </a:xfrm>
          <a:prstGeom prst="rect">
            <a:avLst/>
          </a:prstGeom>
          <a:solidFill>
            <a:schemeClr val="accent3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26" name="矩形 225"/>
          <p:cNvSpPr/>
          <p:nvPr/>
        </p:nvSpPr>
        <p:spPr>
          <a:xfrm>
            <a:off x="12494948" y="2664397"/>
            <a:ext cx="1673075" cy="297517"/>
          </a:xfrm>
          <a:prstGeom prst="rect">
            <a:avLst/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27" name="矩形 226"/>
          <p:cNvSpPr/>
          <p:nvPr/>
        </p:nvSpPr>
        <p:spPr>
          <a:xfrm>
            <a:off x="12494948" y="3086546"/>
            <a:ext cx="1673075" cy="297517"/>
          </a:xfrm>
          <a:prstGeom prst="rect">
            <a:avLst/>
          </a:prstGeom>
          <a:solidFill>
            <a:srgbClr val="F0B51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28" name="矩形 227"/>
          <p:cNvSpPr/>
          <p:nvPr/>
        </p:nvSpPr>
        <p:spPr>
          <a:xfrm>
            <a:off x="12494948" y="3488918"/>
            <a:ext cx="1673075" cy="297517"/>
          </a:xfrm>
          <a:prstGeom prst="rect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29" name="文本框 228"/>
          <p:cNvSpPr txBox="1"/>
          <p:nvPr/>
        </p:nvSpPr>
        <p:spPr>
          <a:xfrm>
            <a:off x="12619797" y="3522997"/>
            <a:ext cx="14409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NEX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237" name="文本框 236"/>
          <p:cNvSpPr txBox="1"/>
          <p:nvPr/>
        </p:nvSpPr>
        <p:spPr>
          <a:xfrm>
            <a:off x="12653667" y="3111825"/>
            <a:ext cx="1407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 err="1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iQOO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grpSp>
        <p:nvGrpSpPr>
          <p:cNvPr id="81" name="组 65"/>
          <p:cNvGrpSpPr/>
          <p:nvPr/>
        </p:nvGrpSpPr>
        <p:grpSpPr>
          <a:xfrm>
            <a:off x="-3400879" y="2739059"/>
            <a:ext cx="2809752" cy="348813"/>
            <a:chOff x="5058585" y="17714855"/>
            <a:chExt cx="4833751" cy="515167"/>
          </a:xfrm>
        </p:grpSpPr>
        <p:sp>
          <p:nvSpPr>
            <p:cNvPr id="83" name="矩形 82"/>
            <p:cNvSpPr/>
            <p:nvPr userDrawn="1"/>
          </p:nvSpPr>
          <p:spPr>
            <a:xfrm>
              <a:off x="7494283" y="17714855"/>
              <a:ext cx="1199027" cy="515167"/>
            </a:xfrm>
            <a:prstGeom prst="rect">
              <a:avLst/>
            </a:prstGeom>
            <a:solidFill>
              <a:srgbClr val="00394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4" name="矩形 83"/>
            <p:cNvSpPr/>
            <p:nvPr userDrawn="1"/>
          </p:nvSpPr>
          <p:spPr>
            <a:xfrm>
              <a:off x="5058585" y="17714855"/>
              <a:ext cx="1215431" cy="515167"/>
            </a:xfrm>
            <a:prstGeom prst="rect">
              <a:avLst/>
            </a:prstGeom>
            <a:solidFill>
              <a:srgbClr val="00C87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5" name="矩形 84"/>
            <p:cNvSpPr/>
            <p:nvPr userDrawn="1"/>
          </p:nvSpPr>
          <p:spPr>
            <a:xfrm>
              <a:off x="8693309" y="17714855"/>
              <a:ext cx="1199027" cy="515167"/>
            </a:xfrm>
            <a:prstGeom prst="rect">
              <a:avLst/>
            </a:prstGeom>
            <a:solidFill>
              <a:srgbClr val="0070C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6" name="矩形 85"/>
            <p:cNvSpPr/>
            <p:nvPr userDrawn="1"/>
          </p:nvSpPr>
          <p:spPr>
            <a:xfrm>
              <a:off x="6267324" y="17714855"/>
              <a:ext cx="1215431" cy="515167"/>
            </a:xfrm>
            <a:prstGeom prst="rect">
              <a:avLst/>
            </a:prstGeom>
            <a:solidFill>
              <a:srgbClr val="66DECD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82" name="文本框 81"/>
          <p:cNvSpPr txBox="1"/>
          <p:nvPr/>
        </p:nvSpPr>
        <p:spPr>
          <a:xfrm>
            <a:off x="-2350175" y="2455919"/>
            <a:ext cx="772648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 err="1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Oppo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88" name="组 88"/>
          <p:cNvGrpSpPr/>
          <p:nvPr/>
        </p:nvGrpSpPr>
        <p:grpSpPr>
          <a:xfrm>
            <a:off x="-3388739" y="3603967"/>
            <a:ext cx="2797612" cy="348813"/>
            <a:chOff x="10651243" y="17726064"/>
            <a:chExt cx="4775839" cy="526796"/>
          </a:xfrm>
        </p:grpSpPr>
        <p:sp>
          <p:nvSpPr>
            <p:cNvPr id="90" name="矩形 89"/>
            <p:cNvSpPr/>
            <p:nvPr userDrawn="1"/>
          </p:nvSpPr>
          <p:spPr>
            <a:xfrm>
              <a:off x="14228056" y="17726064"/>
              <a:ext cx="1199026" cy="526796"/>
            </a:xfrm>
            <a:prstGeom prst="rect">
              <a:avLst/>
            </a:prstGeom>
            <a:solidFill>
              <a:srgbClr val="FF7575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1" name="矩形 90"/>
            <p:cNvSpPr/>
            <p:nvPr userDrawn="1"/>
          </p:nvSpPr>
          <p:spPr>
            <a:xfrm>
              <a:off x="11850271" y="17726064"/>
              <a:ext cx="1199026" cy="526796"/>
            </a:xfrm>
            <a:prstGeom prst="rect">
              <a:avLst/>
            </a:prstGeom>
            <a:solidFill>
              <a:srgbClr val="7A00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2" name="矩形 91"/>
            <p:cNvSpPr/>
            <p:nvPr userDrawn="1"/>
          </p:nvSpPr>
          <p:spPr>
            <a:xfrm>
              <a:off x="10651243" y="17726064"/>
              <a:ext cx="1199026" cy="526796"/>
            </a:xfrm>
            <a:prstGeom prst="rect">
              <a:avLst/>
            </a:prstGeom>
            <a:solidFill>
              <a:srgbClr val="FF3219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3" name="矩形 92"/>
            <p:cNvSpPr/>
            <p:nvPr userDrawn="1"/>
          </p:nvSpPr>
          <p:spPr>
            <a:xfrm>
              <a:off x="13035753" y="17726064"/>
              <a:ext cx="1199026" cy="526796"/>
            </a:xfrm>
            <a:prstGeom prst="rect">
              <a:avLst/>
            </a:prstGeom>
            <a:solidFill>
              <a:srgbClr val="361212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89" name="文本框 88"/>
          <p:cNvSpPr txBox="1"/>
          <p:nvPr/>
        </p:nvSpPr>
        <p:spPr>
          <a:xfrm>
            <a:off x="-2403072" y="3324009"/>
            <a:ext cx="87844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Huawei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94" name="文本框 93"/>
          <p:cNvSpPr txBox="1"/>
          <p:nvPr/>
        </p:nvSpPr>
        <p:spPr>
          <a:xfrm>
            <a:off x="-2663134" y="367319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P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95" name="文本框 94"/>
          <p:cNvSpPr txBox="1"/>
          <p:nvPr/>
        </p:nvSpPr>
        <p:spPr>
          <a:xfrm>
            <a:off x="-1954176" y="3667432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Mate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96" name="文本框 95"/>
          <p:cNvSpPr txBox="1"/>
          <p:nvPr/>
        </p:nvSpPr>
        <p:spPr>
          <a:xfrm>
            <a:off x="-1293545" y="3668248"/>
            <a:ext cx="7024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Nova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97" name="文本框 96"/>
          <p:cNvSpPr txBox="1"/>
          <p:nvPr/>
        </p:nvSpPr>
        <p:spPr>
          <a:xfrm>
            <a:off x="-1263986" y="2800229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R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98" name="文本框 97"/>
          <p:cNvSpPr txBox="1"/>
          <p:nvPr/>
        </p:nvSpPr>
        <p:spPr>
          <a:xfrm>
            <a:off x="-1991764" y="2829531"/>
            <a:ext cx="71037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2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Find X</a:t>
            </a:r>
          </a:p>
          <a:p>
            <a:pPr algn="ctr"/>
            <a:endParaRPr kumimoji="1" lang="zh-CN" altLang="en-US" sz="9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99" name="文本框 98"/>
          <p:cNvSpPr txBox="1"/>
          <p:nvPr/>
        </p:nvSpPr>
        <p:spPr>
          <a:xfrm>
            <a:off x="-2663935" y="280742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K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70" name="内容占位符 14"/>
          <p:cNvSpPr>
            <a:spLocks noGrp="1"/>
          </p:cNvSpPr>
          <p:nvPr>
            <p:ph sz="quarter" idx="37"/>
          </p:nvPr>
        </p:nvSpPr>
        <p:spPr>
          <a:xfrm>
            <a:off x="-993" y="3556922"/>
            <a:ext cx="8653431" cy="2087507"/>
          </a:xfrm>
          <a:solidFill>
            <a:schemeClr val="accent5">
              <a:lumMod val="75000"/>
              <a:alpha val="82000"/>
            </a:schemeClr>
          </a:solidFill>
        </p:spPr>
        <p:txBody>
          <a:bodyPr>
            <a:normAutofit/>
          </a:bodyPr>
          <a:lstStyle>
            <a:lvl1pPr marL="0" indent="0">
              <a:buNone/>
              <a:defRPr sz="400">
                <a:solidFill>
                  <a:schemeClr val="accent1"/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100" name="Textplatzhalter 8"/>
          <p:cNvSpPr>
            <a:spLocks noGrp="1"/>
          </p:cNvSpPr>
          <p:nvPr>
            <p:ph type="body" sz="quarter" idx="14" hasCustomPrompt="1"/>
          </p:nvPr>
        </p:nvSpPr>
        <p:spPr>
          <a:xfrm>
            <a:off x="863349" y="4265758"/>
            <a:ext cx="7387570" cy="4568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200" b="0" i="0" cap="none" baseline="0">
                <a:solidFill>
                  <a:schemeClr val="bg1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defRPr>
            </a:lvl1pPr>
          </a:lstStyle>
          <a:p>
            <a:pPr lvl="0"/>
            <a:r>
              <a:rPr lang="zh-CN" altLang="en-US" noProof="0" dirty="0"/>
              <a:t>封面副标题可在此处添加</a:t>
            </a:r>
            <a:endParaRPr lang="en-US" altLang="zh-CN" noProof="0" dirty="0"/>
          </a:p>
        </p:txBody>
      </p:sp>
      <p:sp>
        <p:nvSpPr>
          <p:cNvPr id="73" name="Textplatzhalter 3"/>
          <p:cNvSpPr>
            <a:spLocks noGrp="1"/>
          </p:cNvSpPr>
          <p:nvPr>
            <p:ph type="body" sz="quarter" idx="35" hasCustomPrompt="1"/>
          </p:nvPr>
        </p:nvSpPr>
        <p:spPr>
          <a:xfrm>
            <a:off x="821781" y="5206233"/>
            <a:ext cx="3227360" cy="276283"/>
          </a:xfrm>
        </p:spPr>
        <p:txBody>
          <a:bodyPr anchor="b">
            <a:noAutofit/>
          </a:bodyPr>
          <a:lstStyle>
            <a:lvl1pPr marL="0" marR="0" indent="0" algn="l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1400" b="0" i="0">
                <a:solidFill>
                  <a:schemeClr val="bg1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noProof="0" dirty="0"/>
              <a:t>部门名称  </a:t>
            </a:r>
            <a:r>
              <a:rPr lang="en-US" altLang="zh-CN" noProof="0" dirty="0"/>
              <a:t>|  </a:t>
            </a:r>
            <a:r>
              <a:rPr lang="zh-CN" altLang="en-US" noProof="0" dirty="0"/>
              <a:t>日期</a:t>
            </a:r>
            <a:endParaRPr lang="en-US" altLang="zh-CN" noProof="0" dirty="0"/>
          </a:p>
        </p:txBody>
      </p:sp>
      <p:sp>
        <p:nvSpPr>
          <p:cNvPr id="66" name="文本框 65"/>
          <p:cNvSpPr txBox="1"/>
          <p:nvPr/>
        </p:nvSpPr>
        <p:spPr>
          <a:xfrm>
            <a:off x="785907" y="1438816"/>
            <a:ext cx="4325055" cy="475500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>
              <a:lnSpc>
                <a:spcPct val="150000"/>
              </a:lnSpc>
            </a:pPr>
            <a:endParaRPr lang="zh-CN" altLang="en-US" sz="3600" dirty="0">
              <a:solidFill>
                <a:schemeClr val="bg1"/>
              </a:solidFill>
              <a:latin typeface="vivo type CN简 Bold" panose="02000800000000000000" pitchFamily="50" charset="-122"/>
              <a:ea typeface="vivo type CN简 Bold" panose="02000800000000000000" pitchFamily="50" charset="-122"/>
            </a:endParaRPr>
          </a:p>
        </p:txBody>
      </p:sp>
      <p:sp>
        <p:nvSpPr>
          <p:cNvPr id="74" name="Textplatzhalter 8"/>
          <p:cNvSpPr>
            <a:spLocks noGrp="1"/>
          </p:cNvSpPr>
          <p:nvPr>
            <p:ph type="body" sz="quarter" idx="38" hasCustomPrompt="1"/>
          </p:nvPr>
        </p:nvSpPr>
        <p:spPr>
          <a:xfrm>
            <a:off x="857306" y="3755487"/>
            <a:ext cx="7393613" cy="4568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3600" b="0" i="0" cap="none" baseline="0">
                <a:solidFill>
                  <a:schemeClr val="bg1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defRPr>
            </a:lvl1pPr>
          </a:lstStyle>
          <a:p>
            <a:pPr lvl="0"/>
            <a:r>
              <a:rPr lang="en-US" altLang="zh-CN" noProof="0" dirty="0"/>
              <a:t>PPT</a:t>
            </a:r>
            <a:r>
              <a:rPr lang="zh-CN" altLang="en-US" noProof="0" dirty="0"/>
              <a:t>封面示意</a:t>
            </a:r>
            <a:endParaRPr lang="en-US" altLang="zh-CN" noProof="0" dirty="0"/>
          </a:p>
        </p:txBody>
      </p:sp>
      <p:pic>
        <p:nvPicPr>
          <p:cNvPr id="67" name="图片占位符 9"/>
          <p:cNvPicPr>
            <a:picLocks noChangeAspect="1"/>
          </p:cNvPicPr>
          <p:nvPr userDrawn="1"/>
        </p:nvPicPr>
        <p:blipFill>
          <a:blip r:embed="rId2" cstate="email"/>
          <a:srcRect/>
          <a:stretch>
            <a:fillRect/>
          </a:stretch>
        </p:blipFill>
        <p:spPr>
          <a:xfrm>
            <a:off x="0" y="-1"/>
            <a:ext cx="12195175" cy="6858001"/>
          </a:xfrm>
          <a:prstGeom prst="rect">
            <a:avLst/>
          </a:prstGeom>
        </p:spPr>
      </p:pic>
      <p:sp>
        <p:nvSpPr>
          <p:cNvPr id="68" name="文本框 67"/>
          <p:cNvSpPr txBox="1"/>
          <p:nvPr userDrawn="1"/>
        </p:nvSpPr>
        <p:spPr>
          <a:xfrm>
            <a:off x="12250725" y="924379"/>
            <a:ext cx="2208397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vivo</a:t>
            </a: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2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69" name="矩形 68"/>
          <p:cNvSpPr/>
          <p:nvPr userDrawn="1"/>
        </p:nvSpPr>
        <p:spPr>
          <a:xfrm>
            <a:off x="-2595443" y="187627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竞品颜色</a:t>
            </a:r>
            <a:endParaRPr lang="zh-CN" altLang="en-US" sz="1600" dirty="0"/>
          </a:p>
        </p:txBody>
      </p:sp>
      <p:sp>
        <p:nvSpPr>
          <p:cNvPr id="71" name="矩形 70"/>
          <p:cNvSpPr/>
          <p:nvPr userDrawn="1"/>
        </p:nvSpPr>
        <p:spPr>
          <a:xfrm>
            <a:off x="12698804" y="422275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品牌颜色</a:t>
            </a:r>
            <a:endParaRPr lang="zh-CN" altLang="en-US" sz="1600" dirty="0"/>
          </a:p>
        </p:txBody>
      </p:sp>
      <p:sp>
        <p:nvSpPr>
          <p:cNvPr id="72" name="文本框 71"/>
          <p:cNvSpPr txBox="1"/>
          <p:nvPr userDrawn="1"/>
        </p:nvSpPr>
        <p:spPr>
          <a:xfrm>
            <a:off x="-2354986" y="745116"/>
            <a:ext cx="78226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Apple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76" name="组 176"/>
          <p:cNvGrpSpPr/>
          <p:nvPr userDrawn="1"/>
        </p:nvGrpSpPr>
        <p:grpSpPr>
          <a:xfrm>
            <a:off x="-3386918" y="1009241"/>
            <a:ext cx="2795791" cy="348813"/>
            <a:chOff x="-5043485" y="1324983"/>
            <a:chExt cx="4785749" cy="538842"/>
          </a:xfrm>
        </p:grpSpPr>
        <p:sp>
          <p:nvSpPr>
            <p:cNvPr id="77" name="矩形 76"/>
            <p:cNvSpPr/>
            <p:nvPr userDrawn="1"/>
          </p:nvSpPr>
          <p:spPr>
            <a:xfrm>
              <a:off x="-3854817" y="1324983"/>
              <a:ext cx="1199028" cy="538842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79" name="矩形 78"/>
            <p:cNvSpPr/>
            <p:nvPr userDrawn="1"/>
          </p:nvSpPr>
          <p:spPr>
            <a:xfrm>
              <a:off x="-2655789" y="1324983"/>
              <a:ext cx="1199028" cy="538842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0" name="矩形 79"/>
            <p:cNvSpPr/>
            <p:nvPr userDrawn="1"/>
          </p:nvSpPr>
          <p:spPr>
            <a:xfrm>
              <a:off x="-5043485" y="1324983"/>
              <a:ext cx="1199028" cy="53884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7" name="矩形 86"/>
            <p:cNvSpPr/>
            <p:nvPr userDrawn="1"/>
          </p:nvSpPr>
          <p:spPr>
            <a:xfrm>
              <a:off x="-1456764" y="1324983"/>
              <a:ext cx="1199028" cy="538842"/>
            </a:xfrm>
            <a:prstGeom prst="rect">
              <a:avLst/>
            </a:prstGeom>
            <a:solidFill>
              <a:schemeClr val="tx1">
                <a:lumMod val="9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01" name="文本框 100"/>
          <p:cNvSpPr txBox="1"/>
          <p:nvPr userDrawn="1"/>
        </p:nvSpPr>
        <p:spPr>
          <a:xfrm>
            <a:off x="-2456774" y="1587829"/>
            <a:ext cx="98584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Samsung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02" name="组 183"/>
          <p:cNvGrpSpPr/>
          <p:nvPr userDrawn="1"/>
        </p:nvGrpSpPr>
        <p:grpSpPr>
          <a:xfrm>
            <a:off x="-3386918" y="1862479"/>
            <a:ext cx="2795791" cy="348813"/>
            <a:chOff x="16164196" y="17668285"/>
            <a:chExt cx="4785749" cy="486635"/>
          </a:xfrm>
        </p:grpSpPr>
        <p:sp>
          <p:nvSpPr>
            <p:cNvPr id="103" name="矩形 102"/>
            <p:cNvSpPr/>
            <p:nvPr userDrawn="1"/>
          </p:nvSpPr>
          <p:spPr>
            <a:xfrm>
              <a:off x="17352864" y="17668285"/>
              <a:ext cx="1199028" cy="486635"/>
            </a:xfrm>
            <a:prstGeom prst="rect">
              <a:avLst/>
            </a:prstGeom>
            <a:solidFill>
              <a:srgbClr val="8C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04" name="矩形 103"/>
            <p:cNvSpPr/>
            <p:nvPr userDrawn="1"/>
          </p:nvSpPr>
          <p:spPr>
            <a:xfrm>
              <a:off x="18551892" y="17668285"/>
              <a:ext cx="1199028" cy="486635"/>
            </a:xfrm>
            <a:prstGeom prst="rect">
              <a:avLst/>
            </a:prstGeom>
            <a:solidFill>
              <a:srgbClr val="7832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05" name="矩形 104"/>
            <p:cNvSpPr/>
            <p:nvPr userDrawn="1"/>
          </p:nvSpPr>
          <p:spPr>
            <a:xfrm>
              <a:off x="19750917" y="17668285"/>
              <a:ext cx="1199028" cy="486635"/>
            </a:xfrm>
            <a:prstGeom prst="rect">
              <a:avLst/>
            </a:prstGeom>
            <a:solidFill>
              <a:srgbClr val="67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06" name="矩形 105"/>
            <p:cNvSpPr/>
            <p:nvPr userDrawn="1"/>
          </p:nvSpPr>
          <p:spPr>
            <a:xfrm>
              <a:off x="16164196" y="17668285"/>
              <a:ext cx="1199028" cy="486635"/>
            </a:xfrm>
            <a:prstGeom prst="rect">
              <a:avLst/>
            </a:prstGeom>
            <a:solidFill>
              <a:srgbClr val="8C6D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07" name="矩形 106"/>
          <p:cNvSpPr/>
          <p:nvPr userDrawn="1"/>
        </p:nvSpPr>
        <p:spPr>
          <a:xfrm>
            <a:off x="-2692509" y="6189140"/>
            <a:ext cx="700461" cy="297517"/>
          </a:xfrm>
          <a:prstGeom prst="rect">
            <a:avLst/>
          </a:prstGeom>
          <a:solidFill>
            <a:srgbClr val="0033B7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08" name="矩形 107"/>
          <p:cNvSpPr/>
          <p:nvPr userDrawn="1"/>
        </p:nvSpPr>
        <p:spPr>
          <a:xfrm>
            <a:off x="-3398069" y="6189140"/>
            <a:ext cx="705560" cy="297517"/>
          </a:xfrm>
          <a:prstGeom prst="rect">
            <a:avLst/>
          </a:prstGeom>
          <a:solidFill>
            <a:srgbClr val="0A00C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09" name="矩形 108"/>
          <p:cNvSpPr/>
          <p:nvPr userDrawn="1"/>
        </p:nvSpPr>
        <p:spPr>
          <a:xfrm>
            <a:off x="-1992048" y="6186830"/>
            <a:ext cx="700461" cy="297517"/>
          </a:xfrm>
          <a:prstGeom prst="rect">
            <a:avLst/>
          </a:prstGeom>
          <a:solidFill>
            <a:srgbClr val="012889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10" name="矩形 109"/>
          <p:cNvSpPr/>
          <p:nvPr userDrawn="1"/>
        </p:nvSpPr>
        <p:spPr>
          <a:xfrm>
            <a:off x="-1291588" y="6186830"/>
            <a:ext cx="700461" cy="297517"/>
          </a:xfrm>
          <a:prstGeom prst="rect">
            <a:avLst/>
          </a:prstGeom>
          <a:solidFill>
            <a:srgbClr val="000955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11" name="文本框 110"/>
          <p:cNvSpPr txBox="1"/>
          <p:nvPr userDrawn="1"/>
        </p:nvSpPr>
        <p:spPr>
          <a:xfrm>
            <a:off x="-2451159" y="5860568"/>
            <a:ext cx="974626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其他品牌颜色</a:t>
            </a:r>
          </a:p>
        </p:txBody>
      </p:sp>
      <p:grpSp>
        <p:nvGrpSpPr>
          <p:cNvPr id="112" name="组 209"/>
          <p:cNvGrpSpPr/>
          <p:nvPr userDrawn="1"/>
        </p:nvGrpSpPr>
        <p:grpSpPr>
          <a:xfrm>
            <a:off x="-3398070" y="4458239"/>
            <a:ext cx="2806943" cy="351124"/>
            <a:chOff x="-3429000" y="9944467"/>
            <a:chExt cx="3171264" cy="702248"/>
          </a:xfrm>
        </p:grpSpPr>
        <p:sp>
          <p:nvSpPr>
            <p:cNvPr id="113" name="矩形 112"/>
            <p:cNvSpPr/>
            <p:nvPr userDrawn="1"/>
          </p:nvSpPr>
          <p:spPr>
            <a:xfrm>
              <a:off x="-2631863" y="9949089"/>
              <a:ext cx="791376" cy="697626"/>
            </a:xfrm>
            <a:prstGeom prst="rect">
              <a:avLst/>
            </a:prstGeom>
            <a:solidFill>
              <a:srgbClr val="FF59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4" name="矩形 113"/>
            <p:cNvSpPr/>
            <p:nvPr userDrawn="1"/>
          </p:nvSpPr>
          <p:spPr>
            <a:xfrm>
              <a:off x="-3429000" y="9949089"/>
              <a:ext cx="797137" cy="697626"/>
            </a:xfrm>
            <a:prstGeom prst="rect">
              <a:avLst/>
            </a:prstGeom>
            <a:solidFill>
              <a:srgbClr val="FFA31E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5" name="矩形 114"/>
            <p:cNvSpPr/>
            <p:nvPr userDrawn="1"/>
          </p:nvSpPr>
          <p:spPr>
            <a:xfrm>
              <a:off x="-1840486" y="9944467"/>
              <a:ext cx="791376" cy="697626"/>
            </a:xfrm>
            <a:prstGeom prst="rect">
              <a:avLst/>
            </a:prstGeom>
            <a:solidFill>
              <a:srgbClr val="DE4F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6" name="矩形 115"/>
            <p:cNvSpPr/>
            <p:nvPr userDrawn="1"/>
          </p:nvSpPr>
          <p:spPr>
            <a:xfrm>
              <a:off x="-1049112" y="9944467"/>
              <a:ext cx="791376" cy="697626"/>
            </a:xfrm>
            <a:prstGeom prst="rect">
              <a:avLst/>
            </a:prstGeom>
            <a:solidFill>
              <a:srgbClr val="C646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17" name="文本框 116"/>
          <p:cNvSpPr txBox="1"/>
          <p:nvPr userDrawn="1"/>
        </p:nvSpPr>
        <p:spPr>
          <a:xfrm>
            <a:off x="-2387041" y="4185714"/>
            <a:ext cx="84638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Xiaomi 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18" name="矩形 117"/>
          <p:cNvSpPr/>
          <p:nvPr userDrawn="1"/>
        </p:nvSpPr>
        <p:spPr>
          <a:xfrm>
            <a:off x="-2692509" y="5337669"/>
            <a:ext cx="700461" cy="297517"/>
          </a:xfrm>
          <a:prstGeom prst="rect">
            <a:avLst/>
          </a:prstGeom>
          <a:solidFill>
            <a:srgbClr val="348DF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19" name="矩形 118"/>
          <p:cNvSpPr/>
          <p:nvPr userDrawn="1"/>
        </p:nvSpPr>
        <p:spPr>
          <a:xfrm>
            <a:off x="-3398069" y="5337669"/>
            <a:ext cx="705560" cy="297517"/>
          </a:xfrm>
          <a:prstGeom prst="rect">
            <a:avLst/>
          </a:prstGeom>
          <a:solidFill>
            <a:srgbClr val="0FFBFA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0" name="矩形 119"/>
          <p:cNvSpPr/>
          <p:nvPr userDrawn="1"/>
        </p:nvSpPr>
        <p:spPr>
          <a:xfrm>
            <a:off x="-1992048" y="5335358"/>
            <a:ext cx="700461" cy="297517"/>
          </a:xfrm>
          <a:prstGeom prst="rect">
            <a:avLst/>
          </a:prstGeom>
          <a:solidFill>
            <a:srgbClr val="705EE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1" name="矩形 120"/>
          <p:cNvSpPr/>
          <p:nvPr userDrawn="1"/>
        </p:nvSpPr>
        <p:spPr>
          <a:xfrm>
            <a:off x="-1291588" y="5335358"/>
            <a:ext cx="700461" cy="297517"/>
          </a:xfrm>
          <a:prstGeom prst="rect">
            <a:avLst/>
          </a:prstGeom>
          <a:solidFill>
            <a:srgbClr val="A837DC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2" name="文本框 121"/>
          <p:cNvSpPr txBox="1"/>
          <p:nvPr userDrawn="1"/>
        </p:nvSpPr>
        <p:spPr>
          <a:xfrm>
            <a:off x="-2371009" y="5037185"/>
            <a:ext cx="814325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Honor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23" name="矩形 122"/>
          <p:cNvSpPr/>
          <p:nvPr userDrawn="1"/>
        </p:nvSpPr>
        <p:spPr>
          <a:xfrm>
            <a:off x="12494948" y="1401939"/>
            <a:ext cx="1673075" cy="297517"/>
          </a:xfrm>
          <a:prstGeom prst="rect">
            <a:avLst/>
          </a:prstGeom>
          <a:solidFill>
            <a:srgbClr val="00C9F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4" name="矩形 123"/>
          <p:cNvSpPr/>
          <p:nvPr userDrawn="1"/>
        </p:nvSpPr>
        <p:spPr>
          <a:xfrm>
            <a:off x="12494948" y="1827004"/>
            <a:ext cx="1673075" cy="297517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5" name="矩形 124"/>
          <p:cNvSpPr/>
          <p:nvPr userDrawn="1"/>
        </p:nvSpPr>
        <p:spPr>
          <a:xfrm>
            <a:off x="12494948" y="2245700"/>
            <a:ext cx="1673075" cy="297517"/>
          </a:xfrm>
          <a:prstGeom prst="rect">
            <a:avLst/>
          </a:prstGeom>
          <a:solidFill>
            <a:schemeClr val="accent3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6" name="矩形 125"/>
          <p:cNvSpPr/>
          <p:nvPr userDrawn="1"/>
        </p:nvSpPr>
        <p:spPr>
          <a:xfrm>
            <a:off x="12494948" y="2664397"/>
            <a:ext cx="1673075" cy="297517"/>
          </a:xfrm>
          <a:prstGeom prst="rect">
            <a:avLst/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7" name="矩形 126"/>
          <p:cNvSpPr/>
          <p:nvPr userDrawn="1"/>
        </p:nvSpPr>
        <p:spPr>
          <a:xfrm>
            <a:off x="12494948" y="3086546"/>
            <a:ext cx="1673075" cy="297517"/>
          </a:xfrm>
          <a:prstGeom prst="rect">
            <a:avLst/>
          </a:prstGeom>
          <a:solidFill>
            <a:srgbClr val="F0B51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8" name="矩形 127"/>
          <p:cNvSpPr/>
          <p:nvPr userDrawn="1"/>
        </p:nvSpPr>
        <p:spPr>
          <a:xfrm>
            <a:off x="12494948" y="3488918"/>
            <a:ext cx="1673075" cy="297517"/>
          </a:xfrm>
          <a:prstGeom prst="rect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9" name="文本框 128"/>
          <p:cNvSpPr txBox="1"/>
          <p:nvPr userDrawn="1"/>
        </p:nvSpPr>
        <p:spPr>
          <a:xfrm>
            <a:off x="12619797" y="3522997"/>
            <a:ext cx="14409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NEX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30" name="文本框 129"/>
          <p:cNvSpPr txBox="1"/>
          <p:nvPr userDrawn="1"/>
        </p:nvSpPr>
        <p:spPr>
          <a:xfrm>
            <a:off x="12653667" y="3111825"/>
            <a:ext cx="1407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 err="1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iQOO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grpSp>
        <p:nvGrpSpPr>
          <p:cNvPr id="131" name="组 65"/>
          <p:cNvGrpSpPr/>
          <p:nvPr userDrawn="1"/>
        </p:nvGrpSpPr>
        <p:grpSpPr>
          <a:xfrm>
            <a:off x="-3400879" y="2739059"/>
            <a:ext cx="2809752" cy="348813"/>
            <a:chOff x="5058585" y="17714855"/>
            <a:chExt cx="4833751" cy="515167"/>
          </a:xfrm>
        </p:grpSpPr>
        <p:sp>
          <p:nvSpPr>
            <p:cNvPr id="132" name="矩形 131"/>
            <p:cNvSpPr/>
            <p:nvPr userDrawn="1"/>
          </p:nvSpPr>
          <p:spPr>
            <a:xfrm>
              <a:off x="7494283" y="17714855"/>
              <a:ext cx="1199027" cy="515167"/>
            </a:xfrm>
            <a:prstGeom prst="rect">
              <a:avLst/>
            </a:prstGeom>
            <a:solidFill>
              <a:srgbClr val="00394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3" name="矩形 132"/>
            <p:cNvSpPr/>
            <p:nvPr userDrawn="1"/>
          </p:nvSpPr>
          <p:spPr>
            <a:xfrm>
              <a:off x="5058585" y="17714855"/>
              <a:ext cx="1215431" cy="515167"/>
            </a:xfrm>
            <a:prstGeom prst="rect">
              <a:avLst/>
            </a:prstGeom>
            <a:solidFill>
              <a:srgbClr val="00C87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4" name="矩形 133"/>
            <p:cNvSpPr/>
            <p:nvPr userDrawn="1"/>
          </p:nvSpPr>
          <p:spPr>
            <a:xfrm>
              <a:off x="8693309" y="17714855"/>
              <a:ext cx="1199027" cy="515167"/>
            </a:xfrm>
            <a:prstGeom prst="rect">
              <a:avLst/>
            </a:prstGeom>
            <a:solidFill>
              <a:srgbClr val="0070C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5" name="矩形 134"/>
            <p:cNvSpPr/>
            <p:nvPr userDrawn="1"/>
          </p:nvSpPr>
          <p:spPr>
            <a:xfrm>
              <a:off x="6267324" y="17714855"/>
              <a:ext cx="1215431" cy="515167"/>
            </a:xfrm>
            <a:prstGeom prst="rect">
              <a:avLst/>
            </a:prstGeom>
            <a:solidFill>
              <a:srgbClr val="66DECD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36" name="文本框 135"/>
          <p:cNvSpPr txBox="1"/>
          <p:nvPr userDrawn="1"/>
        </p:nvSpPr>
        <p:spPr>
          <a:xfrm>
            <a:off x="-2350175" y="2455919"/>
            <a:ext cx="772648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 err="1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Oppo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37" name="组 88"/>
          <p:cNvGrpSpPr/>
          <p:nvPr userDrawn="1"/>
        </p:nvGrpSpPr>
        <p:grpSpPr>
          <a:xfrm>
            <a:off x="-3388739" y="3603967"/>
            <a:ext cx="2797612" cy="348813"/>
            <a:chOff x="10651243" y="17726064"/>
            <a:chExt cx="4775839" cy="526796"/>
          </a:xfrm>
        </p:grpSpPr>
        <p:sp>
          <p:nvSpPr>
            <p:cNvPr id="138" name="矩形 137"/>
            <p:cNvSpPr/>
            <p:nvPr userDrawn="1"/>
          </p:nvSpPr>
          <p:spPr>
            <a:xfrm>
              <a:off x="14228056" y="17726064"/>
              <a:ext cx="1199026" cy="526796"/>
            </a:xfrm>
            <a:prstGeom prst="rect">
              <a:avLst/>
            </a:prstGeom>
            <a:solidFill>
              <a:srgbClr val="FF7575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9" name="矩形 138"/>
            <p:cNvSpPr/>
            <p:nvPr userDrawn="1"/>
          </p:nvSpPr>
          <p:spPr>
            <a:xfrm>
              <a:off x="11850271" y="17726064"/>
              <a:ext cx="1199026" cy="526796"/>
            </a:xfrm>
            <a:prstGeom prst="rect">
              <a:avLst/>
            </a:prstGeom>
            <a:solidFill>
              <a:srgbClr val="7A00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0" name="矩形 139"/>
            <p:cNvSpPr/>
            <p:nvPr userDrawn="1"/>
          </p:nvSpPr>
          <p:spPr>
            <a:xfrm>
              <a:off x="10651243" y="17726064"/>
              <a:ext cx="1199026" cy="526796"/>
            </a:xfrm>
            <a:prstGeom prst="rect">
              <a:avLst/>
            </a:prstGeom>
            <a:solidFill>
              <a:srgbClr val="FF3219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1" name="矩形 140"/>
            <p:cNvSpPr/>
            <p:nvPr userDrawn="1"/>
          </p:nvSpPr>
          <p:spPr>
            <a:xfrm>
              <a:off x="13035753" y="17726064"/>
              <a:ext cx="1199026" cy="526796"/>
            </a:xfrm>
            <a:prstGeom prst="rect">
              <a:avLst/>
            </a:prstGeom>
            <a:solidFill>
              <a:srgbClr val="361212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42" name="文本框 141"/>
          <p:cNvSpPr txBox="1"/>
          <p:nvPr userDrawn="1"/>
        </p:nvSpPr>
        <p:spPr>
          <a:xfrm>
            <a:off x="-2403072" y="3324009"/>
            <a:ext cx="87844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Huawei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43" name="文本框 142"/>
          <p:cNvSpPr txBox="1"/>
          <p:nvPr userDrawn="1"/>
        </p:nvSpPr>
        <p:spPr>
          <a:xfrm>
            <a:off x="-2663134" y="367319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P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44" name="文本框 143"/>
          <p:cNvSpPr txBox="1"/>
          <p:nvPr userDrawn="1"/>
        </p:nvSpPr>
        <p:spPr>
          <a:xfrm>
            <a:off x="-1954176" y="3667432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Mate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45" name="文本框 144"/>
          <p:cNvSpPr txBox="1"/>
          <p:nvPr userDrawn="1"/>
        </p:nvSpPr>
        <p:spPr>
          <a:xfrm>
            <a:off x="-1293545" y="3668248"/>
            <a:ext cx="7024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Nova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46" name="文本框 145"/>
          <p:cNvSpPr txBox="1"/>
          <p:nvPr userDrawn="1"/>
        </p:nvSpPr>
        <p:spPr>
          <a:xfrm>
            <a:off x="-1263986" y="2800229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R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47" name="文本框 146"/>
          <p:cNvSpPr txBox="1"/>
          <p:nvPr userDrawn="1"/>
        </p:nvSpPr>
        <p:spPr>
          <a:xfrm>
            <a:off x="-1991764" y="2829531"/>
            <a:ext cx="71037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2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Find X</a:t>
            </a:r>
          </a:p>
          <a:p>
            <a:pPr algn="ctr"/>
            <a:endParaRPr kumimoji="1" lang="zh-CN" altLang="en-US" sz="9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48" name="文本框 147"/>
          <p:cNvSpPr txBox="1"/>
          <p:nvPr userDrawn="1"/>
        </p:nvSpPr>
        <p:spPr>
          <a:xfrm>
            <a:off x="-2663935" y="280742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K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49" name="文本框 148"/>
          <p:cNvSpPr txBox="1"/>
          <p:nvPr userDrawn="1"/>
        </p:nvSpPr>
        <p:spPr>
          <a:xfrm>
            <a:off x="785907" y="1438816"/>
            <a:ext cx="4325055" cy="475500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>
              <a:lnSpc>
                <a:spcPct val="150000"/>
              </a:lnSpc>
            </a:pPr>
            <a:endParaRPr lang="zh-CN" altLang="en-US" sz="3600" dirty="0">
              <a:solidFill>
                <a:schemeClr val="bg1"/>
              </a:solidFill>
              <a:latin typeface="vivo type CN简 Bold" panose="02000800000000000000" pitchFamily="50" charset="-122"/>
              <a:ea typeface="vivo type CN简 Bold" panose="02000800000000000000" pitchFamily="50" charset="-122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#16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矩形 41"/>
          <p:cNvSpPr/>
          <p:nvPr/>
        </p:nvSpPr>
        <p:spPr>
          <a:xfrm>
            <a:off x="567673" y="1321918"/>
            <a:ext cx="2577289" cy="5147588"/>
          </a:xfrm>
          <a:prstGeom prst="rect">
            <a:avLst/>
          </a:prstGeom>
          <a:solidFill>
            <a:srgbClr val="F3F2F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no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6213425" y="1321918"/>
            <a:ext cx="2579281" cy="5147588"/>
          </a:xfrm>
          <a:prstGeom prst="rect">
            <a:avLst/>
          </a:prstGeom>
          <a:solidFill>
            <a:srgbClr val="F3F2F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no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3393028" y="1321918"/>
            <a:ext cx="2575806" cy="5147588"/>
          </a:xfrm>
          <a:prstGeom prst="rect">
            <a:avLst/>
          </a:prstGeom>
          <a:solidFill>
            <a:srgbClr val="F3F2F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no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72" name="矩形 71"/>
          <p:cNvSpPr/>
          <p:nvPr/>
        </p:nvSpPr>
        <p:spPr>
          <a:xfrm>
            <a:off x="9026099" y="1321918"/>
            <a:ext cx="2579281" cy="5147588"/>
          </a:xfrm>
          <a:prstGeom prst="rect">
            <a:avLst/>
          </a:prstGeom>
          <a:solidFill>
            <a:srgbClr val="F3F2F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no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93" name="矩形 92"/>
          <p:cNvSpPr/>
          <p:nvPr/>
        </p:nvSpPr>
        <p:spPr>
          <a:xfrm>
            <a:off x="-2595443" y="187627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竞品颜色</a:t>
            </a:r>
            <a:endParaRPr lang="zh-CN" altLang="en-US" sz="1600" dirty="0"/>
          </a:p>
        </p:txBody>
      </p:sp>
      <p:sp>
        <p:nvSpPr>
          <p:cNvPr id="95" name="矩形 94"/>
          <p:cNvSpPr/>
          <p:nvPr/>
        </p:nvSpPr>
        <p:spPr>
          <a:xfrm>
            <a:off x="12698804" y="422275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品牌颜色</a:t>
            </a:r>
            <a:endParaRPr lang="zh-CN" altLang="en-US" sz="1600" dirty="0"/>
          </a:p>
        </p:txBody>
      </p:sp>
      <p:sp>
        <p:nvSpPr>
          <p:cNvPr id="96" name="文本框 95"/>
          <p:cNvSpPr txBox="1"/>
          <p:nvPr/>
        </p:nvSpPr>
        <p:spPr>
          <a:xfrm>
            <a:off x="-2354986" y="745116"/>
            <a:ext cx="78226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Apple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98" name="组 176"/>
          <p:cNvGrpSpPr/>
          <p:nvPr/>
        </p:nvGrpSpPr>
        <p:grpSpPr>
          <a:xfrm>
            <a:off x="-3386918" y="1009241"/>
            <a:ext cx="2795791" cy="348813"/>
            <a:chOff x="-5043485" y="1324983"/>
            <a:chExt cx="4785749" cy="538842"/>
          </a:xfrm>
        </p:grpSpPr>
        <p:sp>
          <p:nvSpPr>
            <p:cNvPr id="99" name="矩形 98"/>
            <p:cNvSpPr/>
            <p:nvPr userDrawn="1"/>
          </p:nvSpPr>
          <p:spPr>
            <a:xfrm>
              <a:off x="-3854817" y="1324983"/>
              <a:ext cx="1199028" cy="538842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02" name="矩形 101"/>
            <p:cNvSpPr/>
            <p:nvPr userDrawn="1"/>
          </p:nvSpPr>
          <p:spPr>
            <a:xfrm>
              <a:off x="-2655789" y="1324983"/>
              <a:ext cx="1199028" cy="538842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04" name="矩形 103"/>
            <p:cNvSpPr/>
            <p:nvPr userDrawn="1"/>
          </p:nvSpPr>
          <p:spPr>
            <a:xfrm>
              <a:off x="-5043485" y="1324983"/>
              <a:ext cx="1199028" cy="53884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06" name="矩形 105"/>
            <p:cNvSpPr/>
            <p:nvPr userDrawn="1"/>
          </p:nvSpPr>
          <p:spPr>
            <a:xfrm>
              <a:off x="-1456764" y="1324983"/>
              <a:ext cx="1199028" cy="538842"/>
            </a:xfrm>
            <a:prstGeom prst="rect">
              <a:avLst/>
            </a:prstGeom>
            <a:solidFill>
              <a:schemeClr val="tx1">
                <a:lumMod val="9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07" name="文本框 106"/>
          <p:cNvSpPr txBox="1"/>
          <p:nvPr/>
        </p:nvSpPr>
        <p:spPr>
          <a:xfrm>
            <a:off x="-2456774" y="1587829"/>
            <a:ext cx="98584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Samsung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08" name="组 183"/>
          <p:cNvGrpSpPr/>
          <p:nvPr/>
        </p:nvGrpSpPr>
        <p:grpSpPr>
          <a:xfrm>
            <a:off x="-3386918" y="1862479"/>
            <a:ext cx="2795791" cy="348813"/>
            <a:chOff x="16164196" y="17668285"/>
            <a:chExt cx="4785749" cy="486635"/>
          </a:xfrm>
        </p:grpSpPr>
        <p:sp>
          <p:nvSpPr>
            <p:cNvPr id="110" name="矩形 109"/>
            <p:cNvSpPr/>
            <p:nvPr userDrawn="1"/>
          </p:nvSpPr>
          <p:spPr>
            <a:xfrm>
              <a:off x="17352864" y="17668285"/>
              <a:ext cx="1199028" cy="486635"/>
            </a:xfrm>
            <a:prstGeom prst="rect">
              <a:avLst/>
            </a:prstGeom>
            <a:solidFill>
              <a:srgbClr val="8C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0" name="矩形 129"/>
            <p:cNvSpPr/>
            <p:nvPr userDrawn="1"/>
          </p:nvSpPr>
          <p:spPr>
            <a:xfrm>
              <a:off x="18551892" y="17668285"/>
              <a:ext cx="1199028" cy="486635"/>
            </a:xfrm>
            <a:prstGeom prst="rect">
              <a:avLst/>
            </a:prstGeom>
            <a:solidFill>
              <a:srgbClr val="7832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1" name="矩形 130"/>
            <p:cNvSpPr/>
            <p:nvPr userDrawn="1"/>
          </p:nvSpPr>
          <p:spPr>
            <a:xfrm>
              <a:off x="19750917" y="17668285"/>
              <a:ext cx="1199028" cy="486635"/>
            </a:xfrm>
            <a:prstGeom prst="rect">
              <a:avLst/>
            </a:prstGeom>
            <a:solidFill>
              <a:srgbClr val="67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4" name="矩形 133"/>
            <p:cNvSpPr/>
            <p:nvPr userDrawn="1"/>
          </p:nvSpPr>
          <p:spPr>
            <a:xfrm>
              <a:off x="16164196" y="17668285"/>
              <a:ext cx="1199028" cy="486635"/>
            </a:xfrm>
            <a:prstGeom prst="rect">
              <a:avLst/>
            </a:prstGeom>
            <a:solidFill>
              <a:srgbClr val="8C6D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35" name="矩形 134"/>
          <p:cNvSpPr/>
          <p:nvPr/>
        </p:nvSpPr>
        <p:spPr>
          <a:xfrm>
            <a:off x="-2692509" y="6189140"/>
            <a:ext cx="700461" cy="297517"/>
          </a:xfrm>
          <a:prstGeom prst="rect">
            <a:avLst/>
          </a:prstGeom>
          <a:solidFill>
            <a:srgbClr val="0033B7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6" name="矩形 135"/>
          <p:cNvSpPr/>
          <p:nvPr/>
        </p:nvSpPr>
        <p:spPr>
          <a:xfrm>
            <a:off x="-3398069" y="6189140"/>
            <a:ext cx="705560" cy="297517"/>
          </a:xfrm>
          <a:prstGeom prst="rect">
            <a:avLst/>
          </a:prstGeom>
          <a:solidFill>
            <a:srgbClr val="0A00C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7" name="矩形 136"/>
          <p:cNvSpPr/>
          <p:nvPr/>
        </p:nvSpPr>
        <p:spPr>
          <a:xfrm>
            <a:off x="-1992048" y="6186830"/>
            <a:ext cx="700461" cy="297517"/>
          </a:xfrm>
          <a:prstGeom prst="rect">
            <a:avLst/>
          </a:prstGeom>
          <a:solidFill>
            <a:srgbClr val="012889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8" name="矩形 137"/>
          <p:cNvSpPr/>
          <p:nvPr/>
        </p:nvSpPr>
        <p:spPr>
          <a:xfrm>
            <a:off x="-1291588" y="6186830"/>
            <a:ext cx="700461" cy="297517"/>
          </a:xfrm>
          <a:prstGeom prst="rect">
            <a:avLst/>
          </a:prstGeom>
          <a:solidFill>
            <a:srgbClr val="000955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9" name="文本框 138"/>
          <p:cNvSpPr txBox="1"/>
          <p:nvPr/>
        </p:nvSpPr>
        <p:spPr>
          <a:xfrm>
            <a:off x="-2451159" y="5860568"/>
            <a:ext cx="974626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其他品牌颜色</a:t>
            </a:r>
          </a:p>
        </p:txBody>
      </p:sp>
      <p:grpSp>
        <p:nvGrpSpPr>
          <p:cNvPr id="140" name="组 209"/>
          <p:cNvGrpSpPr/>
          <p:nvPr/>
        </p:nvGrpSpPr>
        <p:grpSpPr>
          <a:xfrm>
            <a:off x="-3398070" y="4458239"/>
            <a:ext cx="2806943" cy="351124"/>
            <a:chOff x="-3429000" y="9944467"/>
            <a:chExt cx="3171264" cy="702248"/>
          </a:xfrm>
        </p:grpSpPr>
        <p:sp>
          <p:nvSpPr>
            <p:cNvPr id="141" name="矩形 140"/>
            <p:cNvSpPr/>
            <p:nvPr userDrawn="1"/>
          </p:nvSpPr>
          <p:spPr>
            <a:xfrm>
              <a:off x="-2631863" y="9949089"/>
              <a:ext cx="791376" cy="697626"/>
            </a:xfrm>
            <a:prstGeom prst="rect">
              <a:avLst/>
            </a:prstGeom>
            <a:solidFill>
              <a:srgbClr val="FF59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2" name="矩形 141"/>
            <p:cNvSpPr/>
            <p:nvPr userDrawn="1"/>
          </p:nvSpPr>
          <p:spPr>
            <a:xfrm>
              <a:off x="-3429000" y="9949089"/>
              <a:ext cx="797137" cy="697626"/>
            </a:xfrm>
            <a:prstGeom prst="rect">
              <a:avLst/>
            </a:prstGeom>
            <a:solidFill>
              <a:srgbClr val="FFA31E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3" name="矩形 142"/>
            <p:cNvSpPr/>
            <p:nvPr userDrawn="1"/>
          </p:nvSpPr>
          <p:spPr>
            <a:xfrm>
              <a:off x="-1840486" y="9944467"/>
              <a:ext cx="791376" cy="697626"/>
            </a:xfrm>
            <a:prstGeom prst="rect">
              <a:avLst/>
            </a:prstGeom>
            <a:solidFill>
              <a:srgbClr val="DE4F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4" name="矩形 143"/>
            <p:cNvSpPr/>
            <p:nvPr userDrawn="1"/>
          </p:nvSpPr>
          <p:spPr>
            <a:xfrm>
              <a:off x="-1049112" y="9944467"/>
              <a:ext cx="791376" cy="697626"/>
            </a:xfrm>
            <a:prstGeom prst="rect">
              <a:avLst/>
            </a:prstGeom>
            <a:solidFill>
              <a:srgbClr val="C646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45" name="文本框 144"/>
          <p:cNvSpPr txBox="1"/>
          <p:nvPr/>
        </p:nvSpPr>
        <p:spPr>
          <a:xfrm>
            <a:off x="-2387041" y="4185714"/>
            <a:ext cx="84638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Xiaomi 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46" name="矩形 145"/>
          <p:cNvSpPr/>
          <p:nvPr/>
        </p:nvSpPr>
        <p:spPr>
          <a:xfrm>
            <a:off x="-2692509" y="5337669"/>
            <a:ext cx="700461" cy="297517"/>
          </a:xfrm>
          <a:prstGeom prst="rect">
            <a:avLst/>
          </a:prstGeom>
          <a:solidFill>
            <a:srgbClr val="348DF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7" name="矩形 146"/>
          <p:cNvSpPr/>
          <p:nvPr/>
        </p:nvSpPr>
        <p:spPr>
          <a:xfrm>
            <a:off x="-3398069" y="5337669"/>
            <a:ext cx="705560" cy="297517"/>
          </a:xfrm>
          <a:prstGeom prst="rect">
            <a:avLst/>
          </a:prstGeom>
          <a:solidFill>
            <a:srgbClr val="0FFBFA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8" name="矩形 147"/>
          <p:cNvSpPr/>
          <p:nvPr/>
        </p:nvSpPr>
        <p:spPr>
          <a:xfrm>
            <a:off x="-1992048" y="5335358"/>
            <a:ext cx="700461" cy="297517"/>
          </a:xfrm>
          <a:prstGeom prst="rect">
            <a:avLst/>
          </a:prstGeom>
          <a:solidFill>
            <a:srgbClr val="705EE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9" name="矩形 148"/>
          <p:cNvSpPr/>
          <p:nvPr/>
        </p:nvSpPr>
        <p:spPr>
          <a:xfrm>
            <a:off x="-1291588" y="5335358"/>
            <a:ext cx="700461" cy="297517"/>
          </a:xfrm>
          <a:prstGeom prst="rect">
            <a:avLst/>
          </a:prstGeom>
          <a:solidFill>
            <a:srgbClr val="A837DC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0" name="文本框 149"/>
          <p:cNvSpPr txBox="1"/>
          <p:nvPr/>
        </p:nvSpPr>
        <p:spPr>
          <a:xfrm>
            <a:off x="-2371009" y="5037185"/>
            <a:ext cx="814325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Honor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51" name="矩形 150"/>
          <p:cNvSpPr/>
          <p:nvPr/>
        </p:nvSpPr>
        <p:spPr>
          <a:xfrm>
            <a:off x="12494948" y="1401939"/>
            <a:ext cx="1673075" cy="297517"/>
          </a:xfrm>
          <a:prstGeom prst="rect">
            <a:avLst/>
          </a:prstGeom>
          <a:solidFill>
            <a:srgbClr val="00C9F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2" name="矩形 151"/>
          <p:cNvSpPr/>
          <p:nvPr/>
        </p:nvSpPr>
        <p:spPr>
          <a:xfrm>
            <a:off x="12494948" y="1827004"/>
            <a:ext cx="1673075" cy="297517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3" name="矩形 152"/>
          <p:cNvSpPr/>
          <p:nvPr/>
        </p:nvSpPr>
        <p:spPr>
          <a:xfrm>
            <a:off x="12494948" y="2245700"/>
            <a:ext cx="1673075" cy="297517"/>
          </a:xfrm>
          <a:prstGeom prst="rect">
            <a:avLst/>
          </a:prstGeom>
          <a:solidFill>
            <a:schemeClr val="accent3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4" name="矩形 153"/>
          <p:cNvSpPr/>
          <p:nvPr/>
        </p:nvSpPr>
        <p:spPr>
          <a:xfrm>
            <a:off x="12494948" y="2664397"/>
            <a:ext cx="1673075" cy="297517"/>
          </a:xfrm>
          <a:prstGeom prst="rect">
            <a:avLst/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5" name="矩形 154"/>
          <p:cNvSpPr/>
          <p:nvPr/>
        </p:nvSpPr>
        <p:spPr>
          <a:xfrm>
            <a:off x="12494948" y="3086546"/>
            <a:ext cx="1673075" cy="297517"/>
          </a:xfrm>
          <a:prstGeom prst="rect">
            <a:avLst/>
          </a:prstGeom>
          <a:solidFill>
            <a:srgbClr val="F0B51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6" name="矩形 155"/>
          <p:cNvSpPr/>
          <p:nvPr/>
        </p:nvSpPr>
        <p:spPr>
          <a:xfrm>
            <a:off x="12494948" y="3488918"/>
            <a:ext cx="1673075" cy="297517"/>
          </a:xfrm>
          <a:prstGeom prst="rect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7" name="文本框 156"/>
          <p:cNvSpPr txBox="1"/>
          <p:nvPr/>
        </p:nvSpPr>
        <p:spPr>
          <a:xfrm>
            <a:off x="12619797" y="3522997"/>
            <a:ext cx="14409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NEX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8" name="文本框 157"/>
          <p:cNvSpPr txBox="1"/>
          <p:nvPr/>
        </p:nvSpPr>
        <p:spPr>
          <a:xfrm>
            <a:off x="12653667" y="3111825"/>
            <a:ext cx="1407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 err="1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iQOO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grpSp>
        <p:nvGrpSpPr>
          <p:cNvPr id="159" name="组 65"/>
          <p:cNvGrpSpPr/>
          <p:nvPr/>
        </p:nvGrpSpPr>
        <p:grpSpPr>
          <a:xfrm>
            <a:off x="-3400879" y="2739059"/>
            <a:ext cx="2809752" cy="348813"/>
            <a:chOff x="5058585" y="17714855"/>
            <a:chExt cx="4833751" cy="515167"/>
          </a:xfrm>
        </p:grpSpPr>
        <p:sp>
          <p:nvSpPr>
            <p:cNvPr id="160" name="矩形 159"/>
            <p:cNvSpPr/>
            <p:nvPr userDrawn="1"/>
          </p:nvSpPr>
          <p:spPr>
            <a:xfrm>
              <a:off x="7494283" y="17714855"/>
              <a:ext cx="1199027" cy="515167"/>
            </a:xfrm>
            <a:prstGeom prst="rect">
              <a:avLst/>
            </a:prstGeom>
            <a:solidFill>
              <a:srgbClr val="00394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1" name="矩形 160"/>
            <p:cNvSpPr/>
            <p:nvPr userDrawn="1"/>
          </p:nvSpPr>
          <p:spPr>
            <a:xfrm>
              <a:off x="5058585" y="17714855"/>
              <a:ext cx="1215431" cy="515167"/>
            </a:xfrm>
            <a:prstGeom prst="rect">
              <a:avLst/>
            </a:prstGeom>
            <a:solidFill>
              <a:srgbClr val="00C87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2" name="矩形 161"/>
            <p:cNvSpPr/>
            <p:nvPr userDrawn="1"/>
          </p:nvSpPr>
          <p:spPr>
            <a:xfrm>
              <a:off x="8693309" y="17714855"/>
              <a:ext cx="1199027" cy="515167"/>
            </a:xfrm>
            <a:prstGeom prst="rect">
              <a:avLst/>
            </a:prstGeom>
            <a:solidFill>
              <a:srgbClr val="0070C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3" name="矩形 162"/>
            <p:cNvSpPr/>
            <p:nvPr userDrawn="1"/>
          </p:nvSpPr>
          <p:spPr>
            <a:xfrm>
              <a:off x="6267324" y="17714855"/>
              <a:ext cx="1215431" cy="515167"/>
            </a:xfrm>
            <a:prstGeom prst="rect">
              <a:avLst/>
            </a:prstGeom>
            <a:solidFill>
              <a:srgbClr val="66DECD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64" name="文本框 163"/>
          <p:cNvSpPr txBox="1"/>
          <p:nvPr/>
        </p:nvSpPr>
        <p:spPr>
          <a:xfrm>
            <a:off x="-2350175" y="2455919"/>
            <a:ext cx="772648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 err="1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Oppo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65" name="组 88"/>
          <p:cNvGrpSpPr/>
          <p:nvPr/>
        </p:nvGrpSpPr>
        <p:grpSpPr>
          <a:xfrm>
            <a:off x="-3388739" y="3603967"/>
            <a:ext cx="2797612" cy="348813"/>
            <a:chOff x="10651243" y="17726064"/>
            <a:chExt cx="4775839" cy="526796"/>
          </a:xfrm>
        </p:grpSpPr>
        <p:sp>
          <p:nvSpPr>
            <p:cNvPr id="166" name="矩形 165"/>
            <p:cNvSpPr/>
            <p:nvPr userDrawn="1"/>
          </p:nvSpPr>
          <p:spPr>
            <a:xfrm>
              <a:off x="14228056" y="17726064"/>
              <a:ext cx="1199026" cy="526796"/>
            </a:xfrm>
            <a:prstGeom prst="rect">
              <a:avLst/>
            </a:prstGeom>
            <a:solidFill>
              <a:srgbClr val="FF7575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7" name="矩形 166"/>
            <p:cNvSpPr/>
            <p:nvPr userDrawn="1"/>
          </p:nvSpPr>
          <p:spPr>
            <a:xfrm>
              <a:off x="11850271" y="17726064"/>
              <a:ext cx="1199026" cy="526796"/>
            </a:xfrm>
            <a:prstGeom prst="rect">
              <a:avLst/>
            </a:prstGeom>
            <a:solidFill>
              <a:srgbClr val="7A00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8" name="矩形 167"/>
            <p:cNvSpPr/>
            <p:nvPr userDrawn="1"/>
          </p:nvSpPr>
          <p:spPr>
            <a:xfrm>
              <a:off x="10651243" y="17726064"/>
              <a:ext cx="1199026" cy="526796"/>
            </a:xfrm>
            <a:prstGeom prst="rect">
              <a:avLst/>
            </a:prstGeom>
            <a:solidFill>
              <a:srgbClr val="FF3219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9" name="矩形 168"/>
            <p:cNvSpPr/>
            <p:nvPr userDrawn="1"/>
          </p:nvSpPr>
          <p:spPr>
            <a:xfrm>
              <a:off x="13035753" y="17726064"/>
              <a:ext cx="1199026" cy="526796"/>
            </a:xfrm>
            <a:prstGeom prst="rect">
              <a:avLst/>
            </a:prstGeom>
            <a:solidFill>
              <a:srgbClr val="361212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70" name="文本框 169"/>
          <p:cNvSpPr txBox="1"/>
          <p:nvPr/>
        </p:nvSpPr>
        <p:spPr>
          <a:xfrm>
            <a:off x="-2403072" y="3324009"/>
            <a:ext cx="87844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Huawei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71" name="文本框 170"/>
          <p:cNvSpPr txBox="1"/>
          <p:nvPr/>
        </p:nvSpPr>
        <p:spPr>
          <a:xfrm>
            <a:off x="-2663134" y="367319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P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2" name="文本框 171"/>
          <p:cNvSpPr txBox="1"/>
          <p:nvPr/>
        </p:nvSpPr>
        <p:spPr>
          <a:xfrm>
            <a:off x="-1954176" y="3667432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Mate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3" name="文本框 172"/>
          <p:cNvSpPr txBox="1"/>
          <p:nvPr/>
        </p:nvSpPr>
        <p:spPr>
          <a:xfrm>
            <a:off x="-1293545" y="3668248"/>
            <a:ext cx="7024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Nova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4" name="文本框 173"/>
          <p:cNvSpPr txBox="1"/>
          <p:nvPr/>
        </p:nvSpPr>
        <p:spPr>
          <a:xfrm>
            <a:off x="-1263986" y="2800229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R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5" name="文本框 174"/>
          <p:cNvSpPr txBox="1"/>
          <p:nvPr/>
        </p:nvSpPr>
        <p:spPr>
          <a:xfrm>
            <a:off x="-1991764" y="2829531"/>
            <a:ext cx="71037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2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Find X</a:t>
            </a:r>
          </a:p>
          <a:p>
            <a:pPr algn="ctr"/>
            <a:endParaRPr kumimoji="1" lang="zh-CN" altLang="en-US" sz="9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6" name="文本框 175"/>
          <p:cNvSpPr txBox="1"/>
          <p:nvPr/>
        </p:nvSpPr>
        <p:spPr>
          <a:xfrm>
            <a:off x="-2663935" y="280742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K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7" name="文本框 176"/>
          <p:cNvSpPr txBox="1"/>
          <p:nvPr/>
        </p:nvSpPr>
        <p:spPr>
          <a:xfrm>
            <a:off x="12250725" y="924379"/>
            <a:ext cx="2208397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vivo</a:t>
            </a: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2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80" name="内容占位符 4"/>
          <p:cNvSpPr>
            <a:spLocks noGrp="1"/>
          </p:cNvSpPr>
          <p:nvPr>
            <p:ph sz="quarter" idx="83"/>
          </p:nvPr>
        </p:nvSpPr>
        <p:spPr>
          <a:xfrm>
            <a:off x="729118" y="2870366"/>
            <a:ext cx="2261134" cy="3434182"/>
          </a:xfrm>
        </p:spPr>
        <p:txBody>
          <a:bodyPr>
            <a:normAutofit/>
          </a:bodyPr>
          <a:lstStyle>
            <a:lvl1pPr marL="171450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351790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483235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621665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2000250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</p:txBody>
      </p:sp>
      <p:sp>
        <p:nvSpPr>
          <p:cNvPr id="83" name="内容占位符 4"/>
          <p:cNvSpPr>
            <a:spLocks noGrp="1"/>
          </p:cNvSpPr>
          <p:nvPr>
            <p:ph sz="quarter" idx="84"/>
          </p:nvPr>
        </p:nvSpPr>
        <p:spPr>
          <a:xfrm>
            <a:off x="3550365" y="2870366"/>
            <a:ext cx="2261134" cy="3434182"/>
          </a:xfrm>
        </p:spPr>
        <p:txBody>
          <a:bodyPr>
            <a:normAutofit/>
          </a:bodyPr>
          <a:lstStyle>
            <a:lvl1pPr marL="171450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351790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483235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621665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2000250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</p:txBody>
      </p:sp>
      <p:sp>
        <p:nvSpPr>
          <p:cNvPr id="84" name="内容占位符 4"/>
          <p:cNvSpPr>
            <a:spLocks noGrp="1"/>
          </p:cNvSpPr>
          <p:nvPr>
            <p:ph sz="quarter" idx="85"/>
          </p:nvPr>
        </p:nvSpPr>
        <p:spPr>
          <a:xfrm>
            <a:off x="6370761" y="2870366"/>
            <a:ext cx="2261134" cy="3434182"/>
          </a:xfrm>
        </p:spPr>
        <p:txBody>
          <a:bodyPr>
            <a:normAutofit/>
          </a:bodyPr>
          <a:lstStyle>
            <a:lvl1pPr marL="171450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351790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483235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621665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2000250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</p:txBody>
      </p:sp>
      <p:sp>
        <p:nvSpPr>
          <p:cNvPr id="97" name="内容占位符 4"/>
          <p:cNvSpPr>
            <a:spLocks noGrp="1"/>
          </p:cNvSpPr>
          <p:nvPr>
            <p:ph sz="quarter" idx="86"/>
          </p:nvPr>
        </p:nvSpPr>
        <p:spPr>
          <a:xfrm>
            <a:off x="9186910" y="2870366"/>
            <a:ext cx="2261134" cy="3434182"/>
          </a:xfrm>
        </p:spPr>
        <p:txBody>
          <a:bodyPr>
            <a:normAutofit/>
          </a:bodyPr>
          <a:lstStyle>
            <a:lvl1pPr marL="171450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351790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483235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621665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2000250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</p:txBody>
      </p:sp>
      <p:pic>
        <p:nvPicPr>
          <p:cNvPr id="73" name="图片 72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0625745" y="317694"/>
            <a:ext cx="979635" cy="257702"/>
          </a:xfrm>
          <a:prstGeom prst="rect">
            <a:avLst/>
          </a:prstGeom>
        </p:spPr>
      </p:pic>
      <p:sp>
        <p:nvSpPr>
          <p:cNvPr id="78" name="图片占位符 2"/>
          <p:cNvSpPr>
            <a:spLocks noGrp="1"/>
          </p:cNvSpPr>
          <p:nvPr>
            <p:ph type="pic" sz="quarter" idx="87"/>
          </p:nvPr>
        </p:nvSpPr>
        <p:spPr>
          <a:xfrm>
            <a:off x="583829" y="1328988"/>
            <a:ext cx="2561133" cy="1430505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endParaRPr kumimoji="1" lang="zh-CN" altLang="en-US" dirty="0"/>
          </a:p>
        </p:txBody>
      </p:sp>
      <p:sp>
        <p:nvSpPr>
          <p:cNvPr id="79" name="图片占位符 2"/>
          <p:cNvSpPr>
            <a:spLocks noGrp="1"/>
          </p:cNvSpPr>
          <p:nvPr>
            <p:ph type="pic" sz="quarter" idx="88"/>
          </p:nvPr>
        </p:nvSpPr>
        <p:spPr>
          <a:xfrm>
            <a:off x="3407701" y="1328988"/>
            <a:ext cx="2561133" cy="1430505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endParaRPr kumimoji="1" lang="zh-CN" altLang="en-US" dirty="0"/>
          </a:p>
        </p:txBody>
      </p:sp>
      <p:sp>
        <p:nvSpPr>
          <p:cNvPr id="81" name="图片占位符 2"/>
          <p:cNvSpPr>
            <a:spLocks noGrp="1"/>
          </p:cNvSpPr>
          <p:nvPr>
            <p:ph type="pic" sz="quarter" idx="89"/>
          </p:nvPr>
        </p:nvSpPr>
        <p:spPr>
          <a:xfrm>
            <a:off x="6202228" y="1328988"/>
            <a:ext cx="2561133" cy="1430505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endParaRPr kumimoji="1" lang="zh-CN" altLang="en-US" dirty="0"/>
          </a:p>
        </p:txBody>
      </p:sp>
      <p:sp>
        <p:nvSpPr>
          <p:cNvPr id="82" name="图片占位符 2"/>
          <p:cNvSpPr>
            <a:spLocks noGrp="1"/>
          </p:cNvSpPr>
          <p:nvPr>
            <p:ph type="pic" sz="quarter" idx="90"/>
          </p:nvPr>
        </p:nvSpPr>
        <p:spPr>
          <a:xfrm>
            <a:off x="9026100" y="1328988"/>
            <a:ext cx="2561133" cy="1430505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endParaRPr kumimoji="1" lang="zh-CN" altLang="en-US" dirty="0"/>
          </a:p>
        </p:txBody>
      </p:sp>
      <p:sp>
        <p:nvSpPr>
          <p:cNvPr id="89" name="Textplatzhalter 8"/>
          <p:cNvSpPr>
            <a:spLocks noGrp="1"/>
          </p:cNvSpPr>
          <p:nvPr>
            <p:ph type="body" sz="quarter" idx="61" hasCustomPrompt="1"/>
          </p:nvPr>
        </p:nvSpPr>
        <p:spPr>
          <a:xfrm>
            <a:off x="560744" y="280072"/>
            <a:ext cx="9194219" cy="4568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2600" b="0" i="0" cap="none" baseline="0">
                <a:solidFill>
                  <a:schemeClr val="tx1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defRPr>
            </a:lvl1pPr>
          </a:lstStyle>
          <a:p>
            <a:pPr lvl="0"/>
            <a:r>
              <a:rPr lang="zh-CN" altLang="en-US" noProof="0" dirty="0"/>
              <a:t>标题可在此处添加</a:t>
            </a:r>
            <a:endParaRPr lang="en-US" altLang="zh-CN" noProof="0" dirty="0"/>
          </a:p>
        </p:txBody>
      </p:sp>
      <p:sp>
        <p:nvSpPr>
          <p:cNvPr id="90" name="Textplatzhalter 8"/>
          <p:cNvSpPr>
            <a:spLocks noGrp="1"/>
          </p:cNvSpPr>
          <p:nvPr>
            <p:ph type="body" sz="quarter" idx="62" hasCustomPrompt="1"/>
          </p:nvPr>
        </p:nvSpPr>
        <p:spPr>
          <a:xfrm>
            <a:off x="560744" y="742370"/>
            <a:ext cx="9194219" cy="267033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2200" b="0" i="0" cap="none" baseline="0">
                <a:solidFill>
                  <a:schemeClr val="bg1">
                    <a:lumMod val="65000"/>
                  </a:schemeClr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defRPr>
            </a:lvl1pPr>
          </a:lstStyle>
          <a:p>
            <a:pPr lvl="0"/>
            <a:r>
              <a:rPr lang="zh-CN" altLang="en-US" noProof="0" dirty="0"/>
              <a:t>副标题可在此处添加</a:t>
            </a:r>
            <a:endParaRPr lang="en-US" altLang="zh-CN" noProof="0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尾页">
    <p:bg>
      <p:bgPr>
        <a:solidFill>
          <a:srgbClr val="415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78070" y="1492739"/>
            <a:ext cx="8176613" cy="18774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5800" b="1" i="0" noProof="0" dirty="0">
                <a:solidFill>
                  <a:schemeClr val="bg1"/>
                </a:solidFill>
                <a:latin typeface="vivo type CN简 Bold" panose="02000800000000000000" pitchFamily="50" charset="-122"/>
                <a:ea typeface="vivo type CN简 Bold" panose="02000800000000000000" pitchFamily="50" charset="-122"/>
                <a:cs typeface="vivo type CNS" charset="-122"/>
              </a:rPr>
              <a:t>THANK YOU.</a:t>
            </a:r>
          </a:p>
          <a:p>
            <a:pPr lvl="0"/>
            <a:r>
              <a:rPr lang="zh-CN" altLang="en-US" sz="5800" b="1" i="0" noProof="0" dirty="0">
                <a:solidFill>
                  <a:schemeClr val="bg1"/>
                </a:solidFill>
                <a:latin typeface="vivo type CN简 Bold" panose="02000800000000000000" pitchFamily="50" charset="-122"/>
                <a:ea typeface="vivo type CN简 Bold" panose="02000800000000000000" pitchFamily="50" charset="-122"/>
                <a:cs typeface="vivo type CNS" charset="-122"/>
              </a:rPr>
              <a:t>谢谢。</a:t>
            </a:r>
            <a:endParaRPr lang="en-US" altLang="zh-CN" sz="5800" b="1" i="0" noProof="0" dirty="0">
              <a:solidFill>
                <a:schemeClr val="bg1"/>
              </a:solidFill>
              <a:latin typeface="vivo type CN简 Bold" panose="02000800000000000000" pitchFamily="50" charset="-122"/>
              <a:ea typeface="vivo type CN简 Bold" panose="02000800000000000000" pitchFamily="50" charset="-122"/>
              <a:cs typeface="vivo type CNS" charset="-122"/>
            </a:endParaRPr>
          </a:p>
        </p:txBody>
      </p:sp>
      <p:sp>
        <p:nvSpPr>
          <p:cNvPr id="70" name="矩形 69"/>
          <p:cNvSpPr/>
          <p:nvPr/>
        </p:nvSpPr>
        <p:spPr>
          <a:xfrm>
            <a:off x="-2595443" y="187627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竞品颜色</a:t>
            </a:r>
            <a:endParaRPr lang="zh-CN" altLang="en-US" sz="1600" dirty="0"/>
          </a:p>
        </p:txBody>
      </p:sp>
      <p:sp>
        <p:nvSpPr>
          <p:cNvPr id="71" name="矩形 70"/>
          <p:cNvSpPr/>
          <p:nvPr/>
        </p:nvSpPr>
        <p:spPr>
          <a:xfrm>
            <a:off x="12698804" y="422275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品牌颜色</a:t>
            </a:r>
            <a:endParaRPr lang="zh-CN" altLang="en-US" sz="1600" dirty="0"/>
          </a:p>
        </p:txBody>
      </p:sp>
      <p:sp>
        <p:nvSpPr>
          <p:cNvPr id="72" name="文本框 71"/>
          <p:cNvSpPr txBox="1"/>
          <p:nvPr/>
        </p:nvSpPr>
        <p:spPr>
          <a:xfrm>
            <a:off x="-2354986" y="745116"/>
            <a:ext cx="78226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Apple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73" name="组 176"/>
          <p:cNvGrpSpPr/>
          <p:nvPr/>
        </p:nvGrpSpPr>
        <p:grpSpPr>
          <a:xfrm>
            <a:off x="-3386918" y="1009241"/>
            <a:ext cx="2795791" cy="348813"/>
            <a:chOff x="-5043485" y="1324983"/>
            <a:chExt cx="4785749" cy="538842"/>
          </a:xfrm>
        </p:grpSpPr>
        <p:sp>
          <p:nvSpPr>
            <p:cNvPr id="74" name="矩形 73"/>
            <p:cNvSpPr/>
            <p:nvPr userDrawn="1"/>
          </p:nvSpPr>
          <p:spPr>
            <a:xfrm>
              <a:off x="-3854817" y="1324983"/>
              <a:ext cx="1199028" cy="538842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75" name="矩形 74"/>
            <p:cNvSpPr/>
            <p:nvPr userDrawn="1"/>
          </p:nvSpPr>
          <p:spPr>
            <a:xfrm>
              <a:off x="-2655789" y="1324983"/>
              <a:ext cx="1199028" cy="538842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76" name="矩形 75"/>
            <p:cNvSpPr/>
            <p:nvPr userDrawn="1"/>
          </p:nvSpPr>
          <p:spPr>
            <a:xfrm>
              <a:off x="-5043485" y="1324983"/>
              <a:ext cx="1199028" cy="53884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77" name="矩形 76"/>
            <p:cNvSpPr/>
            <p:nvPr userDrawn="1"/>
          </p:nvSpPr>
          <p:spPr>
            <a:xfrm>
              <a:off x="-1456764" y="1324983"/>
              <a:ext cx="1199028" cy="538842"/>
            </a:xfrm>
            <a:prstGeom prst="rect">
              <a:avLst/>
            </a:prstGeom>
            <a:solidFill>
              <a:schemeClr val="tx1">
                <a:lumMod val="9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78" name="文本框 77"/>
          <p:cNvSpPr txBox="1"/>
          <p:nvPr/>
        </p:nvSpPr>
        <p:spPr>
          <a:xfrm>
            <a:off x="-2456774" y="1587829"/>
            <a:ext cx="98584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Samsung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79" name="组 183"/>
          <p:cNvGrpSpPr/>
          <p:nvPr/>
        </p:nvGrpSpPr>
        <p:grpSpPr>
          <a:xfrm>
            <a:off x="-3386918" y="1862479"/>
            <a:ext cx="2795791" cy="348813"/>
            <a:chOff x="16164196" y="17668285"/>
            <a:chExt cx="4785749" cy="486635"/>
          </a:xfrm>
        </p:grpSpPr>
        <p:sp>
          <p:nvSpPr>
            <p:cNvPr id="80" name="矩形 79"/>
            <p:cNvSpPr/>
            <p:nvPr userDrawn="1"/>
          </p:nvSpPr>
          <p:spPr>
            <a:xfrm>
              <a:off x="17352864" y="17668285"/>
              <a:ext cx="1199028" cy="486635"/>
            </a:xfrm>
            <a:prstGeom prst="rect">
              <a:avLst/>
            </a:prstGeom>
            <a:solidFill>
              <a:srgbClr val="8C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1" name="矩形 80"/>
            <p:cNvSpPr/>
            <p:nvPr userDrawn="1"/>
          </p:nvSpPr>
          <p:spPr>
            <a:xfrm>
              <a:off x="18551892" y="17668285"/>
              <a:ext cx="1199028" cy="486635"/>
            </a:xfrm>
            <a:prstGeom prst="rect">
              <a:avLst/>
            </a:prstGeom>
            <a:solidFill>
              <a:srgbClr val="7832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2" name="矩形 81"/>
            <p:cNvSpPr/>
            <p:nvPr userDrawn="1"/>
          </p:nvSpPr>
          <p:spPr>
            <a:xfrm>
              <a:off x="19750917" y="17668285"/>
              <a:ext cx="1199028" cy="486635"/>
            </a:xfrm>
            <a:prstGeom prst="rect">
              <a:avLst/>
            </a:prstGeom>
            <a:solidFill>
              <a:srgbClr val="67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3" name="矩形 82"/>
            <p:cNvSpPr/>
            <p:nvPr userDrawn="1"/>
          </p:nvSpPr>
          <p:spPr>
            <a:xfrm>
              <a:off x="16164196" y="17668285"/>
              <a:ext cx="1199028" cy="486635"/>
            </a:xfrm>
            <a:prstGeom prst="rect">
              <a:avLst/>
            </a:prstGeom>
            <a:solidFill>
              <a:srgbClr val="8C6D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84" name="矩形 83"/>
          <p:cNvSpPr/>
          <p:nvPr/>
        </p:nvSpPr>
        <p:spPr>
          <a:xfrm>
            <a:off x="-2692509" y="6189140"/>
            <a:ext cx="700461" cy="297517"/>
          </a:xfrm>
          <a:prstGeom prst="rect">
            <a:avLst/>
          </a:prstGeom>
          <a:solidFill>
            <a:srgbClr val="0033B7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85" name="矩形 84"/>
          <p:cNvSpPr/>
          <p:nvPr/>
        </p:nvSpPr>
        <p:spPr>
          <a:xfrm>
            <a:off x="-3398069" y="6189140"/>
            <a:ext cx="705560" cy="297517"/>
          </a:xfrm>
          <a:prstGeom prst="rect">
            <a:avLst/>
          </a:prstGeom>
          <a:solidFill>
            <a:srgbClr val="0A00C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86" name="矩形 85"/>
          <p:cNvSpPr/>
          <p:nvPr/>
        </p:nvSpPr>
        <p:spPr>
          <a:xfrm>
            <a:off x="-1992048" y="6186830"/>
            <a:ext cx="700461" cy="297517"/>
          </a:xfrm>
          <a:prstGeom prst="rect">
            <a:avLst/>
          </a:prstGeom>
          <a:solidFill>
            <a:srgbClr val="012889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08" name="矩形 107"/>
          <p:cNvSpPr/>
          <p:nvPr/>
        </p:nvSpPr>
        <p:spPr>
          <a:xfrm>
            <a:off x="-1291588" y="6186830"/>
            <a:ext cx="700461" cy="297517"/>
          </a:xfrm>
          <a:prstGeom prst="rect">
            <a:avLst/>
          </a:prstGeom>
          <a:solidFill>
            <a:srgbClr val="000955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09" name="文本框 108"/>
          <p:cNvSpPr txBox="1"/>
          <p:nvPr/>
        </p:nvSpPr>
        <p:spPr>
          <a:xfrm>
            <a:off x="-2451159" y="5860568"/>
            <a:ext cx="974626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其他品牌颜色</a:t>
            </a:r>
          </a:p>
        </p:txBody>
      </p:sp>
      <p:grpSp>
        <p:nvGrpSpPr>
          <p:cNvPr id="110" name="组 209"/>
          <p:cNvGrpSpPr/>
          <p:nvPr/>
        </p:nvGrpSpPr>
        <p:grpSpPr>
          <a:xfrm>
            <a:off x="-3398070" y="4458239"/>
            <a:ext cx="2806943" cy="351124"/>
            <a:chOff x="-3429000" y="9944467"/>
            <a:chExt cx="3171264" cy="702248"/>
          </a:xfrm>
        </p:grpSpPr>
        <p:sp>
          <p:nvSpPr>
            <p:cNvPr id="111" name="矩形 110"/>
            <p:cNvSpPr/>
            <p:nvPr userDrawn="1"/>
          </p:nvSpPr>
          <p:spPr>
            <a:xfrm>
              <a:off x="-2631863" y="9949089"/>
              <a:ext cx="791376" cy="697626"/>
            </a:xfrm>
            <a:prstGeom prst="rect">
              <a:avLst/>
            </a:prstGeom>
            <a:solidFill>
              <a:srgbClr val="FF59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2" name="矩形 111"/>
            <p:cNvSpPr/>
            <p:nvPr userDrawn="1"/>
          </p:nvSpPr>
          <p:spPr>
            <a:xfrm>
              <a:off x="-3429000" y="9949089"/>
              <a:ext cx="797137" cy="697626"/>
            </a:xfrm>
            <a:prstGeom prst="rect">
              <a:avLst/>
            </a:prstGeom>
            <a:solidFill>
              <a:srgbClr val="FFA31E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3" name="矩形 112"/>
            <p:cNvSpPr/>
            <p:nvPr userDrawn="1"/>
          </p:nvSpPr>
          <p:spPr>
            <a:xfrm>
              <a:off x="-1840486" y="9944467"/>
              <a:ext cx="791376" cy="697626"/>
            </a:xfrm>
            <a:prstGeom prst="rect">
              <a:avLst/>
            </a:prstGeom>
            <a:solidFill>
              <a:srgbClr val="DE4F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4" name="矩形 113"/>
            <p:cNvSpPr/>
            <p:nvPr userDrawn="1"/>
          </p:nvSpPr>
          <p:spPr>
            <a:xfrm>
              <a:off x="-1049112" y="9944467"/>
              <a:ext cx="791376" cy="697626"/>
            </a:xfrm>
            <a:prstGeom prst="rect">
              <a:avLst/>
            </a:prstGeom>
            <a:solidFill>
              <a:srgbClr val="C646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15" name="文本框 114"/>
          <p:cNvSpPr txBox="1"/>
          <p:nvPr/>
        </p:nvSpPr>
        <p:spPr>
          <a:xfrm>
            <a:off x="-2387041" y="4185714"/>
            <a:ext cx="84638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Xiaomi 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16" name="矩形 115"/>
          <p:cNvSpPr/>
          <p:nvPr/>
        </p:nvSpPr>
        <p:spPr>
          <a:xfrm>
            <a:off x="-2692509" y="5337669"/>
            <a:ext cx="700461" cy="297517"/>
          </a:xfrm>
          <a:prstGeom prst="rect">
            <a:avLst/>
          </a:prstGeom>
          <a:solidFill>
            <a:srgbClr val="348DF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17" name="矩形 116"/>
          <p:cNvSpPr/>
          <p:nvPr/>
        </p:nvSpPr>
        <p:spPr>
          <a:xfrm>
            <a:off x="-3398069" y="5337669"/>
            <a:ext cx="705560" cy="297517"/>
          </a:xfrm>
          <a:prstGeom prst="rect">
            <a:avLst/>
          </a:prstGeom>
          <a:solidFill>
            <a:srgbClr val="0FFBFA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18" name="矩形 117"/>
          <p:cNvSpPr/>
          <p:nvPr/>
        </p:nvSpPr>
        <p:spPr>
          <a:xfrm>
            <a:off x="-1992048" y="5335358"/>
            <a:ext cx="700461" cy="297517"/>
          </a:xfrm>
          <a:prstGeom prst="rect">
            <a:avLst/>
          </a:prstGeom>
          <a:solidFill>
            <a:srgbClr val="705EE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19" name="矩形 118"/>
          <p:cNvSpPr/>
          <p:nvPr/>
        </p:nvSpPr>
        <p:spPr>
          <a:xfrm>
            <a:off x="-1291588" y="5335358"/>
            <a:ext cx="700461" cy="297517"/>
          </a:xfrm>
          <a:prstGeom prst="rect">
            <a:avLst/>
          </a:prstGeom>
          <a:solidFill>
            <a:srgbClr val="A837DC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0" name="文本框 119"/>
          <p:cNvSpPr txBox="1"/>
          <p:nvPr/>
        </p:nvSpPr>
        <p:spPr>
          <a:xfrm>
            <a:off x="-2371009" y="5037185"/>
            <a:ext cx="814325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Honor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21" name="矩形 120"/>
          <p:cNvSpPr/>
          <p:nvPr/>
        </p:nvSpPr>
        <p:spPr>
          <a:xfrm>
            <a:off x="12494948" y="1401939"/>
            <a:ext cx="1673075" cy="297517"/>
          </a:xfrm>
          <a:prstGeom prst="rect">
            <a:avLst/>
          </a:prstGeom>
          <a:solidFill>
            <a:srgbClr val="00C9F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2" name="矩形 121"/>
          <p:cNvSpPr/>
          <p:nvPr/>
        </p:nvSpPr>
        <p:spPr>
          <a:xfrm>
            <a:off x="12494948" y="1827004"/>
            <a:ext cx="1673075" cy="297517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3" name="矩形 122"/>
          <p:cNvSpPr/>
          <p:nvPr/>
        </p:nvSpPr>
        <p:spPr>
          <a:xfrm>
            <a:off x="12494948" y="2245700"/>
            <a:ext cx="1673075" cy="297517"/>
          </a:xfrm>
          <a:prstGeom prst="rect">
            <a:avLst/>
          </a:prstGeom>
          <a:solidFill>
            <a:schemeClr val="accent3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4" name="矩形 123"/>
          <p:cNvSpPr/>
          <p:nvPr/>
        </p:nvSpPr>
        <p:spPr>
          <a:xfrm>
            <a:off x="12494948" y="2664397"/>
            <a:ext cx="1673075" cy="297517"/>
          </a:xfrm>
          <a:prstGeom prst="rect">
            <a:avLst/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5" name="矩形 124"/>
          <p:cNvSpPr/>
          <p:nvPr/>
        </p:nvSpPr>
        <p:spPr>
          <a:xfrm>
            <a:off x="12494948" y="3086546"/>
            <a:ext cx="1673075" cy="297517"/>
          </a:xfrm>
          <a:prstGeom prst="rect">
            <a:avLst/>
          </a:prstGeom>
          <a:solidFill>
            <a:srgbClr val="F0B51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6" name="矩形 125"/>
          <p:cNvSpPr/>
          <p:nvPr/>
        </p:nvSpPr>
        <p:spPr>
          <a:xfrm>
            <a:off x="12494948" y="3488918"/>
            <a:ext cx="1673075" cy="297517"/>
          </a:xfrm>
          <a:prstGeom prst="rect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7" name="文本框 126"/>
          <p:cNvSpPr txBox="1"/>
          <p:nvPr/>
        </p:nvSpPr>
        <p:spPr>
          <a:xfrm>
            <a:off x="12619797" y="3522997"/>
            <a:ext cx="14409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NEX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28" name="文本框 127"/>
          <p:cNvSpPr txBox="1"/>
          <p:nvPr/>
        </p:nvSpPr>
        <p:spPr>
          <a:xfrm>
            <a:off x="12653667" y="3111825"/>
            <a:ext cx="1407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 err="1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iQOO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grpSp>
        <p:nvGrpSpPr>
          <p:cNvPr id="129" name="组 65"/>
          <p:cNvGrpSpPr/>
          <p:nvPr/>
        </p:nvGrpSpPr>
        <p:grpSpPr>
          <a:xfrm>
            <a:off x="-3400879" y="2739059"/>
            <a:ext cx="2809752" cy="348813"/>
            <a:chOff x="5058585" y="17714855"/>
            <a:chExt cx="4833751" cy="515167"/>
          </a:xfrm>
        </p:grpSpPr>
        <p:sp>
          <p:nvSpPr>
            <p:cNvPr id="130" name="矩形 129"/>
            <p:cNvSpPr/>
            <p:nvPr userDrawn="1"/>
          </p:nvSpPr>
          <p:spPr>
            <a:xfrm>
              <a:off x="7494283" y="17714855"/>
              <a:ext cx="1199027" cy="515167"/>
            </a:xfrm>
            <a:prstGeom prst="rect">
              <a:avLst/>
            </a:prstGeom>
            <a:solidFill>
              <a:srgbClr val="00394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1" name="矩形 130"/>
            <p:cNvSpPr/>
            <p:nvPr userDrawn="1"/>
          </p:nvSpPr>
          <p:spPr>
            <a:xfrm>
              <a:off x="5058585" y="17714855"/>
              <a:ext cx="1215431" cy="515167"/>
            </a:xfrm>
            <a:prstGeom prst="rect">
              <a:avLst/>
            </a:prstGeom>
            <a:solidFill>
              <a:srgbClr val="00C87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2" name="矩形 131"/>
            <p:cNvSpPr/>
            <p:nvPr userDrawn="1"/>
          </p:nvSpPr>
          <p:spPr>
            <a:xfrm>
              <a:off x="8693309" y="17714855"/>
              <a:ext cx="1199027" cy="515167"/>
            </a:xfrm>
            <a:prstGeom prst="rect">
              <a:avLst/>
            </a:prstGeom>
            <a:solidFill>
              <a:srgbClr val="0070C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3" name="矩形 132"/>
            <p:cNvSpPr/>
            <p:nvPr userDrawn="1"/>
          </p:nvSpPr>
          <p:spPr>
            <a:xfrm>
              <a:off x="6267324" y="17714855"/>
              <a:ext cx="1215431" cy="515167"/>
            </a:xfrm>
            <a:prstGeom prst="rect">
              <a:avLst/>
            </a:prstGeom>
            <a:solidFill>
              <a:srgbClr val="66DECD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51" name="文本框 150"/>
          <p:cNvSpPr txBox="1"/>
          <p:nvPr/>
        </p:nvSpPr>
        <p:spPr>
          <a:xfrm>
            <a:off x="-2350175" y="2455919"/>
            <a:ext cx="772648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 err="1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Oppo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52" name="组 88"/>
          <p:cNvGrpSpPr/>
          <p:nvPr/>
        </p:nvGrpSpPr>
        <p:grpSpPr>
          <a:xfrm>
            <a:off x="-3388739" y="3603967"/>
            <a:ext cx="2797612" cy="348813"/>
            <a:chOff x="10651243" y="17726064"/>
            <a:chExt cx="4775839" cy="526796"/>
          </a:xfrm>
        </p:grpSpPr>
        <p:sp>
          <p:nvSpPr>
            <p:cNvPr id="153" name="矩形 152"/>
            <p:cNvSpPr/>
            <p:nvPr userDrawn="1"/>
          </p:nvSpPr>
          <p:spPr>
            <a:xfrm>
              <a:off x="14228056" y="17726064"/>
              <a:ext cx="1199026" cy="526796"/>
            </a:xfrm>
            <a:prstGeom prst="rect">
              <a:avLst/>
            </a:prstGeom>
            <a:solidFill>
              <a:srgbClr val="FF7575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4" name="矩形 153"/>
            <p:cNvSpPr/>
            <p:nvPr userDrawn="1"/>
          </p:nvSpPr>
          <p:spPr>
            <a:xfrm>
              <a:off x="11850271" y="17726064"/>
              <a:ext cx="1199026" cy="526796"/>
            </a:xfrm>
            <a:prstGeom prst="rect">
              <a:avLst/>
            </a:prstGeom>
            <a:solidFill>
              <a:srgbClr val="7A00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5" name="矩形 154"/>
            <p:cNvSpPr/>
            <p:nvPr userDrawn="1"/>
          </p:nvSpPr>
          <p:spPr>
            <a:xfrm>
              <a:off x="10651243" y="17726064"/>
              <a:ext cx="1199026" cy="526796"/>
            </a:xfrm>
            <a:prstGeom prst="rect">
              <a:avLst/>
            </a:prstGeom>
            <a:solidFill>
              <a:srgbClr val="FF3219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6" name="矩形 155"/>
            <p:cNvSpPr/>
            <p:nvPr userDrawn="1"/>
          </p:nvSpPr>
          <p:spPr>
            <a:xfrm>
              <a:off x="13035753" y="17726064"/>
              <a:ext cx="1199026" cy="526796"/>
            </a:xfrm>
            <a:prstGeom prst="rect">
              <a:avLst/>
            </a:prstGeom>
            <a:solidFill>
              <a:srgbClr val="361212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57" name="文本框 156"/>
          <p:cNvSpPr txBox="1"/>
          <p:nvPr/>
        </p:nvSpPr>
        <p:spPr>
          <a:xfrm>
            <a:off x="-2403072" y="3324009"/>
            <a:ext cx="87844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Huawei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58" name="文本框 157"/>
          <p:cNvSpPr txBox="1"/>
          <p:nvPr/>
        </p:nvSpPr>
        <p:spPr>
          <a:xfrm>
            <a:off x="-2663134" y="367319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P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9" name="文本框 158"/>
          <p:cNvSpPr txBox="1"/>
          <p:nvPr/>
        </p:nvSpPr>
        <p:spPr>
          <a:xfrm>
            <a:off x="-1954176" y="3667432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Mate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0" name="文本框 159"/>
          <p:cNvSpPr txBox="1"/>
          <p:nvPr/>
        </p:nvSpPr>
        <p:spPr>
          <a:xfrm>
            <a:off x="-1293545" y="3668248"/>
            <a:ext cx="7024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Nova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1" name="文本框 160"/>
          <p:cNvSpPr txBox="1"/>
          <p:nvPr/>
        </p:nvSpPr>
        <p:spPr>
          <a:xfrm>
            <a:off x="-1263986" y="2800229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R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2" name="文本框 161"/>
          <p:cNvSpPr txBox="1"/>
          <p:nvPr/>
        </p:nvSpPr>
        <p:spPr>
          <a:xfrm>
            <a:off x="-1991764" y="2829531"/>
            <a:ext cx="71037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2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Find X</a:t>
            </a:r>
          </a:p>
          <a:p>
            <a:pPr algn="ctr"/>
            <a:endParaRPr kumimoji="1" lang="zh-CN" altLang="en-US" sz="9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3" name="文本框 162"/>
          <p:cNvSpPr txBox="1"/>
          <p:nvPr/>
        </p:nvSpPr>
        <p:spPr>
          <a:xfrm>
            <a:off x="-2663935" y="280742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K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4" name="文本框 163"/>
          <p:cNvSpPr txBox="1"/>
          <p:nvPr/>
        </p:nvSpPr>
        <p:spPr>
          <a:xfrm>
            <a:off x="12250725" y="924379"/>
            <a:ext cx="2208397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vivo</a:t>
            </a: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2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92" name="Textplatzhalter 3"/>
          <p:cNvSpPr>
            <a:spLocks noGrp="1"/>
          </p:cNvSpPr>
          <p:nvPr>
            <p:ph type="body" sz="quarter" idx="58" hasCustomPrompt="1"/>
          </p:nvPr>
        </p:nvSpPr>
        <p:spPr>
          <a:xfrm>
            <a:off x="735493" y="6096530"/>
            <a:ext cx="9160221" cy="151857"/>
          </a:xfrm>
        </p:spPr>
        <p:txBody>
          <a:bodyPr tIns="36000" bIns="36000" anchor="t">
            <a:noAutofit/>
          </a:bodyPr>
          <a:lstStyle>
            <a:lvl1pPr marL="0" indent="0">
              <a:lnSpc>
                <a:spcPct val="100000"/>
              </a:lnSpc>
              <a:buNone/>
              <a:defRPr sz="1600" b="0" i="0" spc="0" baseline="0">
                <a:solidFill>
                  <a:schemeClr val="bg1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S" charset="-122"/>
              </a:defRPr>
            </a:lvl1pPr>
          </a:lstStyle>
          <a:p>
            <a:pPr lvl="0"/>
            <a:r>
              <a:rPr lang="en-US" altLang="zh-CN" noProof="0" dirty="0"/>
              <a:t>www.vivo.com</a:t>
            </a:r>
            <a:endParaRPr lang="zh-CN" altLang="en-US" noProof="0" dirty="0"/>
          </a:p>
        </p:txBody>
      </p:sp>
      <p:pic>
        <p:nvPicPr>
          <p:cNvPr id="63" name="图片 62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0625744" y="317694"/>
            <a:ext cx="979636" cy="257702"/>
          </a:xfrm>
          <a:prstGeom prst="rect">
            <a:avLst/>
          </a:prstGeom>
        </p:spPr>
      </p:pic>
      <p:sp>
        <p:nvSpPr>
          <p:cNvPr id="62" name="矩形 61"/>
          <p:cNvSpPr/>
          <p:nvPr userDrawn="1"/>
        </p:nvSpPr>
        <p:spPr>
          <a:xfrm>
            <a:off x="678070" y="1492739"/>
            <a:ext cx="8176613" cy="18774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5800" b="1" i="0" noProof="0" dirty="0">
                <a:solidFill>
                  <a:schemeClr val="bg1"/>
                </a:solidFill>
                <a:latin typeface="vivo type CN简 Bold" panose="02000800000000000000" pitchFamily="50" charset="-122"/>
                <a:ea typeface="vivo type CN简 Bold" panose="02000800000000000000" pitchFamily="50" charset="-122"/>
                <a:cs typeface="vivo type CNS" charset="-122"/>
              </a:rPr>
              <a:t>THANK YOU.</a:t>
            </a:r>
          </a:p>
          <a:p>
            <a:pPr lvl="0"/>
            <a:r>
              <a:rPr lang="zh-CN" altLang="en-US" sz="5800" b="1" i="0" noProof="0" dirty="0">
                <a:solidFill>
                  <a:schemeClr val="bg1"/>
                </a:solidFill>
                <a:latin typeface="vivo type CN简 Bold" panose="02000800000000000000" pitchFamily="50" charset="-122"/>
                <a:ea typeface="vivo type CN简 Bold" panose="02000800000000000000" pitchFamily="50" charset="-122"/>
                <a:cs typeface="vivo type CNS" charset="-122"/>
              </a:rPr>
              <a:t>谢谢。</a:t>
            </a:r>
            <a:endParaRPr lang="en-US" altLang="zh-CN" sz="5800" b="1" i="0" noProof="0" dirty="0">
              <a:solidFill>
                <a:schemeClr val="bg1"/>
              </a:solidFill>
              <a:latin typeface="vivo type CN简 Bold" panose="02000800000000000000" pitchFamily="50" charset="-122"/>
              <a:ea typeface="vivo type CN简 Bold" panose="02000800000000000000" pitchFamily="50" charset="-122"/>
              <a:cs typeface="vivo type CNS" charset="-122"/>
            </a:endParaRPr>
          </a:p>
        </p:txBody>
      </p:sp>
      <p:sp>
        <p:nvSpPr>
          <p:cNvPr id="64" name="矩形 63"/>
          <p:cNvSpPr/>
          <p:nvPr userDrawn="1"/>
        </p:nvSpPr>
        <p:spPr>
          <a:xfrm>
            <a:off x="-2595443" y="187627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竞品颜色</a:t>
            </a:r>
            <a:endParaRPr lang="zh-CN" altLang="en-US" sz="1600" dirty="0"/>
          </a:p>
        </p:txBody>
      </p:sp>
      <p:sp>
        <p:nvSpPr>
          <p:cNvPr id="65" name="矩形 64"/>
          <p:cNvSpPr/>
          <p:nvPr userDrawn="1"/>
        </p:nvSpPr>
        <p:spPr>
          <a:xfrm>
            <a:off x="12698804" y="422275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品牌颜色</a:t>
            </a:r>
            <a:endParaRPr lang="zh-CN" altLang="en-US" sz="1600" dirty="0"/>
          </a:p>
        </p:txBody>
      </p:sp>
      <p:sp>
        <p:nvSpPr>
          <p:cNvPr id="66" name="文本框 65"/>
          <p:cNvSpPr txBox="1"/>
          <p:nvPr userDrawn="1"/>
        </p:nvSpPr>
        <p:spPr>
          <a:xfrm>
            <a:off x="-2354986" y="745116"/>
            <a:ext cx="78226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Apple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67" name="组 176"/>
          <p:cNvGrpSpPr/>
          <p:nvPr userDrawn="1"/>
        </p:nvGrpSpPr>
        <p:grpSpPr>
          <a:xfrm>
            <a:off x="-3386918" y="1009241"/>
            <a:ext cx="2795791" cy="348813"/>
            <a:chOff x="-5043485" y="1324983"/>
            <a:chExt cx="4785749" cy="538842"/>
          </a:xfrm>
        </p:grpSpPr>
        <p:sp>
          <p:nvSpPr>
            <p:cNvPr id="68" name="矩形 67"/>
            <p:cNvSpPr/>
            <p:nvPr userDrawn="1"/>
          </p:nvSpPr>
          <p:spPr>
            <a:xfrm>
              <a:off x="-3854817" y="1324983"/>
              <a:ext cx="1199028" cy="538842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69" name="矩形 68"/>
            <p:cNvSpPr/>
            <p:nvPr userDrawn="1"/>
          </p:nvSpPr>
          <p:spPr>
            <a:xfrm>
              <a:off x="-2655789" y="1324983"/>
              <a:ext cx="1199028" cy="538842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7" name="矩形 86"/>
            <p:cNvSpPr/>
            <p:nvPr userDrawn="1"/>
          </p:nvSpPr>
          <p:spPr>
            <a:xfrm>
              <a:off x="-5043485" y="1324983"/>
              <a:ext cx="1199028" cy="53884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8" name="矩形 87"/>
            <p:cNvSpPr/>
            <p:nvPr userDrawn="1"/>
          </p:nvSpPr>
          <p:spPr>
            <a:xfrm>
              <a:off x="-1456764" y="1324983"/>
              <a:ext cx="1199028" cy="538842"/>
            </a:xfrm>
            <a:prstGeom prst="rect">
              <a:avLst/>
            </a:prstGeom>
            <a:solidFill>
              <a:schemeClr val="tx1">
                <a:lumMod val="9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89" name="文本框 88"/>
          <p:cNvSpPr txBox="1"/>
          <p:nvPr userDrawn="1"/>
        </p:nvSpPr>
        <p:spPr>
          <a:xfrm>
            <a:off x="-2456774" y="1587829"/>
            <a:ext cx="98584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Samsung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90" name="组 183"/>
          <p:cNvGrpSpPr/>
          <p:nvPr userDrawn="1"/>
        </p:nvGrpSpPr>
        <p:grpSpPr>
          <a:xfrm>
            <a:off x="-3386918" y="1862479"/>
            <a:ext cx="2795791" cy="348813"/>
            <a:chOff x="16164196" y="17668285"/>
            <a:chExt cx="4785749" cy="486635"/>
          </a:xfrm>
        </p:grpSpPr>
        <p:sp>
          <p:nvSpPr>
            <p:cNvPr id="91" name="矩形 90"/>
            <p:cNvSpPr/>
            <p:nvPr userDrawn="1"/>
          </p:nvSpPr>
          <p:spPr>
            <a:xfrm>
              <a:off x="17352864" y="17668285"/>
              <a:ext cx="1199028" cy="486635"/>
            </a:xfrm>
            <a:prstGeom prst="rect">
              <a:avLst/>
            </a:prstGeom>
            <a:solidFill>
              <a:srgbClr val="8C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2" name="矩形 91"/>
            <p:cNvSpPr/>
            <p:nvPr userDrawn="1"/>
          </p:nvSpPr>
          <p:spPr>
            <a:xfrm>
              <a:off x="18551892" y="17668285"/>
              <a:ext cx="1199028" cy="486635"/>
            </a:xfrm>
            <a:prstGeom prst="rect">
              <a:avLst/>
            </a:prstGeom>
            <a:solidFill>
              <a:srgbClr val="7832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3" name="矩形 92"/>
            <p:cNvSpPr/>
            <p:nvPr userDrawn="1"/>
          </p:nvSpPr>
          <p:spPr>
            <a:xfrm>
              <a:off x="19750917" y="17668285"/>
              <a:ext cx="1199028" cy="486635"/>
            </a:xfrm>
            <a:prstGeom prst="rect">
              <a:avLst/>
            </a:prstGeom>
            <a:solidFill>
              <a:srgbClr val="67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4" name="矩形 93"/>
            <p:cNvSpPr/>
            <p:nvPr userDrawn="1"/>
          </p:nvSpPr>
          <p:spPr>
            <a:xfrm>
              <a:off x="16164196" y="17668285"/>
              <a:ext cx="1199028" cy="486635"/>
            </a:xfrm>
            <a:prstGeom prst="rect">
              <a:avLst/>
            </a:prstGeom>
            <a:solidFill>
              <a:srgbClr val="8C6D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95" name="矩形 94"/>
          <p:cNvSpPr/>
          <p:nvPr userDrawn="1"/>
        </p:nvSpPr>
        <p:spPr>
          <a:xfrm>
            <a:off x="-2692509" y="6189140"/>
            <a:ext cx="700461" cy="297517"/>
          </a:xfrm>
          <a:prstGeom prst="rect">
            <a:avLst/>
          </a:prstGeom>
          <a:solidFill>
            <a:srgbClr val="0033B7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96" name="矩形 95"/>
          <p:cNvSpPr/>
          <p:nvPr userDrawn="1"/>
        </p:nvSpPr>
        <p:spPr>
          <a:xfrm>
            <a:off x="-3398069" y="6189140"/>
            <a:ext cx="705560" cy="297517"/>
          </a:xfrm>
          <a:prstGeom prst="rect">
            <a:avLst/>
          </a:prstGeom>
          <a:solidFill>
            <a:srgbClr val="0A00C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97" name="矩形 96"/>
          <p:cNvSpPr/>
          <p:nvPr userDrawn="1"/>
        </p:nvSpPr>
        <p:spPr>
          <a:xfrm>
            <a:off x="-1992048" y="6186830"/>
            <a:ext cx="700461" cy="297517"/>
          </a:xfrm>
          <a:prstGeom prst="rect">
            <a:avLst/>
          </a:prstGeom>
          <a:solidFill>
            <a:srgbClr val="012889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98" name="矩形 97"/>
          <p:cNvSpPr/>
          <p:nvPr userDrawn="1"/>
        </p:nvSpPr>
        <p:spPr>
          <a:xfrm>
            <a:off x="-1291588" y="6186830"/>
            <a:ext cx="700461" cy="297517"/>
          </a:xfrm>
          <a:prstGeom prst="rect">
            <a:avLst/>
          </a:prstGeom>
          <a:solidFill>
            <a:srgbClr val="000955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99" name="文本框 98"/>
          <p:cNvSpPr txBox="1"/>
          <p:nvPr userDrawn="1"/>
        </p:nvSpPr>
        <p:spPr>
          <a:xfrm>
            <a:off x="-2451159" y="5860568"/>
            <a:ext cx="974626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其他品牌颜色</a:t>
            </a:r>
          </a:p>
        </p:txBody>
      </p:sp>
      <p:grpSp>
        <p:nvGrpSpPr>
          <p:cNvPr id="100" name="组 209"/>
          <p:cNvGrpSpPr/>
          <p:nvPr userDrawn="1"/>
        </p:nvGrpSpPr>
        <p:grpSpPr>
          <a:xfrm>
            <a:off x="-3398070" y="4458239"/>
            <a:ext cx="2806943" cy="351124"/>
            <a:chOff x="-3429000" y="9944467"/>
            <a:chExt cx="3171264" cy="702248"/>
          </a:xfrm>
        </p:grpSpPr>
        <p:sp>
          <p:nvSpPr>
            <p:cNvPr id="101" name="矩形 100"/>
            <p:cNvSpPr/>
            <p:nvPr userDrawn="1"/>
          </p:nvSpPr>
          <p:spPr>
            <a:xfrm>
              <a:off x="-2631863" y="9949089"/>
              <a:ext cx="791376" cy="697626"/>
            </a:xfrm>
            <a:prstGeom prst="rect">
              <a:avLst/>
            </a:prstGeom>
            <a:solidFill>
              <a:srgbClr val="FF59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02" name="矩形 101"/>
            <p:cNvSpPr/>
            <p:nvPr userDrawn="1"/>
          </p:nvSpPr>
          <p:spPr>
            <a:xfrm>
              <a:off x="-3429000" y="9949089"/>
              <a:ext cx="797137" cy="697626"/>
            </a:xfrm>
            <a:prstGeom prst="rect">
              <a:avLst/>
            </a:prstGeom>
            <a:solidFill>
              <a:srgbClr val="FFA31E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03" name="矩形 102"/>
            <p:cNvSpPr/>
            <p:nvPr userDrawn="1"/>
          </p:nvSpPr>
          <p:spPr>
            <a:xfrm>
              <a:off x="-1840486" y="9944467"/>
              <a:ext cx="791376" cy="697626"/>
            </a:xfrm>
            <a:prstGeom prst="rect">
              <a:avLst/>
            </a:prstGeom>
            <a:solidFill>
              <a:srgbClr val="DE4F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04" name="矩形 103"/>
            <p:cNvSpPr/>
            <p:nvPr userDrawn="1"/>
          </p:nvSpPr>
          <p:spPr>
            <a:xfrm>
              <a:off x="-1049112" y="9944467"/>
              <a:ext cx="791376" cy="697626"/>
            </a:xfrm>
            <a:prstGeom prst="rect">
              <a:avLst/>
            </a:prstGeom>
            <a:solidFill>
              <a:srgbClr val="C646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05" name="文本框 104"/>
          <p:cNvSpPr txBox="1"/>
          <p:nvPr userDrawn="1"/>
        </p:nvSpPr>
        <p:spPr>
          <a:xfrm>
            <a:off x="-2387041" y="4185714"/>
            <a:ext cx="84638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Xiaomi 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06" name="矩形 105"/>
          <p:cNvSpPr/>
          <p:nvPr userDrawn="1"/>
        </p:nvSpPr>
        <p:spPr>
          <a:xfrm>
            <a:off x="-2692509" y="5337669"/>
            <a:ext cx="700461" cy="297517"/>
          </a:xfrm>
          <a:prstGeom prst="rect">
            <a:avLst/>
          </a:prstGeom>
          <a:solidFill>
            <a:srgbClr val="348DF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07" name="矩形 106"/>
          <p:cNvSpPr/>
          <p:nvPr userDrawn="1"/>
        </p:nvSpPr>
        <p:spPr>
          <a:xfrm>
            <a:off x="-3398069" y="5337669"/>
            <a:ext cx="705560" cy="297517"/>
          </a:xfrm>
          <a:prstGeom prst="rect">
            <a:avLst/>
          </a:prstGeom>
          <a:solidFill>
            <a:srgbClr val="0FFBFA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4" name="矩形 133"/>
          <p:cNvSpPr/>
          <p:nvPr userDrawn="1"/>
        </p:nvSpPr>
        <p:spPr>
          <a:xfrm>
            <a:off x="-1992048" y="5335358"/>
            <a:ext cx="700461" cy="297517"/>
          </a:xfrm>
          <a:prstGeom prst="rect">
            <a:avLst/>
          </a:prstGeom>
          <a:solidFill>
            <a:srgbClr val="705EE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5" name="矩形 134"/>
          <p:cNvSpPr/>
          <p:nvPr userDrawn="1"/>
        </p:nvSpPr>
        <p:spPr>
          <a:xfrm>
            <a:off x="-1291588" y="5335358"/>
            <a:ext cx="700461" cy="297517"/>
          </a:xfrm>
          <a:prstGeom prst="rect">
            <a:avLst/>
          </a:prstGeom>
          <a:solidFill>
            <a:srgbClr val="A837DC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6" name="文本框 135"/>
          <p:cNvSpPr txBox="1"/>
          <p:nvPr userDrawn="1"/>
        </p:nvSpPr>
        <p:spPr>
          <a:xfrm>
            <a:off x="-2371009" y="5037185"/>
            <a:ext cx="814325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Honor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37" name="矩形 136"/>
          <p:cNvSpPr/>
          <p:nvPr userDrawn="1"/>
        </p:nvSpPr>
        <p:spPr>
          <a:xfrm>
            <a:off x="12494948" y="1401939"/>
            <a:ext cx="1673075" cy="297517"/>
          </a:xfrm>
          <a:prstGeom prst="rect">
            <a:avLst/>
          </a:prstGeom>
          <a:solidFill>
            <a:srgbClr val="00C9F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8" name="矩形 137"/>
          <p:cNvSpPr/>
          <p:nvPr userDrawn="1"/>
        </p:nvSpPr>
        <p:spPr>
          <a:xfrm>
            <a:off x="12494948" y="1827004"/>
            <a:ext cx="1673075" cy="297517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9" name="矩形 138"/>
          <p:cNvSpPr/>
          <p:nvPr userDrawn="1"/>
        </p:nvSpPr>
        <p:spPr>
          <a:xfrm>
            <a:off x="12494948" y="2245700"/>
            <a:ext cx="1673075" cy="297517"/>
          </a:xfrm>
          <a:prstGeom prst="rect">
            <a:avLst/>
          </a:prstGeom>
          <a:solidFill>
            <a:schemeClr val="accent3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0" name="矩形 139"/>
          <p:cNvSpPr/>
          <p:nvPr userDrawn="1"/>
        </p:nvSpPr>
        <p:spPr>
          <a:xfrm>
            <a:off x="12494948" y="2664397"/>
            <a:ext cx="1673075" cy="297517"/>
          </a:xfrm>
          <a:prstGeom prst="rect">
            <a:avLst/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1" name="矩形 140"/>
          <p:cNvSpPr/>
          <p:nvPr userDrawn="1"/>
        </p:nvSpPr>
        <p:spPr>
          <a:xfrm>
            <a:off x="12494948" y="3086546"/>
            <a:ext cx="1673075" cy="297517"/>
          </a:xfrm>
          <a:prstGeom prst="rect">
            <a:avLst/>
          </a:prstGeom>
          <a:solidFill>
            <a:srgbClr val="F0B51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2" name="矩形 141"/>
          <p:cNvSpPr/>
          <p:nvPr userDrawn="1"/>
        </p:nvSpPr>
        <p:spPr>
          <a:xfrm>
            <a:off x="12494948" y="3488918"/>
            <a:ext cx="1673075" cy="297517"/>
          </a:xfrm>
          <a:prstGeom prst="rect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3" name="文本框 142"/>
          <p:cNvSpPr txBox="1"/>
          <p:nvPr userDrawn="1"/>
        </p:nvSpPr>
        <p:spPr>
          <a:xfrm>
            <a:off x="12619797" y="3522997"/>
            <a:ext cx="14409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NEX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44" name="文本框 143"/>
          <p:cNvSpPr txBox="1"/>
          <p:nvPr userDrawn="1"/>
        </p:nvSpPr>
        <p:spPr>
          <a:xfrm>
            <a:off x="12653667" y="3111825"/>
            <a:ext cx="1407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 err="1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iQOO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grpSp>
        <p:nvGrpSpPr>
          <p:cNvPr id="145" name="组 65"/>
          <p:cNvGrpSpPr/>
          <p:nvPr userDrawn="1"/>
        </p:nvGrpSpPr>
        <p:grpSpPr>
          <a:xfrm>
            <a:off x="-3400879" y="2739059"/>
            <a:ext cx="2809752" cy="348813"/>
            <a:chOff x="5058585" y="17714855"/>
            <a:chExt cx="4833751" cy="515167"/>
          </a:xfrm>
        </p:grpSpPr>
        <p:sp>
          <p:nvSpPr>
            <p:cNvPr id="146" name="矩形 145"/>
            <p:cNvSpPr/>
            <p:nvPr userDrawn="1"/>
          </p:nvSpPr>
          <p:spPr>
            <a:xfrm>
              <a:off x="7494283" y="17714855"/>
              <a:ext cx="1199027" cy="515167"/>
            </a:xfrm>
            <a:prstGeom prst="rect">
              <a:avLst/>
            </a:prstGeom>
            <a:solidFill>
              <a:srgbClr val="00394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7" name="矩形 146"/>
            <p:cNvSpPr/>
            <p:nvPr userDrawn="1"/>
          </p:nvSpPr>
          <p:spPr>
            <a:xfrm>
              <a:off x="5058585" y="17714855"/>
              <a:ext cx="1215431" cy="515167"/>
            </a:xfrm>
            <a:prstGeom prst="rect">
              <a:avLst/>
            </a:prstGeom>
            <a:solidFill>
              <a:srgbClr val="00C87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8" name="矩形 147"/>
            <p:cNvSpPr/>
            <p:nvPr userDrawn="1"/>
          </p:nvSpPr>
          <p:spPr>
            <a:xfrm>
              <a:off x="8693309" y="17714855"/>
              <a:ext cx="1199027" cy="515167"/>
            </a:xfrm>
            <a:prstGeom prst="rect">
              <a:avLst/>
            </a:prstGeom>
            <a:solidFill>
              <a:srgbClr val="0070C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9" name="矩形 148"/>
            <p:cNvSpPr/>
            <p:nvPr userDrawn="1"/>
          </p:nvSpPr>
          <p:spPr>
            <a:xfrm>
              <a:off x="6267324" y="17714855"/>
              <a:ext cx="1215431" cy="515167"/>
            </a:xfrm>
            <a:prstGeom prst="rect">
              <a:avLst/>
            </a:prstGeom>
            <a:solidFill>
              <a:srgbClr val="66DECD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50" name="文本框 149"/>
          <p:cNvSpPr txBox="1"/>
          <p:nvPr userDrawn="1"/>
        </p:nvSpPr>
        <p:spPr>
          <a:xfrm>
            <a:off x="-2350175" y="2455919"/>
            <a:ext cx="772648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 err="1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Oppo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65" name="组 88"/>
          <p:cNvGrpSpPr/>
          <p:nvPr userDrawn="1"/>
        </p:nvGrpSpPr>
        <p:grpSpPr>
          <a:xfrm>
            <a:off x="-3388739" y="3603967"/>
            <a:ext cx="2797612" cy="348813"/>
            <a:chOff x="10651243" y="17726064"/>
            <a:chExt cx="4775839" cy="526796"/>
          </a:xfrm>
        </p:grpSpPr>
        <p:sp>
          <p:nvSpPr>
            <p:cNvPr id="166" name="矩形 165"/>
            <p:cNvSpPr/>
            <p:nvPr userDrawn="1"/>
          </p:nvSpPr>
          <p:spPr>
            <a:xfrm>
              <a:off x="14228056" y="17726064"/>
              <a:ext cx="1199026" cy="526796"/>
            </a:xfrm>
            <a:prstGeom prst="rect">
              <a:avLst/>
            </a:prstGeom>
            <a:solidFill>
              <a:srgbClr val="FF7575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7" name="矩形 166"/>
            <p:cNvSpPr/>
            <p:nvPr userDrawn="1"/>
          </p:nvSpPr>
          <p:spPr>
            <a:xfrm>
              <a:off x="11850271" y="17726064"/>
              <a:ext cx="1199026" cy="526796"/>
            </a:xfrm>
            <a:prstGeom prst="rect">
              <a:avLst/>
            </a:prstGeom>
            <a:solidFill>
              <a:srgbClr val="7A00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8" name="矩形 167"/>
            <p:cNvSpPr/>
            <p:nvPr userDrawn="1"/>
          </p:nvSpPr>
          <p:spPr>
            <a:xfrm>
              <a:off x="10651243" y="17726064"/>
              <a:ext cx="1199026" cy="526796"/>
            </a:xfrm>
            <a:prstGeom prst="rect">
              <a:avLst/>
            </a:prstGeom>
            <a:solidFill>
              <a:srgbClr val="FF3219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9" name="矩形 168"/>
            <p:cNvSpPr/>
            <p:nvPr userDrawn="1"/>
          </p:nvSpPr>
          <p:spPr>
            <a:xfrm>
              <a:off x="13035753" y="17726064"/>
              <a:ext cx="1199026" cy="526796"/>
            </a:xfrm>
            <a:prstGeom prst="rect">
              <a:avLst/>
            </a:prstGeom>
            <a:solidFill>
              <a:srgbClr val="361212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70" name="文本框 169"/>
          <p:cNvSpPr txBox="1"/>
          <p:nvPr userDrawn="1"/>
        </p:nvSpPr>
        <p:spPr>
          <a:xfrm>
            <a:off x="-2403072" y="3324009"/>
            <a:ext cx="87844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Huawei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71" name="文本框 170"/>
          <p:cNvSpPr txBox="1"/>
          <p:nvPr userDrawn="1"/>
        </p:nvSpPr>
        <p:spPr>
          <a:xfrm>
            <a:off x="-2663134" y="367319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P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2" name="文本框 171"/>
          <p:cNvSpPr txBox="1"/>
          <p:nvPr userDrawn="1"/>
        </p:nvSpPr>
        <p:spPr>
          <a:xfrm>
            <a:off x="-1954176" y="3667432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Mate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3" name="文本框 172"/>
          <p:cNvSpPr txBox="1"/>
          <p:nvPr userDrawn="1"/>
        </p:nvSpPr>
        <p:spPr>
          <a:xfrm>
            <a:off x="-1293545" y="3668248"/>
            <a:ext cx="7024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Nova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4" name="文本框 173"/>
          <p:cNvSpPr txBox="1"/>
          <p:nvPr userDrawn="1"/>
        </p:nvSpPr>
        <p:spPr>
          <a:xfrm>
            <a:off x="-1263986" y="2800229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R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5" name="文本框 174"/>
          <p:cNvSpPr txBox="1"/>
          <p:nvPr userDrawn="1"/>
        </p:nvSpPr>
        <p:spPr>
          <a:xfrm>
            <a:off x="-1991764" y="2829531"/>
            <a:ext cx="71037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2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Find X</a:t>
            </a:r>
          </a:p>
          <a:p>
            <a:pPr algn="ctr"/>
            <a:endParaRPr kumimoji="1" lang="zh-CN" altLang="en-US" sz="9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6" name="文本框 175"/>
          <p:cNvSpPr txBox="1"/>
          <p:nvPr userDrawn="1"/>
        </p:nvSpPr>
        <p:spPr>
          <a:xfrm>
            <a:off x="-2663935" y="280742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K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7" name="文本框 176"/>
          <p:cNvSpPr txBox="1"/>
          <p:nvPr userDrawn="1"/>
        </p:nvSpPr>
        <p:spPr>
          <a:xfrm>
            <a:off x="12250725" y="924379"/>
            <a:ext cx="2208397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vivo</a:t>
            </a: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2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pic>
        <p:nvPicPr>
          <p:cNvPr id="178" name="图片 177"/>
          <p:cNvPicPr>
            <a:picLocks noChangeAspect="1"/>
          </p:cNvPicPr>
          <p:nvPr userDrawn="1"/>
        </p:nvPicPr>
        <p:blipFill>
          <a:blip r:embed="rId2" cstate="email"/>
          <a:stretch>
            <a:fillRect/>
          </a:stretch>
        </p:blipFill>
        <p:spPr>
          <a:xfrm>
            <a:off x="10625744" y="317694"/>
            <a:ext cx="979636" cy="257702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#3目录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文本占位符 2"/>
          <p:cNvSpPr>
            <a:spLocks noGrp="1"/>
          </p:cNvSpPr>
          <p:nvPr>
            <p:ph type="body" sz="quarter" idx="28" hasCustomPrompt="1"/>
          </p:nvPr>
        </p:nvSpPr>
        <p:spPr>
          <a:xfrm>
            <a:off x="829594" y="1996021"/>
            <a:ext cx="10477388" cy="4475423"/>
          </a:xfrm>
        </p:spPr>
        <p:txBody>
          <a:bodyPr>
            <a:normAutofit/>
          </a:bodyPr>
          <a:lstStyle>
            <a:lvl1pPr marL="371475" marR="0" indent="-371475" algn="l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defRPr sz="1800" b="0" i="0">
                <a:solidFill>
                  <a:schemeClr val="tx1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defRPr>
            </a:lvl1pPr>
            <a:lvl2pPr marL="457200" indent="0">
              <a:buNone/>
              <a:defRPr sz="1800" b="0" i="0">
                <a:solidFill>
                  <a:schemeClr val="bg1"/>
                </a:solidFill>
                <a:latin typeface="vivo type CNS" charset="-122"/>
                <a:ea typeface="vivo type CNS" charset="-122"/>
                <a:cs typeface="vivo type CNS" charset="-122"/>
              </a:defRPr>
            </a:lvl2pPr>
            <a:lvl3pPr marL="914400" indent="0">
              <a:buNone/>
              <a:defRPr sz="1800" b="0" i="0">
                <a:solidFill>
                  <a:schemeClr val="bg1"/>
                </a:solidFill>
                <a:latin typeface="vivo type CNS" charset="-122"/>
                <a:ea typeface="vivo type CNS" charset="-122"/>
                <a:cs typeface="vivo type CNS" charset="-122"/>
              </a:defRPr>
            </a:lvl3pPr>
            <a:lvl4pPr marL="1371600" indent="0">
              <a:buNone/>
              <a:defRPr sz="1800" b="0" i="0">
                <a:solidFill>
                  <a:schemeClr val="bg1"/>
                </a:solidFill>
                <a:latin typeface="vivo type CNS" charset="-122"/>
                <a:ea typeface="vivo type CNS" charset="-122"/>
                <a:cs typeface="vivo type CNS" charset="-122"/>
              </a:defRPr>
            </a:lvl4pPr>
            <a:lvl5pPr marL="1828800" indent="0">
              <a:buNone/>
              <a:defRPr sz="1800" b="0" i="0">
                <a:solidFill>
                  <a:schemeClr val="bg1"/>
                </a:solidFill>
                <a:latin typeface="vivo type CNS" charset="-122"/>
                <a:ea typeface="vivo type CNS" charset="-122"/>
                <a:cs typeface="vivo type CNS" charset="-122"/>
              </a:defRPr>
            </a:lvl5pPr>
          </a:lstStyle>
          <a:p>
            <a:pPr lvl="0"/>
            <a:r>
              <a:rPr kumimoji="1" lang="en-US" altLang="zh-CN" dirty="0"/>
              <a:t>topic one</a:t>
            </a:r>
          </a:p>
          <a:p>
            <a:pPr lvl="0"/>
            <a:r>
              <a:rPr kumimoji="1" lang="en-US" altLang="zh-CN" dirty="0"/>
              <a:t>topic two</a:t>
            </a:r>
          </a:p>
          <a:p>
            <a:pPr lvl="0"/>
            <a:r>
              <a:rPr kumimoji="1" lang="en-US" altLang="zh-CN" dirty="0"/>
              <a:t>topic three</a:t>
            </a:r>
          </a:p>
          <a:p>
            <a:pPr lvl="0"/>
            <a:r>
              <a:rPr kumimoji="1" lang="en-US" altLang="zh-CN" dirty="0"/>
              <a:t>topic four</a:t>
            </a:r>
          </a:p>
          <a:p>
            <a:pPr lvl="0"/>
            <a:r>
              <a:rPr kumimoji="1" lang="en-US" altLang="zh-CN" dirty="0"/>
              <a:t>topic five</a:t>
            </a:r>
            <a:r>
              <a:rPr kumimoji="1" lang="zh-CN" altLang="en-US" dirty="0"/>
              <a:t> </a:t>
            </a:r>
            <a:endParaRPr kumimoji="1" lang="en-US" altLang="zh-CN" dirty="0"/>
          </a:p>
        </p:txBody>
      </p:sp>
      <p:sp>
        <p:nvSpPr>
          <p:cNvPr id="77" name="矩形 76"/>
          <p:cNvSpPr/>
          <p:nvPr/>
        </p:nvSpPr>
        <p:spPr>
          <a:xfrm>
            <a:off x="-2595443" y="187627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竞品颜色</a:t>
            </a:r>
            <a:endParaRPr lang="zh-CN" altLang="en-US" sz="1600" dirty="0"/>
          </a:p>
        </p:txBody>
      </p:sp>
      <p:sp>
        <p:nvSpPr>
          <p:cNvPr id="78" name="矩形 77"/>
          <p:cNvSpPr/>
          <p:nvPr/>
        </p:nvSpPr>
        <p:spPr>
          <a:xfrm>
            <a:off x="12698804" y="422275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品牌颜色</a:t>
            </a:r>
            <a:endParaRPr lang="zh-CN" altLang="en-US" sz="1600" dirty="0"/>
          </a:p>
        </p:txBody>
      </p:sp>
      <p:sp>
        <p:nvSpPr>
          <p:cNvPr id="79" name="文本框 78"/>
          <p:cNvSpPr txBox="1"/>
          <p:nvPr/>
        </p:nvSpPr>
        <p:spPr>
          <a:xfrm>
            <a:off x="-2354986" y="745116"/>
            <a:ext cx="78226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Apple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80" name="组 176"/>
          <p:cNvGrpSpPr/>
          <p:nvPr/>
        </p:nvGrpSpPr>
        <p:grpSpPr>
          <a:xfrm>
            <a:off x="-3386918" y="1009241"/>
            <a:ext cx="2795791" cy="348813"/>
            <a:chOff x="-5043485" y="1324983"/>
            <a:chExt cx="4785749" cy="538842"/>
          </a:xfrm>
        </p:grpSpPr>
        <p:sp>
          <p:nvSpPr>
            <p:cNvPr id="81" name="矩形 80"/>
            <p:cNvSpPr/>
            <p:nvPr userDrawn="1"/>
          </p:nvSpPr>
          <p:spPr>
            <a:xfrm>
              <a:off x="-3854817" y="1324983"/>
              <a:ext cx="1199028" cy="538842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2" name="矩形 81"/>
            <p:cNvSpPr/>
            <p:nvPr userDrawn="1"/>
          </p:nvSpPr>
          <p:spPr>
            <a:xfrm>
              <a:off x="-2655789" y="1324983"/>
              <a:ext cx="1199028" cy="538842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3" name="矩形 82"/>
            <p:cNvSpPr/>
            <p:nvPr userDrawn="1"/>
          </p:nvSpPr>
          <p:spPr>
            <a:xfrm>
              <a:off x="-5043485" y="1324983"/>
              <a:ext cx="1199028" cy="53884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4" name="矩形 83"/>
            <p:cNvSpPr/>
            <p:nvPr userDrawn="1"/>
          </p:nvSpPr>
          <p:spPr>
            <a:xfrm>
              <a:off x="-1456764" y="1324983"/>
              <a:ext cx="1199028" cy="538842"/>
            </a:xfrm>
            <a:prstGeom prst="rect">
              <a:avLst/>
            </a:prstGeom>
            <a:solidFill>
              <a:schemeClr val="tx1">
                <a:lumMod val="9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85" name="文本框 84"/>
          <p:cNvSpPr txBox="1"/>
          <p:nvPr/>
        </p:nvSpPr>
        <p:spPr>
          <a:xfrm>
            <a:off x="-2456774" y="1587829"/>
            <a:ext cx="98584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Samsung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86" name="组 183"/>
          <p:cNvGrpSpPr/>
          <p:nvPr/>
        </p:nvGrpSpPr>
        <p:grpSpPr>
          <a:xfrm>
            <a:off x="-3386918" y="1862479"/>
            <a:ext cx="2795791" cy="348813"/>
            <a:chOff x="16164196" y="17668285"/>
            <a:chExt cx="4785749" cy="486635"/>
          </a:xfrm>
        </p:grpSpPr>
        <p:sp>
          <p:nvSpPr>
            <p:cNvPr id="108" name="矩形 107"/>
            <p:cNvSpPr/>
            <p:nvPr userDrawn="1"/>
          </p:nvSpPr>
          <p:spPr>
            <a:xfrm>
              <a:off x="17352864" y="17668285"/>
              <a:ext cx="1199028" cy="486635"/>
            </a:xfrm>
            <a:prstGeom prst="rect">
              <a:avLst/>
            </a:prstGeom>
            <a:solidFill>
              <a:srgbClr val="8C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09" name="矩形 108"/>
            <p:cNvSpPr/>
            <p:nvPr userDrawn="1"/>
          </p:nvSpPr>
          <p:spPr>
            <a:xfrm>
              <a:off x="18551892" y="17668285"/>
              <a:ext cx="1199028" cy="486635"/>
            </a:xfrm>
            <a:prstGeom prst="rect">
              <a:avLst/>
            </a:prstGeom>
            <a:solidFill>
              <a:srgbClr val="7832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0" name="矩形 109"/>
            <p:cNvSpPr/>
            <p:nvPr userDrawn="1"/>
          </p:nvSpPr>
          <p:spPr>
            <a:xfrm>
              <a:off x="19750917" y="17668285"/>
              <a:ext cx="1199028" cy="486635"/>
            </a:xfrm>
            <a:prstGeom prst="rect">
              <a:avLst/>
            </a:prstGeom>
            <a:solidFill>
              <a:srgbClr val="67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1" name="矩形 110"/>
            <p:cNvSpPr/>
            <p:nvPr userDrawn="1"/>
          </p:nvSpPr>
          <p:spPr>
            <a:xfrm>
              <a:off x="16164196" y="17668285"/>
              <a:ext cx="1199028" cy="486635"/>
            </a:xfrm>
            <a:prstGeom prst="rect">
              <a:avLst/>
            </a:prstGeom>
            <a:solidFill>
              <a:srgbClr val="8C6D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12" name="矩形 111"/>
          <p:cNvSpPr/>
          <p:nvPr/>
        </p:nvSpPr>
        <p:spPr>
          <a:xfrm>
            <a:off x="-2692509" y="6189140"/>
            <a:ext cx="700461" cy="297517"/>
          </a:xfrm>
          <a:prstGeom prst="rect">
            <a:avLst/>
          </a:prstGeom>
          <a:solidFill>
            <a:srgbClr val="0033B7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13" name="矩形 112"/>
          <p:cNvSpPr/>
          <p:nvPr/>
        </p:nvSpPr>
        <p:spPr>
          <a:xfrm>
            <a:off x="-3398069" y="6189140"/>
            <a:ext cx="705560" cy="297517"/>
          </a:xfrm>
          <a:prstGeom prst="rect">
            <a:avLst/>
          </a:prstGeom>
          <a:solidFill>
            <a:srgbClr val="0A00C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14" name="矩形 113"/>
          <p:cNvSpPr/>
          <p:nvPr/>
        </p:nvSpPr>
        <p:spPr>
          <a:xfrm>
            <a:off x="-1992048" y="6186830"/>
            <a:ext cx="700461" cy="297517"/>
          </a:xfrm>
          <a:prstGeom prst="rect">
            <a:avLst/>
          </a:prstGeom>
          <a:solidFill>
            <a:srgbClr val="012889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15" name="矩形 114"/>
          <p:cNvSpPr/>
          <p:nvPr/>
        </p:nvSpPr>
        <p:spPr>
          <a:xfrm>
            <a:off x="-1291588" y="6186830"/>
            <a:ext cx="700461" cy="297517"/>
          </a:xfrm>
          <a:prstGeom prst="rect">
            <a:avLst/>
          </a:prstGeom>
          <a:solidFill>
            <a:srgbClr val="000955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16" name="文本框 115"/>
          <p:cNvSpPr txBox="1"/>
          <p:nvPr/>
        </p:nvSpPr>
        <p:spPr>
          <a:xfrm>
            <a:off x="-2451159" y="5860568"/>
            <a:ext cx="974626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其他品牌颜色</a:t>
            </a:r>
          </a:p>
        </p:txBody>
      </p:sp>
      <p:grpSp>
        <p:nvGrpSpPr>
          <p:cNvPr id="117" name="组 209"/>
          <p:cNvGrpSpPr/>
          <p:nvPr/>
        </p:nvGrpSpPr>
        <p:grpSpPr>
          <a:xfrm>
            <a:off x="-3398070" y="4458239"/>
            <a:ext cx="2806943" cy="351124"/>
            <a:chOff x="-3429000" y="9944467"/>
            <a:chExt cx="3171264" cy="702248"/>
          </a:xfrm>
        </p:grpSpPr>
        <p:sp>
          <p:nvSpPr>
            <p:cNvPr id="118" name="矩形 117"/>
            <p:cNvSpPr/>
            <p:nvPr userDrawn="1"/>
          </p:nvSpPr>
          <p:spPr>
            <a:xfrm>
              <a:off x="-2631863" y="9949089"/>
              <a:ext cx="791376" cy="697626"/>
            </a:xfrm>
            <a:prstGeom prst="rect">
              <a:avLst/>
            </a:prstGeom>
            <a:solidFill>
              <a:srgbClr val="FF59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9" name="矩形 118"/>
            <p:cNvSpPr/>
            <p:nvPr userDrawn="1"/>
          </p:nvSpPr>
          <p:spPr>
            <a:xfrm>
              <a:off x="-3429000" y="9949089"/>
              <a:ext cx="797137" cy="697626"/>
            </a:xfrm>
            <a:prstGeom prst="rect">
              <a:avLst/>
            </a:prstGeom>
            <a:solidFill>
              <a:srgbClr val="FFA31E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0" name="矩形 119"/>
            <p:cNvSpPr/>
            <p:nvPr userDrawn="1"/>
          </p:nvSpPr>
          <p:spPr>
            <a:xfrm>
              <a:off x="-1840486" y="9944467"/>
              <a:ext cx="791376" cy="697626"/>
            </a:xfrm>
            <a:prstGeom prst="rect">
              <a:avLst/>
            </a:prstGeom>
            <a:solidFill>
              <a:srgbClr val="DE4F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1" name="矩形 120"/>
            <p:cNvSpPr/>
            <p:nvPr userDrawn="1"/>
          </p:nvSpPr>
          <p:spPr>
            <a:xfrm>
              <a:off x="-1049112" y="9944467"/>
              <a:ext cx="791376" cy="697626"/>
            </a:xfrm>
            <a:prstGeom prst="rect">
              <a:avLst/>
            </a:prstGeom>
            <a:solidFill>
              <a:srgbClr val="C646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22" name="文本框 121"/>
          <p:cNvSpPr txBox="1"/>
          <p:nvPr/>
        </p:nvSpPr>
        <p:spPr>
          <a:xfrm>
            <a:off x="-2387041" y="4185714"/>
            <a:ext cx="84638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Xiaomi 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23" name="矩形 122"/>
          <p:cNvSpPr/>
          <p:nvPr/>
        </p:nvSpPr>
        <p:spPr>
          <a:xfrm>
            <a:off x="-2692509" y="5337669"/>
            <a:ext cx="700461" cy="297517"/>
          </a:xfrm>
          <a:prstGeom prst="rect">
            <a:avLst/>
          </a:prstGeom>
          <a:solidFill>
            <a:srgbClr val="348DF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4" name="矩形 123"/>
          <p:cNvSpPr/>
          <p:nvPr/>
        </p:nvSpPr>
        <p:spPr>
          <a:xfrm>
            <a:off x="-3398069" y="5337669"/>
            <a:ext cx="705560" cy="297517"/>
          </a:xfrm>
          <a:prstGeom prst="rect">
            <a:avLst/>
          </a:prstGeom>
          <a:solidFill>
            <a:srgbClr val="0FFBFA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5" name="矩形 124"/>
          <p:cNvSpPr/>
          <p:nvPr/>
        </p:nvSpPr>
        <p:spPr>
          <a:xfrm>
            <a:off x="-1992048" y="5335358"/>
            <a:ext cx="700461" cy="297517"/>
          </a:xfrm>
          <a:prstGeom prst="rect">
            <a:avLst/>
          </a:prstGeom>
          <a:solidFill>
            <a:srgbClr val="705EE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6" name="矩形 125"/>
          <p:cNvSpPr/>
          <p:nvPr/>
        </p:nvSpPr>
        <p:spPr>
          <a:xfrm>
            <a:off x="-1291588" y="5335358"/>
            <a:ext cx="700461" cy="297517"/>
          </a:xfrm>
          <a:prstGeom prst="rect">
            <a:avLst/>
          </a:prstGeom>
          <a:solidFill>
            <a:srgbClr val="A837DC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7" name="文本框 126"/>
          <p:cNvSpPr txBox="1"/>
          <p:nvPr/>
        </p:nvSpPr>
        <p:spPr>
          <a:xfrm>
            <a:off x="-2371009" y="5037185"/>
            <a:ext cx="814325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Honor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28" name="矩形 127"/>
          <p:cNvSpPr/>
          <p:nvPr/>
        </p:nvSpPr>
        <p:spPr>
          <a:xfrm>
            <a:off x="12494948" y="1401939"/>
            <a:ext cx="1673075" cy="297517"/>
          </a:xfrm>
          <a:prstGeom prst="rect">
            <a:avLst/>
          </a:prstGeom>
          <a:solidFill>
            <a:srgbClr val="00C9F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9" name="矩形 128"/>
          <p:cNvSpPr/>
          <p:nvPr/>
        </p:nvSpPr>
        <p:spPr>
          <a:xfrm>
            <a:off x="12494948" y="1827004"/>
            <a:ext cx="1673075" cy="297517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0" name="矩形 129"/>
          <p:cNvSpPr/>
          <p:nvPr/>
        </p:nvSpPr>
        <p:spPr>
          <a:xfrm>
            <a:off x="12494948" y="2245700"/>
            <a:ext cx="1673075" cy="297517"/>
          </a:xfrm>
          <a:prstGeom prst="rect">
            <a:avLst/>
          </a:prstGeom>
          <a:solidFill>
            <a:schemeClr val="accent3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1" name="矩形 130"/>
          <p:cNvSpPr/>
          <p:nvPr/>
        </p:nvSpPr>
        <p:spPr>
          <a:xfrm>
            <a:off x="12494948" y="2664397"/>
            <a:ext cx="1673075" cy="297517"/>
          </a:xfrm>
          <a:prstGeom prst="rect">
            <a:avLst/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2" name="矩形 131"/>
          <p:cNvSpPr/>
          <p:nvPr/>
        </p:nvSpPr>
        <p:spPr>
          <a:xfrm>
            <a:off x="12494948" y="3086546"/>
            <a:ext cx="1673075" cy="297517"/>
          </a:xfrm>
          <a:prstGeom prst="rect">
            <a:avLst/>
          </a:prstGeom>
          <a:solidFill>
            <a:srgbClr val="F0B51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3" name="矩形 132"/>
          <p:cNvSpPr/>
          <p:nvPr/>
        </p:nvSpPr>
        <p:spPr>
          <a:xfrm>
            <a:off x="12494948" y="3488918"/>
            <a:ext cx="1673075" cy="297517"/>
          </a:xfrm>
          <a:prstGeom prst="rect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4" name="文本框 133"/>
          <p:cNvSpPr txBox="1"/>
          <p:nvPr/>
        </p:nvSpPr>
        <p:spPr>
          <a:xfrm>
            <a:off x="12619797" y="3522997"/>
            <a:ext cx="14409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NEX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35" name="文本框 134"/>
          <p:cNvSpPr txBox="1"/>
          <p:nvPr/>
        </p:nvSpPr>
        <p:spPr>
          <a:xfrm>
            <a:off x="12653667" y="3111825"/>
            <a:ext cx="1407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 err="1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iQOO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grpSp>
        <p:nvGrpSpPr>
          <p:cNvPr id="136" name="组 65"/>
          <p:cNvGrpSpPr/>
          <p:nvPr/>
        </p:nvGrpSpPr>
        <p:grpSpPr>
          <a:xfrm>
            <a:off x="-3400879" y="2739059"/>
            <a:ext cx="2809752" cy="348813"/>
            <a:chOff x="5058585" y="17714855"/>
            <a:chExt cx="4833751" cy="515167"/>
          </a:xfrm>
        </p:grpSpPr>
        <p:sp>
          <p:nvSpPr>
            <p:cNvPr id="137" name="矩形 136"/>
            <p:cNvSpPr/>
            <p:nvPr userDrawn="1"/>
          </p:nvSpPr>
          <p:spPr>
            <a:xfrm>
              <a:off x="7494283" y="17714855"/>
              <a:ext cx="1199027" cy="515167"/>
            </a:xfrm>
            <a:prstGeom prst="rect">
              <a:avLst/>
            </a:prstGeom>
            <a:solidFill>
              <a:srgbClr val="00394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8" name="矩形 137"/>
            <p:cNvSpPr/>
            <p:nvPr userDrawn="1"/>
          </p:nvSpPr>
          <p:spPr>
            <a:xfrm>
              <a:off x="5058585" y="17714855"/>
              <a:ext cx="1215431" cy="515167"/>
            </a:xfrm>
            <a:prstGeom prst="rect">
              <a:avLst/>
            </a:prstGeom>
            <a:solidFill>
              <a:srgbClr val="00C87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9" name="矩形 138"/>
            <p:cNvSpPr/>
            <p:nvPr userDrawn="1"/>
          </p:nvSpPr>
          <p:spPr>
            <a:xfrm>
              <a:off x="8693309" y="17714855"/>
              <a:ext cx="1199027" cy="515167"/>
            </a:xfrm>
            <a:prstGeom prst="rect">
              <a:avLst/>
            </a:prstGeom>
            <a:solidFill>
              <a:srgbClr val="0070C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0" name="矩形 139"/>
            <p:cNvSpPr/>
            <p:nvPr userDrawn="1"/>
          </p:nvSpPr>
          <p:spPr>
            <a:xfrm>
              <a:off x="6267324" y="17714855"/>
              <a:ext cx="1215431" cy="515167"/>
            </a:xfrm>
            <a:prstGeom prst="rect">
              <a:avLst/>
            </a:prstGeom>
            <a:solidFill>
              <a:srgbClr val="66DECD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41" name="文本框 140"/>
          <p:cNvSpPr txBox="1"/>
          <p:nvPr/>
        </p:nvSpPr>
        <p:spPr>
          <a:xfrm>
            <a:off x="-2350175" y="2455919"/>
            <a:ext cx="772648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 err="1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Oppo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42" name="组 88"/>
          <p:cNvGrpSpPr/>
          <p:nvPr/>
        </p:nvGrpSpPr>
        <p:grpSpPr>
          <a:xfrm>
            <a:off x="-3388739" y="3603967"/>
            <a:ext cx="2797612" cy="348813"/>
            <a:chOff x="10651243" y="17726064"/>
            <a:chExt cx="4775839" cy="526796"/>
          </a:xfrm>
        </p:grpSpPr>
        <p:sp>
          <p:nvSpPr>
            <p:cNvPr id="143" name="矩形 142"/>
            <p:cNvSpPr/>
            <p:nvPr userDrawn="1"/>
          </p:nvSpPr>
          <p:spPr>
            <a:xfrm>
              <a:off x="14228056" y="17726064"/>
              <a:ext cx="1199026" cy="526796"/>
            </a:xfrm>
            <a:prstGeom prst="rect">
              <a:avLst/>
            </a:prstGeom>
            <a:solidFill>
              <a:srgbClr val="FF7575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4" name="矩形 143"/>
            <p:cNvSpPr/>
            <p:nvPr userDrawn="1"/>
          </p:nvSpPr>
          <p:spPr>
            <a:xfrm>
              <a:off x="11850271" y="17726064"/>
              <a:ext cx="1199026" cy="526796"/>
            </a:xfrm>
            <a:prstGeom prst="rect">
              <a:avLst/>
            </a:prstGeom>
            <a:solidFill>
              <a:srgbClr val="7A00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5" name="矩形 144"/>
            <p:cNvSpPr/>
            <p:nvPr userDrawn="1"/>
          </p:nvSpPr>
          <p:spPr>
            <a:xfrm>
              <a:off x="10651243" y="17726064"/>
              <a:ext cx="1199026" cy="526796"/>
            </a:xfrm>
            <a:prstGeom prst="rect">
              <a:avLst/>
            </a:prstGeom>
            <a:solidFill>
              <a:srgbClr val="FF3219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6" name="矩形 145"/>
            <p:cNvSpPr/>
            <p:nvPr userDrawn="1"/>
          </p:nvSpPr>
          <p:spPr>
            <a:xfrm>
              <a:off x="13035753" y="17726064"/>
              <a:ext cx="1199026" cy="526796"/>
            </a:xfrm>
            <a:prstGeom prst="rect">
              <a:avLst/>
            </a:prstGeom>
            <a:solidFill>
              <a:srgbClr val="361212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47" name="文本框 146"/>
          <p:cNvSpPr txBox="1"/>
          <p:nvPr/>
        </p:nvSpPr>
        <p:spPr>
          <a:xfrm>
            <a:off x="-2403072" y="3324009"/>
            <a:ext cx="87844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Huawei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48" name="文本框 147"/>
          <p:cNvSpPr txBox="1"/>
          <p:nvPr/>
        </p:nvSpPr>
        <p:spPr>
          <a:xfrm>
            <a:off x="-2663134" y="367319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P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49" name="文本框 148"/>
          <p:cNvSpPr txBox="1"/>
          <p:nvPr/>
        </p:nvSpPr>
        <p:spPr>
          <a:xfrm>
            <a:off x="-1954176" y="3667432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Mate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0" name="文本框 149"/>
          <p:cNvSpPr txBox="1"/>
          <p:nvPr/>
        </p:nvSpPr>
        <p:spPr>
          <a:xfrm>
            <a:off x="-1293545" y="3668248"/>
            <a:ext cx="7024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Nova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1" name="文本框 150"/>
          <p:cNvSpPr txBox="1"/>
          <p:nvPr/>
        </p:nvSpPr>
        <p:spPr>
          <a:xfrm>
            <a:off x="-1263986" y="2800229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R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2" name="文本框 151"/>
          <p:cNvSpPr txBox="1"/>
          <p:nvPr/>
        </p:nvSpPr>
        <p:spPr>
          <a:xfrm>
            <a:off x="-1991764" y="2829531"/>
            <a:ext cx="71037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2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Find X</a:t>
            </a:r>
          </a:p>
          <a:p>
            <a:pPr algn="ctr"/>
            <a:endParaRPr kumimoji="1" lang="zh-CN" altLang="en-US" sz="9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3" name="文本框 152"/>
          <p:cNvSpPr txBox="1"/>
          <p:nvPr/>
        </p:nvSpPr>
        <p:spPr>
          <a:xfrm>
            <a:off x="-2663935" y="280742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K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4" name="文本框 153"/>
          <p:cNvSpPr txBox="1"/>
          <p:nvPr/>
        </p:nvSpPr>
        <p:spPr>
          <a:xfrm>
            <a:off x="12250725" y="924379"/>
            <a:ext cx="2208397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vivo</a:t>
            </a: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2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pic>
        <p:nvPicPr>
          <p:cNvPr id="63" name="图片 62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0625745" y="317694"/>
            <a:ext cx="979635" cy="257702"/>
          </a:xfrm>
          <a:prstGeom prst="rect">
            <a:avLst/>
          </a:prstGeom>
        </p:spPr>
      </p:pic>
      <p:sp>
        <p:nvSpPr>
          <p:cNvPr id="62" name="Textplatzhalter 8"/>
          <p:cNvSpPr>
            <a:spLocks noGrp="1"/>
          </p:cNvSpPr>
          <p:nvPr>
            <p:ph type="body" sz="quarter" idx="38" hasCustomPrompt="1"/>
          </p:nvPr>
        </p:nvSpPr>
        <p:spPr>
          <a:xfrm>
            <a:off x="818265" y="793944"/>
            <a:ext cx="5399968" cy="4568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2700" b="0" i="0" cap="none" baseline="0">
                <a:solidFill>
                  <a:schemeClr val="tx1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defRPr>
            </a:lvl1pPr>
          </a:lstStyle>
          <a:p>
            <a:pPr lvl="0"/>
            <a:r>
              <a:rPr lang="zh-CN" altLang="en-US" noProof="0" dirty="0"/>
              <a:t>目录 </a:t>
            </a:r>
            <a:r>
              <a:rPr lang="en-US" altLang="zh-CN" noProof="0" dirty="0"/>
              <a:t>content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#6标题页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矩形 34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415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>
              <a:latin typeface="vivo type CN简 Regular" panose="02000500000000000000" charset="-122"/>
              <a:ea typeface="vivo type CN简 Regular" panose="02000500000000000000" charset="-122"/>
            </a:endParaRPr>
          </a:p>
        </p:txBody>
      </p:sp>
      <p:sp>
        <p:nvSpPr>
          <p:cNvPr id="36" name="Textplatzhalter 3"/>
          <p:cNvSpPr>
            <a:spLocks noGrp="1"/>
          </p:cNvSpPr>
          <p:nvPr>
            <p:ph type="body" sz="quarter" idx="26" hasCustomPrompt="1"/>
          </p:nvPr>
        </p:nvSpPr>
        <p:spPr>
          <a:xfrm>
            <a:off x="569156" y="2183384"/>
            <a:ext cx="7604082" cy="473390"/>
          </a:xfrm>
        </p:spPr>
        <p:txBody>
          <a:bodyPr anchor="b">
            <a:noAutofit/>
          </a:bodyPr>
          <a:lstStyle>
            <a:lvl1pPr marL="0" indent="0">
              <a:lnSpc>
                <a:spcPct val="100000"/>
              </a:lnSpc>
              <a:buFont typeface="+mj-lt"/>
              <a:buNone/>
              <a:defRPr sz="3600" b="0" i="0" spc="-75" baseline="0">
                <a:solidFill>
                  <a:schemeClr val="bg1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defRPr>
            </a:lvl1pPr>
          </a:lstStyle>
          <a:p>
            <a:pPr lvl="0"/>
            <a:r>
              <a:rPr kumimoji="1" lang="en-US" altLang="zh-CN" dirty="0"/>
              <a:t>Topic one </a:t>
            </a:r>
            <a:r>
              <a:rPr kumimoji="1" lang="zh-CN" altLang="en-US" dirty="0"/>
              <a:t>标题此处添加</a:t>
            </a:r>
            <a:endParaRPr kumimoji="1" lang="en-US" altLang="zh-CN" dirty="0"/>
          </a:p>
        </p:txBody>
      </p:sp>
      <p:sp>
        <p:nvSpPr>
          <p:cNvPr id="37" name="Textplatzhalter 3"/>
          <p:cNvSpPr>
            <a:spLocks noGrp="1"/>
          </p:cNvSpPr>
          <p:nvPr>
            <p:ph type="body" sz="quarter" idx="27" hasCustomPrompt="1"/>
          </p:nvPr>
        </p:nvSpPr>
        <p:spPr>
          <a:xfrm>
            <a:off x="568518" y="2857771"/>
            <a:ext cx="11036862" cy="690276"/>
          </a:xfrm>
        </p:spPr>
        <p:txBody>
          <a:bodyPr anchor="t">
            <a:noAutofit/>
          </a:bodyPr>
          <a:lstStyle>
            <a:lvl1pPr marL="0" indent="0">
              <a:lnSpc>
                <a:spcPct val="100000"/>
              </a:lnSpc>
              <a:buNone/>
              <a:defRPr sz="2000" b="0" i="0" spc="-75" baseline="0">
                <a:solidFill>
                  <a:srgbClr val="E5E5E5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defRPr>
            </a:lvl1pPr>
          </a:lstStyle>
          <a:p>
            <a:pPr lvl="0"/>
            <a:r>
              <a:rPr lang="zh-CN" altLang="en-US" noProof="0" dirty="0"/>
              <a:t>副标题可在此处添加</a:t>
            </a:r>
            <a:endParaRPr lang="en-US" altLang="zh-CN" noProof="0" dirty="0"/>
          </a:p>
        </p:txBody>
      </p:sp>
      <p:sp>
        <p:nvSpPr>
          <p:cNvPr id="77" name="矩形 76"/>
          <p:cNvSpPr/>
          <p:nvPr/>
        </p:nvSpPr>
        <p:spPr>
          <a:xfrm>
            <a:off x="-2595443" y="187627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竞品颜色</a:t>
            </a:r>
            <a:endParaRPr lang="zh-CN" altLang="en-US" sz="1600" dirty="0"/>
          </a:p>
        </p:txBody>
      </p:sp>
      <p:sp>
        <p:nvSpPr>
          <p:cNvPr id="78" name="矩形 77"/>
          <p:cNvSpPr/>
          <p:nvPr/>
        </p:nvSpPr>
        <p:spPr>
          <a:xfrm>
            <a:off x="12698804" y="422275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品牌颜色</a:t>
            </a:r>
            <a:endParaRPr lang="zh-CN" altLang="en-US" sz="1600" dirty="0"/>
          </a:p>
        </p:txBody>
      </p:sp>
      <p:sp>
        <p:nvSpPr>
          <p:cNvPr id="79" name="文本框 78"/>
          <p:cNvSpPr txBox="1"/>
          <p:nvPr/>
        </p:nvSpPr>
        <p:spPr>
          <a:xfrm>
            <a:off x="-2354986" y="745116"/>
            <a:ext cx="78226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Apple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80" name="组 176"/>
          <p:cNvGrpSpPr/>
          <p:nvPr/>
        </p:nvGrpSpPr>
        <p:grpSpPr>
          <a:xfrm>
            <a:off x="-3386918" y="1009241"/>
            <a:ext cx="2795791" cy="348813"/>
            <a:chOff x="-5043485" y="1324983"/>
            <a:chExt cx="4785749" cy="538842"/>
          </a:xfrm>
        </p:grpSpPr>
        <p:sp>
          <p:nvSpPr>
            <p:cNvPr id="81" name="矩形 80"/>
            <p:cNvSpPr/>
            <p:nvPr userDrawn="1"/>
          </p:nvSpPr>
          <p:spPr>
            <a:xfrm>
              <a:off x="-3854817" y="1324983"/>
              <a:ext cx="1199028" cy="538842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2" name="矩形 81"/>
            <p:cNvSpPr/>
            <p:nvPr userDrawn="1"/>
          </p:nvSpPr>
          <p:spPr>
            <a:xfrm>
              <a:off x="-2655789" y="1324983"/>
              <a:ext cx="1199028" cy="538842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3" name="矩形 82"/>
            <p:cNvSpPr/>
            <p:nvPr userDrawn="1"/>
          </p:nvSpPr>
          <p:spPr>
            <a:xfrm>
              <a:off x="-5043485" y="1324983"/>
              <a:ext cx="1199028" cy="53884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4" name="矩形 83"/>
            <p:cNvSpPr/>
            <p:nvPr userDrawn="1"/>
          </p:nvSpPr>
          <p:spPr>
            <a:xfrm>
              <a:off x="-1456764" y="1324983"/>
              <a:ext cx="1199028" cy="538842"/>
            </a:xfrm>
            <a:prstGeom prst="rect">
              <a:avLst/>
            </a:prstGeom>
            <a:solidFill>
              <a:schemeClr val="tx1">
                <a:lumMod val="9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85" name="文本框 84"/>
          <p:cNvSpPr txBox="1"/>
          <p:nvPr/>
        </p:nvSpPr>
        <p:spPr>
          <a:xfrm>
            <a:off x="-2456774" y="1587829"/>
            <a:ext cx="98584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Samsung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86" name="组 183"/>
          <p:cNvGrpSpPr/>
          <p:nvPr/>
        </p:nvGrpSpPr>
        <p:grpSpPr>
          <a:xfrm>
            <a:off x="-3386918" y="1862479"/>
            <a:ext cx="2795791" cy="348813"/>
            <a:chOff x="16164196" y="17668285"/>
            <a:chExt cx="4785749" cy="486635"/>
          </a:xfrm>
        </p:grpSpPr>
        <p:sp>
          <p:nvSpPr>
            <p:cNvPr id="87" name="矩形 86"/>
            <p:cNvSpPr/>
            <p:nvPr userDrawn="1"/>
          </p:nvSpPr>
          <p:spPr>
            <a:xfrm>
              <a:off x="17352864" y="17668285"/>
              <a:ext cx="1199028" cy="486635"/>
            </a:xfrm>
            <a:prstGeom prst="rect">
              <a:avLst/>
            </a:prstGeom>
            <a:solidFill>
              <a:srgbClr val="8C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8" name="矩形 87"/>
            <p:cNvSpPr/>
            <p:nvPr userDrawn="1"/>
          </p:nvSpPr>
          <p:spPr>
            <a:xfrm>
              <a:off x="18551892" y="17668285"/>
              <a:ext cx="1199028" cy="486635"/>
            </a:xfrm>
            <a:prstGeom prst="rect">
              <a:avLst/>
            </a:prstGeom>
            <a:solidFill>
              <a:srgbClr val="7832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0" name="矩形 89"/>
            <p:cNvSpPr/>
            <p:nvPr userDrawn="1"/>
          </p:nvSpPr>
          <p:spPr>
            <a:xfrm>
              <a:off x="19750917" y="17668285"/>
              <a:ext cx="1199028" cy="486635"/>
            </a:xfrm>
            <a:prstGeom prst="rect">
              <a:avLst/>
            </a:prstGeom>
            <a:solidFill>
              <a:srgbClr val="67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0" name="矩形 109"/>
            <p:cNvSpPr/>
            <p:nvPr userDrawn="1"/>
          </p:nvSpPr>
          <p:spPr>
            <a:xfrm>
              <a:off x="16164196" y="17668285"/>
              <a:ext cx="1199028" cy="486635"/>
            </a:xfrm>
            <a:prstGeom prst="rect">
              <a:avLst/>
            </a:prstGeom>
            <a:solidFill>
              <a:srgbClr val="8C6D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11" name="矩形 110"/>
          <p:cNvSpPr/>
          <p:nvPr/>
        </p:nvSpPr>
        <p:spPr>
          <a:xfrm>
            <a:off x="-2692509" y="6189140"/>
            <a:ext cx="700461" cy="297517"/>
          </a:xfrm>
          <a:prstGeom prst="rect">
            <a:avLst/>
          </a:prstGeom>
          <a:solidFill>
            <a:srgbClr val="0033B7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12" name="矩形 111"/>
          <p:cNvSpPr/>
          <p:nvPr/>
        </p:nvSpPr>
        <p:spPr>
          <a:xfrm>
            <a:off x="-3398069" y="6189140"/>
            <a:ext cx="705560" cy="297517"/>
          </a:xfrm>
          <a:prstGeom prst="rect">
            <a:avLst/>
          </a:prstGeom>
          <a:solidFill>
            <a:srgbClr val="0A00C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13" name="矩形 112"/>
          <p:cNvSpPr/>
          <p:nvPr/>
        </p:nvSpPr>
        <p:spPr>
          <a:xfrm>
            <a:off x="-1992048" y="6186830"/>
            <a:ext cx="700461" cy="297517"/>
          </a:xfrm>
          <a:prstGeom prst="rect">
            <a:avLst/>
          </a:prstGeom>
          <a:solidFill>
            <a:srgbClr val="012889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14" name="矩形 113"/>
          <p:cNvSpPr/>
          <p:nvPr/>
        </p:nvSpPr>
        <p:spPr>
          <a:xfrm>
            <a:off x="-1291588" y="6186830"/>
            <a:ext cx="700461" cy="297517"/>
          </a:xfrm>
          <a:prstGeom prst="rect">
            <a:avLst/>
          </a:prstGeom>
          <a:solidFill>
            <a:srgbClr val="000955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15" name="文本框 114"/>
          <p:cNvSpPr txBox="1"/>
          <p:nvPr/>
        </p:nvSpPr>
        <p:spPr>
          <a:xfrm>
            <a:off x="-2451159" y="5860568"/>
            <a:ext cx="974626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其他品牌颜色</a:t>
            </a:r>
          </a:p>
        </p:txBody>
      </p:sp>
      <p:grpSp>
        <p:nvGrpSpPr>
          <p:cNvPr id="116" name="组 209"/>
          <p:cNvGrpSpPr/>
          <p:nvPr/>
        </p:nvGrpSpPr>
        <p:grpSpPr>
          <a:xfrm>
            <a:off x="-3398070" y="4458239"/>
            <a:ext cx="2806943" cy="351124"/>
            <a:chOff x="-3429000" y="9944467"/>
            <a:chExt cx="3171264" cy="702248"/>
          </a:xfrm>
        </p:grpSpPr>
        <p:sp>
          <p:nvSpPr>
            <p:cNvPr id="117" name="矩形 116"/>
            <p:cNvSpPr/>
            <p:nvPr userDrawn="1"/>
          </p:nvSpPr>
          <p:spPr>
            <a:xfrm>
              <a:off x="-2631863" y="9949089"/>
              <a:ext cx="791376" cy="697626"/>
            </a:xfrm>
            <a:prstGeom prst="rect">
              <a:avLst/>
            </a:prstGeom>
            <a:solidFill>
              <a:srgbClr val="FF59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8" name="矩形 117"/>
            <p:cNvSpPr/>
            <p:nvPr userDrawn="1"/>
          </p:nvSpPr>
          <p:spPr>
            <a:xfrm>
              <a:off x="-3429000" y="9949089"/>
              <a:ext cx="797137" cy="697626"/>
            </a:xfrm>
            <a:prstGeom prst="rect">
              <a:avLst/>
            </a:prstGeom>
            <a:solidFill>
              <a:srgbClr val="FFA31E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9" name="矩形 118"/>
            <p:cNvSpPr/>
            <p:nvPr userDrawn="1"/>
          </p:nvSpPr>
          <p:spPr>
            <a:xfrm>
              <a:off x="-1840486" y="9944467"/>
              <a:ext cx="791376" cy="697626"/>
            </a:xfrm>
            <a:prstGeom prst="rect">
              <a:avLst/>
            </a:prstGeom>
            <a:solidFill>
              <a:srgbClr val="DE4F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0" name="矩形 119"/>
            <p:cNvSpPr/>
            <p:nvPr userDrawn="1"/>
          </p:nvSpPr>
          <p:spPr>
            <a:xfrm>
              <a:off x="-1049112" y="9944467"/>
              <a:ext cx="791376" cy="697626"/>
            </a:xfrm>
            <a:prstGeom prst="rect">
              <a:avLst/>
            </a:prstGeom>
            <a:solidFill>
              <a:srgbClr val="C646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21" name="文本框 120"/>
          <p:cNvSpPr txBox="1"/>
          <p:nvPr/>
        </p:nvSpPr>
        <p:spPr>
          <a:xfrm>
            <a:off x="-2387041" y="4185714"/>
            <a:ext cx="84638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Xiaomi 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22" name="矩形 121"/>
          <p:cNvSpPr/>
          <p:nvPr/>
        </p:nvSpPr>
        <p:spPr>
          <a:xfrm>
            <a:off x="-2692509" y="5337669"/>
            <a:ext cx="700461" cy="297517"/>
          </a:xfrm>
          <a:prstGeom prst="rect">
            <a:avLst/>
          </a:prstGeom>
          <a:solidFill>
            <a:srgbClr val="348DF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3" name="矩形 122"/>
          <p:cNvSpPr/>
          <p:nvPr/>
        </p:nvSpPr>
        <p:spPr>
          <a:xfrm>
            <a:off x="-3398069" y="5337669"/>
            <a:ext cx="705560" cy="297517"/>
          </a:xfrm>
          <a:prstGeom prst="rect">
            <a:avLst/>
          </a:prstGeom>
          <a:solidFill>
            <a:srgbClr val="0FFBFA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4" name="矩形 123"/>
          <p:cNvSpPr/>
          <p:nvPr/>
        </p:nvSpPr>
        <p:spPr>
          <a:xfrm>
            <a:off x="-1992048" y="5335358"/>
            <a:ext cx="700461" cy="297517"/>
          </a:xfrm>
          <a:prstGeom prst="rect">
            <a:avLst/>
          </a:prstGeom>
          <a:solidFill>
            <a:srgbClr val="705EE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5" name="矩形 124"/>
          <p:cNvSpPr/>
          <p:nvPr/>
        </p:nvSpPr>
        <p:spPr>
          <a:xfrm>
            <a:off x="-1291588" y="5335358"/>
            <a:ext cx="700461" cy="297517"/>
          </a:xfrm>
          <a:prstGeom prst="rect">
            <a:avLst/>
          </a:prstGeom>
          <a:solidFill>
            <a:srgbClr val="A837DC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6" name="文本框 125"/>
          <p:cNvSpPr txBox="1"/>
          <p:nvPr/>
        </p:nvSpPr>
        <p:spPr>
          <a:xfrm>
            <a:off x="-2371009" y="5037185"/>
            <a:ext cx="814325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Honor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27" name="矩形 126"/>
          <p:cNvSpPr/>
          <p:nvPr/>
        </p:nvSpPr>
        <p:spPr>
          <a:xfrm>
            <a:off x="12494948" y="1401939"/>
            <a:ext cx="1673075" cy="297517"/>
          </a:xfrm>
          <a:prstGeom prst="rect">
            <a:avLst/>
          </a:prstGeom>
          <a:solidFill>
            <a:srgbClr val="00C9F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8" name="矩形 127"/>
          <p:cNvSpPr/>
          <p:nvPr/>
        </p:nvSpPr>
        <p:spPr>
          <a:xfrm>
            <a:off x="12494948" y="1827004"/>
            <a:ext cx="1673075" cy="297517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9" name="矩形 128"/>
          <p:cNvSpPr/>
          <p:nvPr/>
        </p:nvSpPr>
        <p:spPr>
          <a:xfrm>
            <a:off x="12494948" y="2245700"/>
            <a:ext cx="1673075" cy="297517"/>
          </a:xfrm>
          <a:prstGeom prst="rect">
            <a:avLst/>
          </a:prstGeom>
          <a:solidFill>
            <a:schemeClr val="accent3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0" name="矩形 129"/>
          <p:cNvSpPr/>
          <p:nvPr/>
        </p:nvSpPr>
        <p:spPr>
          <a:xfrm>
            <a:off x="12494948" y="2664397"/>
            <a:ext cx="1673075" cy="297517"/>
          </a:xfrm>
          <a:prstGeom prst="rect">
            <a:avLst/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1" name="矩形 130"/>
          <p:cNvSpPr/>
          <p:nvPr/>
        </p:nvSpPr>
        <p:spPr>
          <a:xfrm>
            <a:off x="12494948" y="3086546"/>
            <a:ext cx="1673075" cy="297517"/>
          </a:xfrm>
          <a:prstGeom prst="rect">
            <a:avLst/>
          </a:prstGeom>
          <a:solidFill>
            <a:srgbClr val="F0B51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2" name="矩形 131"/>
          <p:cNvSpPr/>
          <p:nvPr/>
        </p:nvSpPr>
        <p:spPr>
          <a:xfrm>
            <a:off x="12494948" y="3488918"/>
            <a:ext cx="1673075" cy="297517"/>
          </a:xfrm>
          <a:prstGeom prst="rect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3" name="文本框 132"/>
          <p:cNvSpPr txBox="1"/>
          <p:nvPr/>
        </p:nvSpPr>
        <p:spPr>
          <a:xfrm>
            <a:off x="12619797" y="3522997"/>
            <a:ext cx="14409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NEX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34" name="文本框 133"/>
          <p:cNvSpPr txBox="1"/>
          <p:nvPr/>
        </p:nvSpPr>
        <p:spPr>
          <a:xfrm>
            <a:off x="12653667" y="3111825"/>
            <a:ext cx="1407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 err="1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iQOO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grpSp>
        <p:nvGrpSpPr>
          <p:cNvPr id="135" name="组 65"/>
          <p:cNvGrpSpPr/>
          <p:nvPr/>
        </p:nvGrpSpPr>
        <p:grpSpPr>
          <a:xfrm>
            <a:off x="-3400879" y="2739059"/>
            <a:ext cx="2809752" cy="348813"/>
            <a:chOff x="5058585" y="17714855"/>
            <a:chExt cx="4833751" cy="515167"/>
          </a:xfrm>
        </p:grpSpPr>
        <p:sp>
          <p:nvSpPr>
            <p:cNvPr id="136" name="矩形 135"/>
            <p:cNvSpPr/>
            <p:nvPr userDrawn="1"/>
          </p:nvSpPr>
          <p:spPr>
            <a:xfrm>
              <a:off x="7494283" y="17714855"/>
              <a:ext cx="1199027" cy="515167"/>
            </a:xfrm>
            <a:prstGeom prst="rect">
              <a:avLst/>
            </a:prstGeom>
            <a:solidFill>
              <a:srgbClr val="00394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7" name="矩形 136"/>
            <p:cNvSpPr/>
            <p:nvPr userDrawn="1"/>
          </p:nvSpPr>
          <p:spPr>
            <a:xfrm>
              <a:off x="5058585" y="17714855"/>
              <a:ext cx="1215431" cy="515167"/>
            </a:xfrm>
            <a:prstGeom prst="rect">
              <a:avLst/>
            </a:prstGeom>
            <a:solidFill>
              <a:srgbClr val="00C87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8" name="矩形 137"/>
            <p:cNvSpPr/>
            <p:nvPr userDrawn="1"/>
          </p:nvSpPr>
          <p:spPr>
            <a:xfrm>
              <a:off x="8693309" y="17714855"/>
              <a:ext cx="1199027" cy="515167"/>
            </a:xfrm>
            <a:prstGeom prst="rect">
              <a:avLst/>
            </a:prstGeom>
            <a:solidFill>
              <a:srgbClr val="0070C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9" name="矩形 138"/>
            <p:cNvSpPr/>
            <p:nvPr userDrawn="1"/>
          </p:nvSpPr>
          <p:spPr>
            <a:xfrm>
              <a:off x="6267324" y="17714855"/>
              <a:ext cx="1215431" cy="515167"/>
            </a:xfrm>
            <a:prstGeom prst="rect">
              <a:avLst/>
            </a:prstGeom>
            <a:solidFill>
              <a:srgbClr val="66DECD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40" name="文本框 139"/>
          <p:cNvSpPr txBox="1"/>
          <p:nvPr/>
        </p:nvSpPr>
        <p:spPr>
          <a:xfrm>
            <a:off x="-2350175" y="2455919"/>
            <a:ext cx="772648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 err="1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Oppo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41" name="组 88"/>
          <p:cNvGrpSpPr/>
          <p:nvPr/>
        </p:nvGrpSpPr>
        <p:grpSpPr>
          <a:xfrm>
            <a:off x="-3388739" y="3603967"/>
            <a:ext cx="2797612" cy="348813"/>
            <a:chOff x="10651243" y="17726064"/>
            <a:chExt cx="4775839" cy="526796"/>
          </a:xfrm>
        </p:grpSpPr>
        <p:sp>
          <p:nvSpPr>
            <p:cNvPr id="142" name="矩形 141"/>
            <p:cNvSpPr/>
            <p:nvPr userDrawn="1"/>
          </p:nvSpPr>
          <p:spPr>
            <a:xfrm>
              <a:off x="14228056" y="17726064"/>
              <a:ext cx="1199026" cy="526796"/>
            </a:xfrm>
            <a:prstGeom prst="rect">
              <a:avLst/>
            </a:prstGeom>
            <a:solidFill>
              <a:srgbClr val="FF7575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3" name="矩形 142"/>
            <p:cNvSpPr/>
            <p:nvPr userDrawn="1"/>
          </p:nvSpPr>
          <p:spPr>
            <a:xfrm>
              <a:off x="11850271" y="17726064"/>
              <a:ext cx="1199026" cy="526796"/>
            </a:xfrm>
            <a:prstGeom prst="rect">
              <a:avLst/>
            </a:prstGeom>
            <a:solidFill>
              <a:srgbClr val="7A00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4" name="矩形 143"/>
            <p:cNvSpPr/>
            <p:nvPr userDrawn="1"/>
          </p:nvSpPr>
          <p:spPr>
            <a:xfrm>
              <a:off x="10651243" y="17726064"/>
              <a:ext cx="1199026" cy="526796"/>
            </a:xfrm>
            <a:prstGeom prst="rect">
              <a:avLst/>
            </a:prstGeom>
            <a:solidFill>
              <a:srgbClr val="FF3219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5" name="矩形 144"/>
            <p:cNvSpPr/>
            <p:nvPr userDrawn="1"/>
          </p:nvSpPr>
          <p:spPr>
            <a:xfrm>
              <a:off x="13035753" y="17726064"/>
              <a:ext cx="1199026" cy="526796"/>
            </a:xfrm>
            <a:prstGeom prst="rect">
              <a:avLst/>
            </a:prstGeom>
            <a:solidFill>
              <a:srgbClr val="361212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46" name="文本框 145"/>
          <p:cNvSpPr txBox="1"/>
          <p:nvPr/>
        </p:nvSpPr>
        <p:spPr>
          <a:xfrm>
            <a:off x="-2403072" y="3324009"/>
            <a:ext cx="87844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Huawei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47" name="文本框 146"/>
          <p:cNvSpPr txBox="1"/>
          <p:nvPr/>
        </p:nvSpPr>
        <p:spPr>
          <a:xfrm>
            <a:off x="-2663134" y="367319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P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48" name="文本框 147"/>
          <p:cNvSpPr txBox="1"/>
          <p:nvPr/>
        </p:nvSpPr>
        <p:spPr>
          <a:xfrm>
            <a:off x="-1954176" y="3667432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Mate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49" name="文本框 148"/>
          <p:cNvSpPr txBox="1"/>
          <p:nvPr/>
        </p:nvSpPr>
        <p:spPr>
          <a:xfrm>
            <a:off x="-1293545" y="3668248"/>
            <a:ext cx="7024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Nova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0" name="文本框 149"/>
          <p:cNvSpPr txBox="1"/>
          <p:nvPr/>
        </p:nvSpPr>
        <p:spPr>
          <a:xfrm>
            <a:off x="-1263986" y="2800229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R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1" name="文本框 150"/>
          <p:cNvSpPr txBox="1"/>
          <p:nvPr/>
        </p:nvSpPr>
        <p:spPr>
          <a:xfrm>
            <a:off x="-1991764" y="2829531"/>
            <a:ext cx="71037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2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Find X</a:t>
            </a:r>
          </a:p>
          <a:p>
            <a:pPr algn="ctr"/>
            <a:endParaRPr kumimoji="1" lang="zh-CN" altLang="en-US" sz="9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2" name="文本框 151"/>
          <p:cNvSpPr txBox="1"/>
          <p:nvPr/>
        </p:nvSpPr>
        <p:spPr>
          <a:xfrm>
            <a:off x="-2663935" y="280742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K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3" name="文本框 152"/>
          <p:cNvSpPr txBox="1"/>
          <p:nvPr/>
        </p:nvSpPr>
        <p:spPr>
          <a:xfrm>
            <a:off x="12250725" y="924379"/>
            <a:ext cx="2208397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vivo</a:t>
            </a: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2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pic>
        <p:nvPicPr>
          <p:cNvPr id="65" name="图片 64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0625744" y="317694"/>
            <a:ext cx="979636" cy="257702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#7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矩形 77"/>
          <p:cNvSpPr/>
          <p:nvPr/>
        </p:nvSpPr>
        <p:spPr>
          <a:xfrm>
            <a:off x="-2595443" y="187627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竞品颜色</a:t>
            </a:r>
            <a:endParaRPr lang="zh-CN" altLang="en-US" sz="1600" dirty="0"/>
          </a:p>
        </p:txBody>
      </p:sp>
      <p:sp>
        <p:nvSpPr>
          <p:cNvPr id="79" name="矩形 78"/>
          <p:cNvSpPr/>
          <p:nvPr/>
        </p:nvSpPr>
        <p:spPr>
          <a:xfrm>
            <a:off x="12698804" y="422275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品牌颜色</a:t>
            </a:r>
            <a:endParaRPr lang="zh-CN" altLang="en-US" sz="1600" dirty="0"/>
          </a:p>
        </p:txBody>
      </p:sp>
      <p:sp>
        <p:nvSpPr>
          <p:cNvPr id="81" name="文本框 80"/>
          <p:cNvSpPr txBox="1"/>
          <p:nvPr/>
        </p:nvSpPr>
        <p:spPr>
          <a:xfrm>
            <a:off x="-2354986" y="745116"/>
            <a:ext cx="78226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Apple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82" name="组 176"/>
          <p:cNvGrpSpPr/>
          <p:nvPr/>
        </p:nvGrpSpPr>
        <p:grpSpPr>
          <a:xfrm>
            <a:off x="-3386918" y="1009241"/>
            <a:ext cx="2795791" cy="348813"/>
            <a:chOff x="-5043485" y="1324983"/>
            <a:chExt cx="4785749" cy="538842"/>
          </a:xfrm>
        </p:grpSpPr>
        <p:sp>
          <p:nvSpPr>
            <p:cNvPr id="83" name="矩形 82"/>
            <p:cNvSpPr/>
            <p:nvPr userDrawn="1"/>
          </p:nvSpPr>
          <p:spPr>
            <a:xfrm>
              <a:off x="-3854817" y="1324983"/>
              <a:ext cx="1199028" cy="538842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5" name="矩形 84"/>
            <p:cNvSpPr/>
            <p:nvPr userDrawn="1"/>
          </p:nvSpPr>
          <p:spPr>
            <a:xfrm>
              <a:off x="-2655789" y="1324983"/>
              <a:ext cx="1199028" cy="538842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6" name="矩形 85"/>
            <p:cNvSpPr/>
            <p:nvPr userDrawn="1"/>
          </p:nvSpPr>
          <p:spPr>
            <a:xfrm>
              <a:off x="-5043485" y="1324983"/>
              <a:ext cx="1199028" cy="53884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7" name="矩形 86"/>
            <p:cNvSpPr/>
            <p:nvPr userDrawn="1"/>
          </p:nvSpPr>
          <p:spPr>
            <a:xfrm>
              <a:off x="-1456764" y="1324983"/>
              <a:ext cx="1199028" cy="538842"/>
            </a:xfrm>
            <a:prstGeom prst="rect">
              <a:avLst/>
            </a:prstGeom>
            <a:solidFill>
              <a:schemeClr val="tx1">
                <a:lumMod val="9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88" name="文本框 87"/>
          <p:cNvSpPr txBox="1"/>
          <p:nvPr/>
        </p:nvSpPr>
        <p:spPr>
          <a:xfrm>
            <a:off x="-2456774" y="1587829"/>
            <a:ext cx="98584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Samsung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95" name="组 183"/>
          <p:cNvGrpSpPr/>
          <p:nvPr/>
        </p:nvGrpSpPr>
        <p:grpSpPr>
          <a:xfrm>
            <a:off x="-3386918" y="1862479"/>
            <a:ext cx="2795791" cy="348813"/>
            <a:chOff x="16164196" y="17668285"/>
            <a:chExt cx="4785749" cy="486635"/>
          </a:xfrm>
        </p:grpSpPr>
        <p:sp>
          <p:nvSpPr>
            <p:cNvPr id="116" name="矩形 115"/>
            <p:cNvSpPr/>
            <p:nvPr userDrawn="1"/>
          </p:nvSpPr>
          <p:spPr>
            <a:xfrm>
              <a:off x="17352864" y="17668285"/>
              <a:ext cx="1199028" cy="486635"/>
            </a:xfrm>
            <a:prstGeom prst="rect">
              <a:avLst/>
            </a:prstGeom>
            <a:solidFill>
              <a:srgbClr val="8C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8" name="矩形 117"/>
            <p:cNvSpPr/>
            <p:nvPr userDrawn="1"/>
          </p:nvSpPr>
          <p:spPr>
            <a:xfrm>
              <a:off x="18551892" y="17668285"/>
              <a:ext cx="1199028" cy="486635"/>
            </a:xfrm>
            <a:prstGeom prst="rect">
              <a:avLst/>
            </a:prstGeom>
            <a:solidFill>
              <a:srgbClr val="7832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9" name="矩形 118"/>
            <p:cNvSpPr/>
            <p:nvPr userDrawn="1"/>
          </p:nvSpPr>
          <p:spPr>
            <a:xfrm>
              <a:off x="19750917" y="17668285"/>
              <a:ext cx="1199028" cy="486635"/>
            </a:xfrm>
            <a:prstGeom prst="rect">
              <a:avLst/>
            </a:prstGeom>
            <a:solidFill>
              <a:srgbClr val="67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0" name="矩形 119"/>
            <p:cNvSpPr/>
            <p:nvPr userDrawn="1"/>
          </p:nvSpPr>
          <p:spPr>
            <a:xfrm>
              <a:off x="16164196" y="17668285"/>
              <a:ext cx="1199028" cy="486635"/>
            </a:xfrm>
            <a:prstGeom prst="rect">
              <a:avLst/>
            </a:prstGeom>
            <a:solidFill>
              <a:srgbClr val="8C6D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21" name="矩形 120"/>
          <p:cNvSpPr/>
          <p:nvPr/>
        </p:nvSpPr>
        <p:spPr>
          <a:xfrm>
            <a:off x="-2692509" y="6189140"/>
            <a:ext cx="700461" cy="297517"/>
          </a:xfrm>
          <a:prstGeom prst="rect">
            <a:avLst/>
          </a:prstGeom>
          <a:solidFill>
            <a:srgbClr val="0033B7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2" name="矩形 121"/>
          <p:cNvSpPr/>
          <p:nvPr/>
        </p:nvSpPr>
        <p:spPr>
          <a:xfrm>
            <a:off x="-3398069" y="6189140"/>
            <a:ext cx="705560" cy="297517"/>
          </a:xfrm>
          <a:prstGeom prst="rect">
            <a:avLst/>
          </a:prstGeom>
          <a:solidFill>
            <a:srgbClr val="0A00C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3" name="矩形 122"/>
          <p:cNvSpPr/>
          <p:nvPr/>
        </p:nvSpPr>
        <p:spPr>
          <a:xfrm>
            <a:off x="-1992048" y="6186830"/>
            <a:ext cx="700461" cy="297517"/>
          </a:xfrm>
          <a:prstGeom prst="rect">
            <a:avLst/>
          </a:prstGeom>
          <a:solidFill>
            <a:srgbClr val="012889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4" name="矩形 123"/>
          <p:cNvSpPr/>
          <p:nvPr/>
        </p:nvSpPr>
        <p:spPr>
          <a:xfrm>
            <a:off x="-1291588" y="6186830"/>
            <a:ext cx="700461" cy="297517"/>
          </a:xfrm>
          <a:prstGeom prst="rect">
            <a:avLst/>
          </a:prstGeom>
          <a:solidFill>
            <a:srgbClr val="000955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5" name="文本框 124"/>
          <p:cNvSpPr txBox="1"/>
          <p:nvPr/>
        </p:nvSpPr>
        <p:spPr>
          <a:xfrm>
            <a:off x="-2451159" y="5860568"/>
            <a:ext cx="974626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其他品牌颜色</a:t>
            </a:r>
          </a:p>
        </p:txBody>
      </p:sp>
      <p:grpSp>
        <p:nvGrpSpPr>
          <p:cNvPr id="126" name="组 209"/>
          <p:cNvGrpSpPr/>
          <p:nvPr/>
        </p:nvGrpSpPr>
        <p:grpSpPr>
          <a:xfrm>
            <a:off x="-3398070" y="4458239"/>
            <a:ext cx="2806943" cy="351124"/>
            <a:chOff x="-3429000" y="9944467"/>
            <a:chExt cx="3171264" cy="702248"/>
          </a:xfrm>
        </p:grpSpPr>
        <p:sp>
          <p:nvSpPr>
            <p:cNvPr id="127" name="矩形 126"/>
            <p:cNvSpPr/>
            <p:nvPr userDrawn="1"/>
          </p:nvSpPr>
          <p:spPr>
            <a:xfrm>
              <a:off x="-2631863" y="9949089"/>
              <a:ext cx="791376" cy="697626"/>
            </a:xfrm>
            <a:prstGeom prst="rect">
              <a:avLst/>
            </a:prstGeom>
            <a:solidFill>
              <a:srgbClr val="FF59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8" name="矩形 127"/>
            <p:cNvSpPr/>
            <p:nvPr userDrawn="1"/>
          </p:nvSpPr>
          <p:spPr>
            <a:xfrm>
              <a:off x="-3429000" y="9949089"/>
              <a:ext cx="797137" cy="697626"/>
            </a:xfrm>
            <a:prstGeom prst="rect">
              <a:avLst/>
            </a:prstGeom>
            <a:solidFill>
              <a:srgbClr val="FFA31E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9" name="矩形 128"/>
            <p:cNvSpPr/>
            <p:nvPr userDrawn="1"/>
          </p:nvSpPr>
          <p:spPr>
            <a:xfrm>
              <a:off x="-1840486" y="9944467"/>
              <a:ext cx="791376" cy="697626"/>
            </a:xfrm>
            <a:prstGeom prst="rect">
              <a:avLst/>
            </a:prstGeom>
            <a:solidFill>
              <a:srgbClr val="DE4F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0" name="矩形 129"/>
            <p:cNvSpPr/>
            <p:nvPr userDrawn="1"/>
          </p:nvSpPr>
          <p:spPr>
            <a:xfrm>
              <a:off x="-1049112" y="9944467"/>
              <a:ext cx="791376" cy="697626"/>
            </a:xfrm>
            <a:prstGeom prst="rect">
              <a:avLst/>
            </a:prstGeom>
            <a:solidFill>
              <a:srgbClr val="C646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31" name="文本框 130"/>
          <p:cNvSpPr txBox="1"/>
          <p:nvPr/>
        </p:nvSpPr>
        <p:spPr>
          <a:xfrm>
            <a:off x="-2387041" y="4185714"/>
            <a:ext cx="84638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Xiaomi 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32" name="矩形 131"/>
          <p:cNvSpPr/>
          <p:nvPr/>
        </p:nvSpPr>
        <p:spPr>
          <a:xfrm>
            <a:off x="-2692509" y="5337669"/>
            <a:ext cx="700461" cy="297517"/>
          </a:xfrm>
          <a:prstGeom prst="rect">
            <a:avLst/>
          </a:prstGeom>
          <a:solidFill>
            <a:srgbClr val="348DF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3" name="矩形 132"/>
          <p:cNvSpPr/>
          <p:nvPr/>
        </p:nvSpPr>
        <p:spPr>
          <a:xfrm>
            <a:off x="-3398069" y="5337669"/>
            <a:ext cx="705560" cy="297517"/>
          </a:xfrm>
          <a:prstGeom prst="rect">
            <a:avLst/>
          </a:prstGeom>
          <a:solidFill>
            <a:srgbClr val="0FFBFA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4" name="矩形 133"/>
          <p:cNvSpPr/>
          <p:nvPr/>
        </p:nvSpPr>
        <p:spPr>
          <a:xfrm>
            <a:off x="-1992048" y="5335358"/>
            <a:ext cx="700461" cy="297517"/>
          </a:xfrm>
          <a:prstGeom prst="rect">
            <a:avLst/>
          </a:prstGeom>
          <a:solidFill>
            <a:srgbClr val="705EE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5" name="矩形 134"/>
          <p:cNvSpPr/>
          <p:nvPr/>
        </p:nvSpPr>
        <p:spPr>
          <a:xfrm>
            <a:off x="-1291588" y="5335358"/>
            <a:ext cx="700461" cy="297517"/>
          </a:xfrm>
          <a:prstGeom prst="rect">
            <a:avLst/>
          </a:prstGeom>
          <a:solidFill>
            <a:srgbClr val="A837DC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6" name="文本框 135"/>
          <p:cNvSpPr txBox="1"/>
          <p:nvPr/>
        </p:nvSpPr>
        <p:spPr>
          <a:xfrm>
            <a:off x="-2371009" y="5037185"/>
            <a:ext cx="814325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Honor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37" name="矩形 136"/>
          <p:cNvSpPr/>
          <p:nvPr/>
        </p:nvSpPr>
        <p:spPr>
          <a:xfrm>
            <a:off x="12494948" y="1401939"/>
            <a:ext cx="1673075" cy="297517"/>
          </a:xfrm>
          <a:prstGeom prst="rect">
            <a:avLst/>
          </a:prstGeom>
          <a:solidFill>
            <a:srgbClr val="00C9F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8" name="矩形 137"/>
          <p:cNvSpPr/>
          <p:nvPr/>
        </p:nvSpPr>
        <p:spPr>
          <a:xfrm>
            <a:off x="12494948" y="1827004"/>
            <a:ext cx="1673075" cy="297517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9" name="矩形 138"/>
          <p:cNvSpPr/>
          <p:nvPr/>
        </p:nvSpPr>
        <p:spPr>
          <a:xfrm>
            <a:off x="12494948" y="2245700"/>
            <a:ext cx="1673075" cy="297517"/>
          </a:xfrm>
          <a:prstGeom prst="rect">
            <a:avLst/>
          </a:prstGeom>
          <a:solidFill>
            <a:schemeClr val="accent3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0" name="矩形 139"/>
          <p:cNvSpPr/>
          <p:nvPr/>
        </p:nvSpPr>
        <p:spPr>
          <a:xfrm>
            <a:off x="12494948" y="2664397"/>
            <a:ext cx="1673075" cy="297517"/>
          </a:xfrm>
          <a:prstGeom prst="rect">
            <a:avLst/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1" name="矩形 140"/>
          <p:cNvSpPr/>
          <p:nvPr/>
        </p:nvSpPr>
        <p:spPr>
          <a:xfrm>
            <a:off x="12494948" y="3086546"/>
            <a:ext cx="1673075" cy="297517"/>
          </a:xfrm>
          <a:prstGeom prst="rect">
            <a:avLst/>
          </a:prstGeom>
          <a:solidFill>
            <a:srgbClr val="F0B51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2" name="矩形 141"/>
          <p:cNvSpPr/>
          <p:nvPr/>
        </p:nvSpPr>
        <p:spPr>
          <a:xfrm>
            <a:off x="12494948" y="3488918"/>
            <a:ext cx="1673075" cy="297517"/>
          </a:xfrm>
          <a:prstGeom prst="rect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3" name="文本框 142"/>
          <p:cNvSpPr txBox="1"/>
          <p:nvPr/>
        </p:nvSpPr>
        <p:spPr>
          <a:xfrm>
            <a:off x="12619797" y="3522997"/>
            <a:ext cx="14409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NEX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44" name="文本框 143"/>
          <p:cNvSpPr txBox="1"/>
          <p:nvPr/>
        </p:nvSpPr>
        <p:spPr>
          <a:xfrm>
            <a:off x="12653667" y="3111825"/>
            <a:ext cx="1407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 err="1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iQOO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grpSp>
        <p:nvGrpSpPr>
          <p:cNvPr id="145" name="组 65"/>
          <p:cNvGrpSpPr/>
          <p:nvPr/>
        </p:nvGrpSpPr>
        <p:grpSpPr>
          <a:xfrm>
            <a:off x="-3400879" y="2739059"/>
            <a:ext cx="2809752" cy="348813"/>
            <a:chOff x="5058585" y="17714855"/>
            <a:chExt cx="4833751" cy="515167"/>
          </a:xfrm>
        </p:grpSpPr>
        <p:sp>
          <p:nvSpPr>
            <p:cNvPr id="146" name="矩形 145"/>
            <p:cNvSpPr/>
            <p:nvPr userDrawn="1"/>
          </p:nvSpPr>
          <p:spPr>
            <a:xfrm>
              <a:off x="7494283" y="17714855"/>
              <a:ext cx="1199027" cy="515167"/>
            </a:xfrm>
            <a:prstGeom prst="rect">
              <a:avLst/>
            </a:prstGeom>
            <a:solidFill>
              <a:srgbClr val="00394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7" name="矩形 146"/>
            <p:cNvSpPr/>
            <p:nvPr userDrawn="1"/>
          </p:nvSpPr>
          <p:spPr>
            <a:xfrm>
              <a:off x="5058585" y="17714855"/>
              <a:ext cx="1215431" cy="515167"/>
            </a:xfrm>
            <a:prstGeom prst="rect">
              <a:avLst/>
            </a:prstGeom>
            <a:solidFill>
              <a:srgbClr val="00C87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8" name="矩形 147"/>
            <p:cNvSpPr/>
            <p:nvPr userDrawn="1"/>
          </p:nvSpPr>
          <p:spPr>
            <a:xfrm>
              <a:off x="8693309" y="17714855"/>
              <a:ext cx="1199027" cy="515167"/>
            </a:xfrm>
            <a:prstGeom prst="rect">
              <a:avLst/>
            </a:prstGeom>
            <a:solidFill>
              <a:srgbClr val="0070C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9" name="矩形 148"/>
            <p:cNvSpPr/>
            <p:nvPr userDrawn="1"/>
          </p:nvSpPr>
          <p:spPr>
            <a:xfrm>
              <a:off x="6267324" y="17714855"/>
              <a:ext cx="1215431" cy="515167"/>
            </a:xfrm>
            <a:prstGeom prst="rect">
              <a:avLst/>
            </a:prstGeom>
            <a:solidFill>
              <a:srgbClr val="66DECD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50" name="文本框 149"/>
          <p:cNvSpPr txBox="1"/>
          <p:nvPr/>
        </p:nvSpPr>
        <p:spPr>
          <a:xfrm>
            <a:off x="-2350175" y="2455919"/>
            <a:ext cx="772648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 err="1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Oppo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51" name="组 88"/>
          <p:cNvGrpSpPr/>
          <p:nvPr/>
        </p:nvGrpSpPr>
        <p:grpSpPr>
          <a:xfrm>
            <a:off x="-3388739" y="3603967"/>
            <a:ext cx="2797612" cy="348813"/>
            <a:chOff x="10651243" y="17726064"/>
            <a:chExt cx="4775839" cy="526796"/>
          </a:xfrm>
        </p:grpSpPr>
        <p:sp>
          <p:nvSpPr>
            <p:cNvPr id="152" name="矩形 151"/>
            <p:cNvSpPr/>
            <p:nvPr userDrawn="1"/>
          </p:nvSpPr>
          <p:spPr>
            <a:xfrm>
              <a:off x="14228056" y="17726064"/>
              <a:ext cx="1199026" cy="526796"/>
            </a:xfrm>
            <a:prstGeom prst="rect">
              <a:avLst/>
            </a:prstGeom>
            <a:solidFill>
              <a:srgbClr val="FF7575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3" name="矩形 152"/>
            <p:cNvSpPr/>
            <p:nvPr userDrawn="1"/>
          </p:nvSpPr>
          <p:spPr>
            <a:xfrm>
              <a:off x="11850271" y="17726064"/>
              <a:ext cx="1199026" cy="526796"/>
            </a:xfrm>
            <a:prstGeom prst="rect">
              <a:avLst/>
            </a:prstGeom>
            <a:solidFill>
              <a:srgbClr val="7A00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4" name="矩形 153"/>
            <p:cNvSpPr/>
            <p:nvPr userDrawn="1"/>
          </p:nvSpPr>
          <p:spPr>
            <a:xfrm>
              <a:off x="10651243" y="17726064"/>
              <a:ext cx="1199026" cy="526796"/>
            </a:xfrm>
            <a:prstGeom prst="rect">
              <a:avLst/>
            </a:prstGeom>
            <a:solidFill>
              <a:srgbClr val="FF3219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5" name="矩形 154"/>
            <p:cNvSpPr/>
            <p:nvPr userDrawn="1"/>
          </p:nvSpPr>
          <p:spPr>
            <a:xfrm>
              <a:off x="13035753" y="17726064"/>
              <a:ext cx="1199026" cy="526796"/>
            </a:xfrm>
            <a:prstGeom prst="rect">
              <a:avLst/>
            </a:prstGeom>
            <a:solidFill>
              <a:srgbClr val="361212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56" name="文本框 155"/>
          <p:cNvSpPr txBox="1"/>
          <p:nvPr/>
        </p:nvSpPr>
        <p:spPr>
          <a:xfrm>
            <a:off x="-2403072" y="3324009"/>
            <a:ext cx="87844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Huawei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57" name="文本框 156"/>
          <p:cNvSpPr txBox="1"/>
          <p:nvPr/>
        </p:nvSpPr>
        <p:spPr>
          <a:xfrm>
            <a:off x="-2663134" y="367319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P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8" name="文本框 157"/>
          <p:cNvSpPr txBox="1"/>
          <p:nvPr/>
        </p:nvSpPr>
        <p:spPr>
          <a:xfrm>
            <a:off x="-1954176" y="3667432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Mate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9" name="文本框 158"/>
          <p:cNvSpPr txBox="1"/>
          <p:nvPr/>
        </p:nvSpPr>
        <p:spPr>
          <a:xfrm>
            <a:off x="-1293545" y="3668248"/>
            <a:ext cx="7024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Nova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0" name="文本框 159"/>
          <p:cNvSpPr txBox="1"/>
          <p:nvPr/>
        </p:nvSpPr>
        <p:spPr>
          <a:xfrm>
            <a:off x="-1263986" y="2800229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R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1" name="文本框 160"/>
          <p:cNvSpPr txBox="1"/>
          <p:nvPr/>
        </p:nvSpPr>
        <p:spPr>
          <a:xfrm>
            <a:off x="-1991764" y="2829531"/>
            <a:ext cx="71037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2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Find X</a:t>
            </a:r>
          </a:p>
          <a:p>
            <a:pPr algn="ctr"/>
            <a:endParaRPr kumimoji="1" lang="zh-CN" altLang="en-US" sz="9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2" name="文本框 161"/>
          <p:cNvSpPr txBox="1"/>
          <p:nvPr/>
        </p:nvSpPr>
        <p:spPr>
          <a:xfrm>
            <a:off x="-2663935" y="280742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K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3" name="文本框 162"/>
          <p:cNvSpPr txBox="1"/>
          <p:nvPr/>
        </p:nvSpPr>
        <p:spPr>
          <a:xfrm>
            <a:off x="12250725" y="924379"/>
            <a:ext cx="2208397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vivo</a:t>
            </a: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2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73" name="内容占位符 3"/>
          <p:cNvSpPr>
            <a:spLocks noGrp="1"/>
          </p:cNvSpPr>
          <p:nvPr>
            <p:ph sz="quarter" idx="59"/>
          </p:nvPr>
        </p:nvSpPr>
        <p:spPr>
          <a:xfrm>
            <a:off x="567671" y="1353477"/>
            <a:ext cx="11033080" cy="5131822"/>
          </a:xfrm>
        </p:spPr>
        <p:txBody>
          <a:bodyPr anchor="t">
            <a:normAutofit/>
          </a:bodyPr>
          <a:lstStyle>
            <a:lvl1pPr marL="228600" indent="-22860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6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368935" indent="-22860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6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540385" indent="-22860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6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1123950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1441450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</p:txBody>
      </p:sp>
      <p:pic>
        <p:nvPicPr>
          <p:cNvPr id="63" name="图片 62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0625745" y="317694"/>
            <a:ext cx="979635" cy="257702"/>
          </a:xfrm>
          <a:prstGeom prst="rect">
            <a:avLst/>
          </a:prstGeom>
        </p:spPr>
      </p:pic>
      <p:sp>
        <p:nvSpPr>
          <p:cNvPr id="67" name="Textplatzhalter 8"/>
          <p:cNvSpPr>
            <a:spLocks noGrp="1"/>
          </p:cNvSpPr>
          <p:nvPr>
            <p:ph type="body" sz="quarter" idx="61" hasCustomPrompt="1"/>
          </p:nvPr>
        </p:nvSpPr>
        <p:spPr>
          <a:xfrm>
            <a:off x="560744" y="280072"/>
            <a:ext cx="9194219" cy="4568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2600" b="0" i="0" cap="none" baseline="0">
                <a:solidFill>
                  <a:schemeClr val="tx1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defRPr>
            </a:lvl1pPr>
          </a:lstStyle>
          <a:p>
            <a:pPr lvl="0"/>
            <a:r>
              <a:rPr lang="zh-CN" altLang="en-US" noProof="0" dirty="0"/>
              <a:t>标题可在此处添加</a:t>
            </a:r>
            <a:endParaRPr lang="en-US" altLang="zh-CN" noProof="0" dirty="0"/>
          </a:p>
        </p:txBody>
      </p:sp>
      <p:sp>
        <p:nvSpPr>
          <p:cNvPr id="68" name="Textplatzhalter 8"/>
          <p:cNvSpPr>
            <a:spLocks noGrp="1"/>
          </p:cNvSpPr>
          <p:nvPr>
            <p:ph type="body" sz="quarter" idx="62" hasCustomPrompt="1"/>
          </p:nvPr>
        </p:nvSpPr>
        <p:spPr>
          <a:xfrm>
            <a:off x="560744" y="742370"/>
            <a:ext cx="9194219" cy="267033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2200" b="0" i="0" cap="none" baseline="0">
                <a:solidFill>
                  <a:schemeClr val="bg1">
                    <a:lumMod val="65000"/>
                  </a:schemeClr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defRPr>
            </a:lvl1pPr>
          </a:lstStyle>
          <a:p>
            <a:pPr lvl="0"/>
            <a:r>
              <a:rPr lang="zh-CN" altLang="en-US" noProof="0" dirty="0"/>
              <a:t>副标题可在此处添加</a:t>
            </a:r>
            <a:endParaRPr lang="en-US" altLang="zh-CN" noProof="0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#9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矩形 37"/>
          <p:cNvSpPr/>
          <p:nvPr/>
        </p:nvSpPr>
        <p:spPr>
          <a:xfrm>
            <a:off x="569156" y="1306186"/>
            <a:ext cx="11036224" cy="5165259"/>
          </a:xfrm>
          <a:prstGeom prst="rect">
            <a:avLst/>
          </a:prstGeom>
          <a:solidFill>
            <a:srgbClr val="F3F2F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no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80" name="内容占位符 3"/>
          <p:cNvSpPr>
            <a:spLocks noGrp="1"/>
          </p:cNvSpPr>
          <p:nvPr>
            <p:ph sz="quarter" idx="57"/>
          </p:nvPr>
        </p:nvSpPr>
        <p:spPr>
          <a:xfrm>
            <a:off x="874769" y="1498891"/>
            <a:ext cx="10442461" cy="4792371"/>
          </a:xfrm>
        </p:spPr>
        <p:txBody>
          <a:bodyPr anchor="t">
            <a:normAutofit/>
          </a:bodyPr>
          <a:lstStyle>
            <a:lvl1pPr marL="228600" indent="-22860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6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368935" indent="-22860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6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540385" indent="-22860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6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1123950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1441450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</p:txBody>
      </p:sp>
      <p:sp>
        <p:nvSpPr>
          <p:cNvPr id="104" name="矩形 103"/>
          <p:cNvSpPr/>
          <p:nvPr/>
        </p:nvSpPr>
        <p:spPr>
          <a:xfrm>
            <a:off x="-2595443" y="187627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竞品颜色</a:t>
            </a:r>
            <a:endParaRPr lang="zh-CN" altLang="en-US" sz="1600" dirty="0"/>
          </a:p>
        </p:txBody>
      </p:sp>
      <p:sp>
        <p:nvSpPr>
          <p:cNvPr id="106" name="矩形 105"/>
          <p:cNvSpPr/>
          <p:nvPr/>
        </p:nvSpPr>
        <p:spPr>
          <a:xfrm>
            <a:off x="12698804" y="422275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品牌颜色</a:t>
            </a:r>
            <a:endParaRPr lang="zh-CN" altLang="en-US" sz="1600" dirty="0"/>
          </a:p>
        </p:txBody>
      </p:sp>
      <p:sp>
        <p:nvSpPr>
          <p:cNvPr id="109" name="文本框 108"/>
          <p:cNvSpPr txBox="1"/>
          <p:nvPr/>
        </p:nvSpPr>
        <p:spPr>
          <a:xfrm>
            <a:off x="-2354986" y="745116"/>
            <a:ext cx="78226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Apple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10" name="组 176"/>
          <p:cNvGrpSpPr/>
          <p:nvPr/>
        </p:nvGrpSpPr>
        <p:grpSpPr>
          <a:xfrm>
            <a:off x="-3386918" y="1009241"/>
            <a:ext cx="2795791" cy="348813"/>
            <a:chOff x="-5043485" y="1324983"/>
            <a:chExt cx="4785749" cy="538842"/>
          </a:xfrm>
        </p:grpSpPr>
        <p:sp>
          <p:nvSpPr>
            <p:cNvPr id="112" name="矩形 111"/>
            <p:cNvSpPr/>
            <p:nvPr userDrawn="1"/>
          </p:nvSpPr>
          <p:spPr>
            <a:xfrm>
              <a:off x="-3854817" y="1324983"/>
              <a:ext cx="1199028" cy="538842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3" name="矩形 112"/>
            <p:cNvSpPr/>
            <p:nvPr userDrawn="1"/>
          </p:nvSpPr>
          <p:spPr>
            <a:xfrm>
              <a:off x="-2655789" y="1324983"/>
              <a:ext cx="1199028" cy="538842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4" name="矩形 113"/>
            <p:cNvSpPr/>
            <p:nvPr userDrawn="1"/>
          </p:nvSpPr>
          <p:spPr>
            <a:xfrm>
              <a:off x="-5043485" y="1324983"/>
              <a:ext cx="1199028" cy="53884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5" name="矩形 114"/>
            <p:cNvSpPr/>
            <p:nvPr userDrawn="1"/>
          </p:nvSpPr>
          <p:spPr>
            <a:xfrm>
              <a:off x="-1456764" y="1324983"/>
              <a:ext cx="1199028" cy="538842"/>
            </a:xfrm>
            <a:prstGeom prst="rect">
              <a:avLst/>
            </a:prstGeom>
            <a:solidFill>
              <a:schemeClr val="tx1">
                <a:lumMod val="9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16" name="文本框 115"/>
          <p:cNvSpPr txBox="1"/>
          <p:nvPr/>
        </p:nvSpPr>
        <p:spPr>
          <a:xfrm>
            <a:off x="-2456774" y="1587829"/>
            <a:ext cx="98584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Samsung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17" name="组 183"/>
          <p:cNvGrpSpPr/>
          <p:nvPr/>
        </p:nvGrpSpPr>
        <p:grpSpPr>
          <a:xfrm>
            <a:off x="-3386918" y="1862479"/>
            <a:ext cx="2795791" cy="348813"/>
            <a:chOff x="16164196" y="17668285"/>
            <a:chExt cx="4785749" cy="486635"/>
          </a:xfrm>
        </p:grpSpPr>
        <p:sp>
          <p:nvSpPr>
            <p:cNvPr id="118" name="矩形 117"/>
            <p:cNvSpPr/>
            <p:nvPr userDrawn="1"/>
          </p:nvSpPr>
          <p:spPr>
            <a:xfrm>
              <a:off x="17352864" y="17668285"/>
              <a:ext cx="1199028" cy="486635"/>
            </a:xfrm>
            <a:prstGeom prst="rect">
              <a:avLst/>
            </a:prstGeom>
            <a:solidFill>
              <a:srgbClr val="8C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9" name="矩形 118"/>
            <p:cNvSpPr/>
            <p:nvPr userDrawn="1"/>
          </p:nvSpPr>
          <p:spPr>
            <a:xfrm>
              <a:off x="18551892" y="17668285"/>
              <a:ext cx="1199028" cy="486635"/>
            </a:xfrm>
            <a:prstGeom prst="rect">
              <a:avLst/>
            </a:prstGeom>
            <a:solidFill>
              <a:srgbClr val="7832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0" name="矩形 119"/>
            <p:cNvSpPr/>
            <p:nvPr userDrawn="1"/>
          </p:nvSpPr>
          <p:spPr>
            <a:xfrm>
              <a:off x="19750917" y="17668285"/>
              <a:ext cx="1199028" cy="486635"/>
            </a:xfrm>
            <a:prstGeom prst="rect">
              <a:avLst/>
            </a:prstGeom>
            <a:solidFill>
              <a:srgbClr val="67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1" name="矩形 120"/>
            <p:cNvSpPr/>
            <p:nvPr userDrawn="1"/>
          </p:nvSpPr>
          <p:spPr>
            <a:xfrm>
              <a:off x="16164196" y="17668285"/>
              <a:ext cx="1199028" cy="486635"/>
            </a:xfrm>
            <a:prstGeom prst="rect">
              <a:avLst/>
            </a:prstGeom>
            <a:solidFill>
              <a:srgbClr val="8C6D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22" name="矩形 121"/>
          <p:cNvSpPr/>
          <p:nvPr/>
        </p:nvSpPr>
        <p:spPr>
          <a:xfrm>
            <a:off x="-2692509" y="6189140"/>
            <a:ext cx="700461" cy="297517"/>
          </a:xfrm>
          <a:prstGeom prst="rect">
            <a:avLst/>
          </a:prstGeom>
          <a:solidFill>
            <a:srgbClr val="0033B7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3" name="矩形 122"/>
          <p:cNvSpPr/>
          <p:nvPr/>
        </p:nvSpPr>
        <p:spPr>
          <a:xfrm>
            <a:off x="-3398069" y="6189140"/>
            <a:ext cx="705560" cy="297517"/>
          </a:xfrm>
          <a:prstGeom prst="rect">
            <a:avLst/>
          </a:prstGeom>
          <a:solidFill>
            <a:srgbClr val="0A00C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4" name="矩形 123"/>
          <p:cNvSpPr/>
          <p:nvPr/>
        </p:nvSpPr>
        <p:spPr>
          <a:xfrm>
            <a:off x="-1992048" y="6186830"/>
            <a:ext cx="700461" cy="297517"/>
          </a:xfrm>
          <a:prstGeom prst="rect">
            <a:avLst/>
          </a:prstGeom>
          <a:solidFill>
            <a:srgbClr val="012889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5" name="矩形 124"/>
          <p:cNvSpPr/>
          <p:nvPr/>
        </p:nvSpPr>
        <p:spPr>
          <a:xfrm>
            <a:off x="-1291588" y="6186830"/>
            <a:ext cx="700461" cy="297517"/>
          </a:xfrm>
          <a:prstGeom prst="rect">
            <a:avLst/>
          </a:prstGeom>
          <a:solidFill>
            <a:srgbClr val="000955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6" name="文本框 125"/>
          <p:cNvSpPr txBox="1"/>
          <p:nvPr/>
        </p:nvSpPr>
        <p:spPr>
          <a:xfrm>
            <a:off x="-2451159" y="5860568"/>
            <a:ext cx="974626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其他品牌颜色</a:t>
            </a:r>
          </a:p>
        </p:txBody>
      </p:sp>
      <p:grpSp>
        <p:nvGrpSpPr>
          <p:cNvPr id="133" name="组 209"/>
          <p:cNvGrpSpPr/>
          <p:nvPr/>
        </p:nvGrpSpPr>
        <p:grpSpPr>
          <a:xfrm>
            <a:off x="-3398070" y="4458239"/>
            <a:ext cx="2806943" cy="351124"/>
            <a:chOff x="-3429000" y="9944467"/>
            <a:chExt cx="3171264" cy="702248"/>
          </a:xfrm>
        </p:grpSpPr>
        <p:sp>
          <p:nvSpPr>
            <p:cNvPr id="134" name="矩形 133"/>
            <p:cNvSpPr/>
            <p:nvPr userDrawn="1"/>
          </p:nvSpPr>
          <p:spPr>
            <a:xfrm>
              <a:off x="-2631863" y="9949089"/>
              <a:ext cx="791376" cy="697626"/>
            </a:xfrm>
            <a:prstGeom prst="rect">
              <a:avLst/>
            </a:prstGeom>
            <a:solidFill>
              <a:srgbClr val="FF59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5" name="矩形 134"/>
            <p:cNvSpPr/>
            <p:nvPr userDrawn="1"/>
          </p:nvSpPr>
          <p:spPr>
            <a:xfrm>
              <a:off x="-3429000" y="9949089"/>
              <a:ext cx="797137" cy="697626"/>
            </a:xfrm>
            <a:prstGeom prst="rect">
              <a:avLst/>
            </a:prstGeom>
            <a:solidFill>
              <a:srgbClr val="FFA31E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6" name="矩形 135"/>
            <p:cNvSpPr/>
            <p:nvPr userDrawn="1"/>
          </p:nvSpPr>
          <p:spPr>
            <a:xfrm>
              <a:off x="-1840486" y="9944467"/>
              <a:ext cx="791376" cy="697626"/>
            </a:xfrm>
            <a:prstGeom prst="rect">
              <a:avLst/>
            </a:prstGeom>
            <a:solidFill>
              <a:srgbClr val="DE4F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7" name="矩形 136"/>
            <p:cNvSpPr/>
            <p:nvPr userDrawn="1"/>
          </p:nvSpPr>
          <p:spPr>
            <a:xfrm>
              <a:off x="-1049112" y="9944467"/>
              <a:ext cx="791376" cy="697626"/>
            </a:xfrm>
            <a:prstGeom prst="rect">
              <a:avLst/>
            </a:prstGeom>
            <a:solidFill>
              <a:srgbClr val="C646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40" name="文本框 139"/>
          <p:cNvSpPr txBox="1"/>
          <p:nvPr/>
        </p:nvSpPr>
        <p:spPr>
          <a:xfrm>
            <a:off x="-2387041" y="4185714"/>
            <a:ext cx="84638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Xiaomi 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41" name="矩形 140"/>
          <p:cNvSpPr/>
          <p:nvPr/>
        </p:nvSpPr>
        <p:spPr>
          <a:xfrm>
            <a:off x="-2692509" y="5337669"/>
            <a:ext cx="700461" cy="297517"/>
          </a:xfrm>
          <a:prstGeom prst="rect">
            <a:avLst/>
          </a:prstGeom>
          <a:solidFill>
            <a:srgbClr val="348DF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1" name="矩形 150"/>
          <p:cNvSpPr/>
          <p:nvPr/>
        </p:nvSpPr>
        <p:spPr>
          <a:xfrm>
            <a:off x="-3398069" y="5337669"/>
            <a:ext cx="705560" cy="297517"/>
          </a:xfrm>
          <a:prstGeom prst="rect">
            <a:avLst/>
          </a:prstGeom>
          <a:solidFill>
            <a:srgbClr val="0FFBFA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2" name="矩形 151"/>
          <p:cNvSpPr/>
          <p:nvPr/>
        </p:nvSpPr>
        <p:spPr>
          <a:xfrm>
            <a:off x="-1992048" y="5335358"/>
            <a:ext cx="700461" cy="297517"/>
          </a:xfrm>
          <a:prstGeom prst="rect">
            <a:avLst/>
          </a:prstGeom>
          <a:solidFill>
            <a:srgbClr val="705EE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3" name="矩形 152"/>
          <p:cNvSpPr/>
          <p:nvPr/>
        </p:nvSpPr>
        <p:spPr>
          <a:xfrm>
            <a:off x="-1291588" y="5335358"/>
            <a:ext cx="700461" cy="297517"/>
          </a:xfrm>
          <a:prstGeom prst="rect">
            <a:avLst/>
          </a:prstGeom>
          <a:solidFill>
            <a:srgbClr val="A837DC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4" name="文本框 153"/>
          <p:cNvSpPr txBox="1"/>
          <p:nvPr/>
        </p:nvSpPr>
        <p:spPr>
          <a:xfrm>
            <a:off x="-2371009" y="5037185"/>
            <a:ext cx="814325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Honor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55" name="矩形 154"/>
          <p:cNvSpPr/>
          <p:nvPr/>
        </p:nvSpPr>
        <p:spPr>
          <a:xfrm>
            <a:off x="12494948" y="1401939"/>
            <a:ext cx="1673075" cy="297517"/>
          </a:xfrm>
          <a:prstGeom prst="rect">
            <a:avLst/>
          </a:prstGeom>
          <a:solidFill>
            <a:srgbClr val="00C9F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6" name="矩形 155"/>
          <p:cNvSpPr/>
          <p:nvPr/>
        </p:nvSpPr>
        <p:spPr>
          <a:xfrm>
            <a:off x="12494948" y="1827004"/>
            <a:ext cx="1673075" cy="297517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7" name="矩形 156"/>
          <p:cNvSpPr/>
          <p:nvPr/>
        </p:nvSpPr>
        <p:spPr>
          <a:xfrm>
            <a:off x="12494948" y="2245700"/>
            <a:ext cx="1673075" cy="297517"/>
          </a:xfrm>
          <a:prstGeom prst="rect">
            <a:avLst/>
          </a:prstGeom>
          <a:solidFill>
            <a:schemeClr val="accent3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8" name="矩形 157"/>
          <p:cNvSpPr/>
          <p:nvPr/>
        </p:nvSpPr>
        <p:spPr>
          <a:xfrm>
            <a:off x="12494948" y="2664397"/>
            <a:ext cx="1673075" cy="297517"/>
          </a:xfrm>
          <a:prstGeom prst="rect">
            <a:avLst/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9" name="矩形 158"/>
          <p:cNvSpPr/>
          <p:nvPr/>
        </p:nvSpPr>
        <p:spPr>
          <a:xfrm>
            <a:off x="12494948" y="3086546"/>
            <a:ext cx="1673075" cy="297517"/>
          </a:xfrm>
          <a:prstGeom prst="rect">
            <a:avLst/>
          </a:prstGeom>
          <a:solidFill>
            <a:srgbClr val="F0B51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60" name="矩形 159"/>
          <p:cNvSpPr/>
          <p:nvPr/>
        </p:nvSpPr>
        <p:spPr>
          <a:xfrm>
            <a:off x="12494948" y="3488918"/>
            <a:ext cx="1673075" cy="297517"/>
          </a:xfrm>
          <a:prstGeom prst="rect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61" name="文本框 160"/>
          <p:cNvSpPr txBox="1"/>
          <p:nvPr/>
        </p:nvSpPr>
        <p:spPr>
          <a:xfrm>
            <a:off x="12619797" y="3522997"/>
            <a:ext cx="14409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NEX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2" name="文本框 161"/>
          <p:cNvSpPr txBox="1"/>
          <p:nvPr/>
        </p:nvSpPr>
        <p:spPr>
          <a:xfrm>
            <a:off x="12653667" y="3111825"/>
            <a:ext cx="1407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 err="1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iQOO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grpSp>
        <p:nvGrpSpPr>
          <p:cNvPr id="163" name="组 65"/>
          <p:cNvGrpSpPr/>
          <p:nvPr/>
        </p:nvGrpSpPr>
        <p:grpSpPr>
          <a:xfrm>
            <a:off x="-3400879" y="2739059"/>
            <a:ext cx="2809752" cy="348813"/>
            <a:chOff x="5058585" y="17714855"/>
            <a:chExt cx="4833751" cy="515167"/>
          </a:xfrm>
        </p:grpSpPr>
        <p:sp>
          <p:nvSpPr>
            <p:cNvPr id="164" name="矩形 163"/>
            <p:cNvSpPr/>
            <p:nvPr userDrawn="1"/>
          </p:nvSpPr>
          <p:spPr>
            <a:xfrm>
              <a:off x="7494283" y="17714855"/>
              <a:ext cx="1199027" cy="515167"/>
            </a:xfrm>
            <a:prstGeom prst="rect">
              <a:avLst/>
            </a:prstGeom>
            <a:solidFill>
              <a:srgbClr val="00394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92" name="矩形 191"/>
            <p:cNvSpPr/>
            <p:nvPr userDrawn="1"/>
          </p:nvSpPr>
          <p:spPr>
            <a:xfrm>
              <a:off x="5058585" y="17714855"/>
              <a:ext cx="1215431" cy="515167"/>
            </a:xfrm>
            <a:prstGeom prst="rect">
              <a:avLst/>
            </a:prstGeom>
            <a:solidFill>
              <a:srgbClr val="00C87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93" name="矩形 192"/>
            <p:cNvSpPr/>
            <p:nvPr userDrawn="1"/>
          </p:nvSpPr>
          <p:spPr>
            <a:xfrm>
              <a:off x="8693309" y="17714855"/>
              <a:ext cx="1199027" cy="515167"/>
            </a:xfrm>
            <a:prstGeom prst="rect">
              <a:avLst/>
            </a:prstGeom>
            <a:solidFill>
              <a:srgbClr val="0070C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94" name="矩形 193"/>
            <p:cNvSpPr/>
            <p:nvPr userDrawn="1"/>
          </p:nvSpPr>
          <p:spPr>
            <a:xfrm>
              <a:off x="6267324" y="17714855"/>
              <a:ext cx="1215431" cy="515167"/>
            </a:xfrm>
            <a:prstGeom prst="rect">
              <a:avLst/>
            </a:prstGeom>
            <a:solidFill>
              <a:srgbClr val="66DECD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95" name="文本框 194"/>
          <p:cNvSpPr txBox="1"/>
          <p:nvPr/>
        </p:nvSpPr>
        <p:spPr>
          <a:xfrm>
            <a:off x="-2350175" y="2455919"/>
            <a:ext cx="772648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 err="1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Oppo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96" name="组 88"/>
          <p:cNvGrpSpPr/>
          <p:nvPr/>
        </p:nvGrpSpPr>
        <p:grpSpPr>
          <a:xfrm>
            <a:off x="-3388739" y="3603967"/>
            <a:ext cx="2797612" cy="348813"/>
            <a:chOff x="10651243" y="17726064"/>
            <a:chExt cx="4775839" cy="526796"/>
          </a:xfrm>
        </p:grpSpPr>
        <p:sp>
          <p:nvSpPr>
            <p:cNvPr id="197" name="矩形 196"/>
            <p:cNvSpPr/>
            <p:nvPr userDrawn="1"/>
          </p:nvSpPr>
          <p:spPr>
            <a:xfrm>
              <a:off x="14228056" y="17726064"/>
              <a:ext cx="1199026" cy="526796"/>
            </a:xfrm>
            <a:prstGeom prst="rect">
              <a:avLst/>
            </a:prstGeom>
            <a:solidFill>
              <a:srgbClr val="FF7575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99" name="矩形 198"/>
            <p:cNvSpPr/>
            <p:nvPr userDrawn="1"/>
          </p:nvSpPr>
          <p:spPr>
            <a:xfrm>
              <a:off x="11850271" y="17726064"/>
              <a:ext cx="1199026" cy="526796"/>
            </a:xfrm>
            <a:prstGeom prst="rect">
              <a:avLst/>
            </a:prstGeom>
            <a:solidFill>
              <a:srgbClr val="7A00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200" name="矩形 199"/>
            <p:cNvSpPr/>
            <p:nvPr userDrawn="1"/>
          </p:nvSpPr>
          <p:spPr>
            <a:xfrm>
              <a:off x="10651243" y="17726064"/>
              <a:ext cx="1199026" cy="526796"/>
            </a:xfrm>
            <a:prstGeom prst="rect">
              <a:avLst/>
            </a:prstGeom>
            <a:solidFill>
              <a:srgbClr val="FF3219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201" name="矩形 200"/>
            <p:cNvSpPr/>
            <p:nvPr userDrawn="1"/>
          </p:nvSpPr>
          <p:spPr>
            <a:xfrm>
              <a:off x="13035753" y="17726064"/>
              <a:ext cx="1199026" cy="526796"/>
            </a:xfrm>
            <a:prstGeom prst="rect">
              <a:avLst/>
            </a:prstGeom>
            <a:solidFill>
              <a:srgbClr val="361212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202" name="文本框 201"/>
          <p:cNvSpPr txBox="1"/>
          <p:nvPr/>
        </p:nvSpPr>
        <p:spPr>
          <a:xfrm>
            <a:off x="-2403072" y="3324009"/>
            <a:ext cx="87844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Huawei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203" name="文本框 202"/>
          <p:cNvSpPr txBox="1"/>
          <p:nvPr/>
        </p:nvSpPr>
        <p:spPr>
          <a:xfrm>
            <a:off x="-2663134" y="367319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P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204" name="文本框 203"/>
          <p:cNvSpPr txBox="1"/>
          <p:nvPr/>
        </p:nvSpPr>
        <p:spPr>
          <a:xfrm>
            <a:off x="-1954176" y="3667432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Mate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205" name="文本框 204"/>
          <p:cNvSpPr txBox="1"/>
          <p:nvPr/>
        </p:nvSpPr>
        <p:spPr>
          <a:xfrm>
            <a:off x="-1293545" y="3668248"/>
            <a:ext cx="7024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Nova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206" name="文本框 205"/>
          <p:cNvSpPr txBox="1"/>
          <p:nvPr/>
        </p:nvSpPr>
        <p:spPr>
          <a:xfrm>
            <a:off x="-1263986" y="2800229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R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207" name="文本框 206"/>
          <p:cNvSpPr txBox="1"/>
          <p:nvPr/>
        </p:nvSpPr>
        <p:spPr>
          <a:xfrm>
            <a:off x="-1991764" y="2829531"/>
            <a:ext cx="71037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2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Find X</a:t>
            </a:r>
          </a:p>
          <a:p>
            <a:pPr algn="ctr"/>
            <a:endParaRPr kumimoji="1" lang="zh-CN" altLang="en-US" sz="9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208" name="文本框 207"/>
          <p:cNvSpPr txBox="1"/>
          <p:nvPr/>
        </p:nvSpPr>
        <p:spPr>
          <a:xfrm>
            <a:off x="-2663935" y="280742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K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209" name="文本框 208"/>
          <p:cNvSpPr txBox="1"/>
          <p:nvPr/>
        </p:nvSpPr>
        <p:spPr>
          <a:xfrm>
            <a:off x="12250725" y="924379"/>
            <a:ext cx="2208397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vivo</a:t>
            </a: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2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pic>
        <p:nvPicPr>
          <p:cNvPr id="66" name="图片 65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0625745" y="318201"/>
            <a:ext cx="979635" cy="257702"/>
          </a:xfrm>
          <a:prstGeom prst="rect">
            <a:avLst/>
          </a:prstGeom>
        </p:spPr>
      </p:pic>
      <p:sp>
        <p:nvSpPr>
          <p:cNvPr id="73" name="Textplatzhalter 8"/>
          <p:cNvSpPr>
            <a:spLocks noGrp="1"/>
          </p:cNvSpPr>
          <p:nvPr>
            <p:ph type="body" sz="quarter" idx="61" hasCustomPrompt="1"/>
          </p:nvPr>
        </p:nvSpPr>
        <p:spPr>
          <a:xfrm>
            <a:off x="560744" y="280072"/>
            <a:ext cx="9194219" cy="4568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2600" b="0" i="0" cap="none" baseline="0">
                <a:solidFill>
                  <a:schemeClr val="tx1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defRPr>
            </a:lvl1pPr>
          </a:lstStyle>
          <a:p>
            <a:pPr lvl="0"/>
            <a:r>
              <a:rPr lang="zh-CN" altLang="en-US" noProof="0" dirty="0"/>
              <a:t>标题可在此处添加</a:t>
            </a:r>
            <a:endParaRPr lang="en-US" altLang="zh-CN" noProof="0" dirty="0"/>
          </a:p>
        </p:txBody>
      </p:sp>
      <p:sp>
        <p:nvSpPr>
          <p:cNvPr id="74" name="Textplatzhalter 8"/>
          <p:cNvSpPr>
            <a:spLocks noGrp="1"/>
          </p:cNvSpPr>
          <p:nvPr>
            <p:ph type="body" sz="quarter" idx="62" hasCustomPrompt="1"/>
          </p:nvPr>
        </p:nvSpPr>
        <p:spPr>
          <a:xfrm>
            <a:off x="560744" y="742370"/>
            <a:ext cx="9194219" cy="267033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2200" b="0" i="0" cap="none" baseline="0">
                <a:solidFill>
                  <a:schemeClr val="bg1">
                    <a:lumMod val="65000"/>
                  </a:schemeClr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defRPr>
            </a:lvl1pPr>
          </a:lstStyle>
          <a:p>
            <a:pPr lvl="0"/>
            <a:r>
              <a:rPr lang="zh-CN" altLang="en-US" noProof="0" dirty="0"/>
              <a:t>副标题可在此处添加</a:t>
            </a:r>
            <a:endParaRPr lang="en-US" altLang="zh-CN" noProof="0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#10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88938" y="1321917"/>
            <a:ext cx="5408719" cy="5149527"/>
          </a:xfrm>
          <a:prstGeom prst="rect">
            <a:avLst/>
          </a:prstGeom>
          <a:solidFill>
            <a:srgbClr val="F3F2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sp>
        <p:nvSpPr>
          <p:cNvPr id="54" name="内容占位符 3"/>
          <p:cNvSpPr>
            <a:spLocks noGrp="1"/>
          </p:cNvSpPr>
          <p:nvPr>
            <p:ph sz="quarter" idx="57"/>
          </p:nvPr>
        </p:nvSpPr>
        <p:spPr>
          <a:xfrm>
            <a:off x="874770" y="2117710"/>
            <a:ext cx="4776376" cy="4173553"/>
          </a:xfrm>
        </p:spPr>
        <p:txBody>
          <a:bodyPr anchor="t">
            <a:normAutofit/>
          </a:bodyPr>
          <a:lstStyle>
            <a:lvl1pPr marL="228600" marR="0" indent="-228600" algn="l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 sz="16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408940" indent="-22860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6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540385" indent="-22860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6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678815" indent="-22860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6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1441450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  <a:p>
            <a:pPr lvl="0"/>
            <a:endParaRPr lang="zh-CN" altLang="en-US" noProof="0" dirty="0"/>
          </a:p>
        </p:txBody>
      </p:sp>
      <p:sp>
        <p:nvSpPr>
          <p:cNvPr id="86" name="矩形 85"/>
          <p:cNvSpPr/>
          <p:nvPr/>
        </p:nvSpPr>
        <p:spPr>
          <a:xfrm>
            <a:off x="-2595443" y="187627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竞品颜色</a:t>
            </a:r>
            <a:endParaRPr lang="zh-CN" altLang="en-US" sz="1600" dirty="0"/>
          </a:p>
        </p:txBody>
      </p:sp>
      <p:sp>
        <p:nvSpPr>
          <p:cNvPr id="87" name="矩形 86"/>
          <p:cNvSpPr/>
          <p:nvPr/>
        </p:nvSpPr>
        <p:spPr>
          <a:xfrm>
            <a:off x="12698804" y="422275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品牌颜色</a:t>
            </a:r>
            <a:endParaRPr lang="zh-CN" altLang="en-US" sz="1600" dirty="0"/>
          </a:p>
        </p:txBody>
      </p:sp>
      <p:sp>
        <p:nvSpPr>
          <p:cNvPr id="92" name="文本框 91"/>
          <p:cNvSpPr txBox="1"/>
          <p:nvPr/>
        </p:nvSpPr>
        <p:spPr>
          <a:xfrm>
            <a:off x="-2354986" y="745116"/>
            <a:ext cx="78226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Apple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94" name="组 176"/>
          <p:cNvGrpSpPr/>
          <p:nvPr/>
        </p:nvGrpSpPr>
        <p:grpSpPr>
          <a:xfrm>
            <a:off x="-3386918" y="1009241"/>
            <a:ext cx="2795791" cy="348813"/>
            <a:chOff x="-5043485" y="1324983"/>
            <a:chExt cx="4785749" cy="538842"/>
          </a:xfrm>
        </p:grpSpPr>
        <p:sp>
          <p:nvSpPr>
            <p:cNvPr id="95" name="矩形 94"/>
            <p:cNvSpPr/>
            <p:nvPr userDrawn="1"/>
          </p:nvSpPr>
          <p:spPr>
            <a:xfrm>
              <a:off x="-3854817" y="1324983"/>
              <a:ext cx="1199028" cy="538842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6" name="矩形 95"/>
            <p:cNvSpPr/>
            <p:nvPr userDrawn="1"/>
          </p:nvSpPr>
          <p:spPr>
            <a:xfrm>
              <a:off x="-2655789" y="1324983"/>
              <a:ext cx="1199028" cy="538842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8" name="矩形 97"/>
            <p:cNvSpPr/>
            <p:nvPr userDrawn="1"/>
          </p:nvSpPr>
          <p:spPr>
            <a:xfrm>
              <a:off x="-5043485" y="1324983"/>
              <a:ext cx="1199028" cy="53884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0" name="矩形 119"/>
            <p:cNvSpPr/>
            <p:nvPr userDrawn="1"/>
          </p:nvSpPr>
          <p:spPr>
            <a:xfrm>
              <a:off x="-1456764" y="1324983"/>
              <a:ext cx="1199028" cy="538842"/>
            </a:xfrm>
            <a:prstGeom prst="rect">
              <a:avLst/>
            </a:prstGeom>
            <a:solidFill>
              <a:schemeClr val="tx1">
                <a:lumMod val="9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21" name="文本框 120"/>
          <p:cNvSpPr txBox="1"/>
          <p:nvPr/>
        </p:nvSpPr>
        <p:spPr>
          <a:xfrm>
            <a:off x="-2456774" y="1587829"/>
            <a:ext cx="98584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Samsung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22" name="组 183"/>
          <p:cNvGrpSpPr/>
          <p:nvPr/>
        </p:nvGrpSpPr>
        <p:grpSpPr>
          <a:xfrm>
            <a:off x="-3386918" y="1862479"/>
            <a:ext cx="2795791" cy="348813"/>
            <a:chOff x="16164196" y="17668285"/>
            <a:chExt cx="4785749" cy="486635"/>
          </a:xfrm>
        </p:grpSpPr>
        <p:sp>
          <p:nvSpPr>
            <p:cNvPr id="123" name="矩形 122"/>
            <p:cNvSpPr/>
            <p:nvPr userDrawn="1"/>
          </p:nvSpPr>
          <p:spPr>
            <a:xfrm>
              <a:off x="17352864" y="17668285"/>
              <a:ext cx="1199028" cy="486635"/>
            </a:xfrm>
            <a:prstGeom prst="rect">
              <a:avLst/>
            </a:prstGeom>
            <a:solidFill>
              <a:srgbClr val="8C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4" name="矩形 123"/>
            <p:cNvSpPr/>
            <p:nvPr userDrawn="1"/>
          </p:nvSpPr>
          <p:spPr>
            <a:xfrm>
              <a:off x="18551892" y="17668285"/>
              <a:ext cx="1199028" cy="486635"/>
            </a:xfrm>
            <a:prstGeom prst="rect">
              <a:avLst/>
            </a:prstGeom>
            <a:solidFill>
              <a:srgbClr val="7832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5" name="矩形 124"/>
            <p:cNvSpPr/>
            <p:nvPr userDrawn="1"/>
          </p:nvSpPr>
          <p:spPr>
            <a:xfrm>
              <a:off x="19750917" y="17668285"/>
              <a:ext cx="1199028" cy="486635"/>
            </a:xfrm>
            <a:prstGeom prst="rect">
              <a:avLst/>
            </a:prstGeom>
            <a:solidFill>
              <a:srgbClr val="67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6" name="矩形 125"/>
            <p:cNvSpPr/>
            <p:nvPr userDrawn="1"/>
          </p:nvSpPr>
          <p:spPr>
            <a:xfrm>
              <a:off x="16164196" y="17668285"/>
              <a:ext cx="1199028" cy="486635"/>
            </a:xfrm>
            <a:prstGeom prst="rect">
              <a:avLst/>
            </a:prstGeom>
            <a:solidFill>
              <a:srgbClr val="8C6D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27" name="矩形 126"/>
          <p:cNvSpPr/>
          <p:nvPr/>
        </p:nvSpPr>
        <p:spPr>
          <a:xfrm>
            <a:off x="-2692509" y="6189140"/>
            <a:ext cx="700461" cy="297517"/>
          </a:xfrm>
          <a:prstGeom prst="rect">
            <a:avLst/>
          </a:prstGeom>
          <a:solidFill>
            <a:srgbClr val="0033B7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8" name="矩形 127"/>
          <p:cNvSpPr/>
          <p:nvPr/>
        </p:nvSpPr>
        <p:spPr>
          <a:xfrm>
            <a:off x="-3398069" y="6189140"/>
            <a:ext cx="705560" cy="297517"/>
          </a:xfrm>
          <a:prstGeom prst="rect">
            <a:avLst/>
          </a:prstGeom>
          <a:solidFill>
            <a:srgbClr val="0A00C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9" name="矩形 128"/>
          <p:cNvSpPr/>
          <p:nvPr/>
        </p:nvSpPr>
        <p:spPr>
          <a:xfrm>
            <a:off x="-1992048" y="6186830"/>
            <a:ext cx="700461" cy="297517"/>
          </a:xfrm>
          <a:prstGeom prst="rect">
            <a:avLst/>
          </a:prstGeom>
          <a:solidFill>
            <a:srgbClr val="012889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0" name="矩形 129"/>
          <p:cNvSpPr/>
          <p:nvPr/>
        </p:nvSpPr>
        <p:spPr>
          <a:xfrm>
            <a:off x="-1291588" y="6186830"/>
            <a:ext cx="700461" cy="297517"/>
          </a:xfrm>
          <a:prstGeom prst="rect">
            <a:avLst/>
          </a:prstGeom>
          <a:solidFill>
            <a:srgbClr val="000955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1" name="文本框 130"/>
          <p:cNvSpPr txBox="1"/>
          <p:nvPr/>
        </p:nvSpPr>
        <p:spPr>
          <a:xfrm>
            <a:off x="-2451159" y="5860568"/>
            <a:ext cx="974626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其他品牌颜色</a:t>
            </a:r>
          </a:p>
        </p:txBody>
      </p:sp>
      <p:grpSp>
        <p:nvGrpSpPr>
          <p:cNvPr id="132" name="组 209"/>
          <p:cNvGrpSpPr/>
          <p:nvPr/>
        </p:nvGrpSpPr>
        <p:grpSpPr>
          <a:xfrm>
            <a:off x="-3398070" y="4458239"/>
            <a:ext cx="2806943" cy="351124"/>
            <a:chOff x="-3429000" y="9944467"/>
            <a:chExt cx="3171264" cy="702248"/>
          </a:xfrm>
        </p:grpSpPr>
        <p:sp>
          <p:nvSpPr>
            <p:cNvPr id="133" name="矩形 132"/>
            <p:cNvSpPr/>
            <p:nvPr userDrawn="1"/>
          </p:nvSpPr>
          <p:spPr>
            <a:xfrm>
              <a:off x="-2631863" y="9949089"/>
              <a:ext cx="791376" cy="697626"/>
            </a:xfrm>
            <a:prstGeom prst="rect">
              <a:avLst/>
            </a:prstGeom>
            <a:solidFill>
              <a:srgbClr val="FF59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4" name="矩形 133"/>
            <p:cNvSpPr/>
            <p:nvPr userDrawn="1"/>
          </p:nvSpPr>
          <p:spPr>
            <a:xfrm>
              <a:off x="-3429000" y="9949089"/>
              <a:ext cx="797137" cy="697626"/>
            </a:xfrm>
            <a:prstGeom prst="rect">
              <a:avLst/>
            </a:prstGeom>
            <a:solidFill>
              <a:srgbClr val="FFA31E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5" name="矩形 134"/>
            <p:cNvSpPr/>
            <p:nvPr userDrawn="1"/>
          </p:nvSpPr>
          <p:spPr>
            <a:xfrm>
              <a:off x="-1840486" y="9944467"/>
              <a:ext cx="791376" cy="697626"/>
            </a:xfrm>
            <a:prstGeom prst="rect">
              <a:avLst/>
            </a:prstGeom>
            <a:solidFill>
              <a:srgbClr val="DE4F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6" name="矩形 135"/>
            <p:cNvSpPr/>
            <p:nvPr userDrawn="1"/>
          </p:nvSpPr>
          <p:spPr>
            <a:xfrm>
              <a:off x="-1049112" y="9944467"/>
              <a:ext cx="791376" cy="697626"/>
            </a:xfrm>
            <a:prstGeom prst="rect">
              <a:avLst/>
            </a:prstGeom>
            <a:solidFill>
              <a:srgbClr val="C646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37" name="文本框 136"/>
          <p:cNvSpPr txBox="1"/>
          <p:nvPr/>
        </p:nvSpPr>
        <p:spPr>
          <a:xfrm>
            <a:off x="-2387041" y="4185714"/>
            <a:ext cx="84638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Xiaomi 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38" name="矩形 137"/>
          <p:cNvSpPr/>
          <p:nvPr/>
        </p:nvSpPr>
        <p:spPr>
          <a:xfrm>
            <a:off x="-2692509" y="5337669"/>
            <a:ext cx="700461" cy="297517"/>
          </a:xfrm>
          <a:prstGeom prst="rect">
            <a:avLst/>
          </a:prstGeom>
          <a:solidFill>
            <a:srgbClr val="348DF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9" name="矩形 138"/>
          <p:cNvSpPr/>
          <p:nvPr/>
        </p:nvSpPr>
        <p:spPr>
          <a:xfrm>
            <a:off x="-3398069" y="5337669"/>
            <a:ext cx="705560" cy="297517"/>
          </a:xfrm>
          <a:prstGeom prst="rect">
            <a:avLst/>
          </a:prstGeom>
          <a:solidFill>
            <a:srgbClr val="0FFBFA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0" name="矩形 139"/>
          <p:cNvSpPr/>
          <p:nvPr/>
        </p:nvSpPr>
        <p:spPr>
          <a:xfrm>
            <a:off x="-1992048" y="5335358"/>
            <a:ext cx="700461" cy="297517"/>
          </a:xfrm>
          <a:prstGeom prst="rect">
            <a:avLst/>
          </a:prstGeom>
          <a:solidFill>
            <a:srgbClr val="705EE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1" name="矩形 140"/>
          <p:cNvSpPr/>
          <p:nvPr/>
        </p:nvSpPr>
        <p:spPr>
          <a:xfrm>
            <a:off x="-1291588" y="5335358"/>
            <a:ext cx="700461" cy="297517"/>
          </a:xfrm>
          <a:prstGeom prst="rect">
            <a:avLst/>
          </a:prstGeom>
          <a:solidFill>
            <a:srgbClr val="A837DC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2" name="文本框 141"/>
          <p:cNvSpPr txBox="1"/>
          <p:nvPr/>
        </p:nvSpPr>
        <p:spPr>
          <a:xfrm>
            <a:off x="-2371009" y="5037185"/>
            <a:ext cx="814325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Honor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43" name="矩形 142"/>
          <p:cNvSpPr/>
          <p:nvPr/>
        </p:nvSpPr>
        <p:spPr>
          <a:xfrm>
            <a:off x="12494948" y="1401939"/>
            <a:ext cx="1673075" cy="297517"/>
          </a:xfrm>
          <a:prstGeom prst="rect">
            <a:avLst/>
          </a:prstGeom>
          <a:solidFill>
            <a:srgbClr val="00C9F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4" name="矩形 143"/>
          <p:cNvSpPr/>
          <p:nvPr/>
        </p:nvSpPr>
        <p:spPr>
          <a:xfrm>
            <a:off x="12494948" y="1827004"/>
            <a:ext cx="1673075" cy="297517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5" name="矩形 144"/>
          <p:cNvSpPr/>
          <p:nvPr/>
        </p:nvSpPr>
        <p:spPr>
          <a:xfrm>
            <a:off x="12494948" y="2245700"/>
            <a:ext cx="1673075" cy="297517"/>
          </a:xfrm>
          <a:prstGeom prst="rect">
            <a:avLst/>
          </a:prstGeom>
          <a:solidFill>
            <a:schemeClr val="accent3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6" name="矩形 145"/>
          <p:cNvSpPr/>
          <p:nvPr/>
        </p:nvSpPr>
        <p:spPr>
          <a:xfrm>
            <a:off x="12494948" y="2664397"/>
            <a:ext cx="1673075" cy="297517"/>
          </a:xfrm>
          <a:prstGeom prst="rect">
            <a:avLst/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7" name="矩形 146"/>
          <p:cNvSpPr/>
          <p:nvPr/>
        </p:nvSpPr>
        <p:spPr>
          <a:xfrm>
            <a:off x="12494948" y="3086546"/>
            <a:ext cx="1673075" cy="297517"/>
          </a:xfrm>
          <a:prstGeom prst="rect">
            <a:avLst/>
          </a:prstGeom>
          <a:solidFill>
            <a:srgbClr val="F0B51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8" name="矩形 147"/>
          <p:cNvSpPr/>
          <p:nvPr/>
        </p:nvSpPr>
        <p:spPr>
          <a:xfrm>
            <a:off x="12494948" y="3488918"/>
            <a:ext cx="1673075" cy="297517"/>
          </a:xfrm>
          <a:prstGeom prst="rect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9" name="文本框 148"/>
          <p:cNvSpPr txBox="1"/>
          <p:nvPr/>
        </p:nvSpPr>
        <p:spPr>
          <a:xfrm>
            <a:off x="12619797" y="3522997"/>
            <a:ext cx="14409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NEX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0" name="文本框 149"/>
          <p:cNvSpPr txBox="1"/>
          <p:nvPr/>
        </p:nvSpPr>
        <p:spPr>
          <a:xfrm>
            <a:off x="12653667" y="3111825"/>
            <a:ext cx="1407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 err="1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iQOO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grpSp>
        <p:nvGrpSpPr>
          <p:cNvPr id="151" name="组 65"/>
          <p:cNvGrpSpPr/>
          <p:nvPr/>
        </p:nvGrpSpPr>
        <p:grpSpPr>
          <a:xfrm>
            <a:off x="-3400879" y="2739059"/>
            <a:ext cx="2809752" cy="348813"/>
            <a:chOff x="5058585" y="17714855"/>
            <a:chExt cx="4833751" cy="515167"/>
          </a:xfrm>
        </p:grpSpPr>
        <p:sp>
          <p:nvSpPr>
            <p:cNvPr id="152" name="矩形 151"/>
            <p:cNvSpPr/>
            <p:nvPr userDrawn="1"/>
          </p:nvSpPr>
          <p:spPr>
            <a:xfrm>
              <a:off x="7494283" y="17714855"/>
              <a:ext cx="1199027" cy="515167"/>
            </a:xfrm>
            <a:prstGeom prst="rect">
              <a:avLst/>
            </a:prstGeom>
            <a:solidFill>
              <a:srgbClr val="00394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3" name="矩形 152"/>
            <p:cNvSpPr/>
            <p:nvPr userDrawn="1"/>
          </p:nvSpPr>
          <p:spPr>
            <a:xfrm>
              <a:off x="5058585" y="17714855"/>
              <a:ext cx="1215431" cy="515167"/>
            </a:xfrm>
            <a:prstGeom prst="rect">
              <a:avLst/>
            </a:prstGeom>
            <a:solidFill>
              <a:srgbClr val="00C87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4" name="矩形 153"/>
            <p:cNvSpPr/>
            <p:nvPr userDrawn="1"/>
          </p:nvSpPr>
          <p:spPr>
            <a:xfrm>
              <a:off x="8693309" y="17714855"/>
              <a:ext cx="1199027" cy="515167"/>
            </a:xfrm>
            <a:prstGeom prst="rect">
              <a:avLst/>
            </a:prstGeom>
            <a:solidFill>
              <a:srgbClr val="0070C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5" name="矩形 154"/>
            <p:cNvSpPr/>
            <p:nvPr userDrawn="1"/>
          </p:nvSpPr>
          <p:spPr>
            <a:xfrm>
              <a:off x="6267324" y="17714855"/>
              <a:ext cx="1215431" cy="515167"/>
            </a:xfrm>
            <a:prstGeom prst="rect">
              <a:avLst/>
            </a:prstGeom>
            <a:solidFill>
              <a:srgbClr val="66DECD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56" name="文本框 155"/>
          <p:cNvSpPr txBox="1"/>
          <p:nvPr/>
        </p:nvSpPr>
        <p:spPr>
          <a:xfrm>
            <a:off x="-2350175" y="2455919"/>
            <a:ext cx="772648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 err="1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Oppo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57" name="组 88"/>
          <p:cNvGrpSpPr/>
          <p:nvPr/>
        </p:nvGrpSpPr>
        <p:grpSpPr>
          <a:xfrm>
            <a:off x="-3388739" y="3603967"/>
            <a:ext cx="2797612" cy="348813"/>
            <a:chOff x="10651243" y="17726064"/>
            <a:chExt cx="4775839" cy="526796"/>
          </a:xfrm>
        </p:grpSpPr>
        <p:sp>
          <p:nvSpPr>
            <p:cNvPr id="158" name="矩形 157"/>
            <p:cNvSpPr/>
            <p:nvPr userDrawn="1"/>
          </p:nvSpPr>
          <p:spPr>
            <a:xfrm>
              <a:off x="14228056" y="17726064"/>
              <a:ext cx="1199026" cy="526796"/>
            </a:xfrm>
            <a:prstGeom prst="rect">
              <a:avLst/>
            </a:prstGeom>
            <a:solidFill>
              <a:srgbClr val="FF7575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9" name="矩形 158"/>
            <p:cNvSpPr/>
            <p:nvPr userDrawn="1"/>
          </p:nvSpPr>
          <p:spPr>
            <a:xfrm>
              <a:off x="11850271" y="17726064"/>
              <a:ext cx="1199026" cy="526796"/>
            </a:xfrm>
            <a:prstGeom prst="rect">
              <a:avLst/>
            </a:prstGeom>
            <a:solidFill>
              <a:srgbClr val="7A00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0" name="矩形 159"/>
            <p:cNvSpPr/>
            <p:nvPr userDrawn="1"/>
          </p:nvSpPr>
          <p:spPr>
            <a:xfrm>
              <a:off x="10651243" y="17726064"/>
              <a:ext cx="1199026" cy="526796"/>
            </a:xfrm>
            <a:prstGeom prst="rect">
              <a:avLst/>
            </a:prstGeom>
            <a:solidFill>
              <a:srgbClr val="FF3219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1" name="矩形 160"/>
            <p:cNvSpPr/>
            <p:nvPr userDrawn="1"/>
          </p:nvSpPr>
          <p:spPr>
            <a:xfrm>
              <a:off x="13035753" y="17726064"/>
              <a:ext cx="1199026" cy="526796"/>
            </a:xfrm>
            <a:prstGeom prst="rect">
              <a:avLst/>
            </a:prstGeom>
            <a:solidFill>
              <a:srgbClr val="361212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62" name="文本框 161"/>
          <p:cNvSpPr txBox="1"/>
          <p:nvPr/>
        </p:nvSpPr>
        <p:spPr>
          <a:xfrm>
            <a:off x="-2403072" y="3324009"/>
            <a:ext cx="87844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Huawei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63" name="文本框 162"/>
          <p:cNvSpPr txBox="1"/>
          <p:nvPr/>
        </p:nvSpPr>
        <p:spPr>
          <a:xfrm>
            <a:off x="-2663134" y="367319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P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4" name="文本框 163"/>
          <p:cNvSpPr txBox="1"/>
          <p:nvPr/>
        </p:nvSpPr>
        <p:spPr>
          <a:xfrm>
            <a:off x="-1954176" y="3667432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Mate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5" name="文本框 164"/>
          <p:cNvSpPr txBox="1"/>
          <p:nvPr/>
        </p:nvSpPr>
        <p:spPr>
          <a:xfrm>
            <a:off x="-1293545" y="3668248"/>
            <a:ext cx="7024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Nova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6" name="文本框 165"/>
          <p:cNvSpPr txBox="1"/>
          <p:nvPr/>
        </p:nvSpPr>
        <p:spPr>
          <a:xfrm>
            <a:off x="-1263986" y="2800229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R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7" name="文本框 166"/>
          <p:cNvSpPr txBox="1"/>
          <p:nvPr/>
        </p:nvSpPr>
        <p:spPr>
          <a:xfrm>
            <a:off x="-1991764" y="2829531"/>
            <a:ext cx="71037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2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Find X</a:t>
            </a:r>
          </a:p>
          <a:p>
            <a:pPr algn="ctr"/>
            <a:endParaRPr kumimoji="1" lang="zh-CN" altLang="en-US" sz="9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8" name="文本框 167"/>
          <p:cNvSpPr txBox="1"/>
          <p:nvPr/>
        </p:nvSpPr>
        <p:spPr>
          <a:xfrm>
            <a:off x="-2663935" y="280742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K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9" name="文本框 168"/>
          <p:cNvSpPr txBox="1"/>
          <p:nvPr/>
        </p:nvSpPr>
        <p:spPr>
          <a:xfrm>
            <a:off x="12250725" y="924379"/>
            <a:ext cx="2208397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vivo</a:t>
            </a: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2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74" name="Textplatzhalter 3"/>
          <p:cNvSpPr>
            <a:spLocks noGrp="1"/>
          </p:cNvSpPr>
          <p:nvPr>
            <p:ph type="body" sz="quarter" idx="58" hasCustomPrompt="1"/>
          </p:nvPr>
        </p:nvSpPr>
        <p:spPr>
          <a:xfrm>
            <a:off x="874770" y="1559072"/>
            <a:ext cx="4771542" cy="477232"/>
          </a:xfrm>
        </p:spPr>
        <p:txBody>
          <a:bodyPr tIns="36000" bIns="36000" anchor="t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1600" b="0" i="0" spc="0" baseline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</a:lstStyle>
          <a:p>
            <a:pPr lvl="0"/>
            <a:r>
              <a:rPr lang="zh-CN" altLang="en-US" noProof="0" dirty="0"/>
              <a:t>副标题可在此处添加</a:t>
            </a:r>
          </a:p>
        </p:txBody>
      </p:sp>
      <p:sp>
        <p:nvSpPr>
          <p:cNvPr id="80" name="矩形 79"/>
          <p:cNvSpPr/>
          <p:nvPr/>
        </p:nvSpPr>
        <p:spPr>
          <a:xfrm>
            <a:off x="6188622" y="1321815"/>
            <a:ext cx="5408719" cy="5146859"/>
          </a:xfrm>
          <a:prstGeom prst="rect">
            <a:avLst/>
          </a:prstGeom>
          <a:solidFill>
            <a:srgbClr val="F3F2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pic>
        <p:nvPicPr>
          <p:cNvPr id="68" name="图片 67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0625745" y="317694"/>
            <a:ext cx="979635" cy="257702"/>
          </a:xfrm>
          <a:prstGeom prst="rect">
            <a:avLst/>
          </a:prstGeom>
        </p:spPr>
      </p:pic>
      <p:sp>
        <p:nvSpPr>
          <p:cNvPr id="73" name="内容占位符 3"/>
          <p:cNvSpPr>
            <a:spLocks noGrp="1"/>
          </p:cNvSpPr>
          <p:nvPr>
            <p:ph sz="quarter" idx="63"/>
          </p:nvPr>
        </p:nvSpPr>
        <p:spPr>
          <a:xfrm>
            <a:off x="6491710" y="2124709"/>
            <a:ext cx="4776376" cy="4166554"/>
          </a:xfrm>
        </p:spPr>
        <p:txBody>
          <a:bodyPr anchor="t">
            <a:normAutofit/>
          </a:bodyPr>
          <a:lstStyle>
            <a:lvl1pPr marL="228600" marR="0" indent="-228600" algn="l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 sz="16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408940" indent="-22860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6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540385" indent="-22860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6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678815" indent="-22860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6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1441450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  <a:p>
            <a:pPr lvl="0"/>
            <a:endParaRPr lang="zh-CN" altLang="en-US" noProof="0" dirty="0"/>
          </a:p>
        </p:txBody>
      </p:sp>
      <p:sp>
        <p:nvSpPr>
          <p:cNvPr id="76" name="Textplatzhalter 3"/>
          <p:cNvSpPr>
            <a:spLocks noGrp="1"/>
          </p:cNvSpPr>
          <p:nvPr>
            <p:ph type="body" sz="quarter" idx="64" hasCustomPrompt="1"/>
          </p:nvPr>
        </p:nvSpPr>
        <p:spPr>
          <a:xfrm>
            <a:off x="6491710" y="1566071"/>
            <a:ext cx="4771542" cy="477232"/>
          </a:xfrm>
        </p:spPr>
        <p:txBody>
          <a:bodyPr tIns="36000" bIns="36000" anchor="t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1600" b="0" i="0" spc="0" baseline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</a:lstStyle>
          <a:p>
            <a:pPr lvl="0"/>
            <a:r>
              <a:rPr lang="zh-CN" altLang="en-US" noProof="0" dirty="0"/>
              <a:t>副标题可在此处添加</a:t>
            </a:r>
          </a:p>
        </p:txBody>
      </p:sp>
      <p:sp>
        <p:nvSpPr>
          <p:cNvPr id="81" name="Textplatzhalter 8"/>
          <p:cNvSpPr>
            <a:spLocks noGrp="1"/>
          </p:cNvSpPr>
          <p:nvPr>
            <p:ph type="body" sz="quarter" idx="61" hasCustomPrompt="1"/>
          </p:nvPr>
        </p:nvSpPr>
        <p:spPr>
          <a:xfrm>
            <a:off x="560744" y="280072"/>
            <a:ext cx="9194219" cy="4568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2600" b="0" i="0" cap="none" baseline="0">
                <a:solidFill>
                  <a:schemeClr val="tx1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defRPr>
            </a:lvl1pPr>
          </a:lstStyle>
          <a:p>
            <a:pPr lvl="0"/>
            <a:r>
              <a:rPr lang="zh-CN" altLang="en-US" noProof="0" dirty="0"/>
              <a:t>标题可在此处添加</a:t>
            </a:r>
            <a:endParaRPr lang="en-US" altLang="zh-CN" noProof="0" dirty="0"/>
          </a:p>
        </p:txBody>
      </p:sp>
      <p:sp>
        <p:nvSpPr>
          <p:cNvPr id="82" name="Textplatzhalter 8"/>
          <p:cNvSpPr>
            <a:spLocks noGrp="1"/>
          </p:cNvSpPr>
          <p:nvPr>
            <p:ph type="body" sz="quarter" idx="62" hasCustomPrompt="1"/>
          </p:nvPr>
        </p:nvSpPr>
        <p:spPr>
          <a:xfrm>
            <a:off x="560744" y="742370"/>
            <a:ext cx="9194219" cy="267033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2200" b="0" i="0" cap="none" baseline="0">
                <a:solidFill>
                  <a:schemeClr val="bg1">
                    <a:lumMod val="65000"/>
                  </a:schemeClr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defRPr>
            </a:lvl1pPr>
          </a:lstStyle>
          <a:p>
            <a:pPr lvl="0"/>
            <a:r>
              <a:rPr lang="zh-CN" altLang="en-US" noProof="0" dirty="0"/>
              <a:t>副标题可在此处添加</a:t>
            </a:r>
            <a:endParaRPr lang="en-US" altLang="zh-CN" noProof="0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#11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矩形 75"/>
          <p:cNvSpPr/>
          <p:nvPr/>
        </p:nvSpPr>
        <p:spPr>
          <a:xfrm>
            <a:off x="567672" y="1304925"/>
            <a:ext cx="3440233" cy="5180374"/>
          </a:xfrm>
          <a:prstGeom prst="rect">
            <a:avLst/>
          </a:prstGeom>
          <a:solidFill>
            <a:srgbClr val="F3F2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sp>
        <p:nvSpPr>
          <p:cNvPr id="86" name="矩形 85"/>
          <p:cNvSpPr/>
          <p:nvPr/>
        </p:nvSpPr>
        <p:spPr>
          <a:xfrm>
            <a:off x="-2595443" y="187627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竞品颜色</a:t>
            </a:r>
            <a:endParaRPr lang="zh-CN" altLang="en-US" sz="1600" dirty="0"/>
          </a:p>
        </p:txBody>
      </p:sp>
      <p:sp>
        <p:nvSpPr>
          <p:cNvPr id="87" name="矩形 86"/>
          <p:cNvSpPr/>
          <p:nvPr/>
        </p:nvSpPr>
        <p:spPr>
          <a:xfrm>
            <a:off x="12698804" y="422275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品牌颜色</a:t>
            </a:r>
            <a:endParaRPr lang="zh-CN" altLang="en-US" sz="1600" dirty="0"/>
          </a:p>
        </p:txBody>
      </p:sp>
      <p:sp>
        <p:nvSpPr>
          <p:cNvPr id="88" name="文本框 87"/>
          <p:cNvSpPr txBox="1"/>
          <p:nvPr/>
        </p:nvSpPr>
        <p:spPr>
          <a:xfrm>
            <a:off x="-2354986" y="745116"/>
            <a:ext cx="78226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Apple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89" name="组 176"/>
          <p:cNvGrpSpPr/>
          <p:nvPr/>
        </p:nvGrpSpPr>
        <p:grpSpPr>
          <a:xfrm>
            <a:off x="-3386918" y="1009241"/>
            <a:ext cx="2795791" cy="348813"/>
            <a:chOff x="-5043485" y="1324983"/>
            <a:chExt cx="4785749" cy="538842"/>
          </a:xfrm>
        </p:grpSpPr>
        <p:sp>
          <p:nvSpPr>
            <p:cNvPr id="91" name="矩形 90"/>
            <p:cNvSpPr/>
            <p:nvPr userDrawn="1"/>
          </p:nvSpPr>
          <p:spPr>
            <a:xfrm>
              <a:off x="-3854817" y="1324983"/>
              <a:ext cx="1199028" cy="538842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2" name="矩形 91"/>
            <p:cNvSpPr/>
            <p:nvPr userDrawn="1"/>
          </p:nvSpPr>
          <p:spPr>
            <a:xfrm>
              <a:off x="-2655789" y="1324983"/>
              <a:ext cx="1199028" cy="538842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3" name="矩形 92"/>
            <p:cNvSpPr/>
            <p:nvPr userDrawn="1"/>
          </p:nvSpPr>
          <p:spPr>
            <a:xfrm>
              <a:off x="-5043485" y="1324983"/>
              <a:ext cx="1199028" cy="53884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4" name="矩形 93"/>
            <p:cNvSpPr/>
            <p:nvPr userDrawn="1"/>
          </p:nvSpPr>
          <p:spPr>
            <a:xfrm>
              <a:off x="-1456764" y="1324983"/>
              <a:ext cx="1199028" cy="538842"/>
            </a:xfrm>
            <a:prstGeom prst="rect">
              <a:avLst/>
            </a:prstGeom>
            <a:solidFill>
              <a:schemeClr val="tx1">
                <a:lumMod val="9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96" name="文本框 95"/>
          <p:cNvSpPr txBox="1"/>
          <p:nvPr/>
        </p:nvSpPr>
        <p:spPr>
          <a:xfrm>
            <a:off x="-2456774" y="1587829"/>
            <a:ext cx="98584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Samsung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22" name="组 183"/>
          <p:cNvGrpSpPr/>
          <p:nvPr/>
        </p:nvGrpSpPr>
        <p:grpSpPr>
          <a:xfrm>
            <a:off x="-3386918" y="1862479"/>
            <a:ext cx="2795791" cy="348813"/>
            <a:chOff x="16164196" y="17668285"/>
            <a:chExt cx="4785749" cy="486635"/>
          </a:xfrm>
        </p:grpSpPr>
        <p:sp>
          <p:nvSpPr>
            <p:cNvPr id="123" name="矩形 122"/>
            <p:cNvSpPr/>
            <p:nvPr userDrawn="1"/>
          </p:nvSpPr>
          <p:spPr>
            <a:xfrm>
              <a:off x="17352864" y="17668285"/>
              <a:ext cx="1199028" cy="486635"/>
            </a:xfrm>
            <a:prstGeom prst="rect">
              <a:avLst/>
            </a:prstGeom>
            <a:solidFill>
              <a:srgbClr val="8C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6" name="矩形 125"/>
            <p:cNvSpPr/>
            <p:nvPr userDrawn="1"/>
          </p:nvSpPr>
          <p:spPr>
            <a:xfrm>
              <a:off x="18551892" y="17668285"/>
              <a:ext cx="1199028" cy="486635"/>
            </a:xfrm>
            <a:prstGeom prst="rect">
              <a:avLst/>
            </a:prstGeom>
            <a:solidFill>
              <a:srgbClr val="7832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7" name="矩形 126"/>
            <p:cNvSpPr/>
            <p:nvPr userDrawn="1"/>
          </p:nvSpPr>
          <p:spPr>
            <a:xfrm>
              <a:off x="19750917" y="17668285"/>
              <a:ext cx="1199028" cy="486635"/>
            </a:xfrm>
            <a:prstGeom prst="rect">
              <a:avLst/>
            </a:prstGeom>
            <a:solidFill>
              <a:srgbClr val="67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8" name="矩形 127"/>
            <p:cNvSpPr/>
            <p:nvPr userDrawn="1"/>
          </p:nvSpPr>
          <p:spPr>
            <a:xfrm>
              <a:off x="16164196" y="17668285"/>
              <a:ext cx="1199028" cy="486635"/>
            </a:xfrm>
            <a:prstGeom prst="rect">
              <a:avLst/>
            </a:prstGeom>
            <a:solidFill>
              <a:srgbClr val="8C6D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29" name="矩形 128"/>
          <p:cNvSpPr/>
          <p:nvPr/>
        </p:nvSpPr>
        <p:spPr>
          <a:xfrm>
            <a:off x="-2692509" y="6189140"/>
            <a:ext cx="700461" cy="297517"/>
          </a:xfrm>
          <a:prstGeom prst="rect">
            <a:avLst/>
          </a:prstGeom>
          <a:solidFill>
            <a:srgbClr val="0033B7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0" name="矩形 129"/>
          <p:cNvSpPr/>
          <p:nvPr/>
        </p:nvSpPr>
        <p:spPr>
          <a:xfrm>
            <a:off x="-3398069" y="6189140"/>
            <a:ext cx="705560" cy="297517"/>
          </a:xfrm>
          <a:prstGeom prst="rect">
            <a:avLst/>
          </a:prstGeom>
          <a:solidFill>
            <a:srgbClr val="0A00C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1" name="矩形 130"/>
          <p:cNvSpPr/>
          <p:nvPr/>
        </p:nvSpPr>
        <p:spPr>
          <a:xfrm>
            <a:off x="-1992048" y="6186830"/>
            <a:ext cx="700461" cy="297517"/>
          </a:xfrm>
          <a:prstGeom prst="rect">
            <a:avLst/>
          </a:prstGeom>
          <a:solidFill>
            <a:srgbClr val="012889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2" name="矩形 131"/>
          <p:cNvSpPr/>
          <p:nvPr/>
        </p:nvSpPr>
        <p:spPr>
          <a:xfrm>
            <a:off x="-1291588" y="6186830"/>
            <a:ext cx="700461" cy="297517"/>
          </a:xfrm>
          <a:prstGeom prst="rect">
            <a:avLst/>
          </a:prstGeom>
          <a:solidFill>
            <a:srgbClr val="000955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3" name="文本框 132"/>
          <p:cNvSpPr txBox="1"/>
          <p:nvPr/>
        </p:nvSpPr>
        <p:spPr>
          <a:xfrm>
            <a:off x="-2451159" y="5860568"/>
            <a:ext cx="974626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其他品牌颜色</a:t>
            </a:r>
          </a:p>
        </p:txBody>
      </p:sp>
      <p:grpSp>
        <p:nvGrpSpPr>
          <p:cNvPr id="134" name="组 209"/>
          <p:cNvGrpSpPr/>
          <p:nvPr/>
        </p:nvGrpSpPr>
        <p:grpSpPr>
          <a:xfrm>
            <a:off x="-3398070" y="4458239"/>
            <a:ext cx="2806943" cy="351124"/>
            <a:chOff x="-3429000" y="9944467"/>
            <a:chExt cx="3171264" cy="702248"/>
          </a:xfrm>
        </p:grpSpPr>
        <p:sp>
          <p:nvSpPr>
            <p:cNvPr id="135" name="矩形 134"/>
            <p:cNvSpPr/>
            <p:nvPr userDrawn="1"/>
          </p:nvSpPr>
          <p:spPr>
            <a:xfrm>
              <a:off x="-2631863" y="9949089"/>
              <a:ext cx="791376" cy="697626"/>
            </a:xfrm>
            <a:prstGeom prst="rect">
              <a:avLst/>
            </a:prstGeom>
            <a:solidFill>
              <a:srgbClr val="FF59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6" name="矩形 135"/>
            <p:cNvSpPr/>
            <p:nvPr userDrawn="1"/>
          </p:nvSpPr>
          <p:spPr>
            <a:xfrm>
              <a:off x="-3429000" y="9949089"/>
              <a:ext cx="797137" cy="697626"/>
            </a:xfrm>
            <a:prstGeom prst="rect">
              <a:avLst/>
            </a:prstGeom>
            <a:solidFill>
              <a:srgbClr val="FFA31E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7" name="矩形 136"/>
            <p:cNvSpPr/>
            <p:nvPr userDrawn="1"/>
          </p:nvSpPr>
          <p:spPr>
            <a:xfrm>
              <a:off x="-1840486" y="9944467"/>
              <a:ext cx="791376" cy="697626"/>
            </a:xfrm>
            <a:prstGeom prst="rect">
              <a:avLst/>
            </a:prstGeom>
            <a:solidFill>
              <a:srgbClr val="DE4F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8" name="矩形 137"/>
            <p:cNvSpPr/>
            <p:nvPr userDrawn="1"/>
          </p:nvSpPr>
          <p:spPr>
            <a:xfrm>
              <a:off x="-1049112" y="9944467"/>
              <a:ext cx="791376" cy="697626"/>
            </a:xfrm>
            <a:prstGeom prst="rect">
              <a:avLst/>
            </a:prstGeom>
            <a:solidFill>
              <a:srgbClr val="C646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39" name="文本框 138"/>
          <p:cNvSpPr txBox="1"/>
          <p:nvPr/>
        </p:nvSpPr>
        <p:spPr>
          <a:xfrm>
            <a:off x="-2387041" y="4185714"/>
            <a:ext cx="84638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Xiaomi 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40" name="矩形 139"/>
          <p:cNvSpPr/>
          <p:nvPr/>
        </p:nvSpPr>
        <p:spPr>
          <a:xfrm>
            <a:off x="-2692509" y="5337669"/>
            <a:ext cx="700461" cy="297517"/>
          </a:xfrm>
          <a:prstGeom prst="rect">
            <a:avLst/>
          </a:prstGeom>
          <a:solidFill>
            <a:srgbClr val="348DF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1" name="矩形 140"/>
          <p:cNvSpPr/>
          <p:nvPr/>
        </p:nvSpPr>
        <p:spPr>
          <a:xfrm>
            <a:off x="-3398069" y="5337669"/>
            <a:ext cx="705560" cy="297517"/>
          </a:xfrm>
          <a:prstGeom prst="rect">
            <a:avLst/>
          </a:prstGeom>
          <a:solidFill>
            <a:srgbClr val="0FFBFA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2" name="矩形 141"/>
          <p:cNvSpPr/>
          <p:nvPr/>
        </p:nvSpPr>
        <p:spPr>
          <a:xfrm>
            <a:off x="-1992048" y="5335358"/>
            <a:ext cx="700461" cy="297517"/>
          </a:xfrm>
          <a:prstGeom prst="rect">
            <a:avLst/>
          </a:prstGeom>
          <a:solidFill>
            <a:srgbClr val="705EE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3" name="矩形 142"/>
          <p:cNvSpPr/>
          <p:nvPr/>
        </p:nvSpPr>
        <p:spPr>
          <a:xfrm>
            <a:off x="-1291588" y="5335358"/>
            <a:ext cx="700461" cy="297517"/>
          </a:xfrm>
          <a:prstGeom prst="rect">
            <a:avLst/>
          </a:prstGeom>
          <a:solidFill>
            <a:srgbClr val="A837DC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4" name="文本框 143"/>
          <p:cNvSpPr txBox="1"/>
          <p:nvPr/>
        </p:nvSpPr>
        <p:spPr>
          <a:xfrm>
            <a:off x="-2371009" y="5037185"/>
            <a:ext cx="814325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Honor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45" name="矩形 144"/>
          <p:cNvSpPr/>
          <p:nvPr/>
        </p:nvSpPr>
        <p:spPr>
          <a:xfrm>
            <a:off x="12494948" y="1401939"/>
            <a:ext cx="1673075" cy="297517"/>
          </a:xfrm>
          <a:prstGeom prst="rect">
            <a:avLst/>
          </a:prstGeom>
          <a:solidFill>
            <a:srgbClr val="00C9F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6" name="矩形 145"/>
          <p:cNvSpPr/>
          <p:nvPr/>
        </p:nvSpPr>
        <p:spPr>
          <a:xfrm>
            <a:off x="12494948" y="1827004"/>
            <a:ext cx="1673075" cy="297517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7" name="矩形 146"/>
          <p:cNvSpPr/>
          <p:nvPr/>
        </p:nvSpPr>
        <p:spPr>
          <a:xfrm>
            <a:off x="12494948" y="2245700"/>
            <a:ext cx="1673075" cy="297517"/>
          </a:xfrm>
          <a:prstGeom prst="rect">
            <a:avLst/>
          </a:prstGeom>
          <a:solidFill>
            <a:schemeClr val="accent3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8" name="矩形 147"/>
          <p:cNvSpPr/>
          <p:nvPr/>
        </p:nvSpPr>
        <p:spPr>
          <a:xfrm>
            <a:off x="12494948" y="2664397"/>
            <a:ext cx="1673075" cy="297517"/>
          </a:xfrm>
          <a:prstGeom prst="rect">
            <a:avLst/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9" name="矩形 148"/>
          <p:cNvSpPr/>
          <p:nvPr/>
        </p:nvSpPr>
        <p:spPr>
          <a:xfrm>
            <a:off x="12494948" y="3086546"/>
            <a:ext cx="1673075" cy="297517"/>
          </a:xfrm>
          <a:prstGeom prst="rect">
            <a:avLst/>
          </a:prstGeom>
          <a:solidFill>
            <a:srgbClr val="F0B51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0" name="矩形 149"/>
          <p:cNvSpPr/>
          <p:nvPr/>
        </p:nvSpPr>
        <p:spPr>
          <a:xfrm>
            <a:off x="12494948" y="3488918"/>
            <a:ext cx="1673075" cy="297517"/>
          </a:xfrm>
          <a:prstGeom prst="rect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1" name="文本框 150"/>
          <p:cNvSpPr txBox="1"/>
          <p:nvPr/>
        </p:nvSpPr>
        <p:spPr>
          <a:xfrm>
            <a:off x="12619797" y="3522997"/>
            <a:ext cx="14409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NEX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2" name="文本框 151"/>
          <p:cNvSpPr txBox="1"/>
          <p:nvPr/>
        </p:nvSpPr>
        <p:spPr>
          <a:xfrm>
            <a:off x="12653667" y="3111825"/>
            <a:ext cx="1407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 err="1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iQOO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grpSp>
        <p:nvGrpSpPr>
          <p:cNvPr id="153" name="组 65"/>
          <p:cNvGrpSpPr/>
          <p:nvPr/>
        </p:nvGrpSpPr>
        <p:grpSpPr>
          <a:xfrm>
            <a:off x="-3400879" y="2739059"/>
            <a:ext cx="2809752" cy="348813"/>
            <a:chOff x="5058585" y="17714855"/>
            <a:chExt cx="4833751" cy="515167"/>
          </a:xfrm>
        </p:grpSpPr>
        <p:sp>
          <p:nvSpPr>
            <p:cNvPr id="154" name="矩形 153"/>
            <p:cNvSpPr/>
            <p:nvPr userDrawn="1"/>
          </p:nvSpPr>
          <p:spPr>
            <a:xfrm>
              <a:off x="7494283" y="17714855"/>
              <a:ext cx="1199027" cy="515167"/>
            </a:xfrm>
            <a:prstGeom prst="rect">
              <a:avLst/>
            </a:prstGeom>
            <a:solidFill>
              <a:srgbClr val="00394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5" name="矩形 154"/>
            <p:cNvSpPr/>
            <p:nvPr userDrawn="1"/>
          </p:nvSpPr>
          <p:spPr>
            <a:xfrm>
              <a:off x="5058585" y="17714855"/>
              <a:ext cx="1215431" cy="515167"/>
            </a:xfrm>
            <a:prstGeom prst="rect">
              <a:avLst/>
            </a:prstGeom>
            <a:solidFill>
              <a:srgbClr val="00C87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6" name="矩形 155"/>
            <p:cNvSpPr/>
            <p:nvPr userDrawn="1"/>
          </p:nvSpPr>
          <p:spPr>
            <a:xfrm>
              <a:off x="8693309" y="17714855"/>
              <a:ext cx="1199027" cy="515167"/>
            </a:xfrm>
            <a:prstGeom prst="rect">
              <a:avLst/>
            </a:prstGeom>
            <a:solidFill>
              <a:srgbClr val="0070C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7" name="矩形 156"/>
            <p:cNvSpPr/>
            <p:nvPr userDrawn="1"/>
          </p:nvSpPr>
          <p:spPr>
            <a:xfrm>
              <a:off x="6267324" y="17714855"/>
              <a:ext cx="1215431" cy="515167"/>
            </a:xfrm>
            <a:prstGeom prst="rect">
              <a:avLst/>
            </a:prstGeom>
            <a:solidFill>
              <a:srgbClr val="66DECD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58" name="文本框 157"/>
          <p:cNvSpPr txBox="1"/>
          <p:nvPr/>
        </p:nvSpPr>
        <p:spPr>
          <a:xfrm>
            <a:off x="-2350175" y="2455919"/>
            <a:ext cx="772648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 err="1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Oppo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59" name="组 88"/>
          <p:cNvGrpSpPr/>
          <p:nvPr/>
        </p:nvGrpSpPr>
        <p:grpSpPr>
          <a:xfrm>
            <a:off x="-3388739" y="3603967"/>
            <a:ext cx="2797612" cy="348813"/>
            <a:chOff x="10651243" y="17726064"/>
            <a:chExt cx="4775839" cy="526796"/>
          </a:xfrm>
        </p:grpSpPr>
        <p:sp>
          <p:nvSpPr>
            <p:cNvPr id="160" name="矩形 159"/>
            <p:cNvSpPr/>
            <p:nvPr userDrawn="1"/>
          </p:nvSpPr>
          <p:spPr>
            <a:xfrm>
              <a:off x="14228056" y="17726064"/>
              <a:ext cx="1199026" cy="526796"/>
            </a:xfrm>
            <a:prstGeom prst="rect">
              <a:avLst/>
            </a:prstGeom>
            <a:solidFill>
              <a:srgbClr val="FF7575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1" name="矩形 160"/>
            <p:cNvSpPr/>
            <p:nvPr userDrawn="1"/>
          </p:nvSpPr>
          <p:spPr>
            <a:xfrm>
              <a:off x="11850271" y="17726064"/>
              <a:ext cx="1199026" cy="526796"/>
            </a:xfrm>
            <a:prstGeom prst="rect">
              <a:avLst/>
            </a:prstGeom>
            <a:solidFill>
              <a:srgbClr val="7A00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2" name="矩形 161"/>
            <p:cNvSpPr/>
            <p:nvPr userDrawn="1"/>
          </p:nvSpPr>
          <p:spPr>
            <a:xfrm>
              <a:off x="10651243" y="17726064"/>
              <a:ext cx="1199026" cy="526796"/>
            </a:xfrm>
            <a:prstGeom prst="rect">
              <a:avLst/>
            </a:prstGeom>
            <a:solidFill>
              <a:srgbClr val="FF3219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3" name="矩形 162"/>
            <p:cNvSpPr/>
            <p:nvPr userDrawn="1"/>
          </p:nvSpPr>
          <p:spPr>
            <a:xfrm>
              <a:off x="13035753" y="17726064"/>
              <a:ext cx="1199026" cy="526796"/>
            </a:xfrm>
            <a:prstGeom prst="rect">
              <a:avLst/>
            </a:prstGeom>
            <a:solidFill>
              <a:srgbClr val="361212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64" name="文本框 163"/>
          <p:cNvSpPr txBox="1"/>
          <p:nvPr/>
        </p:nvSpPr>
        <p:spPr>
          <a:xfrm>
            <a:off x="-2403072" y="3324009"/>
            <a:ext cx="87844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Huawei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65" name="文本框 164"/>
          <p:cNvSpPr txBox="1"/>
          <p:nvPr/>
        </p:nvSpPr>
        <p:spPr>
          <a:xfrm>
            <a:off x="-2663134" y="367319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P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6" name="文本框 165"/>
          <p:cNvSpPr txBox="1"/>
          <p:nvPr/>
        </p:nvSpPr>
        <p:spPr>
          <a:xfrm>
            <a:off x="-1954176" y="3667432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Mate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7" name="文本框 166"/>
          <p:cNvSpPr txBox="1"/>
          <p:nvPr/>
        </p:nvSpPr>
        <p:spPr>
          <a:xfrm>
            <a:off x="-1293545" y="3668248"/>
            <a:ext cx="7024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Nova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8" name="文本框 167"/>
          <p:cNvSpPr txBox="1"/>
          <p:nvPr/>
        </p:nvSpPr>
        <p:spPr>
          <a:xfrm>
            <a:off x="-1263986" y="2800229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R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9" name="文本框 168"/>
          <p:cNvSpPr txBox="1"/>
          <p:nvPr/>
        </p:nvSpPr>
        <p:spPr>
          <a:xfrm>
            <a:off x="-1991764" y="2829531"/>
            <a:ext cx="71037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2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Find X</a:t>
            </a:r>
          </a:p>
          <a:p>
            <a:pPr algn="ctr"/>
            <a:endParaRPr kumimoji="1" lang="zh-CN" altLang="en-US" sz="9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0" name="文本框 169"/>
          <p:cNvSpPr txBox="1"/>
          <p:nvPr/>
        </p:nvSpPr>
        <p:spPr>
          <a:xfrm>
            <a:off x="-2663935" y="280742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K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1" name="文本框 170"/>
          <p:cNvSpPr txBox="1"/>
          <p:nvPr/>
        </p:nvSpPr>
        <p:spPr>
          <a:xfrm>
            <a:off x="12250725" y="924379"/>
            <a:ext cx="2208397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vivo</a:t>
            </a: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2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77" name="矩形 76"/>
          <p:cNvSpPr/>
          <p:nvPr/>
        </p:nvSpPr>
        <p:spPr>
          <a:xfrm>
            <a:off x="4367497" y="1304925"/>
            <a:ext cx="3440233" cy="5180374"/>
          </a:xfrm>
          <a:prstGeom prst="rect">
            <a:avLst/>
          </a:prstGeom>
          <a:solidFill>
            <a:srgbClr val="F3F2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sp>
        <p:nvSpPr>
          <p:cNvPr id="78" name="矩形 77"/>
          <p:cNvSpPr/>
          <p:nvPr/>
        </p:nvSpPr>
        <p:spPr>
          <a:xfrm>
            <a:off x="8173144" y="1304925"/>
            <a:ext cx="3440233" cy="5180374"/>
          </a:xfrm>
          <a:prstGeom prst="rect">
            <a:avLst/>
          </a:prstGeom>
          <a:solidFill>
            <a:srgbClr val="F3F2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sp>
        <p:nvSpPr>
          <p:cNvPr id="83" name="内容占位符 3"/>
          <p:cNvSpPr>
            <a:spLocks noGrp="1"/>
          </p:cNvSpPr>
          <p:nvPr>
            <p:ph sz="quarter" idx="57"/>
          </p:nvPr>
        </p:nvSpPr>
        <p:spPr>
          <a:xfrm>
            <a:off x="874770" y="2125840"/>
            <a:ext cx="2826728" cy="4165423"/>
          </a:xfrm>
        </p:spPr>
        <p:txBody>
          <a:bodyPr anchor="t">
            <a:normAutofit/>
          </a:bodyPr>
          <a:lstStyle>
            <a:lvl1pPr marL="171450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351790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483235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621665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1441450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</p:txBody>
      </p:sp>
      <p:sp>
        <p:nvSpPr>
          <p:cNvPr id="79" name="Textplatzhalter 3"/>
          <p:cNvSpPr>
            <a:spLocks noGrp="1"/>
          </p:cNvSpPr>
          <p:nvPr>
            <p:ph type="body" sz="quarter" idx="63"/>
          </p:nvPr>
        </p:nvSpPr>
        <p:spPr>
          <a:xfrm>
            <a:off x="874770" y="1559479"/>
            <a:ext cx="2826728" cy="477232"/>
          </a:xfrm>
        </p:spPr>
        <p:txBody>
          <a:bodyPr tIns="36000" bIns="36000" anchor="t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1600" b="0" i="0" spc="0" baseline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</a:lstStyle>
          <a:p>
            <a:pPr lvl="0"/>
            <a:endParaRPr lang="zh-CN" altLang="en-US" noProof="0" dirty="0"/>
          </a:p>
        </p:txBody>
      </p:sp>
      <p:sp>
        <p:nvSpPr>
          <p:cNvPr id="81" name="Textplatzhalter 3"/>
          <p:cNvSpPr>
            <a:spLocks noGrp="1"/>
          </p:cNvSpPr>
          <p:nvPr>
            <p:ph type="body" sz="quarter" idx="65"/>
          </p:nvPr>
        </p:nvSpPr>
        <p:spPr>
          <a:xfrm>
            <a:off x="4673904" y="1559479"/>
            <a:ext cx="2826728" cy="477232"/>
          </a:xfrm>
        </p:spPr>
        <p:txBody>
          <a:bodyPr tIns="36000" bIns="36000" anchor="t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1600" b="0" i="0" spc="0" baseline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</a:lstStyle>
          <a:p>
            <a:pPr lvl="0"/>
            <a:endParaRPr lang="zh-CN" altLang="en-US" noProof="0" dirty="0"/>
          </a:p>
        </p:txBody>
      </p:sp>
      <p:sp>
        <p:nvSpPr>
          <p:cNvPr id="82" name="Textplatzhalter 3"/>
          <p:cNvSpPr>
            <a:spLocks noGrp="1"/>
          </p:cNvSpPr>
          <p:nvPr>
            <p:ph type="body" sz="quarter" idx="66"/>
          </p:nvPr>
        </p:nvSpPr>
        <p:spPr>
          <a:xfrm>
            <a:off x="8479173" y="1559479"/>
            <a:ext cx="2826728" cy="477232"/>
          </a:xfrm>
        </p:spPr>
        <p:txBody>
          <a:bodyPr tIns="36000" bIns="36000" anchor="t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1600" b="0" i="0" spc="0" baseline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</a:lstStyle>
          <a:p>
            <a:pPr lvl="0"/>
            <a:endParaRPr lang="zh-CN" altLang="en-US" noProof="0" dirty="0"/>
          </a:p>
        </p:txBody>
      </p:sp>
      <p:sp>
        <p:nvSpPr>
          <p:cNvPr id="101" name="内容占位符 3"/>
          <p:cNvSpPr>
            <a:spLocks noGrp="1"/>
          </p:cNvSpPr>
          <p:nvPr>
            <p:ph sz="quarter" idx="67"/>
          </p:nvPr>
        </p:nvSpPr>
        <p:spPr>
          <a:xfrm>
            <a:off x="4673904" y="2125840"/>
            <a:ext cx="2826728" cy="4165423"/>
          </a:xfrm>
        </p:spPr>
        <p:txBody>
          <a:bodyPr anchor="t">
            <a:normAutofit/>
          </a:bodyPr>
          <a:lstStyle>
            <a:lvl1pPr marL="171450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351790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483235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621665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1441450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</p:txBody>
      </p:sp>
      <p:sp>
        <p:nvSpPr>
          <p:cNvPr id="102" name="内容占位符 3"/>
          <p:cNvSpPr>
            <a:spLocks noGrp="1"/>
          </p:cNvSpPr>
          <p:nvPr>
            <p:ph sz="quarter" idx="68"/>
          </p:nvPr>
        </p:nvSpPr>
        <p:spPr>
          <a:xfrm>
            <a:off x="8481063" y="2125417"/>
            <a:ext cx="2826728" cy="4165423"/>
          </a:xfrm>
        </p:spPr>
        <p:txBody>
          <a:bodyPr anchor="t">
            <a:normAutofit/>
          </a:bodyPr>
          <a:lstStyle>
            <a:lvl1pPr marL="171450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351790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483235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621665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1441450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</p:txBody>
      </p:sp>
      <p:pic>
        <p:nvPicPr>
          <p:cNvPr id="71" name="图片 70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0625745" y="317694"/>
            <a:ext cx="979635" cy="257702"/>
          </a:xfrm>
          <a:prstGeom prst="rect">
            <a:avLst/>
          </a:prstGeom>
        </p:spPr>
      </p:pic>
      <p:sp>
        <p:nvSpPr>
          <p:cNvPr id="95" name="Textplatzhalter 8"/>
          <p:cNvSpPr>
            <a:spLocks noGrp="1"/>
          </p:cNvSpPr>
          <p:nvPr>
            <p:ph type="body" sz="quarter" idx="61" hasCustomPrompt="1"/>
          </p:nvPr>
        </p:nvSpPr>
        <p:spPr>
          <a:xfrm>
            <a:off x="560744" y="280072"/>
            <a:ext cx="9194219" cy="4568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2600" b="0" i="0" cap="none" baseline="0">
                <a:solidFill>
                  <a:schemeClr val="tx1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defRPr>
            </a:lvl1pPr>
          </a:lstStyle>
          <a:p>
            <a:pPr lvl="0"/>
            <a:r>
              <a:rPr lang="zh-CN" altLang="en-US" noProof="0" dirty="0"/>
              <a:t>标题可在此处添加</a:t>
            </a:r>
            <a:endParaRPr lang="en-US" altLang="zh-CN" noProof="0" dirty="0"/>
          </a:p>
        </p:txBody>
      </p:sp>
      <p:sp>
        <p:nvSpPr>
          <p:cNvPr id="97" name="Textplatzhalter 8"/>
          <p:cNvSpPr>
            <a:spLocks noGrp="1"/>
          </p:cNvSpPr>
          <p:nvPr>
            <p:ph type="body" sz="quarter" idx="62" hasCustomPrompt="1"/>
          </p:nvPr>
        </p:nvSpPr>
        <p:spPr>
          <a:xfrm>
            <a:off x="560744" y="742370"/>
            <a:ext cx="9194219" cy="267033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2200" b="0" i="0" cap="none" baseline="0">
                <a:solidFill>
                  <a:schemeClr val="bg1">
                    <a:lumMod val="65000"/>
                  </a:schemeClr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defRPr>
            </a:lvl1pPr>
          </a:lstStyle>
          <a:p>
            <a:pPr lvl="0"/>
            <a:r>
              <a:rPr lang="zh-CN" altLang="en-US" noProof="0" dirty="0"/>
              <a:t>副标题可在此处添加</a:t>
            </a:r>
            <a:endParaRPr lang="en-US" altLang="zh-CN" noProof="0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#13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矩形 72"/>
          <p:cNvSpPr/>
          <p:nvPr/>
        </p:nvSpPr>
        <p:spPr>
          <a:xfrm>
            <a:off x="588938" y="1321917"/>
            <a:ext cx="5408719" cy="5149527"/>
          </a:xfrm>
          <a:prstGeom prst="rect">
            <a:avLst/>
          </a:prstGeom>
          <a:solidFill>
            <a:srgbClr val="F3F2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sp>
        <p:nvSpPr>
          <p:cNvPr id="44" name="矩形 43"/>
          <p:cNvSpPr/>
          <p:nvPr/>
        </p:nvSpPr>
        <p:spPr>
          <a:xfrm>
            <a:off x="6190418" y="1322388"/>
            <a:ext cx="5408719" cy="5149057"/>
          </a:xfrm>
          <a:prstGeom prst="rect">
            <a:avLst/>
          </a:prstGeom>
          <a:solidFill>
            <a:srgbClr val="F3F2F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no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vivo type CN简 Regular" panose="02000500000000000000" charset="-122"/>
              <a:ea typeface="vivo type CN简 Regular" panose="02000500000000000000" charset="-122"/>
              <a:cs typeface="+mn-cs"/>
              <a:sym typeface="Helvetica Neue Medium"/>
            </a:endParaRPr>
          </a:p>
        </p:txBody>
      </p:sp>
      <p:sp>
        <p:nvSpPr>
          <p:cNvPr id="75" name="内容占位符 4"/>
          <p:cNvSpPr>
            <a:spLocks noGrp="1"/>
          </p:cNvSpPr>
          <p:nvPr>
            <p:ph sz="quarter" idx="76"/>
          </p:nvPr>
        </p:nvSpPr>
        <p:spPr>
          <a:xfrm>
            <a:off x="787451" y="3709449"/>
            <a:ext cx="4970644" cy="2595099"/>
          </a:xfrm>
        </p:spPr>
        <p:txBody>
          <a:bodyPr>
            <a:normAutofit/>
          </a:bodyPr>
          <a:lstStyle>
            <a:lvl1pPr marL="171450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351790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483235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621665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2000250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</p:txBody>
      </p:sp>
      <p:sp>
        <p:nvSpPr>
          <p:cNvPr id="78" name="图片占位符 2"/>
          <p:cNvSpPr>
            <a:spLocks noGrp="1"/>
          </p:cNvSpPr>
          <p:nvPr>
            <p:ph type="pic" sz="quarter" idx="77"/>
          </p:nvPr>
        </p:nvSpPr>
        <p:spPr>
          <a:xfrm>
            <a:off x="6208429" y="1329938"/>
            <a:ext cx="5407377" cy="2203603"/>
          </a:xfrm>
        </p:spPr>
        <p:txBody>
          <a:bodyPr>
            <a:normAutofit/>
          </a:bodyPr>
          <a:lstStyle>
            <a:lvl1pPr marL="0" indent="0" algn="ctr">
              <a:buNone/>
              <a:defRPr sz="1600">
                <a:latin typeface="vivo type CN简 Light" panose="02000400000000000000" pitchFamily="50" charset="-122"/>
                <a:ea typeface="vivo type CN简 Light" panose="02000400000000000000" pitchFamily="50" charset="-122"/>
              </a:defRPr>
            </a:lvl1pPr>
          </a:lstStyle>
          <a:p>
            <a:endParaRPr kumimoji="1" lang="zh-CN" altLang="en-US"/>
          </a:p>
        </p:txBody>
      </p:sp>
      <p:sp>
        <p:nvSpPr>
          <p:cNvPr id="83" name="矩形 82"/>
          <p:cNvSpPr/>
          <p:nvPr/>
        </p:nvSpPr>
        <p:spPr>
          <a:xfrm>
            <a:off x="-2595443" y="187627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竞品颜色</a:t>
            </a:r>
            <a:endParaRPr lang="zh-CN" altLang="en-US" sz="1600" dirty="0"/>
          </a:p>
        </p:txBody>
      </p:sp>
      <p:sp>
        <p:nvSpPr>
          <p:cNvPr id="86" name="矩形 85"/>
          <p:cNvSpPr/>
          <p:nvPr/>
        </p:nvSpPr>
        <p:spPr>
          <a:xfrm>
            <a:off x="12698804" y="422275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品牌颜色</a:t>
            </a:r>
            <a:endParaRPr lang="zh-CN" altLang="en-US" sz="1600" dirty="0"/>
          </a:p>
        </p:txBody>
      </p:sp>
      <p:sp>
        <p:nvSpPr>
          <p:cNvPr id="87" name="文本框 86"/>
          <p:cNvSpPr txBox="1"/>
          <p:nvPr/>
        </p:nvSpPr>
        <p:spPr>
          <a:xfrm>
            <a:off x="-2354986" y="745116"/>
            <a:ext cx="78226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Apple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88" name="组 176"/>
          <p:cNvGrpSpPr/>
          <p:nvPr/>
        </p:nvGrpSpPr>
        <p:grpSpPr>
          <a:xfrm>
            <a:off x="-3386918" y="1009241"/>
            <a:ext cx="2795791" cy="348813"/>
            <a:chOff x="-5043485" y="1324983"/>
            <a:chExt cx="4785749" cy="538842"/>
          </a:xfrm>
        </p:grpSpPr>
        <p:sp>
          <p:nvSpPr>
            <p:cNvPr id="89" name="矩形 88"/>
            <p:cNvSpPr/>
            <p:nvPr userDrawn="1"/>
          </p:nvSpPr>
          <p:spPr>
            <a:xfrm>
              <a:off x="-3854817" y="1324983"/>
              <a:ext cx="1199028" cy="538842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1" name="矩形 90"/>
            <p:cNvSpPr/>
            <p:nvPr userDrawn="1"/>
          </p:nvSpPr>
          <p:spPr>
            <a:xfrm>
              <a:off x="-2655789" y="1324983"/>
              <a:ext cx="1199028" cy="538842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2" name="矩形 91"/>
            <p:cNvSpPr/>
            <p:nvPr userDrawn="1"/>
          </p:nvSpPr>
          <p:spPr>
            <a:xfrm>
              <a:off x="-5043485" y="1324983"/>
              <a:ext cx="1199028" cy="53884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3" name="矩形 92"/>
            <p:cNvSpPr/>
            <p:nvPr userDrawn="1"/>
          </p:nvSpPr>
          <p:spPr>
            <a:xfrm>
              <a:off x="-1456764" y="1324983"/>
              <a:ext cx="1199028" cy="538842"/>
            </a:xfrm>
            <a:prstGeom prst="rect">
              <a:avLst/>
            </a:prstGeom>
            <a:solidFill>
              <a:schemeClr val="tx1">
                <a:lumMod val="9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94" name="文本框 93"/>
          <p:cNvSpPr txBox="1"/>
          <p:nvPr/>
        </p:nvSpPr>
        <p:spPr>
          <a:xfrm>
            <a:off x="-2456774" y="1587829"/>
            <a:ext cx="98584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Samsung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96" name="组 183"/>
          <p:cNvGrpSpPr/>
          <p:nvPr/>
        </p:nvGrpSpPr>
        <p:grpSpPr>
          <a:xfrm>
            <a:off x="-3386918" y="1862479"/>
            <a:ext cx="2795791" cy="348813"/>
            <a:chOff x="16164196" y="17668285"/>
            <a:chExt cx="4785749" cy="486635"/>
          </a:xfrm>
        </p:grpSpPr>
        <p:sp>
          <p:nvSpPr>
            <p:cNvPr id="98" name="矩形 97"/>
            <p:cNvSpPr/>
            <p:nvPr userDrawn="1"/>
          </p:nvSpPr>
          <p:spPr>
            <a:xfrm>
              <a:off x="17352864" y="17668285"/>
              <a:ext cx="1199028" cy="486635"/>
            </a:xfrm>
            <a:prstGeom prst="rect">
              <a:avLst/>
            </a:prstGeom>
            <a:solidFill>
              <a:srgbClr val="8C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2" name="矩形 121"/>
            <p:cNvSpPr/>
            <p:nvPr userDrawn="1"/>
          </p:nvSpPr>
          <p:spPr>
            <a:xfrm>
              <a:off x="18551892" y="17668285"/>
              <a:ext cx="1199028" cy="486635"/>
            </a:xfrm>
            <a:prstGeom prst="rect">
              <a:avLst/>
            </a:prstGeom>
            <a:solidFill>
              <a:srgbClr val="7832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3" name="矩形 122"/>
            <p:cNvSpPr/>
            <p:nvPr userDrawn="1"/>
          </p:nvSpPr>
          <p:spPr>
            <a:xfrm>
              <a:off x="19750917" y="17668285"/>
              <a:ext cx="1199028" cy="486635"/>
            </a:xfrm>
            <a:prstGeom prst="rect">
              <a:avLst/>
            </a:prstGeom>
            <a:solidFill>
              <a:srgbClr val="67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6" name="矩形 125"/>
            <p:cNvSpPr/>
            <p:nvPr userDrawn="1"/>
          </p:nvSpPr>
          <p:spPr>
            <a:xfrm>
              <a:off x="16164196" y="17668285"/>
              <a:ext cx="1199028" cy="486635"/>
            </a:xfrm>
            <a:prstGeom prst="rect">
              <a:avLst/>
            </a:prstGeom>
            <a:solidFill>
              <a:srgbClr val="8C6D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27" name="矩形 126"/>
          <p:cNvSpPr/>
          <p:nvPr/>
        </p:nvSpPr>
        <p:spPr>
          <a:xfrm>
            <a:off x="-2692509" y="6189140"/>
            <a:ext cx="700461" cy="297517"/>
          </a:xfrm>
          <a:prstGeom prst="rect">
            <a:avLst/>
          </a:prstGeom>
          <a:solidFill>
            <a:srgbClr val="0033B7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8" name="矩形 127"/>
          <p:cNvSpPr/>
          <p:nvPr/>
        </p:nvSpPr>
        <p:spPr>
          <a:xfrm>
            <a:off x="-3398069" y="6189140"/>
            <a:ext cx="705560" cy="297517"/>
          </a:xfrm>
          <a:prstGeom prst="rect">
            <a:avLst/>
          </a:prstGeom>
          <a:solidFill>
            <a:srgbClr val="0A00C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9" name="矩形 128"/>
          <p:cNvSpPr/>
          <p:nvPr/>
        </p:nvSpPr>
        <p:spPr>
          <a:xfrm>
            <a:off x="-1992048" y="6186830"/>
            <a:ext cx="700461" cy="297517"/>
          </a:xfrm>
          <a:prstGeom prst="rect">
            <a:avLst/>
          </a:prstGeom>
          <a:solidFill>
            <a:srgbClr val="012889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0" name="矩形 129"/>
          <p:cNvSpPr/>
          <p:nvPr/>
        </p:nvSpPr>
        <p:spPr>
          <a:xfrm>
            <a:off x="-1291588" y="6186830"/>
            <a:ext cx="700461" cy="297517"/>
          </a:xfrm>
          <a:prstGeom prst="rect">
            <a:avLst/>
          </a:prstGeom>
          <a:solidFill>
            <a:srgbClr val="000955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1" name="文本框 130"/>
          <p:cNvSpPr txBox="1"/>
          <p:nvPr/>
        </p:nvSpPr>
        <p:spPr>
          <a:xfrm>
            <a:off x="-2451159" y="5860568"/>
            <a:ext cx="974626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其他品牌颜色</a:t>
            </a:r>
          </a:p>
        </p:txBody>
      </p:sp>
      <p:grpSp>
        <p:nvGrpSpPr>
          <p:cNvPr id="132" name="组 209"/>
          <p:cNvGrpSpPr/>
          <p:nvPr/>
        </p:nvGrpSpPr>
        <p:grpSpPr>
          <a:xfrm>
            <a:off x="-3398070" y="4458239"/>
            <a:ext cx="2806943" cy="351124"/>
            <a:chOff x="-3429000" y="9944467"/>
            <a:chExt cx="3171264" cy="702248"/>
          </a:xfrm>
        </p:grpSpPr>
        <p:sp>
          <p:nvSpPr>
            <p:cNvPr id="133" name="矩形 132"/>
            <p:cNvSpPr/>
            <p:nvPr userDrawn="1"/>
          </p:nvSpPr>
          <p:spPr>
            <a:xfrm>
              <a:off x="-2631863" y="9949089"/>
              <a:ext cx="791376" cy="697626"/>
            </a:xfrm>
            <a:prstGeom prst="rect">
              <a:avLst/>
            </a:prstGeom>
            <a:solidFill>
              <a:srgbClr val="FF59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4" name="矩形 133"/>
            <p:cNvSpPr/>
            <p:nvPr userDrawn="1"/>
          </p:nvSpPr>
          <p:spPr>
            <a:xfrm>
              <a:off x="-3429000" y="9949089"/>
              <a:ext cx="797137" cy="697626"/>
            </a:xfrm>
            <a:prstGeom prst="rect">
              <a:avLst/>
            </a:prstGeom>
            <a:solidFill>
              <a:srgbClr val="FFA31E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5" name="矩形 134"/>
            <p:cNvSpPr/>
            <p:nvPr userDrawn="1"/>
          </p:nvSpPr>
          <p:spPr>
            <a:xfrm>
              <a:off x="-1840486" y="9944467"/>
              <a:ext cx="791376" cy="697626"/>
            </a:xfrm>
            <a:prstGeom prst="rect">
              <a:avLst/>
            </a:prstGeom>
            <a:solidFill>
              <a:srgbClr val="DE4F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6" name="矩形 135"/>
            <p:cNvSpPr/>
            <p:nvPr userDrawn="1"/>
          </p:nvSpPr>
          <p:spPr>
            <a:xfrm>
              <a:off x="-1049112" y="9944467"/>
              <a:ext cx="791376" cy="697626"/>
            </a:xfrm>
            <a:prstGeom prst="rect">
              <a:avLst/>
            </a:prstGeom>
            <a:solidFill>
              <a:srgbClr val="C646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37" name="文本框 136"/>
          <p:cNvSpPr txBox="1"/>
          <p:nvPr/>
        </p:nvSpPr>
        <p:spPr>
          <a:xfrm>
            <a:off x="-2387041" y="4185714"/>
            <a:ext cx="84638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Xiaomi 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38" name="矩形 137"/>
          <p:cNvSpPr/>
          <p:nvPr/>
        </p:nvSpPr>
        <p:spPr>
          <a:xfrm>
            <a:off x="-2692509" y="5337669"/>
            <a:ext cx="700461" cy="297517"/>
          </a:xfrm>
          <a:prstGeom prst="rect">
            <a:avLst/>
          </a:prstGeom>
          <a:solidFill>
            <a:srgbClr val="348DF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9" name="矩形 138"/>
          <p:cNvSpPr/>
          <p:nvPr/>
        </p:nvSpPr>
        <p:spPr>
          <a:xfrm>
            <a:off x="-3398069" y="5337669"/>
            <a:ext cx="705560" cy="297517"/>
          </a:xfrm>
          <a:prstGeom prst="rect">
            <a:avLst/>
          </a:prstGeom>
          <a:solidFill>
            <a:srgbClr val="0FFBFA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0" name="矩形 139"/>
          <p:cNvSpPr/>
          <p:nvPr/>
        </p:nvSpPr>
        <p:spPr>
          <a:xfrm>
            <a:off x="-1992048" y="5335358"/>
            <a:ext cx="700461" cy="297517"/>
          </a:xfrm>
          <a:prstGeom prst="rect">
            <a:avLst/>
          </a:prstGeom>
          <a:solidFill>
            <a:srgbClr val="705EE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1" name="矩形 140"/>
          <p:cNvSpPr/>
          <p:nvPr/>
        </p:nvSpPr>
        <p:spPr>
          <a:xfrm>
            <a:off x="-1291588" y="5335358"/>
            <a:ext cx="700461" cy="297517"/>
          </a:xfrm>
          <a:prstGeom prst="rect">
            <a:avLst/>
          </a:prstGeom>
          <a:solidFill>
            <a:srgbClr val="A837DC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2" name="文本框 141"/>
          <p:cNvSpPr txBox="1"/>
          <p:nvPr/>
        </p:nvSpPr>
        <p:spPr>
          <a:xfrm>
            <a:off x="-2371009" y="5037185"/>
            <a:ext cx="814325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Honor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43" name="矩形 142"/>
          <p:cNvSpPr/>
          <p:nvPr/>
        </p:nvSpPr>
        <p:spPr>
          <a:xfrm>
            <a:off x="12494948" y="1401939"/>
            <a:ext cx="1673075" cy="297517"/>
          </a:xfrm>
          <a:prstGeom prst="rect">
            <a:avLst/>
          </a:prstGeom>
          <a:solidFill>
            <a:srgbClr val="00C9F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4" name="矩形 143"/>
          <p:cNvSpPr/>
          <p:nvPr/>
        </p:nvSpPr>
        <p:spPr>
          <a:xfrm>
            <a:off x="12494948" y="1827004"/>
            <a:ext cx="1673075" cy="297517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5" name="矩形 144"/>
          <p:cNvSpPr/>
          <p:nvPr/>
        </p:nvSpPr>
        <p:spPr>
          <a:xfrm>
            <a:off x="12494948" y="2245700"/>
            <a:ext cx="1673075" cy="297517"/>
          </a:xfrm>
          <a:prstGeom prst="rect">
            <a:avLst/>
          </a:prstGeom>
          <a:solidFill>
            <a:schemeClr val="accent3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6" name="矩形 145"/>
          <p:cNvSpPr/>
          <p:nvPr/>
        </p:nvSpPr>
        <p:spPr>
          <a:xfrm>
            <a:off x="12494948" y="2664397"/>
            <a:ext cx="1673075" cy="297517"/>
          </a:xfrm>
          <a:prstGeom prst="rect">
            <a:avLst/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7" name="矩形 146"/>
          <p:cNvSpPr/>
          <p:nvPr/>
        </p:nvSpPr>
        <p:spPr>
          <a:xfrm>
            <a:off x="12494948" y="3086546"/>
            <a:ext cx="1673075" cy="297517"/>
          </a:xfrm>
          <a:prstGeom prst="rect">
            <a:avLst/>
          </a:prstGeom>
          <a:solidFill>
            <a:srgbClr val="F0B51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8" name="矩形 147"/>
          <p:cNvSpPr/>
          <p:nvPr/>
        </p:nvSpPr>
        <p:spPr>
          <a:xfrm>
            <a:off x="12494948" y="3488918"/>
            <a:ext cx="1673075" cy="297517"/>
          </a:xfrm>
          <a:prstGeom prst="rect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9" name="文本框 148"/>
          <p:cNvSpPr txBox="1"/>
          <p:nvPr/>
        </p:nvSpPr>
        <p:spPr>
          <a:xfrm>
            <a:off x="12619797" y="3522997"/>
            <a:ext cx="14409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NEX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0" name="文本框 149"/>
          <p:cNvSpPr txBox="1"/>
          <p:nvPr/>
        </p:nvSpPr>
        <p:spPr>
          <a:xfrm>
            <a:off x="12653667" y="3111825"/>
            <a:ext cx="1407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 err="1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iQOO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grpSp>
        <p:nvGrpSpPr>
          <p:cNvPr id="151" name="组 65"/>
          <p:cNvGrpSpPr/>
          <p:nvPr/>
        </p:nvGrpSpPr>
        <p:grpSpPr>
          <a:xfrm>
            <a:off x="-3400879" y="2739059"/>
            <a:ext cx="2809752" cy="348813"/>
            <a:chOff x="5058585" y="17714855"/>
            <a:chExt cx="4833751" cy="515167"/>
          </a:xfrm>
        </p:grpSpPr>
        <p:sp>
          <p:nvSpPr>
            <p:cNvPr id="152" name="矩形 151"/>
            <p:cNvSpPr/>
            <p:nvPr userDrawn="1"/>
          </p:nvSpPr>
          <p:spPr>
            <a:xfrm>
              <a:off x="7494283" y="17714855"/>
              <a:ext cx="1199027" cy="515167"/>
            </a:xfrm>
            <a:prstGeom prst="rect">
              <a:avLst/>
            </a:prstGeom>
            <a:solidFill>
              <a:srgbClr val="00394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3" name="矩形 152"/>
            <p:cNvSpPr/>
            <p:nvPr userDrawn="1"/>
          </p:nvSpPr>
          <p:spPr>
            <a:xfrm>
              <a:off x="5058585" y="17714855"/>
              <a:ext cx="1215431" cy="515167"/>
            </a:xfrm>
            <a:prstGeom prst="rect">
              <a:avLst/>
            </a:prstGeom>
            <a:solidFill>
              <a:srgbClr val="00C87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4" name="矩形 153"/>
            <p:cNvSpPr/>
            <p:nvPr userDrawn="1"/>
          </p:nvSpPr>
          <p:spPr>
            <a:xfrm>
              <a:off x="8693309" y="17714855"/>
              <a:ext cx="1199027" cy="515167"/>
            </a:xfrm>
            <a:prstGeom prst="rect">
              <a:avLst/>
            </a:prstGeom>
            <a:solidFill>
              <a:srgbClr val="0070C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5" name="矩形 154"/>
            <p:cNvSpPr/>
            <p:nvPr userDrawn="1"/>
          </p:nvSpPr>
          <p:spPr>
            <a:xfrm>
              <a:off x="6267324" y="17714855"/>
              <a:ext cx="1215431" cy="515167"/>
            </a:xfrm>
            <a:prstGeom prst="rect">
              <a:avLst/>
            </a:prstGeom>
            <a:solidFill>
              <a:srgbClr val="66DECD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56" name="文本框 155"/>
          <p:cNvSpPr txBox="1"/>
          <p:nvPr/>
        </p:nvSpPr>
        <p:spPr>
          <a:xfrm>
            <a:off x="-2350175" y="2455919"/>
            <a:ext cx="772648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 err="1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Oppo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57" name="组 88"/>
          <p:cNvGrpSpPr/>
          <p:nvPr/>
        </p:nvGrpSpPr>
        <p:grpSpPr>
          <a:xfrm>
            <a:off x="-3388739" y="3603967"/>
            <a:ext cx="2797612" cy="348813"/>
            <a:chOff x="10651243" y="17726064"/>
            <a:chExt cx="4775839" cy="526796"/>
          </a:xfrm>
        </p:grpSpPr>
        <p:sp>
          <p:nvSpPr>
            <p:cNvPr id="158" name="矩形 157"/>
            <p:cNvSpPr/>
            <p:nvPr userDrawn="1"/>
          </p:nvSpPr>
          <p:spPr>
            <a:xfrm>
              <a:off x="14228056" y="17726064"/>
              <a:ext cx="1199026" cy="526796"/>
            </a:xfrm>
            <a:prstGeom prst="rect">
              <a:avLst/>
            </a:prstGeom>
            <a:solidFill>
              <a:srgbClr val="FF7575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9" name="矩形 158"/>
            <p:cNvSpPr/>
            <p:nvPr userDrawn="1"/>
          </p:nvSpPr>
          <p:spPr>
            <a:xfrm>
              <a:off x="11850271" y="17726064"/>
              <a:ext cx="1199026" cy="526796"/>
            </a:xfrm>
            <a:prstGeom prst="rect">
              <a:avLst/>
            </a:prstGeom>
            <a:solidFill>
              <a:srgbClr val="7A00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0" name="矩形 159"/>
            <p:cNvSpPr/>
            <p:nvPr userDrawn="1"/>
          </p:nvSpPr>
          <p:spPr>
            <a:xfrm>
              <a:off x="10651243" y="17726064"/>
              <a:ext cx="1199026" cy="526796"/>
            </a:xfrm>
            <a:prstGeom prst="rect">
              <a:avLst/>
            </a:prstGeom>
            <a:solidFill>
              <a:srgbClr val="FF3219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1" name="矩形 160"/>
            <p:cNvSpPr/>
            <p:nvPr userDrawn="1"/>
          </p:nvSpPr>
          <p:spPr>
            <a:xfrm>
              <a:off x="13035753" y="17726064"/>
              <a:ext cx="1199026" cy="526796"/>
            </a:xfrm>
            <a:prstGeom prst="rect">
              <a:avLst/>
            </a:prstGeom>
            <a:solidFill>
              <a:srgbClr val="361212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62" name="文本框 161"/>
          <p:cNvSpPr txBox="1"/>
          <p:nvPr/>
        </p:nvSpPr>
        <p:spPr>
          <a:xfrm>
            <a:off x="-2403072" y="3324009"/>
            <a:ext cx="87844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Huawei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63" name="文本框 162"/>
          <p:cNvSpPr txBox="1"/>
          <p:nvPr/>
        </p:nvSpPr>
        <p:spPr>
          <a:xfrm>
            <a:off x="-2663134" y="367319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P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4" name="文本框 163"/>
          <p:cNvSpPr txBox="1"/>
          <p:nvPr/>
        </p:nvSpPr>
        <p:spPr>
          <a:xfrm>
            <a:off x="-1954176" y="3667432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Mate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5" name="文本框 164"/>
          <p:cNvSpPr txBox="1"/>
          <p:nvPr/>
        </p:nvSpPr>
        <p:spPr>
          <a:xfrm>
            <a:off x="-1293545" y="3668248"/>
            <a:ext cx="7024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Nova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6" name="文本框 165"/>
          <p:cNvSpPr txBox="1"/>
          <p:nvPr/>
        </p:nvSpPr>
        <p:spPr>
          <a:xfrm>
            <a:off x="-1263986" y="2800229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R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7" name="文本框 166"/>
          <p:cNvSpPr txBox="1"/>
          <p:nvPr/>
        </p:nvSpPr>
        <p:spPr>
          <a:xfrm>
            <a:off x="-1991764" y="2829531"/>
            <a:ext cx="71037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2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Find X</a:t>
            </a:r>
          </a:p>
          <a:p>
            <a:pPr algn="ctr"/>
            <a:endParaRPr kumimoji="1" lang="zh-CN" altLang="en-US" sz="9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8" name="文本框 167"/>
          <p:cNvSpPr txBox="1"/>
          <p:nvPr/>
        </p:nvSpPr>
        <p:spPr>
          <a:xfrm>
            <a:off x="-2663935" y="280742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K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9" name="文本框 168"/>
          <p:cNvSpPr txBox="1"/>
          <p:nvPr/>
        </p:nvSpPr>
        <p:spPr>
          <a:xfrm>
            <a:off x="12250725" y="924379"/>
            <a:ext cx="2208397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vivo</a:t>
            </a: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2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81" name="内容占位符 4"/>
          <p:cNvSpPr>
            <a:spLocks noGrp="1"/>
          </p:cNvSpPr>
          <p:nvPr>
            <p:ph sz="quarter" idx="78"/>
          </p:nvPr>
        </p:nvSpPr>
        <p:spPr>
          <a:xfrm>
            <a:off x="6409455" y="3709449"/>
            <a:ext cx="4970644" cy="2595099"/>
          </a:xfrm>
        </p:spPr>
        <p:txBody>
          <a:bodyPr>
            <a:normAutofit/>
          </a:bodyPr>
          <a:lstStyle>
            <a:lvl1pPr marL="171450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351790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483235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621665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2000250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</p:txBody>
      </p:sp>
      <p:pic>
        <p:nvPicPr>
          <p:cNvPr id="68" name="图片 67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0625745" y="317694"/>
            <a:ext cx="979635" cy="257702"/>
          </a:xfrm>
          <a:prstGeom prst="rect">
            <a:avLst/>
          </a:prstGeom>
        </p:spPr>
      </p:pic>
      <p:sp>
        <p:nvSpPr>
          <p:cNvPr id="74" name="图片占位符 2"/>
          <p:cNvSpPr>
            <a:spLocks noGrp="1"/>
          </p:cNvSpPr>
          <p:nvPr>
            <p:ph type="pic" sz="quarter" idx="79"/>
          </p:nvPr>
        </p:nvSpPr>
        <p:spPr>
          <a:xfrm>
            <a:off x="580886" y="1329938"/>
            <a:ext cx="5407377" cy="2203603"/>
          </a:xfrm>
        </p:spPr>
        <p:txBody>
          <a:bodyPr>
            <a:normAutofit/>
          </a:bodyPr>
          <a:lstStyle>
            <a:lvl1pPr marL="0" indent="0" algn="ctr">
              <a:buNone/>
              <a:defRPr sz="1600">
                <a:latin typeface="vivo type CN简 Light" panose="02000400000000000000" pitchFamily="50" charset="-122"/>
                <a:ea typeface="vivo type CN简 Light" panose="02000400000000000000" pitchFamily="50" charset="-122"/>
              </a:defRPr>
            </a:lvl1pPr>
          </a:lstStyle>
          <a:p>
            <a:endParaRPr kumimoji="1" lang="zh-CN" altLang="en-US"/>
          </a:p>
        </p:txBody>
      </p:sp>
      <p:sp>
        <p:nvSpPr>
          <p:cNvPr id="82" name="Textplatzhalter 8"/>
          <p:cNvSpPr>
            <a:spLocks noGrp="1"/>
          </p:cNvSpPr>
          <p:nvPr>
            <p:ph type="body" sz="quarter" idx="61" hasCustomPrompt="1"/>
          </p:nvPr>
        </p:nvSpPr>
        <p:spPr>
          <a:xfrm>
            <a:off x="560744" y="280072"/>
            <a:ext cx="9194219" cy="4568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2600" b="0" i="0" cap="none" baseline="0">
                <a:solidFill>
                  <a:schemeClr val="tx1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defRPr>
            </a:lvl1pPr>
          </a:lstStyle>
          <a:p>
            <a:pPr lvl="0"/>
            <a:r>
              <a:rPr lang="zh-CN" altLang="en-US" noProof="0" dirty="0"/>
              <a:t>标题可在此处添加</a:t>
            </a:r>
            <a:endParaRPr lang="en-US" altLang="zh-CN" noProof="0" dirty="0"/>
          </a:p>
        </p:txBody>
      </p:sp>
      <p:sp>
        <p:nvSpPr>
          <p:cNvPr id="84" name="Textplatzhalter 8"/>
          <p:cNvSpPr>
            <a:spLocks noGrp="1"/>
          </p:cNvSpPr>
          <p:nvPr>
            <p:ph type="body" sz="quarter" idx="62" hasCustomPrompt="1"/>
          </p:nvPr>
        </p:nvSpPr>
        <p:spPr>
          <a:xfrm>
            <a:off x="560744" y="742370"/>
            <a:ext cx="9194219" cy="267033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2200" b="0" i="0" cap="none" baseline="0">
                <a:solidFill>
                  <a:schemeClr val="bg1">
                    <a:lumMod val="65000"/>
                  </a:schemeClr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defRPr>
            </a:lvl1pPr>
          </a:lstStyle>
          <a:p>
            <a:pPr lvl="0"/>
            <a:r>
              <a:rPr lang="zh-CN" altLang="en-US" noProof="0" dirty="0"/>
              <a:t>副标题可在此处添加</a:t>
            </a:r>
            <a:endParaRPr lang="en-US" altLang="zh-CN" noProof="0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#15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矩形 41"/>
          <p:cNvSpPr/>
          <p:nvPr/>
        </p:nvSpPr>
        <p:spPr>
          <a:xfrm>
            <a:off x="567673" y="1321918"/>
            <a:ext cx="3461990" cy="5147588"/>
          </a:xfrm>
          <a:prstGeom prst="rect">
            <a:avLst/>
          </a:prstGeom>
          <a:solidFill>
            <a:srgbClr val="F3F2F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no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8142960" y="1321918"/>
            <a:ext cx="3462951" cy="5147588"/>
          </a:xfrm>
          <a:prstGeom prst="rect">
            <a:avLst/>
          </a:prstGeom>
          <a:solidFill>
            <a:srgbClr val="F3F2F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no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4357911" y="1321918"/>
            <a:ext cx="3457758" cy="5147588"/>
          </a:xfrm>
          <a:prstGeom prst="rect">
            <a:avLst/>
          </a:prstGeom>
          <a:solidFill>
            <a:srgbClr val="F3F2F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no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87" name="图片占位符 2"/>
          <p:cNvSpPr>
            <a:spLocks noGrp="1"/>
          </p:cNvSpPr>
          <p:nvPr>
            <p:ph type="pic" sz="quarter" idx="77"/>
          </p:nvPr>
        </p:nvSpPr>
        <p:spPr>
          <a:xfrm>
            <a:off x="4355162" y="1321918"/>
            <a:ext cx="3460507" cy="1746403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endParaRPr kumimoji="1" lang="zh-CN" altLang="en-US"/>
          </a:p>
        </p:txBody>
      </p:sp>
      <p:sp>
        <p:nvSpPr>
          <p:cNvPr id="89" name="图片占位符 2"/>
          <p:cNvSpPr>
            <a:spLocks noGrp="1"/>
          </p:cNvSpPr>
          <p:nvPr>
            <p:ph type="pic" sz="quarter" idx="79"/>
          </p:nvPr>
        </p:nvSpPr>
        <p:spPr>
          <a:xfrm>
            <a:off x="8141168" y="1304925"/>
            <a:ext cx="3460507" cy="1763396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endParaRPr kumimoji="1" lang="zh-CN" altLang="en-US"/>
          </a:p>
        </p:txBody>
      </p:sp>
      <p:sp>
        <p:nvSpPr>
          <p:cNvPr id="93" name="矩形 92"/>
          <p:cNvSpPr/>
          <p:nvPr/>
        </p:nvSpPr>
        <p:spPr>
          <a:xfrm>
            <a:off x="-2595443" y="187627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竞品颜色</a:t>
            </a:r>
            <a:endParaRPr lang="zh-CN" altLang="en-US" sz="1600" dirty="0"/>
          </a:p>
        </p:txBody>
      </p:sp>
      <p:sp>
        <p:nvSpPr>
          <p:cNvPr id="94" name="矩形 93"/>
          <p:cNvSpPr/>
          <p:nvPr/>
        </p:nvSpPr>
        <p:spPr>
          <a:xfrm>
            <a:off x="12698804" y="422275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品牌颜色</a:t>
            </a:r>
            <a:endParaRPr lang="zh-CN" altLang="en-US" sz="1600" dirty="0"/>
          </a:p>
        </p:txBody>
      </p:sp>
      <p:sp>
        <p:nvSpPr>
          <p:cNvPr id="95" name="文本框 94"/>
          <p:cNvSpPr txBox="1"/>
          <p:nvPr/>
        </p:nvSpPr>
        <p:spPr>
          <a:xfrm>
            <a:off x="-2354986" y="745116"/>
            <a:ext cx="78226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Apple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96" name="组 176"/>
          <p:cNvGrpSpPr/>
          <p:nvPr/>
        </p:nvGrpSpPr>
        <p:grpSpPr>
          <a:xfrm>
            <a:off x="-3386918" y="1009241"/>
            <a:ext cx="2795791" cy="348813"/>
            <a:chOff x="-5043485" y="1324983"/>
            <a:chExt cx="4785749" cy="538842"/>
          </a:xfrm>
        </p:grpSpPr>
        <p:sp>
          <p:nvSpPr>
            <p:cNvPr id="97" name="矩形 96"/>
            <p:cNvSpPr/>
            <p:nvPr userDrawn="1"/>
          </p:nvSpPr>
          <p:spPr>
            <a:xfrm>
              <a:off x="-3854817" y="1324983"/>
              <a:ext cx="1199028" cy="538842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8" name="矩形 97"/>
            <p:cNvSpPr/>
            <p:nvPr userDrawn="1"/>
          </p:nvSpPr>
          <p:spPr>
            <a:xfrm>
              <a:off x="-2655789" y="1324983"/>
              <a:ext cx="1199028" cy="538842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9" name="矩形 98"/>
            <p:cNvSpPr/>
            <p:nvPr userDrawn="1"/>
          </p:nvSpPr>
          <p:spPr>
            <a:xfrm>
              <a:off x="-5043485" y="1324983"/>
              <a:ext cx="1199028" cy="53884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00" name="矩形 99"/>
            <p:cNvSpPr/>
            <p:nvPr userDrawn="1"/>
          </p:nvSpPr>
          <p:spPr>
            <a:xfrm>
              <a:off x="-1456764" y="1324983"/>
              <a:ext cx="1199028" cy="538842"/>
            </a:xfrm>
            <a:prstGeom prst="rect">
              <a:avLst/>
            </a:prstGeom>
            <a:solidFill>
              <a:schemeClr val="tx1">
                <a:lumMod val="9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01" name="文本框 100"/>
          <p:cNvSpPr txBox="1"/>
          <p:nvPr/>
        </p:nvSpPr>
        <p:spPr>
          <a:xfrm>
            <a:off x="-2456774" y="1587829"/>
            <a:ext cx="98584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Samsung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02" name="组 183"/>
          <p:cNvGrpSpPr/>
          <p:nvPr/>
        </p:nvGrpSpPr>
        <p:grpSpPr>
          <a:xfrm>
            <a:off x="-3386918" y="1862479"/>
            <a:ext cx="2795791" cy="348813"/>
            <a:chOff x="16164196" y="17668285"/>
            <a:chExt cx="4785749" cy="486635"/>
          </a:xfrm>
        </p:grpSpPr>
        <p:sp>
          <p:nvSpPr>
            <p:cNvPr id="103" name="矩形 102"/>
            <p:cNvSpPr/>
            <p:nvPr userDrawn="1"/>
          </p:nvSpPr>
          <p:spPr>
            <a:xfrm>
              <a:off x="17352864" y="17668285"/>
              <a:ext cx="1199028" cy="486635"/>
            </a:xfrm>
            <a:prstGeom prst="rect">
              <a:avLst/>
            </a:prstGeom>
            <a:solidFill>
              <a:srgbClr val="8C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8" name="矩形 127"/>
            <p:cNvSpPr/>
            <p:nvPr userDrawn="1"/>
          </p:nvSpPr>
          <p:spPr>
            <a:xfrm>
              <a:off x="18551892" y="17668285"/>
              <a:ext cx="1199028" cy="486635"/>
            </a:xfrm>
            <a:prstGeom prst="rect">
              <a:avLst/>
            </a:prstGeom>
            <a:solidFill>
              <a:srgbClr val="7832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9" name="矩形 128"/>
            <p:cNvSpPr/>
            <p:nvPr userDrawn="1"/>
          </p:nvSpPr>
          <p:spPr>
            <a:xfrm>
              <a:off x="19750917" y="17668285"/>
              <a:ext cx="1199028" cy="486635"/>
            </a:xfrm>
            <a:prstGeom prst="rect">
              <a:avLst/>
            </a:prstGeom>
            <a:solidFill>
              <a:srgbClr val="67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2" name="矩形 131"/>
            <p:cNvSpPr/>
            <p:nvPr userDrawn="1"/>
          </p:nvSpPr>
          <p:spPr>
            <a:xfrm>
              <a:off x="16164196" y="17668285"/>
              <a:ext cx="1199028" cy="486635"/>
            </a:xfrm>
            <a:prstGeom prst="rect">
              <a:avLst/>
            </a:prstGeom>
            <a:solidFill>
              <a:srgbClr val="8C6D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33" name="矩形 132"/>
          <p:cNvSpPr/>
          <p:nvPr/>
        </p:nvSpPr>
        <p:spPr>
          <a:xfrm>
            <a:off x="-2692509" y="6189140"/>
            <a:ext cx="700461" cy="297517"/>
          </a:xfrm>
          <a:prstGeom prst="rect">
            <a:avLst/>
          </a:prstGeom>
          <a:solidFill>
            <a:srgbClr val="0033B7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4" name="矩形 133"/>
          <p:cNvSpPr/>
          <p:nvPr/>
        </p:nvSpPr>
        <p:spPr>
          <a:xfrm>
            <a:off x="-3398069" y="6189140"/>
            <a:ext cx="705560" cy="297517"/>
          </a:xfrm>
          <a:prstGeom prst="rect">
            <a:avLst/>
          </a:prstGeom>
          <a:solidFill>
            <a:srgbClr val="0A00C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5" name="矩形 134"/>
          <p:cNvSpPr/>
          <p:nvPr/>
        </p:nvSpPr>
        <p:spPr>
          <a:xfrm>
            <a:off x="-1992048" y="6186830"/>
            <a:ext cx="700461" cy="297517"/>
          </a:xfrm>
          <a:prstGeom prst="rect">
            <a:avLst/>
          </a:prstGeom>
          <a:solidFill>
            <a:srgbClr val="012889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6" name="矩形 135"/>
          <p:cNvSpPr/>
          <p:nvPr/>
        </p:nvSpPr>
        <p:spPr>
          <a:xfrm>
            <a:off x="-1291588" y="6186830"/>
            <a:ext cx="700461" cy="297517"/>
          </a:xfrm>
          <a:prstGeom prst="rect">
            <a:avLst/>
          </a:prstGeom>
          <a:solidFill>
            <a:srgbClr val="000955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7" name="文本框 136"/>
          <p:cNvSpPr txBox="1"/>
          <p:nvPr/>
        </p:nvSpPr>
        <p:spPr>
          <a:xfrm>
            <a:off x="-2451159" y="5860568"/>
            <a:ext cx="974626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其他品牌颜色</a:t>
            </a:r>
          </a:p>
        </p:txBody>
      </p:sp>
      <p:grpSp>
        <p:nvGrpSpPr>
          <p:cNvPr id="138" name="组 209"/>
          <p:cNvGrpSpPr/>
          <p:nvPr/>
        </p:nvGrpSpPr>
        <p:grpSpPr>
          <a:xfrm>
            <a:off x="-3398070" y="4458239"/>
            <a:ext cx="2806943" cy="351124"/>
            <a:chOff x="-3429000" y="9944467"/>
            <a:chExt cx="3171264" cy="702248"/>
          </a:xfrm>
        </p:grpSpPr>
        <p:sp>
          <p:nvSpPr>
            <p:cNvPr id="139" name="矩形 138"/>
            <p:cNvSpPr/>
            <p:nvPr userDrawn="1"/>
          </p:nvSpPr>
          <p:spPr>
            <a:xfrm>
              <a:off x="-2631863" y="9949089"/>
              <a:ext cx="791376" cy="697626"/>
            </a:xfrm>
            <a:prstGeom prst="rect">
              <a:avLst/>
            </a:prstGeom>
            <a:solidFill>
              <a:srgbClr val="FF59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0" name="矩形 139"/>
            <p:cNvSpPr/>
            <p:nvPr userDrawn="1"/>
          </p:nvSpPr>
          <p:spPr>
            <a:xfrm>
              <a:off x="-3429000" y="9949089"/>
              <a:ext cx="797137" cy="697626"/>
            </a:xfrm>
            <a:prstGeom prst="rect">
              <a:avLst/>
            </a:prstGeom>
            <a:solidFill>
              <a:srgbClr val="FFA31E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1" name="矩形 140"/>
            <p:cNvSpPr/>
            <p:nvPr userDrawn="1"/>
          </p:nvSpPr>
          <p:spPr>
            <a:xfrm>
              <a:off x="-1840486" y="9944467"/>
              <a:ext cx="791376" cy="697626"/>
            </a:xfrm>
            <a:prstGeom prst="rect">
              <a:avLst/>
            </a:prstGeom>
            <a:solidFill>
              <a:srgbClr val="DE4F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2" name="矩形 141"/>
            <p:cNvSpPr/>
            <p:nvPr userDrawn="1"/>
          </p:nvSpPr>
          <p:spPr>
            <a:xfrm>
              <a:off x="-1049112" y="9944467"/>
              <a:ext cx="791376" cy="697626"/>
            </a:xfrm>
            <a:prstGeom prst="rect">
              <a:avLst/>
            </a:prstGeom>
            <a:solidFill>
              <a:srgbClr val="C646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43" name="文本框 142"/>
          <p:cNvSpPr txBox="1"/>
          <p:nvPr/>
        </p:nvSpPr>
        <p:spPr>
          <a:xfrm>
            <a:off x="-2387041" y="4185714"/>
            <a:ext cx="84638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Xiaomi 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44" name="矩形 143"/>
          <p:cNvSpPr/>
          <p:nvPr/>
        </p:nvSpPr>
        <p:spPr>
          <a:xfrm>
            <a:off x="-2692509" y="5337669"/>
            <a:ext cx="700461" cy="297517"/>
          </a:xfrm>
          <a:prstGeom prst="rect">
            <a:avLst/>
          </a:prstGeom>
          <a:solidFill>
            <a:srgbClr val="348DF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5" name="矩形 144"/>
          <p:cNvSpPr/>
          <p:nvPr/>
        </p:nvSpPr>
        <p:spPr>
          <a:xfrm>
            <a:off x="-3398069" y="5337669"/>
            <a:ext cx="705560" cy="297517"/>
          </a:xfrm>
          <a:prstGeom prst="rect">
            <a:avLst/>
          </a:prstGeom>
          <a:solidFill>
            <a:srgbClr val="0FFBFA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6" name="矩形 145"/>
          <p:cNvSpPr/>
          <p:nvPr/>
        </p:nvSpPr>
        <p:spPr>
          <a:xfrm>
            <a:off x="-1992048" y="5335358"/>
            <a:ext cx="700461" cy="297517"/>
          </a:xfrm>
          <a:prstGeom prst="rect">
            <a:avLst/>
          </a:prstGeom>
          <a:solidFill>
            <a:srgbClr val="705EE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7" name="矩形 146"/>
          <p:cNvSpPr/>
          <p:nvPr/>
        </p:nvSpPr>
        <p:spPr>
          <a:xfrm>
            <a:off x="-1291588" y="5335358"/>
            <a:ext cx="700461" cy="297517"/>
          </a:xfrm>
          <a:prstGeom prst="rect">
            <a:avLst/>
          </a:prstGeom>
          <a:solidFill>
            <a:srgbClr val="A837DC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8" name="文本框 147"/>
          <p:cNvSpPr txBox="1"/>
          <p:nvPr/>
        </p:nvSpPr>
        <p:spPr>
          <a:xfrm>
            <a:off x="-2371009" y="5037185"/>
            <a:ext cx="814325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Honor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49" name="矩形 148"/>
          <p:cNvSpPr/>
          <p:nvPr/>
        </p:nvSpPr>
        <p:spPr>
          <a:xfrm>
            <a:off x="12494948" y="1401939"/>
            <a:ext cx="1673075" cy="297517"/>
          </a:xfrm>
          <a:prstGeom prst="rect">
            <a:avLst/>
          </a:prstGeom>
          <a:solidFill>
            <a:srgbClr val="00C9F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0" name="矩形 149"/>
          <p:cNvSpPr/>
          <p:nvPr/>
        </p:nvSpPr>
        <p:spPr>
          <a:xfrm>
            <a:off x="12494948" y="1827004"/>
            <a:ext cx="1673075" cy="297517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1" name="矩形 150"/>
          <p:cNvSpPr/>
          <p:nvPr/>
        </p:nvSpPr>
        <p:spPr>
          <a:xfrm>
            <a:off x="12494948" y="2245700"/>
            <a:ext cx="1673075" cy="297517"/>
          </a:xfrm>
          <a:prstGeom prst="rect">
            <a:avLst/>
          </a:prstGeom>
          <a:solidFill>
            <a:schemeClr val="accent3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2" name="矩形 151"/>
          <p:cNvSpPr/>
          <p:nvPr/>
        </p:nvSpPr>
        <p:spPr>
          <a:xfrm>
            <a:off x="12494948" y="2664397"/>
            <a:ext cx="1673075" cy="297517"/>
          </a:xfrm>
          <a:prstGeom prst="rect">
            <a:avLst/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3" name="矩形 152"/>
          <p:cNvSpPr/>
          <p:nvPr/>
        </p:nvSpPr>
        <p:spPr>
          <a:xfrm>
            <a:off x="12494948" y="3086546"/>
            <a:ext cx="1673075" cy="297517"/>
          </a:xfrm>
          <a:prstGeom prst="rect">
            <a:avLst/>
          </a:prstGeom>
          <a:solidFill>
            <a:srgbClr val="F0B51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4" name="矩形 153"/>
          <p:cNvSpPr/>
          <p:nvPr/>
        </p:nvSpPr>
        <p:spPr>
          <a:xfrm>
            <a:off x="12494948" y="3488918"/>
            <a:ext cx="1673075" cy="297517"/>
          </a:xfrm>
          <a:prstGeom prst="rect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5" name="文本框 154"/>
          <p:cNvSpPr txBox="1"/>
          <p:nvPr/>
        </p:nvSpPr>
        <p:spPr>
          <a:xfrm>
            <a:off x="12619797" y="3522997"/>
            <a:ext cx="14409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NEX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6" name="文本框 155"/>
          <p:cNvSpPr txBox="1"/>
          <p:nvPr/>
        </p:nvSpPr>
        <p:spPr>
          <a:xfrm>
            <a:off x="12653667" y="3111825"/>
            <a:ext cx="1407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 err="1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iQOO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grpSp>
        <p:nvGrpSpPr>
          <p:cNvPr id="157" name="组 65"/>
          <p:cNvGrpSpPr/>
          <p:nvPr/>
        </p:nvGrpSpPr>
        <p:grpSpPr>
          <a:xfrm>
            <a:off x="-3400879" y="2739059"/>
            <a:ext cx="2809752" cy="348813"/>
            <a:chOff x="5058585" y="17714855"/>
            <a:chExt cx="4833751" cy="515167"/>
          </a:xfrm>
        </p:grpSpPr>
        <p:sp>
          <p:nvSpPr>
            <p:cNvPr id="158" name="矩形 157"/>
            <p:cNvSpPr/>
            <p:nvPr userDrawn="1"/>
          </p:nvSpPr>
          <p:spPr>
            <a:xfrm>
              <a:off x="7494283" y="17714855"/>
              <a:ext cx="1199027" cy="515167"/>
            </a:xfrm>
            <a:prstGeom prst="rect">
              <a:avLst/>
            </a:prstGeom>
            <a:solidFill>
              <a:srgbClr val="00394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9" name="矩形 158"/>
            <p:cNvSpPr/>
            <p:nvPr userDrawn="1"/>
          </p:nvSpPr>
          <p:spPr>
            <a:xfrm>
              <a:off x="5058585" y="17714855"/>
              <a:ext cx="1215431" cy="515167"/>
            </a:xfrm>
            <a:prstGeom prst="rect">
              <a:avLst/>
            </a:prstGeom>
            <a:solidFill>
              <a:srgbClr val="00C87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0" name="矩形 159"/>
            <p:cNvSpPr/>
            <p:nvPr userDrawn="1"/>
          </p:nvSpPr>
          <p:spPr>
            <a:xfrm>
              <a:off x="8693309" y="17714855"/>
              <a:ext cx="1199027" cy="515167"/>
            </a:xfrm>
            <a:prstGeom prst="rect">
              <a:avLst/>
            </a:prstGeom>
            <a:solidFill>
              <a:srgbClr val="0070C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1" name="矩形 160"/>
            <p:cNvSpPr/>
            <p:nvPr userDrawn="1"/>
          </p:nvSpPr>
          <p:spPr>
            <a:xfrm>
              <a:off x="6267324" y="17714855"/>
              <a:ext cx="1215431" cy="515167"/>
            </a:xfrm>
            <a:prstGeom prst="rect">
              <a:avLst/>
            </a:prstGeom>
            <a:solidFill>
              <a:srgbClr val="66DECD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62" name="文本框 161"/>
          <p:cNvSpPr txBox="1"/>
          <p:nvPr/>
        </p:nvSpPr>
        <p:spPr>
          <a:xfrm>
            <a:off x="-2350175" y="2455919"/>
            <a:ext cx="772648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 err="1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Oppo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63" name="组 88"/>
          <p:cNvGrpSpPr/>
          <p:nvPr/>
        </p:nvGrpSpPr>
        <p:grpSpPr>
          <a:xfrm>
            <a:off x="-3388739" y="3603967"/>
            <a:ext cx="2797612" cy="348813"/>
            <a:chOff x="10651243" y="17726064"/>
            <a:chExt cx="4775839" cy="526796"/>
          </a:xfrm>
        </p:grpSpPr>
        <p:sp>
          <p:nvSpPr>
            <p:cNvPr id="164" name="矩形 163"/>
            <p:cNvSpPr/>
            <p:nvPr userDrawn="1"/>
          </p:nvSpPr>
          <p:spPr>
            <a:xfrm>
              <a:off x="14228056" y="17726064"/>
              <a:ext cx="1199026" cy="526796"/>
            </a:xfrm>
            <a:prstGeom prst="rect">
              <a:avLst/>
            </a:prstGeom>
            <a:solidFill>
              <a:srgbClr val="FF7575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5" name="矩形 164"/>
            <p:cNvSpPr/>
            <p:nvPr userDrawn="1"/>
          </p:nvSpPr>
          <p:spPr>
            <a:xfrm>
              <a:off x="11850271" y="17726064"/>
              <a:ext cx="1199026" cy="526796"/>
            </a:xfrm>
            <a:prstGeom prst="rect">
              <a:avLst/>
            </a:prstGeom>
            <a:solidFill>
              <a:srgbClr val="7A00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6" name="矩形 165"/>
            <p:cNvSpPr/>
            <p:nvPr userDrawn="1"/>
          </p:nvSpPr>
          <p:spPr>
            <a:xfrm>
              <a:off x="10651243" y="17726064"/>
              <a:ext cx="1199026" cy="526796"/>
            </a:xfrm>
            <a:prstGeom prst="rect">
              <a:avLst/>
            </a:prstGeom>
            <a:solidFill>
              <a:srgbClr val="FF3219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7" name="矩形 166"/>
            <p:cNvSpPr/>
            <p:nvPr userDrawn="1"/>
          </p:nvSpPr>
          <p:spPr>
            <a:xfrm>
              <a:off x="13035753" y="17726064"/>
              <a:ext cx="1199026" cy="526796"/>
            </a:xfrm>
            <a:prstGeom prst="rect">
              <a:avLst/>
            </a:prstGeom>
            <a:solidFill>
              <a:srgbClr val="361212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68" name="文本框 167"/>
          <p:cNvSpPr txBox="1"/>
          <p:nvPr/>
        </p:nvSpPr>
        <p:spPr>
          <a:xfrm>
            <a:off x="-2403072" y="3324009"/>
            <a:ext cx="87844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Huawei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69" name="文本框 168"/>
          <p:cNvSpPr txBox="1"/>
          <p:nvPr/>
        </p:nvSpPr>
        <p:spPr>
          <a:xfrm>
            <a:off x="-2663134" y="367319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P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0" name="文本框 169"/>
          <p:cNvSpPr txBox="1"/>
          <p:nvPr/>
        </p:nvSpPr>
        <p:spPr>
          <a:xfrm>
            <a:off x="-1954176" y="3667432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Mate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1" name="文本框 170"/>
          <p:cNvSpPr txBox="1"/>
          <p:nvPr/>
        </p:nvSpPr>
        <p:spPr>
          <a:xfrm>
            <a:off x="-1293545" y="3668248"/>
            <a:ext cx="7024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Nova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2" name="文本框 171"/>
          <p:cNvSpPr txBox="1"/>
          <p:nvPr/>
        </p:nvSpPr>
        <p:spPr>
          <a:xfrm>
            <a:off x="-1263986" y="2800229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R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3" name="文本框 172"/>
          <p:cNvSpPr txBox="1"/>
          <p:nvPr/>
        </p:nvSpPr>
        <p:spPr>
          <a:xfrm>
            <a:off x="-1991764" y="2829531"/>
            <a:ext cx="71037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2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Find X</a:t>
            </a:r>
          </a:p>
          <a:p>
            <a:pPr algn="ctr"/>
            <a:endParaRPr kumimoji="1" lang="zh-CN" altLang="en-US" sz="9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4" name="文本框 173"/>
          <p:cNvSpPr txBox="1"/>
          <p:nvPr/>
        </p:nvSpPr>
        <p:spPr>
          <a:xfrm>
            <a:off x="-2663935" y="280742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K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5" name="文本框 174"/>
          <p:cNvSpPr txBox="1"/>
          <p:nvPr/>
        </p:nvSpPr>
        <p:spPr>
          <a:xfrm>
            <a:off x="12250725" y="924379"/>
            <a:ext cx="2208397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vivo</a:t>
            </a: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2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83" name="内容占位符 4"/>
          <p:cNvSpPr>
            <a:spLocks noGrp="1"/>
          </p:cNvSpPr>
          <p:nvPr>
            <p:ph sz="quarter" idx="81"/>
          </p:nvPr>
        </p:nvSpPr>
        <p:spPr>
          <a:xfrm>
            <a:off x="770578" y="3211265"/>
            <a:ext cx="3057662" cy="3093283"/>
          </a:xfrm>
        </p:spPr>
        <p:txBody>
          <a:bodyPr>
            <a:normAutofit/>
          </a:bodyPr>
          <a:lstStyle>
            <a:lvl1pPr marL="171450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351790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483235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621665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2000250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</p:txBody>
      </p:sp>
      <p:sp>
        <p:nvSpPr>
          <p:cNvPr id="84" name="内容占位符 4"/>
          <p:cNvSpPr>
            <a:spLocks noGrp="1"/>
          </p:cNvSpPr>
          <p:nvPr>
            <p:ph sz="quarter" idx="82"/>
          </p:nvPr>
        </p:nvSpPr>
        <p:spPr>
          <a:xfrm>
            <a:off x="4556585" y="3211265"/>
            <a:ext cx="3057662" cy="3093283"/>
          </a:xfrm>
        </p:spPr>
        <p:txBody>
          <a:bodyPr>
            <a:normAutofit/>
          </a:bodyPr>
          <a:lstStyle>
            <a:lvl1pPr marL="171450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351790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483235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621665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2000250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</p:txBody>
      </p:sp>
      <p:sp>
        <p:nvSpPr>
          <p:cNvPr id="85" name="内容占位符 4"/>
          <p:cNvSpPr>
            <a:spLocks noGrp="1"/>
          </p:cNvSpPr>
          <p:nvPr>
            <p:ph sz="quarter" idx="83"/>
          </p:nvPr>
        </p:nvSpPr>
        <p:spPr>
          <a:xfrm>
            <a:off x="8342591" y="3211265"/>
            <a:ext cx="3057662" cy="3093283"/>
          </a:xfrm>
        </p:spPr>
        <p:txBody>
          <a:bodyPr>
            <a:normAutofit/>
          </a:bodyPr>
          <a:lstStyle>
            <a:lvl1pPr marL="171450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351790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483235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621665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2000250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</p:txBody>
      </p:sp>
      <p:pic>
        <p:nvPicPr>
          <p:cNvPr id="71" name="图片 70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0625745" y="317694"/>
            <a:ext cx="979635" cy="257702"/>
          </a:xfrm>
          <a:prstGeom prst="rect">
            <a:avLst/>
          </a:prstGeom>
        </p:spPr>
      </p:pic>
      <p:sp>
        <p:nvSpPr>
          <p:cNvPr id="77" name="图片占位符 2"/>
          <p:cNvSpPr>
            <a:spLocks noGrp="1"/>
          </p:cNvSpPr>
          <p:nvPr>
            <p:ph type="pic" sz="quarter" idx="84"/>
          </p:nvPr>
        </p:nvSpPr>
        <p:spPr>
          <a:xfrm>
            <a:off x="580222" y="1317296"/>
            <a:ext cx="3447648" cy="1746403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endParaRPr kumimoji="1" lang="zh-CN" altLang="en-US"/>
          </a:p>
        </p:txBody>
      </p:sp>
      <p:sp>
        <p:nvSpPr>
          <p:cNvPr id="81" name="Textplatzhalter 8"/>
          <p:cNvSpPr>
            <a:spLocks noGrp="1"/>
          </p:cNvSpPr>
          <p:nvPr>
            <p:ph type="body" sz="quarter" idx="61" hasCustomPrompt="1"/>
          </p:nvPr>
        </p:nvSpPr>
        <p:spPr>
          <a:xfrm>
            <a:off x="560744" y="280072"/>
            <a:ext cx="9194219" cy="4568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2600" b="0" i="0" cap="none" baseline="0">
                <a:solidFill>
                  <a:schemeClr val="tx1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defRPr>
            </a:lvl1pPr>
          </a:lstStyle>
          <a:p>
            <a:pPr lvl="0"/>
            <a:r>
              <a:rPr lang="zh-CN" altLang="en-US" noProof="0" dirty="0"/>
              <a:t>标题可在此处添加</a:t>
            </a:r>
            <a:endParaRPr lang="en-US" altLang="zh-CN" noProof="0" dirty="0"/>
          </a:p>
        </p:txBody>
      </p:sp>
      <p:sp>
        <p:nvSpPr>
          <p:cNvPr id="82" name="Textplatzhalter 8"/>
          <p:cNvSpPr>
            <a:spLocks noGrp="1"/>
          </p:cNvSpPr>
          <p:nvPr>
            <p:ph type="body" sz="quarter" idx="62" hasCustomPrompt="1"/>
          </p:nvPr>
        </p:nvSpPr>
        <p:spPr>
          <a:xfrm>
            <a:off x="560744" y="742370"/>
            <a:ext cx="9194219" cy="267033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2200" b="0" i="0" cap="none" baseline="0">
                <a:solidFill>
                  <a:schemeClr val="bg1">
                    <a:lumMod val="65000"/>
                  </a:schemeClr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defRPr>
            </a:lvl1pPr>
          </a:lstStyle>
          <a:p>
            <a:pPr lvl="0"/>
            <a:r>
              <a:rPr lang="zh-CN" altLang="en-US" noProof="0" dirty="0"/>
              <a:t>副标题可在此处添加</a:t>
            </a:r>
            <a:endParaRPr lang="en-US" altLang="zh-CN" noProof="0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0" i="0">
                <a:solidFill>
                  <a:schemeClr val="tx1">
                    <a:tint val="75000"/>
                  </a:schemeClr>
                </a:solidFill>
                <a:latin typeface="vivo type CNS" charset="-122"/>
                <a:ea typeface="vivo type CNS" charset="-122"/>
                <a:cs typeface="vivo type CNS" charset="-122"/>
              </a:defRPr>
            </a:lvl1pPr>
          </a:lstStyle>
          <a:p>
            <a:fld id="{9235DC95-CA93-4412-83B5-44E84C2AB4A2}" type="datetimeFigureOut">
              <a:rPr lang="zh-CN" altLang="en-US" smtClean="0"/>
              <a:t>2023/9/1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0" i="0">
                <a:solidFill>
                  <a:schemeClr val="tx1">
                    <a:tint val="75000"/>
                  </a:schemeClr>
                </a:solidFill>
                <a:latin typeface="vivo type CNS" charset="-122"/>
                <a:ea typeface="vivo type CNS" charset="-122"/>
                <a:cs typeface="vivo type CNS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0" i="0">
                <a:solidFill>
                  <a:schemeClr val="tx1">
                    <a:tint val="75000"/>
                  </a:schemeClr>
                </a:solidFill>
                <a:latin typeface="vivo type CNS" charset="-122"/>
                <a:ea typeface="vivo type CNS" charset="-122"/>
                <a:cs typeface="vivo type CNS" charset="-122"/>
              </a:defRPr>
            </a:lvl1pPr>
          </a:lstStyle>
          <a:p>
            <a:fld id="{41663981-0834-4737-95F4-37FF14E266D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0" i="0" kern="1200">
          <a:solidFill>
            <a:schemeClr val="tx1"/>
          </a:solidFill>
          <a:latin typeface="vivo type CNS" charset="-122"/>
          <a:ea typeface="vivo type CNS" charset="-122"/>
          <a:cs typeface="vivo type CNS" charset="-122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tx1"/>
          </a:solidFill>
          <a:latin typeface="vivo type CNS Light" charset="-122"/>
          <a:ea typeface="vivo type CNS Light" charset="-122"/>
          <a:cs typeface="vivo type CNS Light" charset="-122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tx1"/>
          </a:solidFill>
          <a:latin typeface="vivo type CNS Light" charset="-122"/>
          <a:ea typeface="vivo type CNS Light" charset="-122"/>
          <a:cs typeface="vivo type CNS Light" charset="-122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tx1"/>
          </a:solidFill>
          <a:latin typeface="vivo type CNS Light" charset="-122"/>
          <a:ea typeface="vivo type CNS Light" charset="-122"/>
          <a:cs typeface="vivo type CNS Light" charset="-122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vivo type CNS Light" charset="-122"/>
          <a:ea typeface="vivo type CNS Light" charset="-122"/>
          <a:cs typeface="vivo type CNS Light" charset="-122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vivo type CNS Light" charset="-122"/>
          <a:ea typeface="vivo type CNS Light" charset="-122"/>
          <a:cs typeface="vivo type CNS Light" charset="-122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6.emf"/><Relationship Id="rId4" Type="http://schemas.openxmlformats.org/officeDocument/2006/relationships/image" Target="../media/image15.emf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734863" y="762246"/>
            <a:ext cx="979572" cy="257702"/>
          </a:xfrm>
          <a:prstGeom prst="rect">
            <a:avLst/>
          </a:prstGeom>
        </p:spPr>
      </p:pic>
      <p:sp>
        <p:nvSpPr>
          <p:cNvPr id="7" name="内容占位符 6"/>
          <p:cNvSpPr txBox="1"/>
          <p:nvPr/>
        </p:nvSpPr>
        <p:spPr>
          <a:xfrm>
            <a:off x="77637" y="3462045"/>
            <a:ext cx="10267917" cy="2622508"/>
          </a:xfrm>
          <a:prstGeom prst="rect">
            <a:avLst/>
          </a:prstGeom>
          <a:solidFill>
            <a:schemeClr val="accent5">
              <a:lumMod val="75000"/>
              <a:alpha val="82000"/>
            </a:schemeClr>
          </a:solidFill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400" b="0" i="0" kern="1200">
                <a:solidFill>
                  <a:schemeClr val="accent1"/>
                </a:solidFill>
                <a:latin typeface="vivo type CNS Light" charset="-122"/>
                <a:ea typeface="vivo type CNS Light" charset="-122"/>
                <a:cs typeface="vivo type CNS Light" charset="-12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i="0" kern="1200">
                <a:solidFill>
                  <a:schemeClr val="tx1"/>
                </a:solidFill>
                <a:latin typeface="vivo type CNS Light" charset="-122"/>
                <a:ea typeface="vivo type CNS Light" charset="-122"/>
                <a:cs typeface="vivo type CNS Light" charset="-12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vivo type CNS Light" charset="-122"/>
                <a:ea typeface="vivo type CNS Light" charset="-122"/>
                <a:cs typeface="vivo type CNS Light" charset="-12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vivo type CNS Light" charset="-122"/>
                <a:ea typeface="vivo type CNS Light" charset="-122"/>
                <a:cs typeface="vivo type CNS Light" charset="-12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vivo type CNS Light" charset="-122"/>
                <a:ea typeface="vivo type CNS Light" charset="-122"/>
                <a:cs typeface="vivo type CNS Light" charset="-12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1600" b="1" dirty="0">
                <a:solidFill>
                  <a:schemeClr val="bg1"/>
                </a:solidFill>
              </a:rPr>
              <a:t>3GPP TSG RAN Meeting #101</a:t>
            </a:r>
            <a:r>
              <a:rPr lang="en-GB" altLang="zh-CN" sz="1600" b="1" dirty="0">
                <a:solidFill>
                  <a:schemeClr val="bg1"/>
                </a:solidFill>
              </a:rPr>
              <a:t>	 					         </a:t>
            </a:r>
            <a:r>
              <a:rPr lang="en-US" altLang="zh-CN" sz="1600" b="1" dirty="0">
                <a:solidFill>
                  <a:schemeClr val="bg1"/>
                </a:solidFill>
              </a:rPr>
              <a:t>RP-231803</a:t>
            </a:r>
            <a:endParaRPr lang="zh-CN" altLang="zh-CN" sz="1600" b="1" dirty="0">
              <a:solidFill>
                <a:schemeClr val="bg1"/>
              </a:solidFill>
            </a:endParaRPr>
          </a:p>
          <a:p>
            <a:r>
              <a:rPr lang="fi-FI" altLang="zh-CN" sz="1600" b="1" dirty="0">
                <a:solidFill>
                  <a:schemeClr val="bg1"/>
                </a:solidFill>
              </a:rPr>
              <a:t>Bangalore, India, September 11-15, 2023</a:t>
            </a:r>
            <a:endParaRPr lang="zh-CN" altLang="zh-CN" sz="1600" dirty="0">
              <a:solidFill>
                <a:schemeClr val="bg1"/>
              </a:solidFill>
            </a:endParaRPr>
          </a:p>
          <a:p>
            <a:endParaRPr lang="zh-CN" altLang="en-US" dirty="0"/>
          </a:p>
        </p:txBody>
      </p:sp>
      <p:sp>
        <p:nvSpPr>
          <p:cNvPr id="16" name="文本占位符 4"/>
          <p:cNvSpPr txBox="1"/>
          <p:nvPr/>
        </p:nvSpPr>
        <p:spPr>
          <a:xfrm>
            <a:off x="146531" y="4457700"/>
            <a:ext cx="10199023" cy="498764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marL="0" indent="0" algn="l" defTabSz="914400" rtl="0" eaLnBrk="1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3600" b="0" i="0" kern="1200" cap="none" baseline="0">
                <a:solidFill>
                  <a:schemeClr val="bg1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i="0" kern="1200">
                <a:solidFill>
                  <a:schemeClr val="tx1"/>
                </a:solidFill>
                <a:latin typeface="vivo type CNS Light" charset="-122"/>
                <a:ea typeface="vivo type CNS Light" charset="-122"/>
                <a:cs typeface="vivo type CNS Light" charset="-12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vivo type CNS Light" charset="-122"/>
                <a:ea typeface="vivo type CNS Light" charset="-122"/>
                <a:cs typeface="vivo type CNS Light" charset="-12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vivo type CNS Light" charset="-122"/>
                <a:ea typeface="vivo type CNS Light" charset="-122"/>
                <a:cs typeface="vivo type CNS Light" charset="-12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vivo type CNS Light" charset="-122"/>
                <a:ea typeface="vivo type CNS Light" charset="-122"/>
                <a:cs typeface="vivo type CNS Light" charset="-12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n-US" altLang="zh-CN" sz="2400" b="1" dirty="0">
                <a:latin typeface="vivo type CNS Light" charset="-122"/>
                <a:ea typeface="vivo type CNS Light" charset="-122"/>
                <a:cs typeface="vivo type CNS Light" charset="-122"/>
              </a:rPr>
              <a:t>Rel-19 Sidelink Evolution</a:t>
            </a:r>
          </a:p>
        </p:txBody>
      </p:sp>
      <p:sp>
        <p:nvSpPr>
          <p:cNvPr id="8" name="文本占位符 2"/>
          <p:cNvSpPr>
            <a:spLocks noGrp="1"/>
          </p:cNvSpPr>
          <p:nvPr>
            <p:ph type="body" sz="quarter" idx="35"/>
          </p:nvPr>
        </p:nvSpPr>
        <p:spPr>
          <a:xfrm>
            <a:off x="77638" y="5356912"/>
            <a:ext cx="3709464" cy="607346"/>
          </a:xfrm>
        </p:spPr>
        <p:txBody>
          <a:bodyPr/>
          <a:lstStyle/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en-US" altLang="zh-CN" b="1" dirty="0"/>
              <a:t>Source: vivo</a:t>
            </a:r>
            <a:endParaRPr lang="zh-CN" altLang="en-US" b="1" dirty="0"/>
          </a:p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en-US" altLang="zh-CN" b="1" dirty="0"/>
              <a:t>Document for: Discussion</a:t>
            </a:r>
          </a:p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en-GB" altLang="zh-CN" b="1" dirty="0"/>
              <a:t>Agenda Item: </a:t>
            </a:r>
            <a:r>
              <a:rPr lang="en-US" altLang="zh-CN" b="1" dirty="0"/>
              <a:t>8A.2.12.5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占位符 1">
            <a:extLst>
              <a:ext uri="{FF2B5EF4-FFF2-40B4-BE49-F238E27FC236}">
                <a16:creationId xmlns:a16="http://schemas.microsoft.com/office/drawing/2014/main" id="{6CF4DABE-58C7-5850-B85F-E25A3DB3D7D6}"/>
              </a:ext>
            </a:extLst>
          </p:cNvPr>
          <p:cNvSpPr>
            <a:spLocks noGrp="1"/>
          </p:cNvSpPr>
          <p:nvPr>
            <p:ph type="body" sz="quarter" idx="61"/>
          </p:nvPr>
        </p:nvSpPr>
        <p:spPr>
          <a:xfrm>
            <a:off x="560744" y="280072"/>
            <a:ext cx="9194219" cy="456860"/>
          </a:xfrm>
        </p:spPr>
        <p:txBody>
          <a:bodyPr>
            <a:noAutofit/>
          </a:bodyPr>
          <a:lstStyle/>
          <a:p>
            <a:r>
              <a:rPr kumimoji="1" lang="en-US" altLang="zh-CN" sz="2700" dirty="0">
                <a:latin typeface="方正兰亭黑简体" panose="02000000000000000000" pitchFamily="2" charset="-122"/>
                <a:ea typeface="方正兰亭黑简体" panose="02000000000000000000" pitchFamily="2" charset="-122"/>
                <a:cs typeface="FZLanTingHei-R-GBK" charset="-122"/>
              </a:rPr>
              <a:t>Feasibility study (cellular-&gt;sidelink interference)</a:t>
            </a:r>
          </a:p>
        </p:txBody>
      </p:sp>
      <p:sp>
        <p:nvSpPr>
          <p:cNvPr id="7" name="文本占位符 5">
            <a:extLst>
              <a:ext uri="{FF2B5EF4-FFF2-40B4-BE49-F238E27FC236}">
                <a16:creationId xmlns:a16="http://schemas.microsoft.com/office/drawing/2014/main" id="{75930A79-3F1C-C9C8-764A-9C4140FCA4B9}"/>
              </a:ext>
            </a:extLst>
          </p:cNvPr>
          <p:cNvSpPr>
            <a:spLocks noGrp="1"/>
          </p:cNvSpPr>
          <p:nvPr>
            <p:ph type="body" sz="quarter" idx="62"/>
          </p:nvPr>
        </p:nvSpPr>
        <p:spPr>
          <a:xfrm>
            <a:off x="561104" y="742370"/>
            <a:ext cx="9193621" cy="406647"/>
          </a:xfrm>
        </p:spPr>
        <p:txBody>
          <a:bodyPr>
            <a:noAutofit/>
          </a:bodyPr>
          <a:lstStyle/>
          <a:p>
            <a:r>
              <a:rPr lang="en-US" altLang="zh-CN" dirty="0"/>
              <a:t>Sidelink Underlay</a:t>
            </a:r>
            <a:endParaRPr lang="zh-CN" altLang="en-US" dirty="0"/>
          </a:p>
        </p:txBody>
      </p:sp>
      <p:sp>
        <p:nvSpPr>
          <p:cNvPr id="8" name="内容占位符 2">
            <a:extLst>
              <a:ext uri="{FF2B5EF4-FFF2-40B4-BE49-F238E27FC236}">
                <a16:creationId xmlns:a16="http://schemas.microsoft.com/office/drawing/2014/main" id="{58B518AD-BCA6-F938-8D8C-99C637F1E1AC}"/>
              </a:ext>
            </a:extLst>
          </p:cNvPr>
          <p:cNvSpPr txBox="1">
            <a:spLocks/>
          </p:cNvSpPr>
          <p:nvPr/>
        </p:nvSpPr>
        <p:spPr>
          <a:xfrm>
            <a:off x="561103" y="1290985"/>
            <a:ext cx="11541854" cy="4467680"/>
          </a:xfrm>
          <a:prstGeom prst="rect">
            <a:avLst/>
          </a:prstGeom>
        </p:spPr>
        <p:txBody>
          <a:bodyPr vert="horz" lIns="45720" tIns="22860" rIns="45720" bIns="22860" rtlCol="0" anchor="t">
            <a:noAutofit/>
          </a:bodyPr>
          <a:lstStyle>
            <a:lvl1pPr marL="0" indent="0" algn="l" defTabSz="1828709" rtl="0" eaLnBrk="1" latinLnBrk="0" hangingPunct="1">
              <a:lnSpc>
                <a:spcPct val="125000"/>
              </a:lnSpc>
              <a:spcBef>
                <a:spcPts val="2000"/>
              </a:spcBef>
              <a:spcAft>
                <a:spcPts val="0"/>
              </a:spcAft>
              <a:buFont typeface="Arial" panose="020B0604020202020204" pitchFamily="34" charset="0"/>
              <a:buNone/>
              <a:defRPr sz="28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vivo type CN简 Light" panose="02000400000000000000" charset="-122"/>
                <a:ea typeface="vivo type CN简 Light" panose="02000400000000000000" charset="-122"/>
                <a:cs typeface="vivo type CN简 Light" panose="02000400000000000000" charset="-122"/>
              </a:defRPr>
            </a:lvl1pPr>
            <a:lvl2pPr marL="635000" indent="0" algn="l" defTabSz="1828709" rtl="0" eaLnBrk="1" latinLnBrk="0" hangingPunct="1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Font typeface="Arial" panose="020B0604020202020204" pitchFamily="34" charset="0"/>
              <a:buNone/>
              <a:defRPr sz="28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vivo type CN简 Light" panose="02000400000000000000" charset="-122"/>
                <a:ea typeface="vivo type CN简 Light" panose="02000400000000000000" charset="-122"/>
                <a:cs typeface="vivo type CN简 Light" panose="02000400000000000000" charset="-122"/>
              </a:defRPr>
            </a:lvl2pPr>
            <a:lvl3pPr marL="1270000" indent="0" algn="l" defTabSz="1828709" rtl="0" eaLnBrk="1" latinLnBrk="0" hangingPunct="1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Font typeface="Arial" panose="020B0604020202020204" pitchFamily="34" charset="0"/>
              <a:buNone/>
              <a:defRPr sz="28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vivo type CN简 Light" panose="02000400000000000000" charset="-122"/>
                <a:ea typeface="vivo type CN简 Light" panose="02000400000000000000" charset="-122"/>
                <a:cs typeface="vivo type CN简 Light" panose="02000400000000000000" charset="-122"/>
              </a:defRPr>
            </a:lvl3pPr>
            <a:lvl4pPr marL="1905000" indent="0" algn="l" defTabSz="1828709" rtl="0" eaLnBrk="1" latinLnBrk="0" hangingPunct="1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Font typeface="Arial" panose="020B0604020202020204" pitchFamily="34" charset="0"/>
              <a:buNone/>
              <a:defRPr sz="28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vivo type CN简 Light" panose="02000400000000000000" charset="-122"/>
                <a:ea typeface="vivo type CN简 Light" panose="02000400000000000000" charset="-122"/>
                <a:cs typeface="vivo type CN简 Light" panose="02000400000000000000" charset="-122"/>
              </a:defRPr>
            </a:lvl4pPr>
            <a:lvl5pPr marL="2540000" indent="0" algn="l" defTabSz="1828709" rtl="0" eaLnBrk="1" latinLnBrk="0" hangingPunct="1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Font typeface="Arial" panose="020B0604020202020204" pitchFamily="34" charset="0"/>
              <a:buNone/>
              <a:defRPr sz="28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vivo type CN简 Light" panose="02000400000000000000" charset="-122"/>
                <a:ea typeface="vivo type CN简 Light" panose="02000400000000000000" charset="-122"/>
                <a:cs typeface="vivo type CN简 Light" panose="02000400000000000000" charset="-122"/>
              </a:defRPr>
            </a:lvl5pPr>
            <a:lvl6pPr marL="5028949" indent="-457177" algn="l" defTabSz="1828709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943303" indent="-457177" algn="l" defTabSz="1828709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857657" indent="-457177" algn="l" defTabSz="1828709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72011" indent="-457177" algn="l" defTabSz="1828709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indent="-22860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kumimoji="1" lang="en-US" altLang="zh-CN" sz="1800" b="1" dirty="0">
                <a:solidFill>
                  <a:schemeClr val="tx1"/>
                </a:solidFill>
                <a:latin typeface="+mn-lt"/>
                <a:ea typeface="Arial Unicode MS" panose="020B0604020202020204" pitchFamily="34" charset="-122"/>
                <a:cs typeface="Arial Unicode MS" panose="020B0604020202020204" pitchFamily="34" charset="-122"/>
              </a:rPr>
              <a:t>Interference from cellular Uu to sidelink D2D</a:t>
            </a:r>
          </a:p>
          <a:p>
            <a:pPr marL="546100" lvl="1" indent="-22860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kumimoji="1" lang="en-US" altLang="zh-CN" sz="1800" dirty="0">
                <a:solidFill>
                  <a:schemeClr val="tx1"/>
                </a:solidFill>
                <a:latin typeface="+mn-lt"/>
                <a:ea typeface="Arial Unicode MS" panose="020B0604020202020204" pitchFamily="34" charset="-122"/>
              </a:rPr>
              <a:t>Figure a: Interference CDF to SL in dense urban from Uu interface</a:t>
            </a:r>
          </a:p>
          <a:p>
            <a:pPr marL="546100" lvl="1" indent="-22860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kumimoji="1" lang="en-US" altLang="zh-CN" sz="1800" dirty="0">
                <a:solidFill>
                  <a:schemeClr val="tx1"/>
                </a:solidFill>
                <a:latin typeface="+mn-lt"/>
                <a:ea typeface="Arial Unicode MS" panose="020B0604020202020204" pitchFamily="34" charset="-122"/>
              </a:rPr>
              <a:t>Figure b: SL Link level performance with interference according to Fig. (a) with different traffic load (RU)</a:t>
            </a:r>
          </a:p>
          <a:p>
            <a:pPr marL="546100" lvl="1" indent="-22860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kumimoji="1" lang="en-US" altLang="zh-CN" sz="1800" dirty="0">
                <a:solidFill>
                  <a:schemeClr val="tx1"/>
                </a:solidFill>
                <a:latin typeface="+mn-lt"/>
                <a:ea typeface="Arial Unicode MS" panose="020B0604020202020204" pitchFamily="34" charset="-122"/>
              </a:rPr>
              <a:t>Table c: Equivalent sidelink (communication range 5m) SNR is ~8.5dB when PSD is -40dBm/MHz</a:t>
            </a:r>
          </a:p>
          <a:p>
            <a:pPr marL="546100" lvl="1" indent="-228600">
              <a:spcBef>
                <a:spcPts val="0"/>
              </a:spcBef>
              <a:buFont typeface="Arial" panose="020B0604020202020204" pitchFamily="34" charset="0"/>
              <a:buChar char="•"/>
            </a:pPr>
            <a:endParaRPr kumimoji="1" lang="en-US" altLang="zh-CN" sz="1800" dirty="0">
              <a:solidFill>
                <a:schemeClr val="tx1"/>
              </a:solidFill>
              <a:latin typeface="+mn-lt"/>
              <a:ea typeface="Arial Unicode MS" panose="020B0604020202020204" pitchFamily="34" charset="-122"/>
            </a:endParaRPr>
          </a:p>
          <a:p>
            <a:pPr marL="546100" lvl="1" indent="-228600">
              <a:spcBef>
                <a:spcPts val="0"/>
              </a:spcBef>
              <a:buFont typeface="Arial" panose="020B0604020202020204" pitchFamily="34" charset="0"/>
              <a:buChar char="•"/>
            </a:pPr>
            <a:endParaRPr kumimoji="1" lang="en-US" altLang="zh-CN" sz="1800" dirty="0">
              <a:solidFill>
                <a:schemeClr val="tx1"/>
              </a:solidFill>
              <a:latin typeface="+mn-lt"/>
              <a:ea typeface="Arial Unicode MS" panose="020B0604020202020204" pitchFamily="34" charset="-122"/>
            </a:endParaRPr>
          </a:p>
          <a:p>
            <a:pPr marL="546100" lvl="1" indent="-228600">
              <a:spcBef>
                <a:spcPts val="0"/>
              </a:spcBef>
              <a:buFont typeface="Arial" panose="020B0604020202020204" pitchFamily="34" charset="0"/>
              <a:buChar char="•"/>
            </a:pPr>
            <a:endParaRPr kumimoji="1" lang="en-US" altLang="zh-CN" sz="1800" dirty="0">
              <a:solidFill>
                <a:schemeClr val="tx1"/>
              </a:solidFill>
              <a:latin typeface="+mn-lt"/>
              <a:ea typeface="Arial Unicode MS" panose="020B0604020202020204" pitchFamily="34" charset="-122"/>
            </a:endParaRPr>
          </a:p>
          <a:p>
            <a:pPr marL="863600" lvl="1" indent="-228600">
              <a:spcBef>
                <a:spcPts val="0"/>
              </a:spcBef>
              <a:buFont typeface="Arial" panose="020B0604020202020204" pitchFamily="34" charset="0"/>
              <a:buChar char="•"/>
            </a:pPr>
            <a:endParaRPr kumimoji="1" lang="en-US" altLang="zh-CN" sz="1800" b="1" dirty="0">
              <a:solidFill>
                <a:schemeClr val="tx1"/>
              </a:solidFill>
              <a:latin typeface="+mn-lt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  <a:p>
            <a:pPr marL="863600" lvl="1" indent="-228600">
              <a:spcBef>
                <a:spcPts val="0"/>
              </a:spcBef>
              <a:buFont typeface="Arial" panose="020B0604020202020204" pitchFamily="34" charset="0"/>
              <a:buChar char="•"/>
            </a:pPr>
            <a:endParaRPr kumimoji="1" lang="en-US" altLang="zh-CN" sz="1800" b="1" dirty="0">
              <a:solidFill>
                <a:schemeClr val="tx1"/>
              </a:solidFill>
              <a:latin typeface="+mn-lt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  <a:p>
            <a:pPr marL="228600" indent="-228600">
              <a:spcBef>
                <a:spcPts val="0"/>
              </a:spcBef>
              <a:buFont typeface="Arial" panose="020B0604020202020204" pitchFamily="34" charset="0"/>
              <a:buChar char="•"/>
            </a:pPr>
            <a:endParaRPr kumimoji="1" lang="en-US" altLang="zh-CN" sz="1600" dirty="0">
              <a:solidFill>
                <a:schemeClr val="tx1"/>
              </a:solidFill>
              <a:latin typeface="+mn-lt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  <a:p>
            <a:pPr marL="546100" lvl="1" indent="-228600">
              <a:spcBef>
                <a:spcPts val="0"/>
              </a:spcBef>
              <a:buFont typeface="Arial" panose="020B0604020202020204" pitchFamily="34" charset="0"/>
              <a:buChar char="•"/>
            </a:pPr>
            <a:endParaRPr kumimoji="1" lang="en-US" altLang="zh-CN" sz="1600" dirty="0">
              <a:solidFill>
                <a:schemeClr val="tx1"/>
              </a:solidFill>
              <a:latin typeface="+mn-lt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47" name="内容占位符 2">
            <a:extLst>
              <a:ext uri="{FF2B5EF4-FFF2-40B4-BE49-F238E27FC236}">
                <a16:creationId xmlns:a16="http://schemas.microsoft.com/office/drawing/2014/main" id="{12FB61FC-3591-11A7-E9A8-AA211C210FD9}"/>
              </a:ext>
            </a:extLst>
          </p:cNvPr>
          <p:cNvSpPr txBox="1">
            <a:spLocks/>
          </p:cNvSpPr>
          <p:nvPr/>
        </p:nvSpPr>
        <p:spPr>
          <a:xfrm>
            <a:off x="520007" y="5839293"/>
            <a:ext cx="11582950" cy="738635"/>
          </a:xfrm>
          <a:prstGeom prst="rect">
            <a:avLst/>
          </a:prstGeom>
        </p:spPr>
        <p:txBody>
          <a:bodyPr vert="horz" lIns="45720" tIns="22860" rIns="45720" bIns="22860" rtlCol="0" anchor="t">
            <a:noAutofit/>
          </a:bodyPr>
          <a:lstStyle>
            <a:lvl1pPr marL="0" indent="0" algn="l" defTabSz="1828709" rtl="0" eaLnBrk="1" latinLnBrk="0" hangingPunct="1">
              <a:lnSpc>
                <a:spcPct val="125000"/>
              </a:lnSpc>
              <a:spcBef>
                <a:spcPts val="2000"/>
              </a:spcBef>
              <a:spcAft>
                <a:spcPts val="0"/>
              </a:spcAft>
              <a:buFont typeface="Arial" panose="020B0604020202020204" pitchFamily="34" charset="0"/>
              <a:buNone/>
              <a:defRPr sz="28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vivo type CN简 Light" panose="02000400000000000000" charset="-122"/>
                <a:ea typeface="vivo type CN简 Light" panose="02000400000000000000" charset="-122"/>
                <a:cs typeface="vivo type CN简 Light" panose="02000400000000000000" charset="-122"/>
              </a:defRPr>
            </a:lvl1pPr>
            <a:lvl2pPr marL="635000" indent="0" algn="l" defTabSz="1828709" rtl="0" eaLnBrk="1" latinLnBrk="0" hangingPunct="1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Font typeface="Arial" panose="020B0604020202020204" pitchFamily="34" charset="0"/>
              <a:buNone/>
              <a:defRPr sz="28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vivo type CN简 Light" panose="02000400000000000000" charset="-122"/>
                <a:ea typeface="vivo type CN简 Light" panose="02000400000000000000" charset="-122"/>
                <a:cs typeface="vivo type CN简 Light" panose="02000400000000000000" charset="-122"/>
              </a:defRPr>
            </a:lvl2pPr>
            <a:lvl3pPr marL="1270000" indent="0" algn="l" defTabSz="1828709" rtl="0" eaLnBrk="1" latinLnBrk="0" hangingPunct="1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Font typeface="Arial" panose="020B0604020202020204" pitchFamily="34" charset="0"/>
              <a:buNone/>
              <a:defRPr sz="28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vivo type CN简 Light" panose="02000400000000000000" charset="-122"/>
                <a:ea typeface="vivo type CN简 Light" panose="02000400000000000000" charset="-122"/>
                <a:cs typeface="vivo type CN简 Light" panose="02000400000000000000" charset="-122"/>
              </a:defRPr>
            </a:lvl3pPr>
            <a:lvl4pPr marL="1905000" indent="0" algn="l" defTabSz="1828709" rtl="0" eaLnBrk="1" latinLnBrk="0" hangingPunct="1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Font typeface="Arial" panose="020B0604020202020204" pitchFamily="34" charset="0"/>
              <a:buNone/>
              <a:defRPr sz="28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vivo type CN简 Light" panose="02000400000000000000" charset="-122"/>
                <a:ea typeface="vivo type CN简 Light" panose="02000400000000000000" charset="-122"/>
                <a:cs typeface="vivo type CN简 Light" panose="02000400000000000000" charset="-122"/>
              </a:defRPr>
            </a:lvl4pPr>
            <a:lvl5pPr marL="2540000" indent="0" algn="l" defTabSz="1828709" rtl="0" eaLnBrk="1" latinLnBrk="0" hangingPunct="1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Font typeface="Arial" panose="020B0604020202020204" pitchFamily="34" charset="0"/>
              <a:buNone/>
              <a:defRPr sz="28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vivo type CN简 Light" panose="02000400000000000000" charset="-122"/>
                <a:ea typeface="vivo type CN简 Light" panose="02000400000000000000" charset="-122"/>
                <a:cs typeface="vivo type CN简 Light" panose="02000400000000000000" charset="-122"/>
              </a:defRPr>
            </a:lvl5pPr>
            <a:lvl6pPr marL="5028949" indent="-457177" algn="l" defTabSz="1828709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943303" indent="-457177" algn="l" defTabSz="1828709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857657" indent="-457177" algn="l" defTabSz="1828709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72011" indent="-457177" algn="l" defTabSz="1828709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kumimoji="1" lang="en-US" altLang="zh-CN" sz="1800" b="1" dirty="0">
                <a:solidFill>
                  <a:schemeClr val="accent1"/>
                </a:solidFill>
                <a:ea typeface="方正兰亭黑简体" panose="02000000000000000000" pitchFamily="2" charset="-122"/>
              </a:rPr>
              <a:t>Observation: </a:t>
            </a:r>
            <a:r>
              <a:rPr kumimoji="1" lang="en-US" altLang="zh-CN" sz="1800" b="1" dirty="0">
                <a:solidFill>
                  <a:schemeClr val="tx1"/>
                </a:solidFill>
                <a:latin typeface="+mn-lt"/>
                <a:ea typeface="Arial Unicode MS" panose="020B0604020202020204" pitchFamily="34" charset="-122"/>
                <a:cs typeface="Arial Unicode MS" panose="020B0604020202020204" pitchFamily="34" charset="-122"/>
              </a:rPr>
              <a:t>Sidelink underlay transmission with PSD=-40dBm/MHz can work (low MCS) even when the Uu UL traffic load is high, and higher MCS (e.g. 16QAM) can be possible when the Uu UL traffic load is low.</a:t>
            </a:r>
            <a:endParaRPr kumimoji="1" lang="en-US" altLang="zh-CN" sz="1400" dirty="0">
              <a:solidFill>
                <a:schemeClr val="tx1"/>
              </a:solidFill>
              <a:latin typeface="+mn-lt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F30FE100-1ECD-CB48-5EDC-EECA9FAF303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997" y="2832646"/>
            <a:ext cx="3648091" cy="2734369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AD4C3D35-C9F9-17C5-2C27-CE433BE89C5A}"/>
              </a:ext>
            </a:extLst>
          </p:cNvPr>
          <p:cNvSpPr txBox="1"/>
          <p:nvPr/>
        </p:nvSpPr>
        <p:spPr>
          <a:xfrm>
            <a:off x="6038359" y="5567015"/>
            <a:ext cx="63186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dirty="0"/>
              <a:t>(b)</a:t>
            </a:r>
            <a:endParaRPr lang="zh-CN" altLang="en-US" sz="1100" dirty="0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D0AA41B-B22E-DC2A-43C6-6C01C54D8278}"/>
              </a:ext>
            </a:extLst>
          </p:cNvPr>
          <p:cNvSpPr txBox="1"/>
          <p:nvPr/>
        </p:nvSpPr>
        <p:spPr>
          <a:xfrm>
            <a:off x="2288535" y="5567283"/>
            <a:ext cx="63186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dirty="0"/>
              <a:t>(a)</a:t>
            </a:r>
            <a:endParaRPr lang="zh-CN" altLang="en-US" sz="1100" dirty="0"/>
          </a:p>
        </p:txBody>
      </p:sp>
      <p:graphicFrame>
        <p:nvGraphicFramePr>
          <p:cNvPr id="10" name="表格 9">
            <a:extLst>
              <a:ext uri="{FF2B5EF4-FFF2-40B4-BE49-F238E27FC236}">
                <a16:creationId xmlns:a16="http://schemas.microsoft.com/office/drawing/2014/main" id="{7DA4457E-3F17-6130-EA9C-892E1BAE43E9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8312365" y="3074924"/>
          <a:ext cx="3708400" cy="2249811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565400">
                  <a:extLst>
                    <a:ext uri="{9D8B030D-6E8A-4147-A177-3AD203B41FA5}">
                      <a16:colId xmlns:a16="http://schemas.microsoft.com/office/drawing/2014/main" val="3988104076"/>
                    </a:ext>
                  </a:extLst>
                </a:gridCol>
                <a:gridCol w="1143000">
                  <a:extLst>
                    <a:ext uri="{9D8B030D-6E8A-4147-A177-3AD203B41FA5}">
                      <a16:colId xmlns:a16="http://schemas.microsoft.com/office/drawing/2014/main" val="2580463990"/>
                    </a:ext>
                  </a:extLst>
                </a:gridCol>
              </a:tblGrid>
              <a:tr h="17145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Frequency (GHz)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763" marR="4763" marT="476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100" u="none" strike="noStrike">
                          <a:effectLst/>
                        </a:rPr>
                        <a:t>4</a:t>
                      </a:r>
                      <a:endParaRPr lang="en-US" altLang="zh-CN" sz="11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763" marR="4763" marT="4763" marB="0" anchor="b"/>
                </a:tc>
                <a:extLst>
                  <a:ext uri="{0D108BD9-81ED-4DB2-BD59-A6C34878D82A}">
                    <a16:rowId xmlns:a16="http://schemas.microsoft.com/office/drawing/2014/main" val="2193371530"/>
                  </a:ext>
                </a:extLst>
              </a:tr>
              <a:tr h="17145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SCS (KHz)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763" marR="4763" marT="476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100" u="none" strike="noStrike">
                          <a:effectLst/>
                        </a:rPr>
                        <a:t>30</a:t>
                      </a:r>
                      <a:endParaRPr lang="en-US" altLang="zh-CN" sz="11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763" marR="4763" marT="4763" marB="0" anchor="b"/>
                </a:tc>
                <a:extLst>
                  <a:ext uri="{0D108BD9-81ED-4DB2-BD59-A6C34878D82A}">
                    <a16:rowId xmlns:a16="http://schemas.microsoft.com/office/drawing/2014/main" val="1986667052"/>
                  </a:ext>
                </a:extLst>
              </a:tr>
              <a:tr h="17145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PRB number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763" marR="4763" marT="476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100" u="none" strike="noStrike">
                          <a:effectLst/>
                        </a:rPr>
                        <a:t>273</a:t>
                      </a:r>
                      <a:endParaRPr lang="en-US" altLang="zh-CN" sz="11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763" marR="4763" marT="4763" marB="0" anchor="b"/>
                </a:tc>
                <a:extLst>
                  <a:ext uri="{0D108BD9-81ED-4DB2-BD59-A6C34878D82A}">
                    <a16:rowId xmlns:a16="http://schemas.microsoft.com/office/drawing/2014/main" val="2835264507"/>
                  </a:ext>
                </a:extLst>
              </a:tr>
              <a:tr h="17145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Bandwidth (MHz)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763" marR="4763" marT="476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100" u="none" strike="noStrike">
                          <a:effectLst/>
                        </a:rPr>
                        <a:t>98.28</a:t>
                      </a:r>
                      <a:endParaRPr lang="en-US" altLang="zh-CN" sz="11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763" marR="4763" marT="4763" marB="0" anchor="b"/>
                </a:tc>
                <a:extLst>
                  <a:ext uri="{0D108BD9-81ED-4DB2-BD59-A6C34878D82A}">
                    <a16:rowId xmlns:a16="http://schemas.microsoft.com/office/drawing/2014/main" val="3125517981"/>
                  </a:ext>
                </a:extLst>
              </a:tr>
              <a:tr h="17145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PSD (dBm/MHz)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763" marR="4763" marT="476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100" u="none" strike="noStrike">
                          <a:effectLst/>
                        </a:rPr>
                        <a:t>-40</a:t>
                      </a:r>
                      <a:endParaRPr lang="en-US" altLang="zh-CN" sz="11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763" marR="4763" marT="4763" marB="0" anchor="b"/>
                </a:tc>
                <a:extLst>
                  <a:ext uri="{0D108BD9-81ED-4DB2-BD59-A6C34878D82A}">
                    <a16:rowId xmlns:a16="http://schemas.microsoft.com/office/drawing/2014/main" val="244429590"/>
                  </a:ext>
                </a:extLst>
              </a:tr>
              <a:tr h="17145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Total Tx Power (dBm)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763" marR="4763" marT="476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100" u="none" strike="noStrike">
                          <a:effectLst/>
                        </a:rPr>
                        <a:t>-20.07534852</a:t>
                      </a:r>
                      <a:endParaRPr lang="en-US" altLang="zh-CN" sz="11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763" marR="4763" marT="4763" marB="0" anchor="b"/>
                </a:tc>
                <a:extLst>
                  <a:ext uri="{0D108BD9-81ED-4DB2-BD59-A6C34878D82A}">
                    <a16:rowId xmlns:a16="http://schemas.microsoft.com/office/drawing/2014/main" val="3328890035"/>
                  </a:ext>
                </a:extLst>
              </a:tr>
              <a:tr h="17145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Tx power Per PRB (dBm)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763" marR="4763" marT="476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100" u="none" strike="noStrike">
                          <a:effectLst/>
                        </a:rPr>
                        <a:t>-44.43697499</a:t>
                      </a:r>
                      <a:endParaRPr lang="en-US" altLang="zh-CN" sz="11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763" marR="4763" marT="4763" marB="0" anchor="b"/>
                </a:tc>
                <a:extLst>
                  <a:ext uri="{0D108BD9-81ED-4DB2-BD59-A6C34878D82A}">
                    <a16:rowId xmlns:a16="http://schemas.microsoft.com/office/drawing/2014/main" val="2789050272"/>
                  </a:ext>
                </a:extLst>
              </a:tr>
              <a:tr h="17145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Noise power Per PRB (dBm)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763" marR="4763" marT="476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100" u="none" strike="noStrike">
                          <a:effectLst/>
                        </a:rPr>
                        <a:t>-109.437</a:t>
                      </a:r>
                      <a:endParaRPr lang="en-US" altLang="zh-CN" sz="11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763" marR="4763" marT="4763" marB="0" anchor="b"/>
                </a:tc>
                <a:extLst>
                  <a:ext uri="{0D108BD9-81ED-4DB2-BD59-A6C34878D82A}">
                    <a16:rowId xmlns:a16="http://schemas.microsoft.com/office/drawing/2014/main" val="3004001144"/>
                  </a:ext>
                </a:extLst>
              </a:tr>
              <a:tr h="17145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Range (m)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763" marR="4763" marT="476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100" u="none" strike="noStrike">
                          <a:effectLst/>
                        </a:rPr>
                        <a:t>5</a:t>
                      </a:r>
                      <a:endParaRPr lang="en-US" altLang="zh-CN" sz="11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763" marR="4763" marT="4763" marB="0" anchor="b"/>
                </a:tc>
                <a:extLst>
                  <a:ext uri="{0D108BD9-81ED-4DB2-BD59-A6C34878D82A}">
                    <a16:rowId xmlns:a16="http://schemas.microsoft.com/office/drawing/2014/main" val="3397322014"/>
                  </a:ext>
                </a:extLst>
              </a:tr>
              <a:tr h="180975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Channel model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763" marR="4763" marT="476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InH - Office LOS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4763" marR="4763" marT="4763" marB="0" anchor="b"/>
                </a:tc>
                <a:extLst>
                  <a:ext uri="{0D108BD9-81ED-4DB2-BD59-A6C34878D82A}">
                    <a16:rowId xmlns:a16="http://schemas.microsoft.com/office/drawing/2014/main" val="2575714182"/>
                  </a:ext>
                </a:extLst>
              </a:tr>
              <a:tr h="17145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Pathloss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763" marR="4763" marT="476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100" u="none" strike="noStrike">
                          <a:effectLst/>
                        </a:rPr>
                        <a:t>56.5333809</a:t>
                      </a:r>
                      <a:endParaRPr lang="en-US" altLang="zh-CN" sz="11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763" marR="4763" marT="4763" marB="0" anchor="b"/>
                </a:tc>
                <a:extLst>
                  <a:ext uri="{0D108BD9-81ED-4DB2-BD59-A6C34878D82A}">
                    <a16:rowId xmlns:a16="http://schemas.microsoft.com/office/drawing/2014/main" val="3301209753"/>
                  </a:ext>
                </a:extLst>
              </a:tr>
              <a:tr h="17145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Rx power Per PRB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763" marR="4763" marT="476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100" u="none" strike="noStrike">
                          <a:effectLst/>
                        </a:rPr>
                        <a:t>-100.9703559</a:t>
                      </a:r>
                      <a:endParaRPr lang="en-US" altLang="zh-CN" sz="11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763" marR="4763" marT="4763" marB="0" anchor="b"/>
                </a:tc>
                <a:extLst>
                  <a:ext uri="{0D108BD9-81ED-4DB2-BD59-A6C34878D82A}">
                    <a16:rowId xmlns:a16="http://schemas.microsoft.com/office/drawing/2014/main" val="2100450853"/>
                  </a:ext>
                </a:extLst>
              </a:tr>
              <a:tr h="17145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solidFill>
                            <a:srgbClr val="FF0000"/>
                          </a:solidFill>
                          <a:effectLst/>
                        </a:rPr>
                        <a:t>Equivalent SNR</a:t>
                      </a:r>
                      <a:endParaRPr lang="en-US" sz="1100" b="0" i="0" u="none" strike="noStrike" dirty="0"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763" marR="4763" marT="476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100" u="none" strike="noStrike" dirty="0">
                          <a:solidFill>
                            <a:srgbClr val="FF0000"/>
                          </a:solidFill>
                          <a:effectLst/>
                        </a:rPr>
                        <a:t>8.466644106</a:t>
                      </a:r>
                      <a:endParaRPr lang="en-US" altLang="zh-CN" sz="1100" b="0" i="0" u="none" strike="noStrike" dirty="0"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763" marR="4763" marT="4763" marB="0" anchor="b"/>
                </a:tc>
                <a:extLst>
                  <a:ext uri="{0D108BD9-81ED-4DB2-BD59-A6C34878D82A}">
                    <a16:rowId xmlns:a16="http://schemas.microsoft.com/office/drawing/2014/main" val="1758448690"/>
                  </a:ext>
                </a:extLst>
              </a:tr>
            </a:tbl>
          </a:graphicData>
        </a:graphic>
      </p:graphicFrame>
      <p:sp>
        <p:nvSpPr>
          <p:cNvPr id="11" name="文本框 10">
            <a:extLst>
              <a:ext uri="{FF2B5EF4-FFF2-40B4-BE49-F238E27FC236}">
                <a16:creationId xmlns:a16="http://schemas.microsoft.com/office/drawing/2014/main" id="{468A27A3-1DF7-9E0A-FB1A-1CF9C788F56D}"/>
              </a:ext>
            </a:extLst>
          </p:cNvPr>
          <p:cNvSpPr txBox="1"/>
          <p:nvPr/>
        </p:nvSpPr>
        <p:spPr>
          <a:xfrm>
            <a:off x="10036491" y="5532035"/>
            <a:ext cx="63186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dirty="0"/>
              <a:t>(c)</a:t>
            </a:r>
            <a:endParaRPr lang="zh-CN" altLang="en-US" sz="1100" dirty="0"/>
          </a:p>
        </p:txBody>
      </p:sp>
      <p:pic>
        <p:nvPicPr>
          <p:cNvPr id="13" name="图片 12">
            <a:extLst>
              <a:ext uri="{FF2B5EF4-FFF2-40B4-BE49-F238E27FC236}">
                <a16:creationId xmlns:a16="http://schemas.microsoft.com/office/drawing/2014/main" id="{D3EEDDC0-2F1F-E685-0696-BD8207218F4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21088" y="2776138"/>
            <a:ext cx="3817953" cy="2865174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id="{EDD96284-BB7D-7BA5-725B-5B442A4C0106}"/>
              </a:ext>
            </a:extLst>
          </p:cNvPr>
          <p:cNvCxnSpPr>
            <a:cxnSpLocks/>
          </p:cNvCxnSpPr>
          <p:nvPr/>
        </p:nvCxnSpPr>
        <p:spPr>
          <a:xfrm>
            <a:off x="7397393" y="2695510"/>
            <a:ext cx="46234" cy="2871505"/>
          </a:xfrm>
          <a:prstGeom prst="line">
            <a:avLst/>
          </a:prstGeom>
          <a:ln w="9525" cap="flat" cmpd="sng" algn="ctr">
            <a:solidFill>
              <a:schemeClr val="dk1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4492617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2C45901-5C2C-4CE0-9855-C6416C9E2CA3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r>
              <a:rPr lang="en-US" dirty="0"/>
              <a:t>S</a:t>
            </a:r>
            <a:r>
              <a:rPr lang="en-US" altLang="zh-CN" dirty="0"/>
              <a:t>L </a:t>
            </a:r>
            <a:r>
              <a:rPr lang="en-US" altLang="zh-CN" dirty="0" err="1"/>
              <a:t>RedCap</a:t>
            </a:r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A7F171C-CD45-4AFD-BF3A-D3D48902D0E2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/>
        <p:txBody>
          <a:bodyPr/>
          <a:lstStyle/>
          <a:p>
            <a:r>
              <a:rPr lang="en-US" dirty="0"/>
              <a:t>Further sidelink evaluations </a:t>
            </a:r>
          </a:p>
        </p:txBody>
      </p:sp>
    </p:spTree>
    <p:extLst>
      <p:ext uri="{BB962C8B-B14F-4D97-AF65-F5344CB8AC3E}">
        <p14:creationId xmlns:p14="http://schemas.microsoft.com/office/powerpoint/2010/main" val="367803221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>
            <a:extLst>
              <a:ext uri="{FF2B5EF4-FFF2-40B4-BE49-F238E27FC236}">
                <a16:creationId xmlns:a16="http://schemas.microsoft.com/office/drawing/2014/main" id="{0A03F064-E9C7-4506-99CD-39CF6AF8F29F}"/>
              </a:ext>
            </a:extLst>
          </p:cNvPr>
          <p:cNvSpPr>
            <a:spLocks noGrp="1"/>
          </p:cNvSpPr>
          <p:nvPr>
            <p:ph type="body" sz="quarter" idx="61"/>
          </p:nvPr>
        </p:nvSpPr>
        <p:spPr/>
        <p:txBody>
          <a:bodyPr/>
          <a:lstStyle/>
          <a:p>
            <a:r>
              <a:rPr lang="en-US" dirty="0"/>
              <a:t>Personal local IoT Networks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7A781F3F-D08D-4AE8-A13F-C46B2F62DB4C}"/>
              </a:ext>
            </a:extLst>
          </p:cNvPr>
          <p:cNvSpPr>
            <a:spLocks noGrp="1"/>
          </p:cNvSpPr>
          <p:nvPr>
            <p:ph type="body" sz="quarter" idx="62"/>
          </p:nvPr>
        </p:nvSpPr>
        <p:spPr/>
        <p:txBody>
          <a:bodyPr/>
          <a:lstStyle/>
          <a:p>
            <a:r>
              <a:rPr lang="en-US" dirty="0"/>
              <a:t>SL </a:t>
            </a:r>
            <a:r>
              <a:rPr lang="en-US" dirty="0" err="1"/>
              <a:t>RedCap</a:t>
            </a:r>
            <a:endParaRPr lang="en-US" dirty="0"/>
          </a:p>
        </p:txBody>
      </p:sp>
      <p:pic>
        <p:nvPicPr>
          <p:cNvPr id="5" name="Picture 8">
            <a:extLst>
              <a:ext uri="{FF2B5EF4-FFF2-40B4-BE49-F238E27FC236}">
                <a16:creationId xmlns:a16="http://schemas.microsoft.com/office/drawing/2014/main" id="{75F15505-21EC-439F-860B-401892589FA9}"/>
              </a:ext>
            </a:extLst>
          </p:cNvPr>
          <p:cNvPicPr>
            <a:picLocks noGrp="1"/>
          </p:cNvPicPr>
          <p:nvPr>
            <p:ph sz="quarter" idx="59"/>
          </p:nvPr>
        </p:nvPicPr>
        <p:blipFill>
          <a:blip r:embed="rId2"/>
          <a:stretch>
            <a:fillRect/>
          </a:stretch>
        </p:blipFill>
        <p:spPr>
          <a:xfrm>
            <a:off x="158125" y="1134334"/>
            <a:ext cx="5208633" cy="267549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F329FD24-EE9A-4BEA-AAAC-F7B7B8BF828D}"/>
              </a:ext>
            </a:extLst>
          </p:cNvPr>
          <p:cNvPicPr/>
          <p:nvPr/>
        </p:nvPicPr>
        <p:blipFill>
          <a:blip r:embed="rId3"/>
          <a:stretch>
            <a:fillRect/>
          </a:stretch>
        </p:blipFill>
        <p:spPr>
          <a:xfrm>
            <a:off x="5838003" y="1046640"/>
            <a:ext cx="6122035" cy="2765425"/>
          </a:xfrm>
          <a:prstGeom prst="rect">
            <a:avLst/>
          </a:prstGeom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id="{C4250DBE-AC98-4B89-A576-15FFCC636BC3}"/>
              </a:ext>
            </a:extLst>
          </p:cNvPr>
          <p:cNvSpPr/>
          <p:nvPr/>
        </p:nvSpPr>
        <p:spPr>
          <a:xfrm>
            <a:off x="1540312" y="3729878"/>
            <a:ext cx="18987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Home automation</a:t>
            </a: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D9920CDA-32CB-4E37-97C2-18C5546BBACF}"/>
              </a:ext>
            </a:extLst>
          </p:cNvPr>
          <p:cNvSpPr/>
          <p:nvPr/>
        </p:nvSpPr>
        <p:spPr>
          <a:xfrm>
            <a:off x="7998389" y="3729878"/>
            <a:ext cx="180126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</a:rPr>
              <a:t>Wearable devices</a:t>
            </a:r>
            <a:endParaRPr lang="en-US" dirty="0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2BB77ABC-FE1D-49F8-BD28-67827E3A80B8}"/>
              </a:ext>
            </a:extLst>
          </p:cNvPr>
          <p:cNvSpPr/>
          <p:nvPr/>
        </p:nvSpPr>
        <p:spPr>
          <a:xfrm>
            <a:off x="158125" y="4023383"/>
            <a:ext cx="118019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>
                <a:ea typeface="Times New Roman" panose="02020603050405020304" pitchFamily="18" charset="0"/>
              </a:rPr>
              <a:t>Great demand in the industry on the non-cellular wireless commercial IoT use cases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600" dirty="0">
                <a:ea typeface="Times New Roman" panose="02020603050405020304" pitchFamily="18" charset="0"/>
              </a:rPr>
              <a:t>Including such as the personal IoT device (earbuds, sensor, etc.), wireless docking, wireless streaming, etc.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>
                <a:ea typeface="Times New Roman" panose="02020603050405020304" pitchFamily="18" charset="0"/>
              </a:rPr>
              <a:t>Personal local IoT networks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600" dirty="0">
                <a:ea typeface="Times New Roman" panose="02020603050405020304" pitchFamily="18" charset="0"/>
              </a:rPr>
              <a:t>Becoming complex network topology while self organizing/management/maintenance is desirable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sz="1600" dirty="0"/>
              <a:t>Typically installed/maintained by a consumer, not a telecom or wireless specialist/professional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600" dirty="0">
                <a:ea typeface="Times New Roman" panose="02020603050405020304" pitchFamily="18" charset="0"/>
              </a:rPr>
              <a:t>Demanding high traffic volume</a:t>
            </a:r>
            <a:r>
              <a:rPr lang="en-US" sz="1600" dirty="0"/>
              <a:t>, e.g., Hi-Res Audio/Music, Wireless Display, gaming, etc.</a:t>
            </a:r>
            <a:endParaRPr lang="en-US" sz="1600" dirty="0">
              <a:ea typeface="Times New Roman" panose="02020603050405020304" pitchFamily="18" charset="0"/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600" dirty="0">
                <a:ea typeface="Times New Roman" panose="02020603050405020304" pitchFamily="18" charset="0"/>
              </a:rPr>
              <a:t>While devices are severely sensitive to </a:t>
            </a:r>
            <a:r>
              <a:rPr lang="en-US" sz="1600" dirty="0"/>
              <a:t>the weight and size of the devices, and </a:t>
            </a:r>
            <a:r>
              <a:rPr lang="en-US" sz="1600" dirty="0">
                <a:ea typeface="Times New Roman" panose="02020603050405020304" pitchFamily="18" charset="0"/>
              </a:rPr>
              <a:t>most highly battery constrained.</a:t>
            </a:r>
            <a:endParaRPr lang="en-US" sz="1600" dirty="0"/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sz="1600" dirty="0"/>
              <a:t>Usually constrained by the physical dimension limitations, such as sensor, earbuds, etc. 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endParaRPr lang="en-US" sz="1600" dirty="0"/>
          </a:p>
        </p:txBody>
      </p:sp>
      <p:sp>
        <p:nvSpPr>
          <p:cNvPr id="10" name="内容占位符 2">
            <a:extLst>
              <a:ext uri="{FF2B5EF4-FFF2-40B4-BE49-F238E27FC236}">
                <a16:creationId xmlns:a16="http://schemas.microsoft.com/office/drawing/2014/main" id="{F72E47A0-59B9-4131-8ADD-69D98A45AF58}"/>
              </a:ext>
            </a:extLst>
          </p:cNvPr>
          <p:cNvSpPr txBox="1">
            <a:spLocks/>
          </p:cNvSpPr>
          <p:nvPr/>
        </p:nvSpPr>
        <p:spPr>
          <a:xfrm>
            <a:off x="178113" y="5507421"/>
            <a:ext cx="11917178" cy="1341018"/>
          </a:xfrm>
          <a:prstGeom prst="rect">
            <a:avLst/>
          </a:prstGeom>
        </p:spPr>
        <p:txBody>
          <a:bodyPr vert="horz" lIns="45720" tIns="22860" rIns="45720" bIns="22860" rtlCol="0" anchor="t">
            <a:noAutofit/>
          </a:bodyPr>
          <a:lstStyle>
            <a:lvl1pPr marL="0" indent="0" algn="l" defTabSz="1828709" rtl="0" eaLnBrk="1" latinLnBrk="0" hangingPunct="1">
              <a:lnSpc>
                <a:spcPct val="125000"/>
              </a:lnSpc>
              <a:spcBef>
                <a:spcPts val="2000"/>
              </a:spcBef>
              <a:spcAft>
                <a:spcPts val="0"/>
              </a:spcAft>
              <a:buFont typeface="Arial" panose="020B0604020202020204" pitchFamily="34" charset="0"/>
              <a:buNone/>
              <a:defRPr sz="28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vivo type CN简 Light" panose="02000400000000000000" charset="-122"/>
                <a:ea typeface="vivo type CN简 Light" panose="02000400000000000000" charset="-122"/>
                <a:cs typeface="vivo type CN简 Light" panose="02000400000000000000" charset="-122"/>
              </a:defRPr>
            </a:lvl1pPr>
            <a:lvl2pPr marL="635000" indent="0" algn="l" defTabSz="1828709" rtl="0" eaLnBrk="1" latinLnBrk="0" hangingPunct="1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Font typeface="Arial" panose="020B0604020202020204" pitchFamily="34" charset="0"/>
              <a:buNone/>
              <a:defRPr sz="28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vivo type CN简 Light" panose="02000400000000000000" charset="-122"/>
                <a:ea typeface="vivo type CN简 Light" panose="02000400000000000000" charset="-122"/>
                <a:cs typeface="vivo type CN简 Light" panose="02000400000000000000" charset="-122"/>
              </a:defRPr>
            </a:lvl2pPr>
            <a:lvl3pPr marL="1270000" indent="0" algn="l" defTabSz="1828709" rtl="0" eaLnBrk="1" latinLnBrk="0" hangingPunct="1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Font typeface="Arial" panose="020B0604020202020204" pitchFamily="34" charset="0"/>
              <a:buNone/>
              <a:defRPr sz="28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vivo type CN简 Light" panose="02000400000000000000" charset="-122"/>
                <a:ea typeface="vivo type CN简 Light" panose="02000400000000000000" charset="-122"/>
                <a:cs typeface="vivo type CN简 Light" panose="02000400000000000000" charset="-122"/>
              </a:defRPr>
            </a:lvl3pPr>
            <a:lvl4pPr marL="1905000" indent="0" algn="l" defTabSz="1828709" rtl="0" eaLnBrk="1" latinLnBrk="0" hangingPunct="1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Font typeface="Arial" panose="020B0604020202020204" pitchFamily="34" charset="0"/>
              <a:buNone/>
              <a:defRPr sz="28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vivo type CN简 Light" panose="02000400000000000000" charset="-122"/>
                <a:ea typeface="vivo type CN简 Light" panose="02000400000000000000" charset="-122"/>
                <a:cs typeface="vivo type CN简 Light" panose="02000400000000000000" charset="-122"/>
              </a:defRPr>
            </a:lvl4pPr>
            <a:lvl5pPr marL="2540000" indent="0" algn="l" defTabSz="1828709" rtl="0" eaLnBrk="1" latinLnBrk="0" hangingPunct="1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Font typeface="Arial" panose="020B0604020202020204" pitchFamily="34" charset="0"/>
              <a:buNone/>
              <a:defRPr sz="28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vivo type CN简 Light" panose="02000400000000000000" charset="-122"/>
                <a:ea typeface="vivo type CN简 Light" panose="02000400000000000000" charset="-122"/>
                <a:cs typeface="vivo type CN简 Light" panose="02000400000000000000" charset="-122"/>
              </a:defRPr>
            </a:lvl5pPr>
            <a:lvl6pPr marL="5028949" indent="-457177" algn="l" defTabSz="1828709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943303" indent="-457177" algn="l" defTabSz="1828709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857657" indent="-457177" algn="l" defTabSz="1828709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72011" indent="-457177" algn="l" defTabSz="1828709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indent="-228600">
              <a:spcBef>
                <a:spcPts val="0"/>
              </a:spcBef>
              <a:buFont typeface="Arial" panose="020B0604020202020204" pitchFamily="34" charset="0"/>
              <a:buChar char="•"/>
            </a:pPr>
            <a:endParaRPr kumimoji="1" lang="en-US" altLang="zh-CN" sz="1800" b="1" dirty="0">
              <a:solidFill>
                <a:schemeClr val="accent1"/>
              </a:solidFill>
              <a:latin typeface="+mn-lt"/>
              <a:ea typeface="方正兰亭黑简体" panose="02000000000000000000" pitchFamily="2" charset="-122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kumimoji="1" lang="en-US" altLang="zh-CN" sz="1600" b="1" dirty="0">
                <a:solidFill>
                  <a:schemeClr val="accent1"/>
                </a:solidFill>
                <a:latin typeface="+mn-lt"/>
                <a:ea typeface="方正兰亭黑简体" panose="02000000000000000000" pitchFamily="2" charset="-122"/>
              </a:rPr>
              <a:t>Observation: </a:t>
            </a:r>
            <a:r>
              <a:rPr lang="en-US" sz="1600" b="1" dirty="0">
                <a:latin typeface="+mn-lt"/>
                <a:sym typeface="Wingdings" panose="05000000000000000000" pitchFamily="2" charset="2"/>
              </a:rPr>
              <a:t>NR sidelink has very high potentials to enable 3GPP system in this market, E.g., highly controllable and manageable with operators involved</a:t>
            </a:r>
            <a:r>
              <a:rPr lang="en-US" sz="1600" dirty="0">
                <a:latin typeface="+mn-lt"/>
                <a:sym typeface="Wingdings" panose="05000000000000000000" pitchFamily="2" charset="2"/>
              </a:rPr>
              <a:t>.</a:t>
            </a:r>
          </a:p>
          <a:p>
            <a:pPr marL="228600" indent="-228600">
              <a:spcBef>
                <a:spcPts val="0"/>
              </a:spcBef>
              <a:buFont typeface="Arial" panose="020B0604020202020204" pitchFamily="34" charset="0"/>
              <a:buChar char="•"/>
            </a:pPr>
            <a:endParaRPr kumimoji="1" lang="en-US" altLang="zh-CN" sz="1600" dirty="0">
              <a:latin typeface="+mn-lt"/>
              <a:ea typeface="方正兰亭黑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7051870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A4398500-C201-4421-88D0-E916E9FCC79C}"/>
              </a:ext>
            </a:extLst>
          </p:cNvPr>
          <p:cNvSpPr>
            <a:spLocks noGrp="1"/>
          </p:cNvSpPr>
          <p:nvPr>
            <p:ph sz="quarter" idx="59"/>
          </p:nvPr>
        </p:nvSpPr>
        <p:spPr/>
        <p:txBody>
          <a:bodyPr/>
          <a:lstStyle/>
          <a:p>
            <a:r>
              <a:rPr lang="en-US" sz="2000" dirty="0">
                <a:latin typeface="+mn-lt"/>
                <a:sym typeface="Wingdings" panose="05000000000000000000" pitchFamily="2" charset="2"/>
              </a:rPr>
              <a:t>NR sidelink has very high potentials to enable 3GPP system in the personal IoT market</a:t>
            </a:r>
          </a:p>
          <a:p>
            <a:pPr lvl="1"/>
            <a:r>
              <a:rPr lang="en-US" sz="2000" dirty="0">
                <a:latin typeface="+mn-lt"/>
                <a:sym typeface="Wingdings" panose="05000000000000000000" pitchFamily="2" charset="2"/>
              </a:rPr>
              <a:t>E.g., highly controllable/manageable with operators involved</a:t>
            </a:r>
          </a:p>
          <a:p>
            <a:endParaRPr lang="en-US" sz="2000" dirty="0">
              <a:latin typeface="+mn-lt"/>
            </a:endParaRPr>
          </a:p>
          <a:p>
            <a:r>
              <a:rPr lang="en-US" sz="2000" dirty="0">
                <a:latin typeface="+mn-lt"/>
              </a:rPr>
              <a:t>However, the </a:t>
            </a:r>
            <a:r>
              <a:rPr lang="en-US" sz="2000" b="1" dirty="0">
                <a:latin typeface="+mn-lt"/>
              </a:rPr>
              <a:t>power consumption and device complexity </a:t>
            </a:r>
            <a:r>
              <a:rPr lang="en-US" sz="2000" dirty="0">
                <a:latin typeface="+mn-lt"/>
              </a:rPr>
              <a:t>level are not good enough for many commercial personal devices (HMD, watch, earbud, etc.).</a:t>
            </a:r>
          </a:p>
          <a:p>
            <a:pPr marL="0" indent="0">
              <a:buNone/>
            </a:pPr>
            <a:endParaRPr lang="en-US" b="1" dirty="0">
              <a:latin typeface="+mn-lt"/>
            </a:endParaRPr>
          </a:p>
          <a:p>
            <a:endParaRPr lang="en-US" dirty="0">
              <a:latin typeface="+mn-lt"/>
            </a:endParaRPr>
          </a:p>
          <a:p>
            <a:endParaRPr lang="en-US" dirty="0">
              <a:latin typeface="+mn-lt"/>
            </a:endParaRPr>
          </a:p>
          <a:p>
            <a:endParaRPr lang="en-US" dirty="0">
              <a:latin typeface="+mn-lt"/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90D41CD-CD3A-438F-8603-5F57BB274104}"/>
              </a:ext>
            </a:extLst>
          </p:cNvPr>
          <p:cNvSpPr>
            <a:spLocks noGrp="1"/>
          </p:cNvSpPr>
          <p:nvPr>
            <p:ph type="body" sz="quarter" idx="61"/>
          </p:nvPr>
        </p:nvSpPr>
        <p:spPr/>
        <p:txBody>
          <a:bodyPr/>
          <a:lstStyle/>
          <a:p>
            <a:r>
              <a:rPr lang="en-US" dirty="0"/>
              <a:t>Motivation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2ED2EB1-6031-4BD9-B606-656E41DD2830}"/>
              </a:ext>
            </a:extLst>
          </p:cNvPr>
          <p:cNvSpPr>
            <a:spLocks noGrp="1"/>
          </p:cNvSpPr>
          <p:nvPr>
            <p:ph type="body" sz="quarter" idx="62"/>
          </p:nvPr>
        </p:nvSpPr>
        <p:spPr>
          <a:xfrm>
            <a:off x="560744" y="742370"/>
            <a:ext cx="9194219" cy="267033"/>
          </a:xfrm>
        </p:spPr>
        <p:txBody>
          <a:bodyPr/>
          <a:lstStyle/>
          <a:p>
            <a:r>
              <a:rPr lang="en-US" dirty="0"/>
              <a:t>SL </a:t>
            </a:r>
            <a:r>
              <a:rPr lang="en-US" dirty="0" err="1"/>
              <a:t>RedCap</a:t>
            </a:r>
            <a:endParaRPr lang="en-US" dirty="0"/>
          </a:p>
        </p:txBody>
      </p:sp>
      <p:sp>
        <p:nvSpPr>
          <p:cNvPr id="5" name="内容占位符 2">
            <a:extLst>
              <a:ext uri="{FF2B5EF4-FFF2-40B4-BE49-F238E27FC236}">
                <a16:creationId xmlns:a16="http://schemas.microsoft.com/office/drawing/2014/main" id="{AFF72E3F-4A83-44CA-996A-D890BB647A9D}"/>
              </a:ext>
            </a:extLst>
          </p:cNvPr>
          <p:cNvSpPr txBox="1">
            <a:spLocks/>
          </p:cNvSpPr>
          <p:nvPr/>
        </p:nvSpPr>
        <p:spPr>
          <a:xfrm>
            <a:off x="629587" y="4343400"/>
            <a:ext cx="10603043" cy="2027690"/>
          </a:xfrm>
          <a:prstGeom prst="rect">
            <a:avLst/>
          </a:prstGeom>
        </p:spPr>
        <p:txBody>
          <a:bodyPr vert="horz" lIns="45720" tIns="22860" rIns="45720" bIns="22860" rtlCol="0" anchor="t">
            <a:noAutofit/>
          </a:bodyPr>
          <a:lstStyle>
            <a:lvl1pPr marL="0" indent="0" algn="l" defTabSz="1828709" rtl="0" eaLnBrk="1" latinLnBrk="0" hangingPunct="1">
              <a:lnSpc>
                <a:spcPct val="125000"/>
              </a:lnSpc>
              <a:spcBef>
                <a:spcPts val="2000"/>
              </a:spcBef>
              <a:spcAft>
                <a:spcPts val="0"/>
              </a:spcAft>
              <a:buFont typeface="Arial" panose="020B0604020202020204" pitchFamily="34" charset="0"/>
              <a:buNone/>
              <a:defRPr sz="28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vivo type CN简 Light" panose="02000400000000000000" charset="-122"/>
                <a:ea typeface="vivo type CN简 Light" panose="02000400000000000000" charset="-122"/>
                <a:cs typeface="vivo type CN简 Light" panose="02000400000000000000" charset="-122"/>
              </a:defRPr>
            </a:lvl1pPr>
            <a:lvl2pPr marL="635000" indent="0" algn="l" defTabSz="1828709" rtl="0" eaLnBrk="1" latinLnBrk="0" hangingPunct="1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Font typeface="Arial" panose="020B0604020202020204" pitchFamily="34" charset="0"/>
              <a:buNone/>
              <a:defRPr sz="28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vivo type CN简 Light" panose="02000400000000000000" charset="-122"/>
                <a:ea typeface="vivo type CN简 Light" panose="02000400000000000000" charset="-122"/>
                <a:cs typeface="vivo type CN简 Light" panose="02000400000000000000" charset="-122"/>
              </a:defRPr>
            </a:lvl2pPr>
            <a:lvl3pPr marL="1270000" indent="0" algn="l" defTabSz="1828709" rtl="0" eaLnBrk="1" latinLnBrk="0" hangingPunct="1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Font typeface="Arial" panose="020B0604020202020204" pitchFamily="34" charset="0"/>
              <a:buNone/>
              <a:defRPr sz="28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vivo type CN简 Light" panose="02000400000000000000" charset="-122"/>
                <a:ea typeface="vivo type CN简 Light" panose="02000400000000000000" charset="-122"/>
                <a:cs typeface="vivo type CN简 Light" panose="02000400000000000000" charset="-122"/>
              </a:defRPr>
            </a:lvl3pPr>
            <a:lvl4pPr marL="1905000" indent="0" algn="l" defTabSz="1828709" rtl="0" eaLnBrk="1" latinLnBrk="0" hangingPunct="1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Font typeface="Arial" panose="020B0604020202020204" pitchFamily="34" charset="0"/>
              <a:buNone/>
              <a:defRPr sz="28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vivo type CN简 Light" panose="02000400000000000000" charset="-122"/>
                <a:ea typeface="vivo type CN简 Light" panose="02000400000000000000" charset="-122"/>
                <a:cs typeface="vivo type CN简 Light" panose="02000400000000000000" charset="-122"/>
              </a:defRPr>
            </a:lvl4pPr>
            <a:lvl5pPr marL="2540000" indent="0" algn="l" defTabSz="1828709" rtl="0" eaLnBrk="1" latinLnBrk="0" hangingPunct="1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Font typeface="Arial" panose="020B0604020202020204" pitchFamily="34" charset="0"/>
              <a:buNone/>
              <a:defRPr sz="28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vivo type CN简 Light" panose="02000400000000000000" charset="-122"/>
                <a:ea typeface="vivo type CN简 Light" panose="02000400000000000000" charset="-122"/>
                <a:cs typeface="vivo type CN简 Light" panose="02000400000000000000" charset="-122"/>
              </a:defRPr>
            </a:lvl5pPr>
            <a:lvl6pPr marL="5028949" indent="-457177" algn="l" defTabSz="1828709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943303" indent="-457177" algn="l" defTabSz="1828709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857657" indent="-457177" algn="l" defTabSz="1828709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72011" indent="-457177" algn="l" defTabSz="1828709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indent="-22860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kumimoji="1" lang="en-US" altLang="zh-CN" sz="1800" b="1" dirty="0">
                <a:solidFill>
                  <a:schemeClr val="accent1"/>
                </a:solidFill>
                <a:ea typeface="方正兰亭黑简体" panose="02000000000000000000" pitchFamily="2" charset="-122"/>
              </a:rPr>
              <a:t>Proposal: </a:t>
            </a:r>
            <a:r>
              <a:rPr kumimoji="1" lang="en-US" altLang="zh-CN" sz="1800" b="1" dirty="0">
                <a:latin typeface="+mn-lt"/>
                <a:ea typeface="方正兰亭黑简体" panose="02000000000000000000" pitchFamily="2" charset="-122"/>
              </a:rPr>
              <a:t>Supporting SL </a:t>
            </a:r>
            <a:r>
              <a:rPr kumimoji="1" lang="en-US" altLang="zh-CN" sz="1800" b="1" dirty="0" err="1">
                <a:latin typeface="+mn-lt"/>
                <a:ea typeface="方正兰亭黑简体" panose="02000000000000000000" pitchFamily="2" charset="-122"/>
              </a:rPr>
              <a:t>RedCap</a:t>
            </a:r>
            <a:r>
              <a:rPr kumimoji="1" lang="en-US" altLang="zh-CN" sz="1800" b="1" dirty="0">
                <a:latin typeface="+mn-lt"/>
                <a:ea typeface="方正兰亭黑简体" panose="02000000000000000000" pitchFamily="2" charset="-122"/>
              </a:rPr>
              <a:t> in Rel-19</a:t>
            </a:r>
          </a:p>
          <a:p>
            <a:pPr marL="863600" lvl="1" indent="-22860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kumimoji="1" lang="en-US" altLang="zh-CN" sz="1800" b="1" dirty="0">
                <a:solidFill>
                  <a:schemeClr val="tx1"/>
                </a:solidFill>
                <a:latin typeface="+mn-lt"/>
                <a:ea typeface="方正兰亭黑简体" panose="02000000000000000000" pitchFamily="2" charset="-122"/>
              </a:rPr>
              <a:t>Enabling PA-less sidelink device </a:t>
            </a:r>
          </a:p>
          <a:p>
            <a:pPr marL="863600" lvl="1" indent="-22860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kumimoji="1" lang="en-US" altLang="zh-CN" sz="1800" b="1" dirty="0">
                <a:solidFill>
                  <a:schemeClr val="tx1"/>
                </a:solidFill>
                <a:latin typeface="+mn-lt"/>
                <a:ea typeface="方正兰亭黑简体" panose="02000000000000000000" pitchFamily="2" charset="-122"/>
              </a:rPr>
              <a:t>Enabling very low power (VLP) operations (such as SL underlay, VLP channel access, etc.)</a:t>
            </a:r>
          </a:p>
          <a:p>
            <a:pPr marL="863600" lvl="1" indent="-22860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kumimoji="1" lang="en-US" altLang="zh-CN" sz="1800" b="1" dirty="0">
                <a:solidFill>
                  <a:schemeClr val="tx1"/>
                </a:solidFill>
                <a:latin typeface="+mn-lt"/>
                <a:ea typeface="方正兰亭黑简体" panose="02000000000000000000" pitchFamily="2" charset="-122"/>
              </a:rPr>
              <a:t>Introducing SL WUS signal and operations</a:t>
            </a:r>
          </a:p>
          <a:p>
            <a:pPr marL="228600" indent="-228600">
              <a:spcBef>
                <a:spcPts val="0"/>
              </a:spcBef>
              <a:buFont typeface="Arial" panose="020B0604020202020204" pitchFamily="34" charset="0"/>
              <a:buChar char="•"/>
            </a:pPr>
            <a:endParaRPr kumimoji="1" lang="en-US" altLang="zh-CN" sz="1800" dirty="0">
              <a:solidFill>
                <a:schemeClr val="tx1"/>
              </a:solidFill>
              <a:latin typeface="+mn-lt"/>
              <a:ea typeface="方正兰亭黑简体" panose="02000000000000000000" pitchFamily="2" charset="-122"/>
            </a:endParaRPr>
          </a:p>
          <a:p>
            <a:pPr marL="228600" indent="-228600">
              <a:spcBef>
                <a:spcPts val="0"/>
              </a:spcBef>
              <a:buFont typeface="Arial" panose="020B0604020202020204" pitchFamily="34" charset="0"/>
              <a:buChar char="•"/>
            </a:pPr>
            <a:endParaRPr kumimoji="1" lang="en-US" altLang="zh-CN" sz="1800" dirty="0">
              <a:solidFill>
                <a:schemeClr val="tx1"/>
              </a:solidFill>
              <a:latin typeface="+mn-lt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1470535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>
            <a:extLst>
              <a:ext uri="{FF2B5EF4-FFF2-40B4-BE49-F238E27FC236}">
                <a16:creationId xmlns:a16="http://schemas.microsoft.com/office/drawing/2014/main" id="{275849CD-9309-4DBA-A90C-6BED8EBB96E9}"/>
              </a:ext>
            </a:extLst>
          </p:cNvPr>
          <p:cNvSpPr>
            <a:spLocks noGrp="1"/>
          </p:cNvSpPr>
          <p:nvPr>
            <p:ph sz="quarter" idx="59"/>
          </p:nvPr>
        </p:nvSpPr>
        <p:spPr>
          <a:xfrm>
            <a:off x="560744" y="1206111"/>
            <a:ext cx="11033080" cy="1176078"/>
          </a:xfrm>
        </p:spPr>
        <p:txBody>
          <a:bodyPr>
            <a:normAutofit fontScale="92500" lnSpcReduction="10000"/>
          </a:bodyPr>
          <a:lstStyle/>
          <a:p>
            <a:r>
              <a:rPr lang="en-US" dirty="0">
                <a:latin typeface="+mn-lt"/>
              </a:rPr>
              <a:t>UE power class</a:t>
            </a:r>
          </a:p>
          <a:p>
            <a:pPr lvl="1"/>
            <a:r>
              <a:rPr lang="en-US" dirty="0">
                <a:latin typeface="+mn-lt"/>
              </a:rPr>
              <a:t>Power class 3 (23dBm), Power class 2(26dBm) supported for general use cases of Uu (as well as for sidelink)</a:t>
            </a:r>
          </a:p>
          <a:p>
            <a:pPr lvl="1"/>
            <a:r>
              <a:rPr lang="en-US" dirty="0">
                <a:latin typeface="+mn-lt"/>
              </a:rPr>
              <a:t>LTE </a:t>
            </a:r>
            <a:r>
              <a:rPr lang="en-US" dirty="0" err="1">
                <a:latin typeface="+mn-lt"/>
              </a:rPr>
              <a:t>eMTC</a:t>
            </a:r>
            <a:r>
              <a:rPr lang="en-US" dirty="0">
                <a:latin typeface="+mn-lt"/>
              </a:rPr>
              <a:t> and NB-IOT supports power class 5 (20dBm) and power class 6 (14dBm) (Not supported for sidelink</a:t>
            </a:r>
            <a:r>
              <a:rPr lang="en-US" dirty="0">
                <a:latin typeface="+mn-lt"/>
                <a:ea typeface="方正兰亭黑简体" panose="02000000000000000000"/>
                <a:cs typeface="Calibri" panose="020F0502020204030204" pitchFamily="34" charset="0"/>
              </a:rPr>
              <a:t>)</a:t>
            </a:r>
            <a:endParaRPr lang="en-US" dirty="0">
              <a:latin typeface="+mn-lt"/>
            </a:endParaRP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82577C90-1788-4901-9B9E-5ADEF2C85638}"/>
              </a:ext>
            </a:extLst>
          </p:cNvPr>
          <p:cNvSpPr>
            <a:spLocks noGrp="1"/>
          </p:cNvSpPr>
          <p:nvPr>
            <p:ph type="body" sz="quarter" idx="61"/>
          </p:nvPr>
        </p:nvSpPr>
        <p:spPr/>
        <p:txBody>
          <a:bodyPr/>
          <a:lstStyle/>
          <a:p>
            <a:r>
              <a:rPr lang="en-US" dirty="0"/>
              <a:t>PA-less sidelink devices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6DD6F15-5009-4A24-98D2-EAEC0BD69699}"/>
              </a:ext>
            </a:extLst>
          </p:cNvPr>
          <p:cNvSpPr>
            <a:spLocks noGrp="1"/>
          </p:cNvSpPr>
          <p:nvPr>
            <p:ph type="body" sz="quarter" idx="62"/>
          </p:nvPr>
        </p:nvSpPr>
        <p:spPr/>
        <p:txBody>
          <a:bodyPr/>
          <a:lstStyle/>
          <a:p>
            <a:r>
              <a:rPr lang="en-US" dirty="0"/>
              <a:t>SL </a:t>
            </a:r>
            <a:r>
              <a:rPr lang="en-US" dirty="0" err="1"/>
              <a:t>RedCap</a:t>
            </a:r>
            <a:endParaRPr lang="en-US" dirty="0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7D6C285C-C390-46EE-9E4D-662E1BE57D6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74540" y="2444096"/>
            <a:ext cx="6417460" cy="4047691"/>
          </a:xfrm>
          <a:prstGeom prst="rect">
            <a:avLst/>
          </a:prstGeom>
        </p:spPr>
      </p:pic>
      <p:sp>
        <p:nvSpPr>
          <p:cNvPr id="6" name="内容占位符 1">
            <a:extLst>
              <a:ext uri="{FF2B5EF4-FFF2-40B4-BE49-F238E27FC236}">
                <a16:creationId xmlns:a16="http://schemas.microsoft.com/office/drawing/2014/main" id="{0764D97E-89A5-41AE-A37F-B9FF3D4ECF61}"/>
              </a:ext>
            </a:extLst>
          </p:cNvPr>
          <p:cNvSpPr txBox="1">
            <a:spLocks/>
          </p:cNvSpPr>
          <p:nvPr/>
        </p:nvSpPr>
        <p:spPr>
          <a:xfrm>
            <a:off x="560744" y="2924324"/>
            <a:ext cx="5310217" cy="3420097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marL="228600" indent="-228600" algn="l" defTabSz="914355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sz="1600" b="0" i="0" kern="120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369094" indent="-228600" algn="l" defTabSz="914355" rtl="0" eaLnBrk="1" latinLnBrk="0" hangingPunct="1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sz="1600" b="0" i="0" kern="120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540544" indent="-228600" algn="l" defTabSz="914355" rtl="0" eaLnBrk="1" latinLnBrk="0" hangingPunct="1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sz="1600" b="0" i="0" kern="120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1123950" indent="-171450" algn="l" defTabSz="914355" rtl="0" eaLnBrk="1" latinLnBrk="0" hangingPunct="1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sz="1200" b="0" i="0" kern="120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1441450" indent="-171450" algn="l" defTabSz="914355" rtl="0" eaLnBrk="1" latinLnBrk="0" hangingPunct="1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sz="1200" b="0" i="0" kern="120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  <a:lvl6pPr marL="2514475" indent="-228589" algn="l" defTabSz="91435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652" indent="-228589" algn="l" defTabSz="91435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829" indent="-228589" algn="l" defTabSz="91435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006" indent="-228589" algn="l" defTabSz="91435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dirty="0">
                <a:latin typeface="+mn-lt"/>
              </a:rPr>
              <a:t>GaAs based external PA is required to support 23dBm</a:t>
            </a:r>
          </a:p>
          <a:p>
            <a:pPr lvl="1"/>
            <a:r>
              <a:rPr lang="en-US" sz="1400" dirty="0">
                <a:latin typeface="+mn-lt"/>
              </a:rPr>
              <a:t>The </a:t>
            </a:r>
            <a:r>
              <a:rPr lang="en-US" sz="1400" u="sng" dirty="0">
                <a:latin typeface="+mn-lt"/>
              </a:rPr>
              <a:t>PAE (PA efficiency) </a:t>
            </a:r>
            <a:r>
              <a:rPr lang="en-US" sz="1400" dirty="0">
                <a:latin typeface="+mn-lt"/>
              </a:rPr>
              <a:t>is very low (less than 5%) at low power level, e.g. 0~10dBm</a:t>
            </a:r>
          </a:p>
          <a:p>
            <a:pPr lvl="2"/>
            <a:r>
              <a:rPr lang="en-US" sz="1400" dirty="0">
                <a:latin typeface="+mn-lt"/>
              </a:rPr>
              <a:t>Typically for personal IoT or XR/gaming where the traffic is predominately within the localized area</a:t>
            </a:r>
          </a:p>
          <a:p>
            <a:pPr lvl="1"/>
            <a:r>
              <a:rPr lang="en-US" sz="1400" dirty="0">
                <a:latin typeface="+mn-lt"/>
              </a:rPr>
              <a:t>GaAs based PA also increases the </a:t>
            </a:r>
            <a:r>
              <a:rPr lang="en-US" sz="1400" u="sng" dirty="0">
                <a:latin typeface="+mn-lt"/>
              </a:rPr>
              <a:t>device cost</a:t>
            </a:r>
          </a:p>
          <a:p>
            <a:pPr lvl="2"/>
            <a:r>
              <a:rPr lang="en-US" sz="1400" dirty="0">
                <a:latin typeface="+mn-lt"/>
              </a:rPr>
              <a:t>10-12% overall relative cost saving</a:t>
            </a:r>
          </a:p>
          <a:p>
            <a:pPr lvl="1"/>
            <a:r>
              <a:rPr lang="en-US" sz="1400" dirty="0">
                <a:latin typeface="+mn-lt"/>
              </a:rPr>
              <a:t>Consuming internal </a:t>
            </a:r>
            <a:r>
              <a:rPr lang="en-US" sz="1400" u="sng" dirty="0">
                <a:latin typeface="+mn-lt"/>
              </a:rPr>
              <a:t>device space</a:t>
            </a:r>
          </a:p>
          <a:p>
            <a:pPr lvl="2"/>
            <a:r>
              <a:rPr lang="en-US" sz="1400" dirty="0">
                <a:latin typeface="+mn-lt"/>
              </a:rPr>
              <a:t>Especially for some personal IoT device such as glasses frames, earbuds, blood pressure monitor, </a:t>
            </a:r>
            <a:r>
              <a:rPr lang="en-US" sz="1400" dirty="0" err="1">
                <a:latin typeface="+mn-lt"/>
              </a:rPr>
              <a:t>etc</a:t>
            </a:r>
            <a:endParaRPr lang="en-US" sz="1400" dirty="0">
              <a:latin typeface="+mn-lt"/>
            </a:endParaRPr>
          </a:p>
          <a:p>
            <a:pPr lvl="2"/>
            <a:endParaRPr lang="en-US" sz="1400" dirty="0">
              <a:latin typeface="+mn-lt"/>
            </a:endParaRPr>
          </a:p>
          <a:p>
            <a:pPr lvl="1"/>
            <a:endParaRPr lang="en-US" sz="1400" dirty="0">
              <a:latin typeface="+mn-lt"/>
            </a:endParaRPr>
          </a:p>
          <a:p>
            <a:endParaRPr lang="en-US" sz="1400" dirty="0">
              <a:latin typeface="+mn-lt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2A4880B4-7D07-44C6-9B04-0C4CB24EDF81}"/>
              </a:ext>
            </a:extLst>
          </p:cNvPr>
          <p:cNvSpPr txBox="1"/>
          <p:nvPr/>
        </p:nvSpPr>
        <p:spPr>
          <a:xfrm>
            <a:off x="5505077" y="6406328"/>
            <a:ext cx="695638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100" b="1" dirty="0">
                <a:latin typeface="Arial" panose="020B0604020202020204" pitchFamily="34" charset="0"/>
                <a:cs typeface="Arial" panose="020B0604020202020204" pitchFamily="34" charset="0"/>
              </a:rPr>
              <a:t>Figure 1. Power efficiency (marked red when less than 5%), N78 and N41 </a:t>
            </a:r>
          </a:p>
          <a:p>
            <a:pPr algn="ctr"/>
            <a:r>
              <a:rPr lang="en-US" altLang="zh-CN" sz="1100" b="1" dirty="0">
                <a:latin typeface="Arial" panose="020B0604020202020204" pitchFamily="34" charset="0"/>
                <a:cs typeface="Arial" panose="020B0604020202020204" pitchFamily="34" charset="0"/>
              </a:rPr>
              <a:t>Two PA implementation choices:</a:t>
            </a:r>
            <a:r>
              <a:rPr lang="zh-CN" altLang="en-US" sz="11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1100" b="1" dirty="0">
                <a:latin typeface="Arial" panose="020B0604020202020204" pitchFamily="34" charset="0"/>
                <a:cs typeface="Arial" panose="020B0604020202020204" pitchFamily="34" charset="0"/>
              </a:rPr>
              <a:t>1) Constant 4.2V P_DC; 2) APT (adaptive power tracking)</a:t>
            </a:r>
          </a:p>
        </p:txBody>
      </p:sp>
    </p:spTree>
    <p:extLst>
      <p:ext uri="{BB962C8B-B14F-4D97-AF65-F5344CB8AC3E}">
        <p14:creationId xmlns:p14="http://schemas.microsoft.com/office/powerpoint/2010/main" val="107299832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388CC8F-F184-4CE6-870C-59CA361AB5F6}"/>
              </a:ext>
            </a:extLst>
          </p:cNvPr>
          <p:cNvSpPr>
            <a:spLocks noGrp="1"/>
          </p:cNvSpPr>
          <p:nvPr>
            <p:ph type="body" sz="quarter" idx="61"/>
          </p:nvPr>
        </p:nvSpPr>
        <p:spPr/>
        <p:txBody>
          <a:bodyPr/>
          <a:lstStyle/>
          <a:p>
            <a:r>
              <a:rPr lang="en-US" dirty="0"/>
              <a:t>Preliminary evaluation results of SL VLP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33C6BCD-1120-4E3D-810E-393BBCBEC4C5}"/>
              </a:ext>
            </a:extLst>
          </p:cNvPr>
          <p:cNvSpPr>
            <a:spLocks noGrp="1"/>
          </p:cNvSpPr>
          <p:nvPr>
            <p:ph type="body" sz="quarter" idx="62"/>
          </p:nvPr>
        </p:nvSpPr>
        <p:spPr/>
        <p:txBody>
          <a:bodyPr/>
          <a:lstStyle/>
          <a:p>
            <a:r>
              <a:rPr lang="en-US" dirty="0"/>
              <a:t>SL </a:t>
            </a:r>
            <a:r>
              <a:rPr lang="en-US" dirty="0" err="1"/>
              <a:t>RedCap</a:t>
            </a:r>
            <a:endParaRPr lang="en-US" dirty="0"/>
          </a:p>
        </p:txBody>
      </p:sp>
      <p:graphicFrame>
        <p:nvGraphicFramePr>
          <p:cNvPr id="10" name="表格 9">
            <a:extLst>
              <a:ext uri="{FF2B5EF4-FFF2-40B4-BE49-F238E27FC236}">
                <a16:creationId xmlns:a16="http://schemas.microsoft.com/office/drawing/2014/main" id="{AB26B4D8-47E5-7240-0C23-05A93450995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74621327"/>
              </p:ext>
            </p:extLst>
          </p:nvPr>
        </p:nvGraphicFramePr>
        <p:xfrm>
          <a:off x="7075422" y="1366689"/>
          <a:ext cx="3987482" cy="3810000"/>
        </p:xfrm>
        <a:graphic>
          <a:graphicData uri="http://schemas.openxmlformats.org/drawingml/2006/table">
            <a:tbl>
              <a:tblPr firstRow="1" firstCol="1" bandRow="1"/>
              <a:tblGrid>
                <a:gridCol w="1878126">
                  <a:extLst>
                    <a:ext uri="{9D8B030D-6E8A-4147-A177-3AD203B41FA5}">
                      <a16:colId xmlns:a16="http://schemas.microsoft.com/office/drawing/2014/main" val="214542877"/>
                    </a:ext>
                  </a:extLst>
                </a:gridCol>
                <a:gridCol w="2109356">
                  <a:extLst>
                    <a:ext uri="{9D8B030D-6E8A-4147-A177-3AD203B41FA5}">
                      <a16:colId xmlns:a16="http://schemas.microsoft.com/office/drawing/2014/main" val="3514708208"/>
                    </a:ext>
                  </a:extLst>
                </a:gridCol>
              </a:tblGrid>
              <a:tr h="117249">
                <a:tc>
                  <a:txBody>
                    <a:bodyPr/>
                    <a:lstStyle/>
                    <a:p>
                      <a:pPr algn="l"/>
                      <a:r>
                        <a:rPr lang="en-US" sz="1000" b="1" kern="0" dirty="0">
                          <a:solidFill>
                            <a:srgbClr val="000000"/>
                          </a:solidFill>
                          <a:effectLst/>
                          <a:latin typeface="Times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Parameter</a:t>
                      </a:r>
                      <a:endParaRPr lang="zh-CN" sz="1050" kern="1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b="1" kern="0" dirty="0">
                          <a:solidFill>
                            <a:srgbClr val="000000"/>
                          </a:solidFill>
                          <a:effectLst/>
                          <a:latin typeface="Times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value</a:t>
                      </a:r>
                      <a:endParaRPr lang="zh-CN" sz="1050" kern="1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60156177"/>
                  </a:ext>
                </a:extLst>
              </a:tr>
              <a:tr h="117249">
                <a:tc>
                  <a:txBody>
                    <a:bodyPr/>
                    <a:lstStyle/>
                    <a:p>
                      <a:pPr algn="l"/>
                      <a:r>
                        <a:rPr lang="en-US" sz="1000" kern="0" dirty="0">
                          <a:effectLst/>
                          <a:latin typeface="Times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Deployment</a:t>
                      </a:r>
                      <a:endParaRPr lang="zh-CN" sz="1050" kern="1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kern="0" dirty="0">
                          <a:effectLst/>
                          <a:latin typeface="Times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I</a:t>
                      </a:r>
                      <a:r>
                        <a:rPr lang="en-US" altLang="zh-CN" sz="1000" kern="0" dirty="0">
                          <a:effectLst/>
                          <a:latin typeface="Times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ndoor 120 * 80</a:t>
                      </a:r>
                      <a:endParaRPr lang="zh-CN" sz="1050" kern="1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2960745"/>
                  </a:ext>
                </a:extLst>
              </a:tr>
              <a:tr h="117249">
                <a:tc>
                  <a:txBody>
                    <a:bodyPr/>
                    <a:lstStyle/>
                    <a:p>
                      <a:pPr algn="l"/>
                      <a:r>
                        <a:rPr lang="en-US" altLang="zh-CN" sz="1000" kern="0" dirty="0">
                          <a:solidFill>
                            <a:schemeClr val="tx1"/>
                          </a:solidFill>
                          <a:effectLst/>
                          <a:latin typeface="Times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Carrier Frequency</a:t>
                      </a:r>
                      <a:endParaRPr lang="zh-CN" altLang="en-US" sz="1000" kern="0" dirty="0">
                        <a:solidFill>
                          <a:schemeClr val="tx1"/>
                        </a:solidFill>
                        <a:effectLst/>
                        <a:latin typeface="Times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kern="0" dirty="0">
                          <a:effectLst/>
                          <a:latin typeface="Times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6GH</a:t>
                      </a:r>
                      <a:r>
                        <a:rPr lang="en-US" altLang="zh-CN" sz="1000" kern="0" dirty="0">
                          <a:effectLst/>
                          <a:latin typeface="Times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z</a:t>
                      </a:r>
                      <a:endParaRPr lang="zh-CN" sz="1050" kern="1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78098191"/>
                  </a:ext>
                </a:extLst>
              </a:tr>
              <a:tr h="117249">
                <a:tc>
                  <a:txBody>
                    <a:bodyPr/>
                    <a:lstStyle/>
                    <a:p>
                      <a:pPr algn="l"/>
                      <a:r>
                        <a:rPr lang="en-US" sz="1000" kern="0" dirty="0">
                          <a:effectLst/>
                          <a:latin typeface="Times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Communication type</a:t>
                      </a:r>
                      <a:endParaRPr lang="zh-CN" sz="1050" kern="1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kern="0" dirty="0">
                          <a:effectLst/>
                          <a:latin typeface="Times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unicast</a:t>
                      </a:r>
                      <a:endParaRPr lang="zh-CN" sz="1050" kern="1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6624076"/>
                  </a:ext>
                </a:extLst>
              </a:tr>
              <a:tr h="117249">
                <a:tc>
                  <a:txBody>
                    <a:bodyPr/>
                    <a:lstStyle/>
                    <a:p>
                      <a:pPr algn="l"/>
                      <a:r>
                        <a:rPr lang="en-US" sz="1000" kern="0" dirty="0">
                          <a:effectLst/>
                          <a:latin typeface="Times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Bandwidth</a:t>
                      </a:r>
                      <a:endParaRPr lang="zh-CN" sz="1050" kern="1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kern="0" dirty="0">
                          <a:effectLst/>
                          <a:latin typeface="Times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20MHz</a:t>
                      </a:r>
                      <a:endParaRPr lang="zh-CN" sz="1050" kern="1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07601226"/>
                  </a:ext>
                </a:extLst>
              </a:tr>
              <a:tr h="117249">
                <a:tc>
                  <a:txBody>
                    <a:bodyPr/>
                    <a:lstStyle/>
                    <a:p>
                      <a:pPr algn="l"/>
                      <a:r>
                        <a:rPr lang="en-US" sz="1000" kern="0">
                          <a:effectLst/>
                          <a:latin typeface="Times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Subcarrier spacing</a:t>
                      </a:r>
                      <a:endParaRPr lang="zh-CN" sz="105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kern="0" dirty="0">
                          <a:effectLst/>
                          <a:latin typeface="Times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15KHz</a:t>
                      </a:r>
                      <a:endParaRPr lang="zh-CN" sz="1050" kern="1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90064259"/>
                  </a:ext>
                </a:extLst>
              </a:tr>
              <a:tr h="117249">
                <a:tc>
                  <a:txBody>
                    <a:bodyPr/>
                    <a:lstStyle/>
                    <a:p>
                      <a:pPr algn="l"/>
                      <a:r>
                        <a:rPr lang="en-US" altLang="zh-CN" sz="1000" kern="0" dirty="0">
                          <a:solidFill>
                            <a:schemeClr val="tx1"/>
                          </a:solidFill>
                          <a:effectLst/>
                          <a:latin typeface="Times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Channel model</a:t>
                      </a:r>
                      <a:endParaRPr lang="zh-CN" altLang="en-US" sz="1000" kern="0" dirty="0">
                        <a:solidFill>
                          <a:schemeClr val="tx1"/>
                        </a:solidFill>
                        <a:effectLst/>
                        <a:latin typeface="Times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sz="1000" kern="0" dirty="0">
                          <a:solidFill>
                            <a:schemeClr val="tx1"/>
                          </a:solidFill>
                          <a:effectLst/>
                          <a:latin typeface="Times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P2P link defined in TR 37.885</a:t>
                      </a:r>
                      <a:endParaRPr lang="zh-CN" altLang="en-US" sz="1000" kern="0" dirty="0">
                        <a:solidFill>
                          <a:schemeClr val="tx1"/>
                        </a:solidFill>
                        <a:effectLst/>
                        <a:latin typeface="Times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18026415"/>
                  </a:ext>
                </a:extLst>
              </a:tr>
              <a:tr h="117249">
                <a:tc>
                  <a:txBody>
                    <a:bodyPr/>
                    <a:lstStyle/>
                    <a:p>
                      <a:pPr algn="l"/>
                      <a:r>
                        <a:rPr lang="en-US" altLang="zh-CN" sz="1000" kern="0" dirty="0">
                          <a:solidFill>
                            <a:schemeClr val="tx1"/>
                          </a:solidFill>
                          <a:effectLst/>
                          <a:latin typeface="Times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Channel Access</a:t>
                      </a:r>
                      <a:endParaRPr lang="zh-CN" altLang="en-US" sz="1000" kern="0" dirty="0">
                        <a:solidFill>
                          <a:schemeClr val="tx1"/>
                        </a:solidFill>
                        <a:effectLst/>
                        <a:latin typeface="Times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sz="1000" kern="0" dirty="0">
                          <a:solidFill>
                            <a:schemeClr val="tx1"/>
                          </a:solidFill>
                          <a:effectLst/>
                          <a:latin typeface="Times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LBT type1 with CAPC P=2</a:t>
                      </a:r>
                      <a:endParaRPr lang="zh-CN" altLang="en-US" sz="1000" kern="0" dirty="0">
                        <a:solidFill>
                          <a:schemeClr val="tx1"/>
                        </a:solidFill>
                        <a:effectLst/>
                        <a:latin typeface="Times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1554392"/>
                  </a:ext>
                </a:extLst>
              </a:tr>
              <a:tr h="117249">
                <a:tc>
                  <a:txBody>
                    <a:bodyPr/>
                    <a:lstStyle/>
                    <a:p>
                      <a:pPr algn="l"/>
                      <a:r>
                        <a:rPr lang="en-US" altLang="zh-CN" sz="1000" kern="0" dirty="0">
                          <a:solidFill>
                            <a:schemeClr val="tx1"/>
                          </a:solidFill>
                          <a:effectLst/>
                          <a:latin typeface="Times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Resource allocation scheme</a:t>
                      </a:r>
                      <a:endParaRPr lang="zh-CN" altLang="en-US" sz="1000" kern="0" dirty="0">
                        <a:solidFill>
                          <a:schemeClr val="tx1"/>
                        </a:solidFill>
                        <a:effectLst/>
                        <a:latin typeface="Times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sz="1000" kern="0" dirty="0">
                          <a:solidFill>
                            <a:schemeClr val="tx1"/>
                          </a:solidFill>
                          <a:effectLst/>
                          <a:latin typeface="Times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R16 resource allocation mode 2 for single-slot based transmission</a:t>
                      </a:r>
                      <a:endParaRPr lang="zh-CN" altLang="en-US" sz="1000" kern="0" dirty="0">
                        <a:solidFill>
                          <a:schemeClr val="tx1"/>
                        </a:solidFill>
                        <a:effectLst/>
                        <a:latin typeface="Times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73080851"/>
                  </a:ext>
                </a:extLst>
              </a:tr>
              <a:tr h="117249">
                <a:tc>
                  <a:txBody>
                    <a:bodyPr/>
                    <a:lstStyle/>
                    <a:p>
                      <a:pPr algn="l"/>
                      <a:r>
                        <a:rPr lang="en-US" altLang="zh-CN" sz="1000" kern="0" dirty="0">
                          <a:solidFill>
                            <a:schemeClr val="tx1"/>
                          </a:solidFill>
                          <a:effectLst/>
                          <a:latin typeface="Times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ED threshold</a:t>
                      </a:r>
                      <a:endParaRPr lang="zh-CN" altLang="en-US" sz="1000" kern="0" dirty="0">
                        <a:solidFill>
                          <a:schemeClr val="tx1"/>
                        </a:solidFill>
                        <a:effectLst/>
                        <a:latin typeface="Times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sz="1000" kern="0" dirty="0">
                          <a:solidFill>
                            <a:schemeClr val="tx1"/>
                          </a:solidFill>
                          <a:effectLst/>
                          <a:latin typeface="Times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-70dBm</a:t>
                      </a:r>
                      <a:endParaRPr lang="zh-CN" altLang="en-US" sz="1000" kern="0" dirty="0">
                        <a:solidFill>
                          <a:schemeClr val="tx1"/>
                        </a:solidFill>
                        <a:effectLst/>
                        <a:latin typeface="Times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66510884"/>
                  </a:ext>
                </a:extLst>
              </a:tr>
              <a:tr h="194079">
                <a:tc>
                  <a:txBody>
                    <a:bodyPr/>
                    <a:lstStyle/>
                    <a:p>
                      <a:pPr algn="l"/>
                      <a:r>
                        <a:rPr lang="en-US" sz="1000" kern="0" dirty="0">
                          <a:effectLst/>
                          <a:latin typeface="Times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Traffic model</a:t>
                      </a:r>
                      <a:endParaRPr lang="zh-CN" sz="1050" kern="1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sz="1000" kern="0" dirty="0">
                          <a:solidFill>
                            <a:schemeClr val="tx1"/>
                          </a:solidFill>
                          <a:effectLst/>
                          <a:latin typeface="Times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Normal UE: FTP 3 as in TR 38.889 </a:t>
                      </a:r>
                      <a:r>
                        <a:rPr lang="el-GR" altLang="zh-CN" sz="1000" kern="0" dirty="0">
                          <a:solidFill>
                            <a:schemeClr val="tx1"/>
                          </a:solidFill>
                          <a:effectLst/>
                          <a:latin typeface="Times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λ= </a:t>
                      </a:r>
                      <a:r>
                        <a:rPr lang="en-US" altLang="zh-CN" sz="1000" kern="0" dirty="0">
                          <a:solidFill>
                            <a:schemeClr val="tx1"/>
                          </a:solidFill>
                          <a:effectLst/>
                          <a:latin typeface="Times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0.05,packet size: 0.5M</a:t>
                      </a:r>
                    </a:p>
                    <a:p>
                      <a:pPr algn="l"/>
                      <a:r>
                        <a:rPr lang="en-US" altLang="zh-CN" sz="1000" kern="0" dirty="0">
                          <a:solidFill>
                            <a:schemeClr val="tx1"/>
                          </a:solidFill>
                          <a:effectLst/>
                          <a:latin typeface="Times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VLP UE: The packet size of VLP UE is half of normal UE</a:t>
                      </a:r>
                    </a:p>
                    <a:p>
                      <a:pPr algn="l"/>
                      <a:r>
                        <a:rPr lang="en-US" altLang="zh-CN" sz="1000" kern="0" dirty="0">
                          <a:solidFill>
                            <a:schemeClr val="tx1"/>
                          </a:solidFill>
                          <a:effectLst/>
                          <a:latin typeface="Times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Wi-Fi: same with normal UE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03914502"/>
                  </a:ext>
                </a:extLst>
              </a:tr>
              <a:tr h="820744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0" dirty="0">
                          <a:solidFill>
                            <a:schemeClr val="tx1"/>
                          </a:solidFill>
                          <a:effectLst/>
                          <a:latin typeface="Times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UE dropping model</a:t>
                      </a:r>
                      <a:endParaRPr lang="zh-CN" altLang="zh-CN" sz="1000" kern="0" dirty="0">
                        <a:solidFill>
                          <a:schemeClr val="tx1"/>
                        </a:solidFill>
                        <a:effectLst/>
                        <a:latin typeface="Times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endParaRPr lang="en-US" altLang="zh-CN" sz="1000" kern="0" dirty="0">
                        <a:solidFill>
                          <a:schemeClr val="tx1"/>
                        </a:solidFill>
                        <a:effectLst/>
                        <a:latin typeface="Times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0" algn="l" defTabSz="914400" rtl="0" eaLnBrk="1" latinLnBrk="0" hangingPunct="1"/>
                      <a:endParaRPr lang="en-US" altLang="zh-CN" sz="1000" kern="0" dirty="0">
                        <a:solidFill>
                          <a:schemeClr val="tx1"/>
                        </a:solidFill>
                        <a:effectLst/>
                        <a:latin typeface="Times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0" algn="l" defTabSz="914400" rtl="0" eaLnBrk="1" latinLnBrk="0" hangingPunct="1"/>
                      <a:endParaRPr lang="en-US" altLang="zh-CN" sz="1000" kern="0" dirty="0">
                        <a:solidFill>
                          <a:schemeClr val="tx1"/>
                        </a:solidFill>
                        <a:effectLst/>
                        <a:latin typeface="Times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0" algn="l" defTabSz="914400" rtl="0" eaLnBrk="1" latinLnBrk="0" hangingPunct="1"/>
                      <a:endParaRPr lang="en-US" altLang="zh-CN" sz="1000" kern="0" dirty="0">
                        <a:solidFill>
                          <a:schemeClr val="tx1"/>
                        </a:solidFill>
                        <a:effectLst/>
                        <a:latin typeface="Times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0" algn="l" defTabSz="914400" rtl="0" eaLnBrk="1" latinLnBrk="0" hangingPunct="1"/>
                      <a:endParaRPr lang="en-US" altLang="zh-CN" sz="1000" kern="0" dirty="0">
                        <a:solidFill>
                          <a:schemeClr val="tx1"/>
                        </a:solidFill>
                        <a:effectLst/>
                        <a:latin typeface="Times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0" algn="l" defTabSz="914400" rtl="0" eaLnBrk="1" latinLnBrk="0" hangingPunct="1"/>
                      <a:endParaRPr lang="en-US" altLang="zh-CN" sz="1000" kern="0" dirty="0">
                        <a:solidFill>
                          <a:schemeClr val="tx1"/>
                        </a:solidFill>
                        <a:effectLst/>
                        <a:latin typeface="Times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0" algn="l" defTabSz="914400" rtl="0" eaLnBrk="1" latinLnBrk="0" hangingPunct="1"/>
                      <a:r>
                        <a:rPr lang="en-US" altLang="zh-CN" sz="1000" kern="0" dirty="0">
                          <a:solidFill>
                            <a:schemeClr val="tx1"/>
                          </a:solidFill>
                          <a:effectLst/>
                          <a:latin typeface="Times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6 SL-U pairs and 4 STAs per AP per 20 MHz</a:t>
                      </a:r>
                    </a:p>
                    <a:p>
                      <a:pPr marL="0" algn="l" defTabSz="914400" rtl="0" eaLnBrk="1" latinLnBrk="0" hangingPunct="1"/>
                      <a:r>
                        <a:rPr lang="en-US" altLang="zh-CN" sz="1000" kern="0" dirty="0">
                          <a:solidFill>
                            <a:schemeClr val="tx1"/>
                          </a:solidFill>
                          <a:effectLst/>
                          <a:latin typeface="Times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Only one VLP UE exists per UE pair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19202191"/>
                  </a:ext>
                </a:extLst>
              </a:tr>
            </a:tbl>
          </a:graphicData>
        </a:graphic>
      </p:graphicFrame>
      <p:pic>
        <p:nvPicPr>
          <p:cNvPr id="19" name="图片 18">
            <a:extLst>
              <a:ext uri="{FF2B5EF4-FFF2-40B4-BE49-F238E27FC236}">
                <a16:creationId xmlns:a16="http://schemas.microsoft.com/office/drawing/2014/main" id="{F22C6245-6A30-8597-7974-5DD94B866D2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69163" y="4025259"/>
            <a:ext cx="1806608" cy="740640"/>
          </a:xfrm>
          <a:prstGeom prst="rect">
            <a:avLst/>
          </a:prstGeom>
        </p:spPr>
      </p:pic>
      <p:sp>
        <p:nvSpPr>
          <p:cNvPr id="23" name="内容占位符 2">
            <a:extLst>
              <a:ext uri="{FF2B5EF4-FFF2-40B4-BE49-F238E27FC236}">
                <a16:creationId xmlns:a16="http://schemas.microsoft.com/office/drawing/2014/main" id="{28DA362E-7236-8B04-DB7C-58BE8C15DF80}"/>
              </a:ext>
            </a:extLst>
          </p:cNvPr>
          <p:cNvSpPr txBox="1">
            <a:spLocks/>
          </p:cNvSpPr>
          <p:nvPr/>
        </p:nvSpPr>
        <p:spPr>
          <a:xfrm>
            <a:off x="6210475" y="5434986"/>
            <a:ext cx="5819600" cy="1142942"/>
          </a:xfrm>
          <a:prstGeom prst="rect">
            <a:avLst/>
          </a:prstGeom>
        </p:spPr>
        <p:txBody>
          <a:bodyPr vert="horz" lIns="45720" tIns="22860" rIns="45720" bIns="22860" rtlCol="0" anchor="t">
            <a:noAutofit/>
          </a:bodyPr>
          <a:lstStyle>
            <a:lvl1pPr marL="0" indent="0" algn="l" defTabSz="1828709" rtl="0" eaLnBrk="1" latinLnBrk="0" hangingPunct="1">
              <a:lnSpc>
                <a:spcPct val="125000"/>
              </a:lnSpc>
              <a:spcBef>
                <a:spcPts val="2000"/>
              </a:spcBef>
              <a:spcAft>
                <a:spcPts val="0"/>
              </a:spcAft>
              <a:buFont typeface="Arial" panose="020B0604020202020204" pitchFamily="34" charset="0"/>
              <a:buNone/>
              <a:defRPr sz="28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vivo type CN简 Light" panose="02000400000000000000" charset="-122"/>
                <a:ea typeface="vivo type CN简 Light" panose="02000400000000000000" charset="-122"/>
                <a:cs typeface="vivo type CN简 Light" panose="02000400000000000000" charset="-122"/>
              </a:defRPr>
            </a:lvl1pPr>
            <a:lvl2pPr marL="635000" indent="0" algn="l" defTabSz="1828709" rtl="0" eaLnBrk="1" latinLnBrk="0" hangingPunct="1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Font typeface="Arial" panose="020B0604020202020204" pitchFamily="34" charset="0"/>
              <a:buNone/>
              <a:defRPr sz="28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vivo type CN简 Light" panose="02000400000000000000" charset="-122"/>
                <a:ea typeface="vivo type CN简 Light" panose="02000400000000000000" charset="-122"/>
                <a:cs typeface="vivo type CN简 Light" panose="02000400000000000000" charset="-122"/>
              </a:defRPr>
            </a:lvl2pPr>
            <a:lvl3pPr marL="1270000" indent="0" algn="l" defTabSz="1828709" rtl="0" eaLnBrk="1" latinLnBrk="0" hangingPunct="1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Font typeface="Arial" panose="020B0604020202020204" pitchFamily="34" charset="0"/>
              <a:buNone/>
              <a:defRPr sz="28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vivo type CN简 Light" panose="02000400000000000000" charset="-122"/>
                <a:ea typeface="vivo type CN简 Light" panose="02000400000000000000" charset="-122"/>
                <a:cs typeface="vivo type CN简 Light" panose="02000400000000000000" charset="-122"/>
              </a:defRPr>
            </a:lvl3pPr>
            <a:lvl4pPr marL="1905000" indent="0" algn="l" defTabSz="1828709" rtl="0" eaLnBrk="1" latinLnBrk="0" hangingPunct="1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Font typeface="Arial" panose="020B0604020202020204" pitchFamily="34" charset="0"/>
              <a:buNone/>
              <a:defRPr sz="28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vivo type CN简 Light" panose="02000400000000000000" charset="-122"/>
                <a:ea typeface="vivo type CN简 Light" panose="02000400000000000000" charset="-122"/>
                <a:cs typeface="vivo type CN简 Light" panose="02000400000000000000" charset="-122"/>
              </a:defRPr>
            </a:lvl4pPr>
            <a:lvl5pPr marL="2540000" indent="0" algn="l" defTabSz="1828709" rtl="0" eaLnBrk="1" latinLnBrk="0" hangingPunct="1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Font typeface="Arial" panose="020B0604020202020204" pitchFamily="34" charset="0"/>
              <a:buNone/>
              <a:defRPr sz="28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vivo type CN简 Light" panose="02000400000000000000" charset="-122"/>
                <a:ea typeface="vivo type CN简 Light" panose="02000400000000000000" charset="-122"/>
                <a:cs typeface="vivo type CN简 Light" panose="02000400000000000000" charset="-122"/>
              </a:defRPr>
            </a:lvl5pPr>
            <a:lvl6pPr marL="5028949" indent="-457177" algn="l" defTabSz="1828709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943303" indent="-457177" algn="l" defTabSz="1828709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857657" indent="-457177" algn="l" defTabSz="1828709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72011" indent="-457177" algn="l" defTabSz="1828709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kumimoji="1" lang="en-US" altLang="zh-CN" sz="1800" b="1" dirty="0">
                <a:solidFill>
                  <a:schemeClr val="accent1"/>
                </a:solidFill>
                <a:ea typeface="方正兰亭黑简体" panose="02000000000000000000" pitchFamily="2" charset="-122"/>
              </a:rPr>
              <a:t>Observation: </a:t>
            </a:r>
            <a:r>
              <a:rPr kumimoji="1" lang="en-US" altLang="zh-CN" sz="1800" b="1" dirty="0">
                <a:solidFill>
                  <a:schemeClr val="tx1"/>
                </a:solidFill>
                <a:latin typeface="+mn-lt"/>
                <a:ea typeface="Arial Unicode MS" panose="020B0604020202020204" pitchFamily="34" charset="-122"/>
                <a:cs typeface="Arial Unicode MS" panose="020B0604020202020204" pitchFamily="34" charset="-122"/>
              </a:rPr>
              <a:t>SL VLP UE can maintain good UPT performance with lower power consumption and device complexity compared to normal UE.</a:t>
            </a:r>
            <a:endParaRPr kumimoji="1" lang="en-US" altLang="zh-CN" sz="1400" dirty="0">
              <a:solidFill>
                <a:schemeClr val="tx1"/>
              </a:solidFill>
              <a:latin typeface="+mn-lt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5F58EF6F-2E48-62BB-2317-C5A0A8E12F4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7354" y="3978799"/>
            <a:ext cx="4566300" cy="2731245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1923C534-D8EB-6AEF-4303-D64D07CCB3D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87354" y="1209413"/>
            <a:ext cx="4572396" cy="27312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834208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388CC8F-F184-4CE6-870C-59CA361AB5F6}"/>
              </a:ext>
            </a:extLst>
          </p:cNvPr>
          <p:cNvSpPr>
            <a:spLocks noGrp="1"/>
          </p:cNvSpPr>
          <p:nvPr>
            <p:ph type="body" sz="quarter" idx="61"/>
          </p:nvPr>
        </p:nvSpPr>
        <p:spPr>
          <a:xfrm>
            <a:off x="560744" y="285510"/>
            <a:ext cx="9194219" cy="456860"/>
          </a:xfrm>
        </p:spPr>
        <p:txBody>
          <a:bodyPr/>
          <a:lstStyle/>
          <a:p>
            <a:r>
              <a:rPr lang="en-US" dirty="0"/>
              <a:t>Preliminary evaluation results of SL WUS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33C6BCD-1120-4E3D-810E-393BBCBEC4C5}"/>
              </a:ext>
            </a:extLst>
          </p:cNvPr>
          <p:cNvSpPr>
            <a:spLocks noGrp="1"/>
          </p:cNvSpPr>
          <p:nvPr>
            <p:ph type="body" sz="quarter" idx="62"/>
          </p:nvPr>
        </p:nvSpPr>
        <p:spPr/>
        <p:txBody>
          <a:bodyPr/>
          <a:lstStyle/>
          <a:p>
            <a:r>
              <a:rPr lang="en-US" dirty="0"/>
              <a:t>SL </a:t>
            </a:r>
            <a:r>
              <a:rPr lang="en-US" dirty="0" err="1"/>
              <a:t>RedCap</a:t>
            </a:r>
            <a:endParaRPr lang="en-US" dirty="0"/>
          </a:p>
        </p:txBody>
      </p:sp>
      <p:sp>
        <p:nvSpPr>
          <p:cNvPr id="10" name="内容占位符 2">
            <a:extLst>
              <a:ext uri="{FF2B5EF4-FFF2-40B4-BE49-F238E27FC236}">
                <a16:creationId xmlns:a16="http://schemas.microsoft.com/office/drawing/2014/main" id="{F4EFA9B0-2424-D2C5-7AB1-BDD5B46095ED}"/>
              </a:ext>
            </a:extLst>
          </p:cNvPr>
          <p:cNvSpPr txBox="1">
            <a:spLocks/>
          </p:cNvSpPr>
          <p:nvPr/>
        </p:nvSpPr>
        <p:spPr>
          <a:xfrm>
            <a:off x="520007" y="5858343"/>
            <a:ext cx="11582950" cy="738635"/>
          </a:xfrm>
          <a:prstGeom prst="rect">
            <a:avLst/>
          </a:prstGeom>
        </p:spPr>
        <p:txBody>
          <a:bodyPr vert="horz" lIns="45720" tIns="22860" rIns="45720" bIns="22860" rtlCol="0" anchor="t">
            <a:noAutofit/>
          </a:bodyPr>
          <a:lstStyle>
            <a:lvl1pPr marL="0" indent="0" algn="l" defTabSz="1828709" rtl="0" eaLnBrk="1" latinLnBrk="0" hangingPunct="1">
              <a:lnSpc>
                <a:spcPct val="125000"/>
              </a:lnSpc>
              <a:spcBef>
                <a:spcPts val="2000"/>
              </a:spcBef>
              <a:spcAft>
                <a:spcPts val="0"/>
              </a:spcAft>
              <a:buFont typeface="Arial" panose="020B0604020202020204" pitchFamily="34" charset="0"/>
              <a:buNone/>
              <a:defRPr sz="28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vivo type CN简 Light" panose="02000400000000000000" charset="-122"/>
                <a:ea typeface="vivo type CN简 Light" panose="02000400000000000000" charset="-122"/>
                <a:cs typeface="vivo type CN简 Light" panose="02000400000000000000" charset="-122"/>
              </a:defRPr>
            </a:lvl1pPr>
            <a:lvl2pPr marL="635000" indent="0" algn="l" defTabSz="1828709" rtl="0" eaLnBrk="1" latinLnBrk="0" hangingPunct="1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Font typeface="Arial" panose="020B0604020202020204" pitchFamily="34" charset="0"/>
              <a:buNone/>
              <a:defRPr sz="28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vivo type CN简 Light" panose="02000400000000000000" charset="-122"/>
                <a:ea typeface="vivo type CN简 Light" panose="02000400000000000000" charset="-122"/>
                <a:cs typeface="vivo type CN简 Light" panose="02000400000000000000" charset="-122"/>
              </a:defRPr>
            </a:lvl2pPr>
            <a:lvl3pPr marL="1270000" indent="0" algn="l" defTabSz="1828709" rtl="0" eaLnBrk="1" latinLnBrk="0" hangingPunct="1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Font typeface="Arial" panose="020B0604020202020204" pitchFamily="34" charset="0"/>
              <a:buNone/>
              <a:defRPr sz="28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vivo type CN简 Light" panose="02000400000000000000" charset="-122"/>
                <a:ea typeface="vivo type CN简 Light" panose="02000400000000000000" charset="-122"/>
                <a:cs typeface="vivo type CN简 Light" panose="02000400000000000000" charset="-122"/>
              </a:defRPr>
            </a:lvl3pPr>
            <a:lvl4pPr marL="1905000" indent="0" algn="l" defTabSz="1828709" rtl="0" eaLnBrk="1" latinLnBrk="0" hangingPunct="1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Font typeface="Arial" panose="020B0604020202020204" pitchFamily="34" charset="0"/>
              <a:buNone/>
              <a:defRPr sz="28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vivo type CN简 Light" panose="02000400000000000000" charset="-122"/>
                <a:ea typeface="vivo type CN简 Light" panose="02000400000000000000" charset="-122"/>
                <a:cs typeface="vivo type CN简 Light" panose="02000400000000000000" charset="-122"/>
              </a:defRPr>
            </a:lvl4pPr>
            <a:lvl5pPr marL="2540000" indent="0" algn="l" defTabSz="1828709" rtl="0" eaLnBrk="1" latinLnBrk="0" hangingPunct="1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Font typeface="Arial" panose="020B0604020202020204" pitchFamily="34" charset="0"/>
              <a:buNone/>
              <a:defRPr sz="28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vivo type CN简 Light" panose="02000400000000000000" charset="-122"/>
                <a:ea typeface="vivo type CN简 Light" panose="02000400000000000000" charset="-122"/>
                <a:cs typeface="vivo type CN简 Light" panose="02000400000000000000" charset="-122"/>
              </a:defRPr>
            </a:lvl5pPr>
            <a:lvl6pPr marL="5028949" indent="-457177" algn="l" defTabSz="1828709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943303" indent="-457177" algn="l" defTabSz="1828709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857657" indent="-457177" algn="l" defTabSz="1828709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72011" indent="-457177" algn="l" defTabSz="1828709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kumimoji="1" lang="en-US" altLang="zh-CN" sz="1800" b="1" dirty="0">
                <a:solidFill>
                  <a:schemeClr val="accent1"/>
                </a:solidFill>
                <a:ea typeface="方正兰亭黑简体" panose="02000000000000000000" pitchFamily="2" charset="-122"/>
              </a:rPr>
              <a:t>Observation: </a:t>
            </a:r>
            <a:r>
              <a:rPr kumimoji="1" lang="en-US" altLang="zh-CN" sz="1800" b="1" dirty="0">
                <a:solidFill>
                  <a:schemeClr val="tx1"/>
                </a:solidFill>
                <a:latin typeface="+mn-lt"/>
                <a:ea typeface="Arial Unicode MS" panose="020B0604020202020204" pitchFamily="34" charset="-122"/>
                <a:cs typeface="Arial Unicode MS" panose="020B0604020202020204" pitchFamily="34" charset="-122"/>
              </a:rPr>
              <a:t>SL WUS can achieves significant power saving gain without notable PRR performance impact to both VUE and PUE.</a:t>
            </a:r>
            <a:endParaRPr kumimoji="1" lang="en-US" altLang="zh-CN" sz="1400" dirty="0">
              <a:solidFill>
                <a:schemeClr val="tx1"/>
              </a:solidFill>
              <a:latin typeface="+mn-lt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graphicFrame>
        <p:nvGraphicFramePr>
          <p:cNvPr id="11" name="表格 10">
            <a:extLst>
              <a:ext uri="{FF2B5EF4-FFF2-40B4-BE49-F238E27FC236}">
                <a16:creationId xmlns:a16="http://schemas.microsoft.com/office/drawing/2014/main" id="{94F2FCC4-1F82-DA7E-2EB2-85F92A58E431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7913308" y="1230713"/>
          <a:ext cx="4189649" cy="4420561"/>
        </p:xfrm>
        <a:graphic>
          <a:graphicData uri="http://schemas.openxmlformats.org/drawingml/2006/table">
            <a:tbl>
              <a:tblPr firstRow="1" firstCol="1" bandRow="1"/>
              <a:tblGrid>
                <a:gridCol w="1973348">
                  <a:extLst>
                    <a:ext uri="{9D8B030D-6E8A-4147-A177-3AD203B41FA5}">
                      <a16:colId xmlns:a16="http://schemas.microsoft.com/office/drawing/2014/main" val="214542877"/>
                    </a:ext>
                  </a:extLst>
                </a:gridCol>
                <a:gridCol w="2216301">
                  <a:extLst>
                    <a:ext uri="{9D8B030D-6E8A-4147-A177-3AD203B41FA5}">
                      <a16:colId xmlns:a16="http://schemas.microsoft.com/office/drawing/2014/main" val="3514708208"/>
                    </a:ext>
                  </a:extLst>
                </a:gridCol>
              </a:tblGrid>
              <a:tr h="117249">
                <a:tc>
                  <a:txBody>
                    <a:bodyPr/>
                    <a:lstStyle/>
                    <a:p>
                      <a:pPr algn="l"/>
                      <a:r>
                        <a:rPr lang="en-US" sz="1000" b="1" kern="0">
                          <a:solidFill>
                            <a:srgbClr val="000000"/>
                          </a:solidFill>
                          <a:effectLst/>
                          <a:latin typeface="Times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Parameter</a:t>
                      </a:r>
                      <a:endParaRPr lang="zh-CN" sz="105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b="1" kern="0" dirty="0">
                          <a:solidFill>
                            <a:srgbClr val="000000"/>
                          </a:solidFill>
                          <a:effectLst/>
                          <a:latin typeface="Times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value</a:t>
                      </a:r>
                      <a:endParaRPr lang="zh-CN" sz="1050" kern="1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60156177"/>
                  </a:ext>
                </a:extLst>
              </a:tr>
              <a:tr h="117249">
                <a:tc>
                  <a:txBody>
                    <a:bodyPr/>
                    <a:lstStyle/>
                    <a:p>
                      <a:pPr algn="l"/>
                      <a:r>
                        <a:rPr lang="en-US" sz="1000" kern="0">
                          <a:effectLst/>
                          <a:latin typeface="Times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Deployment</a:t>
                      </a:r>
                      <a:endParaRPr lang="zh-CN" sz="105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kern="0">
                          <a:effectLst/>
                          <a:latin typeface="Times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Urban scenario</a:t>
                      </a:r>
                      <a:endParaRPr lang="zh-CN" sz="105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2960745"/>
                  </a:ext>
                </a:extLst>
              </a:tr>
              <a:tr h="117249">
                <a:tc>
                  <a:txBody>
                    <a:bodyPr/>
                    <a:lstStyle/>
                    <a:p>
                      <a:pPr algn="l"/>
                      <a:r>
                        <a:rPr lang="en-US" sz="1000" kern="0">
                          <a:effectLst/>
                          <a:latin typeface="Times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Link type</a:t>
                      </a:r>
                      <a:endParaRPr lang="zh-CN" sz="105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kern="0">
                          <a:effectLst/>
                          <a:latin typeface="Times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V2V, V2P, P2V</a:t>
                      </a:r>
                      <a:endParaRPr lang="zh-CN" sz="105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78098191"/>
                  </a:ext>
                </a:extLst>
              </a:tr>
              <a:tr h="117249">
                <a:tc>
                  <a:txBody>
                    <a:bodyPr/>
                    <a:lstStyle/>
                    <a:p>
                      <a:pPr algn="l"/>
                      <a:r>
                        <a:rPr lang="en-US" sz="1000" kern="0">
                          <a:effectLst/>
                          <a:latin typeface="Times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UE type</a:t>
                      </a:r>
                      <a:endParaRPr lang="zh-CN" sz="105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kern="0">
                          <a:effectLst/>
                          <a:latin typeface="Times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VUE : PUE = 2:1 (300:150)</a:t>
                      </a:r>
                      <a:endParaRPr lang="zh-CN" sz="105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4603258"/>
                  </a:ext>
                </a:extLst>
              </a:tr>
              <a:tr h="117249">
                <a:tc>
                  <a:txBody>
                    <a:bodyPr/>
                    <a:lstStyle/>
                    <a:p>
                      <a:pPr algn="l"/>
                      <a:r>
                        <a:rPr lang="en-US" sz="1000" kern="0" dirty="0">
                          <a:effectLst/>
                          <a:latin typeface="Times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Communication type</a:t>
                      </a:r>
                      <a:endParaRPr lang="zh-CN" sz="1050" kern="1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kern="0" dirty="0">
                          <a:effectLst/>
                          <a:latin typeface="Times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unicast</a:t>
                      </a:r>
                      <a:endParaRPr lang="zh-CN" sz="1050" kern="1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6624076"/>
                  </a:ext>
                </a:extLst>
              </a:tr>
              <a:tr h="117249">
                <a:tc>
                  <a:txBody>
                    <a:bodyPr/>
                    <a:lstStyle/>
                    <a:p>
                      <a:pPr algn="l"/>
                      <a:r>
                        <a:rPr lang="en-US" sz="1000" kern="0" dirty="0">
                          <a:effectLst/>
                          <a:latin typeface="Times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Bandwidth</a:t>
                      </a:r>
                      <a:endParaRPr lang="zh-CN" sz="1050" kern="1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kern="0" dirty="0">
                          <a:effectLst/>
                          <a:latin typeface="Times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40MHz</a:t>
                      </a:r>
                      <a:endParaRPr lang="zh-CN" sz="1050" kern="1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07601226"/>
                  </a:ext>
                </a:extLst>
              </a:tr>
              <a:tr h="117249">
                <a:tc>
                  <a:txBody>
                    <a:bodyPr/>
                    <a:lstStyle/>
                    <a:p>
                      <a:pPr algn="l"/>
                      <a:r>
                        <a:rPr lang="en-US" sz="1000" kern="0">
                          <a:effectLst/>
                          <a:latin typeface="Times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Subcarrier spacing</a:t>
                      </a:r>
                      <a:endParaRPr lang="zh-CN" sz="105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kern="0">
                          <a:effectLst/>
                          <a:latin typeface="Times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30KHz</a:t>
                      </a:r>
                      <a:endParaRPr lang="zh-CN" sz="105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90064259"/>
                  </a:ext>
                </a:extLst>
              </a:tr>
              <a:tr h="153361">
                <a:tc>
                  <a:txBody>
                    <a:bodyPr/>
                    <a:lstStyle/>
                    <a:p>
                      <a:pPr algn="l"/>
                      <a:r>
                        <a:rPr lang="en-US" sz="1000" kern="0">
                          <a:effectLst/>
                          <a:latin typeface="Times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DRX duration</a:t>
                      </a:r>
                      <a:endParaRPr lang="zh-CN" sz="105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kern="0">
                          <a:effectLst/>
                          <a:latin typeface="Times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250ms</a:t>
                      </a:r>
                      <a:endParaRPr lang="zh-CN" sz="105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88116038"/>
                  </a:ext>
                </a:extLst>
              </a:tr>
              <a:tr h="885431">
                <a:tc>
                  <a:txBody>
                    <a:bodyPr/>
                    <a:lstStyle/>
                    <a:p>
                      <a:pPr algn="l"/>
                      <a:r>
                        <a:rPr lang="en-US" sz="1000" kern="0" dirty="0">
                          <a:effectLst/>
                          <a:latin typeface="Times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Traffic parameter for Periodic VUE</a:t>
                      </a:r>
                      <a:endParaRPr lang="zh-CN" sz="1050" kern="1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kern="0" dirty="0">
                          <a:effectLst/>
                          <a:latin typeface="Times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Packet arrival interval of periodic traffic: 500</a:t>
                      </a:r>
                      <a:r>
                        <a:rPr lang="en-US" sz="1000" kern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ms</a:t>
                      </a:r>
                      <a:endParaRPr lang="zh-CN" sz="1050" kern="1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l"/>
                      <a:r>
                        <a:rPr lang="en-US" sz="1000" kern="0" dirty="0">
                          <a:effectLst/>
                          <a:latin typeface="Times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Packet latency requirement of periodic traffic: 500</a:t>
                      </a:r>
                      <a:r>
                        <a:rPr lang="en-US" sz="1000" kern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ms</a:t>
                      </a:r>
                      <a:endParaRPr lang="zh-CN" sz="1050" kern="1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l"/>
                      <a:r>
                        <a:rPr lang="en-US" sz="1000" kern="0" dirty="0">
                          <a:effectLst/>
                          <a:latin typeface="Times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Packet size of periodic traffic: 800 or 1200byte</a:t>
                      </a:r>
                      <a:endParaRPr lang="zh-CN" sz="1050" kern="1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03914502"/>
                  </a:ext>
                </a:extLst>
              </a:tr>
              <a:tr h="820744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50" kern="0" dirty="0">
                          <a:effectLst/>
                          <a:latin typeface="Times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Traffic parameter for Aperiodic VUE</a:t>
                      </a:r>
                      <a:endParaRPr lang="zh-CN" altLang="zh-CN" sz="1100" kern="1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altLang="zh-CN" sz="1000" kern="0" dirty="0">
                          <a:solidFill>
                            <a:schemeClr val="tx1"/>
                          </a:solidFill>
                          <a:effectLst/>
                          <a:latin typeface="Times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Packet arrival interval of aperiodic traffic: 250ms + an exponential random variable with the mean of 250 </a:t>
                      </a:r>
                      <a:r>
                        <a:rPr lang="en-US" altLang="zh-CN" sz="1000" kern="0" dirty="0" err="1">
                          <a:solidFill>
                            <a:schemeClr val="tx1"/>
                          </a:solidFill>
                          <a:effectLst/>
                          <a:latin typeface="Times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ms</a:t>
                      </a:r>
                      <a:endParaRPr lang="zh-CN" altLang="zh-CN" sz="1000" kern="0" dirty="0">
                        <a:solidFill>
                          <a:schemeClr val="tx1"/>
                        </a:solidFill>
                        <a:effectLst/>
                        <a:latin typeface="Times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0" algn="l" defTabSz="914400" rtl="0" eaLnBrk="1" latinLnBrk="0" hangingPunct="1"/>
                      <a:r>
                        <a:rPr lang="en-US" altLang="zh-CN" sz="1000" kern="0" dirty="0">
                          <a:solidFill>
                            <a:schemeClr val="tx1"/>
                          </a:solidFill>
                          <a:effectLst/>
                          <a:latin typeface="Times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Packet latency requirement of aperiodic traffic: 250ms</a:t>
                      </a:r>
                      <a:endParaRPr lang="zh-CN" altLang="zh-CN" sz="1000" kern="0" dirty="0">
                        <a:solidFill>
                          <a:schemeClr val="tx1"/>
                        </a:solidFill>
                        <a:effectLst/>
                        <a:latin typeface="Times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0" algn="l" defTabSz="914400" rtl="0" eaLnBrk="1" latinLnBrk="0" hangingPunct="1"/>
                      <a:r>
                        <a:rPr lang="en-US" altLang="zh-CN" sz="1000" kern="0" dirty="0">
                          <a:solidFill>
                            <a:schemeClr val="tx1"/>
                          </a:solidFill>
                          <a:effectLst/>
                          <a:latin typeface="Times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Packet size of aperiodic traffic: 200 ~ 2000byte</a:t>
                      </a:r>
                      <a:endParaRPr lang="zh-CN" altLang="en-US" sz="1000" kern="0" dirty="0">
                        <a:solidFill>
                          <a:schemeClr val="tx1"/>
                        </a:solidFill>
                        <a:effectLst/>
                        <a:latin typeface="Times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19202191"/>
                  </a:ext>
                </a:extLst>
              </a:tr>
              <a:tr h="937993">
                <a:tc>
                  <a:txBody>
                    <a:bodyPr/>
                    <a:lstStyle/>
                    <a:p>
                      <a:pPr algn="l"/>
                      <a:r>
                        <a:rPr lang="en-US" sz="1000" kern="0" dirty="0">
                          <a:effectLst/>
                          <a:latin typeface="Times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Traffic parameter for PUE</a:t>
                      </a:r>
                      <a:endParaRPr lang="zh-CN" sz="1050" kern="1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kern="0" dirty="0">
                          <a:effectLst/>
                          <a:latin typeface="Times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Traffic type: Periodic traffic</a:t>
                      </a:r>
                      <a:endParaRPr lang="zh-CN" sz="1050" kern="1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l"/>
                      <a:r>
                        <a:rPr lang="en-US" sz="1000" kern="0" dirty="0">
                          <a:solidFill>
                            <a:schemeClr val="tx1"/>
                          </a:solidFill>
                          <a:effectLst/>
                          <a:latin typeface="Times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Packet arrival interval of periodic traffic: </a:t>
                      </a:r>
                      <a:r>
                        <a:rPr lang="en-US" sz="1000" kern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1000ms</a:t>
                      </a:r>
                      <a:endParaRPr lang="zh-CN" sz="1050" kern="100" dirty="0">
                        <a:solidFill>
                          <a:schemeClr val="tx1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l"/>
                      <a:r>
                        <a:rPr lang="en-US" sz="1000" kern="0" dirty="0">
                          <a:effectLst/>
                          <a:latin typeface="Times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Packet latency requirement of periodic traffic: </a:t>
                      </a:r>
                      <a:endParaRPr lang="zh-CN" sz="1050" kern="1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l"/>
                      <a:r>
                        <a:rPr lang="en-US" sz="1000" kern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100ms</a:t>
                      </a:r>
                      <a:r>
                        <a:rPr lang="en-US" sz="1000" kern="0" dirty="0">
                          <a:effectLst/>
                          <a:latin typeface="Times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zh-CN" sz="1050" kern="1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l"/>
                      <a:r>
                        <a:rPr lang="en-US" sz="1000" kern="0" dirty="0">
                          <a:effectLst/>
                          <a:latin typeface="Times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Packet size of periodic traffic: 800 or 1200byte</a:t>
                      </a:r>
                      <a:endParaRPr lang="zh-CN" sz="1050" kern="1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5307267"/>
                  </a:ext>
                </a:extLst>
              </a:tr>
            </a:tbl>
          </a:graphicData>
        </a:graphic>
      </p:graphicFrame>
      <p:pic>
        <p:nvPicPr>
          <p:cNvPr id="2" name="图片 1">
            <a:extLst>
              <a:ext uri="{FF2B5EF4-FFF2-40B4-BE49-F238E27FC236}">
                <a16:creationId xmlns:a16="http://schemas.microsoft.com/office/drawing/2014/main" id="{8294E284-6282-F06B-5E37-01C2C39884B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80846" y="1327284"/>
            <a:ext cx="4189649" cy="2835141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A3932F7F-D4F2-F56B-6210-6AE184154F5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5881" y="1131705"/>
            <a:ext cx="3180650" cy="2385488"/>
          </a:xfrm>
          <a:prstGeom prst="rect">
            <a:avLst/>
          </a:prstGeom>
        </p:spPr>
      </p:pic>
      <p:pic>
        <p:nvPicPr>
          <p:cNvPr id="15" name="内容占位符 14">
            <a:extLst>
              <a:ext uri="{FF2B5EF4-FFF2-40B4-BE49-F238E27FC236}">
                <a16:creationId xmlns:a16="http://schemas.microsoft.com/office/drawing/2014/main" id="{E5D23177-D6FC-BDF8-01CE-F3CFA1D6F4AD}"/>
              </a:ext>
            </a:extLst>
          </p:cNvPr>
          <p:cNvPicPr>
            <a:picLocks noGrp="1" noChangeAspect="1"/>
          </p:cNvPicPr>
          <p:nvPr>
            <p:ph sz="quarter" idx="59"/>
          </p:nvPr>
        </p:nvPicPr>
        <p:blipFill>
          <a:blip r:embed="rId5"/>
          <a:stretch>
            <a:fillRect/>
          </a:stretch>
        </p:blipFill>
        <p:spPr>
          <a:xfrm>
            <a:off x="565881" y="3493146"/>
            <a:ext cx="3180650" cy="2385487"/>
          </a:xfrm>
        </p:spPr>
      </p:pic>
    </p:spTree>
    <p:extLst>
      <p:ext uri="{BB962C8B-B14F-4D97-AF65-F5344CB8AC3E}">
        <p14:creationId xmlns:p14="http://schemas.microsoft.com/office/powerpoint/2010/main" val="280057389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2C45901-5C2C-4CE0-9855-C6416C9E2CA3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r>
              <a:rPr lang="en-US" dirty="0"/>
              <a:t>S</a:t>
            </a:r>
            <a:r>
              <a:rPr lang="en-US" altLang="zh-CN" dirty="0"/>
              <a:t>L FR2</a:t>
            </a:r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A7F171C-CD45-4AFD-BF3A-D3D48902D0E2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/>
        <p:txBody>
          <a:bodyPr/>
          <a:lstStyle/>
          <a:p>
            <a:r>
              <a:rPr lang="en-US" dirty="0"/>
              <a:t>Further sidelink evaluations </a:t>
            </a:r>
          </a:p>
        </p:txBody>
      </p:sp>
    </p:spTree>
    <p:extLst>
      <p:ext uri="{BB962C8B-B14F-4D97-AF65-F5344CB8AC3E}">
        <p14:creationId xmlns:p14="http://schemas.microsoft.com/office/powerpoint/2010/main" val="39138053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A4398500-C201-4421-88D0-E916E9FCC79C}"/>
              </a:ext>
            </a:extLst>
          </p:cNvPr>
          <p:cNvSpPr>
            <a:spLocks noGrp="1"/>
          </p:cNvSpPr>
          <p:nvPr>
            <p:ph sz="quarter" idx="59"/>
          </p:nvPr>
        </p:nvSpPr>
        <p:spPr>
          <a:xfrm>
            <a:off x="589612" y="1353476"/>
            <a:ext cx="11034717" cy="3583285"/>
          </a:xfrm>
        </p:spPr>
        <p:txBody>
          <a:bodyPr/>
          <a:lstStyle/>
          <a:p>
            <a:pPr marL="0" indent="0">
              <a:buNone/>
            </a:pPr>
            <a:endParaRPr lang="en-US" b="1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90D41CD-CD3A-438F-8603-5F57BB274104}"/>
              </a:ext>
            </a:extLst>
          </p:cNvPr>
          <p:cNvSpPr>
            <a:spLocks noGrp="1"/>
          </p:cNvSpPr>
          <p:nvPr>
            <p:ph type="body" sz="quarter" idx="61"/>
          </p:nvPr>
        </p:nvSpPr>
        <p:spPr/>
        <p:txBody>
          <a:bodyPr/>
          <a:lstStyle/>
          <a:p>
            <a:r>
              <a:rPr lang="en-US" dirty="0"/>
              <a:t>Motivation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2ED2EB1-6031-4BD9-B606-656E41DD2830}"/>
              </a:ext>
            </a:extLst>
          </p:cNvPr>
          <p:cNvSpPr>
            <a:spLocks noGrp="1"/>
          </p:cNvSpPr>
          <p:nvPr>
            <p:ph type="body" sz="quarter" idx="62"/>
          </p:nvPr>
        </p:nvSpPr>
        <p:spPr>
          <a:xfrm>
            <a:off x="560744" y="742370"/>
            <a:ext cx="9194219" cy="267033"/>
          </a:xfrm>
        </p:spPr>
        <p:txBody>
          <a:bodyPr/>
          <a:lstStyle/>
          <a:p>
            <a:r>
              <a:rPr lang="en-US" dirty="0"/>
              <a:t>SL FR2</a:t>
            </a:r>
          </a:p>
        </p:txBody>
      </p:sp>
      <p:sp>
        <p:nvSpPr>
          <p:cNvPr id="5" name="内容占位符 2">
            <a:extLst>
              <a:ext uri="{FF2B5EF4-FFF2-40B4-BE49-F238E27FC236}">
                <a16:creationId xmlns:a16="http://schemas.microsoft.com/office/drawing/2014/main" id="{AFF72E3F-4A83-44CA-996A-D890BB647A9D}"/>
              </a:ext>
            </a:extLst>
          </p:cNvPr>
          <p:cNvSpPr txBox="1">
            <a:spLocks/>
          </p:cNvSpPr>
          <p:nvPr/>
        </p:nvSpPr>
        <p:spPr>
          <a:xfrm>
            <a:off x="629587" y="5047230"/>
            <a:ext cx="11219512" cy="1400059"/>
          </a:xfrm>
          <a:prstGeom prst="rect">
            <a:avLst/>
          </a:prstGeom>
        </p:spPr>
        <p:txBody>
          <a:bodyPr vert="horz" lIns="45720" tIns="22860" rIns="45720" bIns="22860" rtlCol="0" anchor="t">
            <a:noAutofit/>
          </a:bodyPr>
          <a:lstStyle>
            <a:lvl1pPr marL="0" indent="0" algn="l" defTabSz="1828709" rtl="0" eaLnBrk="1" latinLnBrk="0" hangingPunct="1">
              <a:lnSpc>
                <a:spcPct val="125000"/>
              </a:lnSpc>
              <a:spcBef>
                <a:spcPts val="2000"/>
              </a:spcBef>
              <a:spcAft>
                <a:spcPts val="0"/>
              </a:spcAft>
              <a:buFont typeface="Arial" panose="020B0604020202020204" pitchFamily="34" charset="0"/>
              <a:buNone/>
              <a:defRPr sz="28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vivo type CN简 Light" panose="02000400000000000000" charset="-122"/>
                <a:ea typeface="vivo type CN简 Light" panose="02000400000000000000" charset="-122"/>
                <a:cs typeface="vivo type CN简 Light" panose="02000400000000000000" charset="-122"/>
              </a:defRPr>
            </a:lvl1pPr>
            <a:lvl2pPr marL="635000" indent="0" algn="l" defTabSz="1828709" rtl="0" eaLnBrk="1" latinLnBrk="0" hangingPunct="1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Font typeface="Arial" panose="020B0604020202020204" pitchFamily="34" charset="0"/>
              <a:buNone/>
              <a:defRPr sz="28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vivo type CN简 Light" panose="02000400000000000000" charset="-122"/>
                <a:ea typeface="vivo type CN简 Light" panose="02000400000000000000" charset="-122"/>
                <a:cs typeface="vivo type CN简 Light" panose="02000400000000000000" charset="-122"/>
              </a:defRPr>
            </a:lvl2pPr>
            <a:lvl3pPr marL="1270000" indent="0" algn="l" defTabSz="1828709" rtl="0" eaLnBrk="1" latinLnBrk="0" hangingPunct="1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Font typeface="Arial" panose="020B0604020202020204" pitchFamily="34" charset="0"/>
              <a:buNone/>
              <a:defRPr sz="28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vivo type CN简 Light" panose="02000400000000000000" charset="-122"/>
                <a:ea typeface="vivo type CN简 Light" panose="02000400000000000000" charset="-122"/>
                <a:cs typeface="vivo type CN简 Light" panose="02000400000000000000" charset="-122"/>
              </a:defRPr>
            </a:lvl3pPr>
            <a:lvl4pPr marL="1905000" indent="0" algn="l" defTabSz="1828709" rtl="0" eaLnBrk="1" latinLnBrk="0" hangingPunct="1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Font typeface="Arial" panose="020B0604020202020204" pitchFamily="34" charset="0"/>
              <a:buNone/>
              <a:defRPr sz="28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vivo type CN简 Light" panose="02000400000000000000" charset="-122"/>
                <a:ea typeface="vivo type CN简 Light" panose="02000400000000000000" charset="-122"/>
                <a:cs typeface="vivo type CN简 Light" panose="02000400000000000000" charset="-122"/>
              </a:defRPr>
            </a:lvl4pPr>
            <a:lvl5pPr marL="2540000" indent="0" algn="l" defTabSz="1828709" rtl="0" eaLnBrk="1" latinLnBrk="0" hangingPunct="1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Font typeface="Arial" panose="020B0604020202020204" pitchFamily="34" charset="0"/>
              <a:buNone/>
              <a:defRPr sz="28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vivo type CN简 Light" panose="02000400000000000000" charset="-122"/>
                <a:ea typeface="vivo type CN简 Light" panose="02000400000000000000" charset="-122"/>
                <a:cs typeface="vivo type CN简 Light" panose="02000400000000000000" charset="-122"/>
              </a:defRPr>
            </a:lvl5pPr>
            <a:lvl6pPr marL="5028949" indent="-457177" algn="l" defTabSz="1828709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943303" indent="-457177" algn="l" defTabSz="1828709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857657" indent="-457177" algn="l" defTabSz="1828709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72011" indent="-457177" algn="l" defTabSz="1828709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indent="-22860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kumimoji="1" lang="en-US" altLang="zh-CN" sz="1800" b="1" dirty="0">
                <a:solidFill>
                  <a:schemeClr val="accent1"/>
                </a:solidFill>
                <a:ea typeface="方正兰亭黑简体" panose="02000000000000000000" pitchFamily="2" charset="-122"/>
              </a:rPr>
              <a:t>Proposal: </a:t>
            </a:r>
            <a:r>
              <a:rPr kumimoji="1" lang="en-US" altLang="zh-CN" sz="1800" b="1" dirty="0">
                <a:latin typeface="+mn-lt"/>
                <a:ea typeface="方正兰亭黑简体" panose="02000000000000000000" pitchFamily="2" charset="-122"/>
              </a:rPr>
              <a:t>Specify SL FR2 in Rel-19, including at least</a:t>
            </a:r>
          </a:p>
          <a:p>
            <a:pPr marL="863600" lvl="1" indent="-22860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kumimoji="1" lang="en-US" altLang="zh-CN" sz="1800" b="1" dirty="0">
                <a:solidFill>
                  <a:schemeClr val="tx1"/>
                </a:solidFill>
                <a:latin typeface="+mn-lt"/>
                <a:ea typeface="方正兰亭黑简体" panose="02000000000000000000" pitchFamily="2" charset="-122"/>
              </a:rPr>
              <a:t>Beam management, including (initial) beam training, maintenance, measurement/reporting, recovery, etc.</a:t>
            </a:r>
          </a:p>
          <a:p>
            <a:pPr marL="863600" lvl="1" indent="-22860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kumimoji="1" lang="en-US" altLang="zh-CN" sz="1800" b="1" dirty="0">
                <a:solidFill>
                  <a:schemeClr val="tx1"/>
                </a:solidFill>
                <a:latin typeface="+mn-lt"/>
                <a:ea typeface="方正兰亭黑简体" panose="02000000000000000000" pitchFamily="2" charset="-122"/>
              </a:rPr>
              <a:t>Resource allocation enhancement</a:t>
            </a:r>
          </a:p>
          <a:p>
            <a:pPr marL="863600" lvl="1" indent="-22860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kumimoji="1" lang="en-US" altLang="zh-CN" sz="1800" b="1" dirty="0">
                <a:solidFill>
                  <a:schemeClr val="tx1"/>
                </a:solidFill>
                <a:latin typeface="+mn-lt"/>
                <a:ea typeface="方正兰亭黑简体" panose="02000000000000000000" pitchFamily="2" charset="-122"/>
              </a:rPr>
              <a:t>Operating on both FR2-1 and FR2-2</a:t>
            </a:r>
          </a:p>
          <a:p>
            <a:pPr marL="863600" lvl="1" indent="-22860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kumimoji="1" lang="en-US" altLang="zh-CN" sz="1800" b="1" dirty="0">
                <a:solidFill>
                  <a:schemeClr val="tx1"/>
                </a:solidFill>
                <a:latin typeface="+mn-lt"/>
                <a:ea typeface="方正兰亭黑简体" panose="02000000000000000000" pitchFamily="2" charset="-122"/>
              </a:rPr>
              <a:t>Supporting unified framework for all the cast types</a:t>
            </a:r>
          </a:p>
          <a:p>
            <a:pPr marL="863600" lvl="1" indent="-228600">
              <a:spcBef>
                <a:spcPts val="0"/>
              </a:spcBef>
              <a:buFont typeface="Arial" panose="020B0604020202020204" pitchFamily="34" charset="0"/>
              <a:buChar char="•"/>
            </a:pPr>
            <a:endParaRPr kumimoji="1" lang="en-US" altLang="zh-CN" sz="1800" dirty="0">
              <a:solidFill>
                <a:schemeClr val="tx1"/>
              </a:solidFill>
              <a:latin typeface="+mn-lt"/>
              <a:ea typeface="方正兰亭黑简体" panose="02000000000000000000" pitchFamily="2" charset="-122"/>
            </a:endParaRPr>
          </a:p>
          <a:p>
            <a:pPr marL="863600" lvl="1" indent="-228600">
              <a:spcBef>
                <a:spcPts val="0"/>
              </a:spcBef>
              <a:buFont typeface="Arial" panose="020B0604020202020204" pitchFamily="34" charset="0"/>
              <a:buChar char="•"/>
            </a:pPr>
            <a:endParaRPr kumimoji="1" lang="en-US" altLang="zh-CN" sz="1800" dirty="0">
              <a:solidFill>
                <a:schemeClr val="tx1"/>
              </a:solidFill>
              <a:latin typeface="+mn-lt"/>
              <a:ea typeface="方正兰亭黑简体" panose="02000000000000000000" pitchFamily="2" charset="-122"/>
            </a:endParaRPr>
          </a:p>
          <a:p>
            <a:pPr marL="228600" indent="-228600">
              <a:spcBef>
                <a:spcPts val="0"/>
              </a:spcBef>
              <a:buFont typeface="Arial" panose="020B0604020202020204" pitchFamily="34" charset="0"/>
              <a:buChar char="•"/>
            </a:pPr>
            <a:endParaRPr kumimoji="1" lang="en-US" altLang="zh-CN" sz="1800" dirty="0">
              <a:solidFill>
                <a:schemeClr val="tx1"/>
              </a:solidFill>
              <a:latin typeface="+mn-lt"/>
              <a:ea typeface="方正兰亭黑简体" panose="02000000000000000000" pitchFamily="2" charset="-122"/>
            </a:endParaRPr>
          </a:p>
          <a:p>
            <a:pPr marL="228600" indent="-228600">
              <a:spcBef>
                <a:spcPts val="0"/>
              </a:spcBef>
              <a:buFont typeface="Arial" panose="020B0604020202020204" pitchFamily="34" charset="0"/>
              <a:buChar char="•"/>
            </a:pPr>
            <a:endParaRPr kumimoji="1" lang="en-US" altLang="zh-CN" sz="1800" dirty="0">
              <a:solidFill>
                <a:schemeClr val="tx1"/>
              </a:solidFill>
              <a:latin typeface="+mn-lt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graphicFrame>
        <p:nvGraphicFramePr>
          <p:cNvPr id="6" name="内容占位符 4">
            <a:extLst>
              <a:ext uri="{FF2B5EF4-FFF2-40B4-BE49-F238E27FC236}">
                <a16:creationId xmlns:a16="http://schemas.microsoft.com/office/drawing/2014/main" id="{58433A22-F257-4D52-B0AD-37C13E436FDC}"/>
              </a:ext>
            </a:extLst>
          </p:cNvPr>
          <p:cNvGraphicFramePr>
            <a:graphicFrameLocks/>
          </p:cNvGraphicFramePr>
          <p:nvPr>
            <p:extLst/>
          </p:nvPr>
        </p:nvGraphicFramePr>
        <p:xfrm>
          <a:off x="461472" y="2299725"/>
          <a:ext cx="11647918" cy="1929752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1007177">
                  <a:extLst>
                    <a:ext uri="{9D8B030D-6E8A-4147-A177-3AD203B41FA5}">
                      <a16:colId xmlns:a16="http://schemas.microsoft.com/office/drawing/2014/main" val="1875254516"/>
                    </a:ext>
                  </a:extLst>
                </a:gridCol>
                <a:gridCol w="1245130">
                  <a:extLst>
                    <a:ext uri="{9D8B030D-6E8A-4147-A177-3AD203B41FA5}">
                      <a16:colId xmlns:a16="http://schemas.microsoft.com/office/drawing/2014/main" val="3411289462"/>
                    </a:ext>
                  </a:extLst>
                </a:gridCol>
                <a:gridCol w="995095">
                  <a:extLst>
                    <a:ext uri="{9D8B030D-6E8A-4147-A177-3AD203B41FA5}">
                      <a16:colId xmlns:a16="http://schemas.microsoft.com/office/drawing/2014/main" val="2751098965"/>
                    </a:ext>
                  </a:extLst>
                </a:gridCol>
                <a:gridCol w="1162228">
                  <a:extLst>
                    <a:ext uri="{9D8B030D-6E8A-4147-A177-3AD203B41FA5}">
                      <a16:colId xmlns:a16="http://schemas.microsoft.com/office/drawing/2014/main" val="2000763717"/>
                    </a:ext>
                  </a:extLst>
                </a:gridCol>
                <a:gridCol w="1256232">
                  <a:extLst>
                    <a:ext uri="{9D8B030D-6E8A-4147-A177-3AD203B41FA5}">
                      <a16:colId xmlns:a16="http://schemas.microsoft.com/office/drawing/2014/main" val="2250179850"/>
                    </a:ext>
                  </a:extLst>
                </a:gridCol>
                <a:gridCol w="1632246">
                  <a:extLst>
                    <a:ext uri="{9D8B030D-6E8A-4147-A177-3AD203B41FA5}">
                      <a16:colId xmlns:a16="http://schemas.microsoft.com/office/drawing/2014/main" val="1339642459"/>
                    </a:ext>
                  </a:extLst>
                </a:gridCol>
                <a:gridCol w="1973814">
                  <a:extLst>
                    <a:ext uri="{9D8B030D-6E8A-4147-A177-3AD203B41FA5}">
                      <a16:colId xmlns:a16="http://schemas.microsoft.com/office/drawing/2014/main" val="1083677720"/>
                    </a:ext>
                  </a:extLst>
                </a:gridCol>
                <a:gridCol w="2375996">
                  <a:extLst>
                    <a:ext uri="{9D8B030D-6E8A-4147-A177-3AD203B41FA5}">
                      <a16:colId xmlns:a16="http://schemas.microsoft.com/office/drawing/2014/main" val="4246682715"/>
                    </a:ext>
                  </a:extLst>
                </a:gridCol>
              </a:tblGrid>
              <a:tr h="281927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PQI</a:t>
                      </a:r>
                      <a:endParaRPr lang="en-US" sz="1200" dirty="0">
                        <a:effectLst/>
                      </a:endParaRPr>
                    </a:p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Value</a:t>
                      </a:r>
                      <a:endParaRPr lang="en-US" sz="12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Resource Type</a:t>
                      </a:r>
                      <a:endParaRPr lang="en-US" sz="12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Default Priority Level</a:t>
                      </a:r>
                      <a:endParaRPr lang="en-US" sz="12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Packet Delay Budget</a:t>
                      </a:r>
                      <a:endParaRPr lang="en-US" sz="12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Packet Error</a:t>
                      </a:r>
                      <a:endParaRPr lang="en-US" sz="1200">
                        <a:effectLst/>
                      </a:endParaRPr>
                    </a:p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Rate </a:t>
                      </a:r>
                      <a:endParaRPr lang="en-US" sz="12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Default Maximum Data Burst Volume</a:t>
                      </a:r>
                      <a:endParaRPr lang="en-US" sz="12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Default</a:t>
                      </a:r>
                      <a:endParaRPr lang="en-US" sz="1200">
                        <a:effectLst/>
                      </a:endParaRPr>
                    </a:p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Averaging Window</a:t>
                      </a:r>
                      <a:endParaRPr lang="en-US" sz="12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Example Services</a:t>
                      </a:r>
                      <a:endParaRPr lang="en-US" sz="12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282608173"/>
                  </a:ext>
                </a:extLst>
              </a:tr>
              <a:tr h="649592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New value#1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Delay Critical GBR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5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5ms</a:t>
                      </a:r>
                      <a:br>
                        <a:rPr lang="en-GB" sz="1200">
                          <a:effectLst/>
                        </a:rPr>
                      </a:br>
                      <a:endParaRPr lang="en-US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10-4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20000 bytes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2000 </a:t>
                      </a:r>
                      <a:r>
                        <a:rPr lang="en-GB" sz="1200" dirty="0" err="1">
                          <a:effectLst/>
                        </a:rPr>
                        <a:t>ms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Interactive service - consume VR content with high compression rate via tethered VR headset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492750865"/>
                  </a:ext>
                </a:extLst>
              </a:tr>
              <a:tr h="847348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New value#2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 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6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10ms</a:t>
                      </a:r>
                      <a:br>
                        <a:rPr lang="en-GB" sz="1200">
                          <a:effectLst/>
                        </a:rPr>
                      </a:br>
                      <a:endParaRPr lang="en-US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10-4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20000 bytes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2000 ms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interactive service - consume VR content with low compression rate via tethered VR headset;</a:t>
                      </a:r>
                      <a:endParaRPr lang="en-US" sz="1200" dirty="0">
                        <a:effectLst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Gaming or Interactive Data Exchanging;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696340189"/>
                  </a:ext>
                </a:extLst>
              </a:tr>
            </a:tbl>
          </a:graphicData>
        </a:graphic>
      </p:graphicFrame>
      <p:pic>
        <p:nvPicPr>
          <p:cNvPr id="7" name="Picture 2" descr="https://timgsa.baidu.com/timg?image&amp;quality=80&amp;size=b9999_10000&amp;sec=1572237841025&amp;di=fa8afe49f031442f83314b3737017218&amp;imgtype=0&amp;src=http%3A%2F%2Fimgslim.geekpark.net%2Fuploads%2Fimage%2Ffile%2F0c%2F6e%2F0c6edc9bc08c577df5f593f868919b78.jpg">
            <a:extLst>
              <a:ext uri="{FF2B5EF4-FFF2-40B4-BE49-F238E27FC236}">
                <a16:creationId xmlns:a16="http://schemas.microsoft.com/office/drawing/2014/main" id="{9E39CC9C-9015-44FC-BD9B-3FA295CCC6C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402" t="-3164" b="4424"/>
          <a:stretch/>
        </p:blipFill>
        <p:spPr bwMode="auto">
          <a:xfrm>
            <a:off x="10117785" y="784225"/>
            <a:ext cx="1991605" cy="13462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矩形 9">
            <a:extLst>
              <a:ext uri="{FF2B5EF4-FFF2-40B4-BE49-F238E27FC236}">
                <a16:creationId xmlns:a16="http://schemas.microsoft.com/office/drawing/2014/main" id="{C16FC2D8-852F-4949-AE41-2E4C72A15B84}"/>
              </a:ext>
            </a:extLst>
          </p:cNvPr>
          <p:cNvSpPr/>
          <p:nvPr/>
        </p:nvSpPr>
        <p:spPr>
          <a:xfrm>
            <a:off x="560743" y="1119617"/>
            <a:ext cx="985418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ea typeface="方正兰亭黑简体" panose="02000000000000000000"/>
              </a:rPr>
              <a:t>XR and gaming are the acknowledged killer applications for XR glasses, Head Mounted Displays (HMDs), etc.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>
                <a:ea typeface="方正兰亭黑简体" panose="02000000000000000000"/>
              </a:rPr>
              <a:t>SA2 has defined the corresponding PQI for such kinds of requirements.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>
                <a:ea typeface="方正兰亭黑简体" panose="02000000000000000000"/>
              </a:rPr>
              <a:t>RAN1 has evaluated and concluded that current NR SL cannot support the required data rate.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>
              <a:ea typeface="方正兰亭黑简体" panose="02000000000000000000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63C422C8-6392-4557-9692-21151B3D86B2}"/>
              </a:ext>
            </a:extLst>
          </p:cNvPr>
          <p:cNvSpPr/>
          <p:nvPr/>
        </p:nvSpPr>
        <p:spPr>
          <a:xfrm>
            <a:off x="567670" y="4276254"/>
            <a:ext cx="11281429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ea typeface="方正兰亭黑简体" panose="02000000000000000000"/>
              </a:rPr>
              <a:t>The NR </a:t>
            </a:r>
            <a:r>
              <a:rPr lang="en-US" altLang="zh-CN" dirty="0">
                <a:ea typeface="方正兰亭黑简体" panose="02000000000000000000"/>
              </a:rPr>
              <a:t>SL</a:t>
            </a:r>
            <a:r>
              <a:rPr lang="en-US" dirty="0">
                <a:ea typeface="方正兰亭黑简体" panose="02000000000000000000"/>
              </a:rPr>
              <a:t> over FR2 (licensed/unlicensed) band is attractive because of the potentially higher performance and reliability, and better device integration level, than the other </a:t>
            </a:r>
            <a:r>
              <a:rPr lang="en-US" dirty="0"/>
              <a:t>competitive technologies</a:t>
            </a:r>
            <a:r>
              <a:rPr lang="en-US" dirty="0">
                <a:ea typeface="方正兰亭黑简体" panose="02000000000000000000"/>
              </a:rPr>
              <a:t> (e.g., 802.11ad/</a:t>
            </a:r>
            <a:r>
              <a:rPr lang="en-US" dirty="0" err="1">
                <a:ea typeface="方正兰亭黑简体" panose="02000000000000000000"/>
              </a:rPr>
              <a:t>aj</a:t>
            </a:r>
            <a:r>
              <a:rPr lang="en-US" dirty="0">
                <a:ea typeface="方正兰亭黑简体" panose="02000000000000000000"/>
              </a:rPr>
              <a:t>/ay, etc.).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>
              <a:ea typeface="方正兰亭黑简体" panose="02000000000000000000"/>
            </a:endParaRPr>
          </a:p>
        </p:txBody>
      </p:sp>
    </p:spTree>
    <p:extLst>
      <p:ext uri="{BB962C8B-B14F-4D97-AF65-F5344CB8AC3E}">
        <p14:creationId xmlns:p14="http://schemas.microsoft.com/office/powerpoint/2010/main" val="134373765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2C45901-5C2C-4CE0-9855-C6416C9E2CA3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r>
              <a:rPr lang="en-US" dirty="0"/>
              <a:t>Rel-19 work planning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A7F171C-CD45-4AFD-BF3A-D3D48902D0E2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/>
        <p:txBody>
          <a:bodyPr/>
          <a:lstStyle/>
          <a:p>
            <a:r>
              <a:rPr lang="en-US" dirty="0"/>
              <a:t>Work scope and TUs</a:t>
            </a:r>
          </a:p>
        </p:txBody>
      </p:sp>
    </p:spTree>
    <p:extLst>
      <p:ext uri="{BB962C8B-B14F-4D97-AF65-F5344CB8AC3E}">
        <p14:creationId xmlns:p14="http://schemas.microsoft.com/office/powerpoint/2010/main" val="346164215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571A9E0-71F0-409E-8A1B-0731FA148DD3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/>
        <p:txBody>
          <a:bodyPr/>
          <a:lstStyle/>
          <a:p>
            <a:pPr marL="371475" lvl="1" indent="-371475">
              <a:lnSpc>
                <a:spcPct val="150000"/>
              </a:lnSpc>
              <a:spcBef>
                <a:spcPts val="1000"/>
              </a:spcBef>
              <a:buFont typeface="+mj-lt"/>
              <a:buAutoNum type="arabicPeriod"/>
            </a:pPr>
            <a:r>
              <a:rPr lang="en-US" altLang="zh-CN" b="1" dirty="0">
                <a:solidFill>
                  <a:schemeClr val="tx1"/>
                </a:solidFill>
                <a:ea typeface="vivo type CN简 Regular" panose="02000500000000000000" charset="-122"/>
              </a:rPr>
              <a:t>Background and motivations</a:t>
            </a:r>
          </a:p>
          <a:p>
            <a:pPr marL="828675" lvl="2" indent="-371475">
              <a:lnSpc>
                <a:spcPct val="150000"/>
              </a:lnSpc>
              <a:spcBef>
                <a:spcPts val="1000"/>
              </a:spcBef>
              <a:buFont typeface="+mj-lt"/>
              <a:buAutoNum type="arabicPeriod"/>
            </a:pPr>
            <a:r>
              <a:rPr lang="en-US" altLang="zh-CN" b="1" dirty="0">
                <a:solidFill>
                  <a:schemeClr val="tx1"/>
                </a:solidFill>
                <a:ea typeface="vivo type CN简 Regular" panose="02000500000000000000" charset="-122"/>
              </a:rPr>
              <a:t>Topic 1: </a:t>
            </a:r>
            <a:r>
              <a:rPr lang="en-US" altLang="zh-CN" b="1" dirty="0">
                <a:solidFill>
                  <a:srgbClr val="000000"/>
                </a:solidFill>
                <a:ea typeface="vivo type CN简 Regular" panose="02000500000000000000" charset="-122"/>
              </a:rPr>
              <a:t>SL underlay</a:t>
            </a:r>
          </a:p>
          <a:p>
            <a:pPr marL="828675" lvl="2" indent="-371475">
              <a:lnSpc>
                <a:spcPct val="150000"/>
              </a:lnSpc>
              <a:spcBef>
                <a:spcPts val="1000"/>
              </a:spcBef>
              <a:buFont typeface="+mj-lt"/>
              <a:buAutoNum type="arabicPeriod"/>
            </a:pPr>
            <a:r>
              <a:rPr lang="en-US" altLang="zh-CN" b="1" dirty="0">
                <a:solidFill>
                  <a:schemeClr val="tx1"/>
                </a:solidFill>
                <a:ea typeface="vivo type CN简 Regular" panose="02000500000000000000" charset="-122"/>
              </a:rPr>
              <a:t>Topic 2: SL </a:t>
            </a:r>
            <a:r>
              <a:rPr lang="en-US" altLang="zh-CN" b="1" dirty="0" err="1">
                <a:solidFill>
                  <a:schemeClr val="tx1"/>
                </a:solidFill>
                <a:ea typeface="vivo type CN简 Regular" panose="02000500000000000000" charset="-122"/>
              </a:rPr>
              <a:t>RedCap</a:t>
            </a:r>
            <a:endParaRPr lang="en-US" altLang="zh-CN" b="1" dirty="0">
              <a:solidFill>
                <a:schemeClr val="tx1"/>
              </a:solidFill>
              <a:ea typeface="vivo type CN简 Regular" panose="02000500000000000000" charset="-122"/>
            </a:endParaRPr>
          </a:p>
          <a:p>
            <a:pPr marL="828675" lvl="2" indent="-371475">
              <a:lnSpc>
                <a:spcPct val="150000"/>
              </a:lnSpc>
              <a:spcBef>
                <a:spcPts val="1000"/>
              </a:spcBef>
              <a:buFont typeface="+mj-lt"/>
              <a:buAutoNum type="arabicPeriod"/>
            </a:pPr>
            <a:r>
              <a:rPr lang="en-US" altLang="zh-CN" b="1" dirty="0">
                <a:solidFill>
                  <a:schemeClr val="tx1"/>
                </a:solidFill>
                <a:ea typeface="vivo type CN简 Regular" panose="02000500000000000000" charset="-122"/>
              </a:rPr>
              <a:t>Topic 3: SL FR2</a:t>
            </a:r>
          </a:p>
          <a:p>
            <a:pPr marL="371475" lvl="1" indent="-371475">
              <a:lnSpc>
                <a:spcPct val="150000"/>
              </a:lnSpc>
              <a:spcBef>
                <a:spcPts val="1000"/>
              </a:spcBef>
              <a:buFont typeface="+mj-lt"/>
              <a:buAutoNum type="arabicPeriod"/>
            </a:pPr>
            <a:r>
              <a:rPr lang="en-US" altLang="zh-CN" b="1" dirty="0">
                <a:solidFill>
                  <a:schemeClr val="tx1"/>
                </a:solidFill>
                <a:ea typeface="vivo type CN简 Regular" panose="02000500000000000000" charset="-122"/>
              </a:rPr>
              <a:t>Rel-19 work planning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8E92BBF5-9182-4326-A693-D3BE4DC3EF0C}"/>
              </a:ext>
            </a:extLst>
          </p:cNvPr>
          <p:cNvSpPr>
            <a:spLocks noGrp="1"/>
          </p:cNvSpPr>
          <p:nvPr>
            <p:ph type="body" sz="quarter" idx="38"/>
          </p:nvPr>
        </p:nvSpPr>
        <p:spPr/>
        <p:txBody>
          <a:bodyPr/>
          <a:lstStyle/>
          <a:p>
            <a:r>
              <a:rPr lang="en-US" dirty="0"/>
              <a:t>Agenda</a:t>
            </a:r>
          </a:p>
        </p:txBody>
      </p:sp>
    </p:spTree>
    <p:extLst>
      <p:ext uri="{BB962C8B-B14F-4D97-AF65-F5344CB8AC3E}">
        <p14:creationId xmlns:p14="http://schemas.microsoft.com/office/powerpoint/2010/main" val="197931752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33F01ABE-E1AD-4CD6-835B-78476AB1946D}"/>
              </a:ext>
            </a:extLst>
          </p:cNvPr>
          <p:cNvSpPr>
            <a:spLocks noGrp="1"/>
          </p:cNvSpPr>
          <p:nvPr>
            <p:ph sz="quarter" idx="59"/>
          </p:nvPr>
        </p:nvSpPr>
        <p:spPr>
          <a:xfrm>
            <a:off x="567671" y="2314574"/>
            <a:ext cx="11339516" cy="4543425"/>
          </a:xfrm>
        </p:spPr>
        <p:txBody>
          <a:bodyPr>
            <a:normAutofit fontScale="85000" lnSpcReduction="10000"/>
          </a:bodyPr>
          <a:lstStyle/>
          <a:p>
            <a:r>
              <a:rPr lang="en-US" b="1" u="sng" dirty="0"/>
              <a:t>Candidate objectives</a:t>
            </a:r>
          </a:p>
          <a:p>
            <a:pPr lvl="1"/>
            <a:r>
              <a:rPr lang="en-US" u="sng" dirty="0"/>
              <a:t>Study and specify</a:t>
            </a:r>
            <a:r>
              <a:rPr kumimoji="1" lang="en-US" altLang="zh-CN" u="sng" dirty="0"/>
              <a:t> </a:t>
            </a:r>
            <a:r>
              <a:rPr kumimoji="1" lang="en-US" altLang="zh-CN" dirty="0"/>
              <a:t>mechanism to support sidelink underlay transmission over licensed spectrum</a:t>
            </a:r>
            <a:r>
              <a:rPr lang="en-US" dirty="0"/>
              <a:t> [RAN1, RAN2, RAN4]</a:t>
            </a:r>
          </a:p>
          <a:p>
            <a:pPr lvl="2"/>
            <a:r>
              <a:rPr lang="en-US" dirty="0"/>
              <a:t>Dynamically resource sharing between </a:t>
            </a:r>
            <a:r>
              <a:rPr lang="en-US" dirty="0" err="1"/>
              <a:t>Uu</a:t>
            </a:r>
            <a:r>
              <a:rPr lang="en-US" dirty="0"/>
              <a:t> and SL transmissions</a:t>
            </a:r>
          </a:p>
          <a:p>
            <a:pPr lvl="2"/>
            <a:r>
              <a:rPr lang="en-US" dirty="0"/>
              <a:t>Interference mitigation and cancellation</a:t>
            </a:r>
          </a:p>
          <a:p>
            <a:pPr lvl="2"/>
            <a:r>
              <a:rPr lang="en-US" dirty="0"/>
              <a:t>Power control enhancement</a:t>
            </a:r>
          </a:p>
          <a:p>
            <a:pPr lvl="1"/>
            <a:r>
              <a:rPr lang="en-US" u="sng" dirty="0"/>
              <a:t>Study and specify</a:t>
            </a:r>
            <a:r>
              <a:rPr kumimoji="1" lang="en-US" altLang="zh-CN" u="sng" dirty="0"/>
              <a:t> </a:t>
            </a:r>
            <a:r>
              <a:rPr kumimoji="1" lang="en-US" altLang="zh-CN" dirty="0"/>
              <a:t>mechanism to support sidelink </a:t>
            </a:r>
            <a:r>
              <a:rPr kumimoji="1" lang="en-US" altLang="zh-CN" dirty="0" err="1"/>
              <a:t>RedCap</a:t>
            </a:r>
            <a:r>
              <a:rPr kumimoji="1" lang="en-US" altLang="zh-CN" dirty="0"/>
              <a:t> devices over licensed and unlicensed spectrum</a:t>
            </a:r>
            <a:r>
              <a:rPr lang="en-US" dirty="0"/>
              <a:t> [RAN1, RAN2, RAN4]</a:t>
            </a:r>
          </a:p>
          <a:p>
            <a:pPr lvl="2"/>
            <a:r>
              <a:rPr lang="en-US" dirty="0"/>
              <a:t>Further power saving enhancements</a:t>
            </a:r>
          </a:p>
          <a:p>
            <a:pPr lvl="2"/>
            <a:r>
              <a:rPr lang="en-US" dirty="0"/>
              <a:t>Very low power operation</a:t>
            </a:r>
          </a:p>
          <a:p>
            <a:pPr lvl="2"/>
            <a:r>
              <a:rPr lang="en-US" dirty="0"/>
              <a:t>PA less device</a:t>
            </a:r>
          </a:p>
          <a:p>
            <a:pPr lvl="1"/>
            <a:r>
              <a:rPr lang="en-US" u="sng" dirty="0"/>
              <a:t>Specify</a:t>
            </a:r>
            <a:r>
              <a:rPr lang="en-US" dirty="0"/>
              <a:t> enhanced sidelink operation on FR2-1 and FR2-2 [RAN1, RAN2, RAN4]</a:t>
            </a:r>
          </a:p>
          <a:p>
            <a:pPr lvl="2"/>
            <a:r>
              <a:rPr lang="en-US" dirty="0"/>
              <a:t>Beam management, including (initial) beam training, maintenance, measurement/reporting, recovery, etc.</a:t>
            </a:r>
          </a:p>
          <a:p>
            <a:pPr lvl="2"/>
            <a:r>
              <a:rPr lang="en-US" dirty="0"/>
              <a:t>Resource allocation enhancement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9D9F9F9-9E33-435F-AC08-C7F52B31758F}"/>
              </a:ext>
            </a:extLst>
          </p:cNvPr>
          <p:cNvSpPr>
            <a:spLocks noGrp="1"/>
          </p:cNvSpPr>
          <p:nvPr>
            <p:ph type="body" sz="quarter" idx="61"/>
          </p:nvPr>
        </p:nvSpPr>
        <p:spPr/>
        <p:txBody>
          <a:bodyPr/>
          <a:lstStyle/>
          <a:p>
            <a:r>
              <a:rPr lang="en-US" dirty="0"/>
              <a:t>Rel-19 work planning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320C602-7381-4D25-92E7-672A0C9282E0}"/>
              </a:ext>
            </a:extLst>
          </p:cNvPr>
          <p:cNvSpPr>
            <a:spLocks noGrp="1"/>
          </p:cNvSpPr>
          <p:nvPr>
            <p:ph type="body" sz="quarter" idx="62"/>
          </p:nvPr>
        </p:nvSpPr>
        <p:spPr/>
        <p:txBody>
          <a:bodyPr/>
          <a:lstStyle/>
          <a:p>
            <a:r>
              <a:rPr lang="en-US" dirty="0"/>
              <a:t>Work scope</a:t>
            </a:r>
          </a:p>
        </p:txBody>
      </p:sp>
      <p:sp>
        <p:nvSpPr>
          <p:cNvPr id="5" name="内容占位符 2">
            <a:extLst>
              <a:ext uri="{FF2B5EF4-FFF2-40B4-BE49-F238E27FC236}">
                <a16:creationId xmlns:a16="http://schemas.microsoft.com/office/drawing/2014/main" id="{85BE2E35-38BB-408B-99ED-6EB4CDD7742C}"/>
              </a:ext>
            </a:extLst>
          </p:cNvPr>
          <p:cNvSpPr txBox="1">
            <a:spLocks/>
          </p:cNvSpPr>
          <p:nvPr/>
        </p:nvSpPr>
        <p:spPr>
          <a:xfrm>
            <a:off x="627673" y="1513523"/>
            <a:ext cx="11219512" cy="924877"/>
          </a:xfrm>
          <a:prstGeom prst="rect">
            <a:avLst/>
          </a:prstGeom>
        </p:spPr>
        <p:txBody>
          <a:bodyPr vert="horz" lIns="45720" tIns="22860" rIns="45720" bIns="22860" rtlCol="0" anchor="t">
            <a:noAutofit/>
          </a:bodyPr>
          <a:lstStyle>
            <a:lvl1pPr marL="0" indent="0" algn="l" defTabSz="1828709" rtl="0" eaLnBrk="1" latinLnBrk="0" hangingPunct="1">
              <a:lnSpc>
                <a:spcPct val="125000"/>
              </a:lnSpc>
              <a:spcBef>
                <a:spcPts val="2000"/>
              </a:spcBef>
              <a:spcAft>
                <a:spcPts val="0"/>
              </a:spcAft>
              <a:buFont typeface="Arial" panose="020B0604020202020204" pitchFamily="34" charset="0"/>
              <a:buNone/>
              <a:defRPr sz="28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vivo type CN简 Light" panose="02000400000000000000" charset="-122"/>
                <a:ea typeface="vivo type CN简 Light" panose="02000400000000000000" charset="-122"/>
                <a:cs typeface="vivo type CN简 Light" panose="02000400000000000000" charset="-122"/>
              </a:defRPr>
            </a:lvl1pPr>
            <a:lvl2pPr marL="635000" indent="0" algn="l" defTabSz="1828709" rtl="0" eaLnBrk="1" latinLnBrk="0" hangingPunct="1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Font typeface="Arial" panose="020B0604020202020204" pitchFamily="34" charset="0"/>
              <a:buNone/>
              <a:defRPr sz="28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vivo type CN简 Light" panose="02000400000000000000" charset="-122"/>
                <a:ea typeface="vivo type CN简 Light" panose="02000400000000000000" charset="-122"/>
                <a:cs typeface="vivo type CN简 Light" panose="02000400000000000000" charset="-122"/>
              </a:defRPr>
            </a:lvl2pPr>
            <a:lvl3pPr marL="1270000" indent="0" algn="l" defTabSz="1828709" rtl="0" eaLnBrk="1" latinLnBrk="0" hangingPunct="1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Font typeface="Arial" panose="020B0604020202020204" pitchFamily="34" charset="0"/>
              <a:buNone/>
              <a:defRPr sz="28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vivo type CN简 Light" panose="02000400000000000000" charset="-122"/>
                <a:ea typeface="vivo type CN简 Light" panose="02000400000000000000" charset="-122"/>
                <a:cs typeface="vivo type CN简 Light" panose="02000400000000000000" charset="-122"/>
              </a:defRPr>
            </a:lvl3pPr>
            <a:lvl4pPr marL="1905000" indent="0" algn="l" defTabSz="1828709" rtl="0" eaLnBrk="1" latinLnBrk="0" hangingPunct="1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Font typeface="Arial" panose="020B0604020202020204" pitchFamily="34" charset="0"/>
              <a:buNone/>
              <a:defRPr sz="28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vivo type CN简 Light" panose="02000400000000000000" charset="-122"/>
                <a:ea typeface="vivo type CN简 Light" panose="02000400000000000000" charset="-122"/>
                <a:cs typeface="vivo type CN简 Light" panose="02000400000000000000" charset="-122"/>
              </a:defRPr>
            </a:lvl4pPr>
            <a:lvl5pPr marL="2540000" indent="0" algn="l" defTabSz="1828709" rtl="0" eaLnBrk="1" latinLnBrk="0" hangingPunct="1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Font typeface="Arial" panose="020B0604020202020204" pitchFamily="34" charset="0"/>
              <a:buNone/>
              <a:defRPr sz="28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vivo type CN简 Light" panose="02000400000000000000" charset="-122"/>
                <a:ea typeface="vivo type CN简 Light" panose="02000400000000000000" charset="-122"/>
                <a:cs typeface="vivo type CN简 Light" panose="02000400000000000000" charset="-122"/>
              </a:defRPr>
            </a:lvl5pPr>
            <a:lvl6pPr marL="5028949" indent="-457177" algn="l" defTabSz="1828709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943303" indent="-457177" algn="l" defTabSz="1828709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857657" indent="-457177" algn="l" defTabSz="1828709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72011" indent="-457177" algn="l" defTabSz="1828709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indent="-22860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kumimoji="1" lang="en-US" altLang="zh-CN" sz="1800" b="1" dirty="0">
                <a:solidFill>
                  <a:schemeClr val="accent1"/>
                </a:solidFill>
                <a:ea typeface="方正兰亭黑简体" panose="02000000000000000000" pitchFamily="2" charset="-122"/>
              </a:rPr>
              <a:t>Proposal: </a:t>
            </a:r>
            <a:r>
              <a:rPr kumimoji="1" lang="en-US" altLang="zh-CN" sz="1800" b="1" dirty="0">
                <a:latin typeface="+mn-lt"/>
                <a:ea typeface="方正兰亭黑简体" panose="02000000000000000000" pitchFamily="2" charset="-122"/>
              </a:rPr>
              <a:t>Sidelink evolution is introduced as a Rel-19 RAN1-lead work item with study phase (SI+WI).</a:t>
            </a:r>
          </a:p>
          <a:p>
            <a:pPr marL="863600" lvl="1" indent="-22860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kumimoji="1" lang="fr-FR" altLang="zh-CN" sz="1800" b="1" dirty="0">
                <a:solidFill>
                  <a:schemeClr val="tx1"/>
                </a:solidFill>
                <a:latin typeface="+mn-lt"/>
                <a:ea typeface="方正兰亭黑简体" panose="02000000000000000000" pitchFamily="2" charset="-122"/>
              </a:rPr>
              <a:t>RAN1 (Leading WG): 1 TU, RAN2: 1 TU, RAN4: 1 TU</a:t>
            </a:r>
            <a:endParaRPr kumimoji="1" lang="en-US" altLang="zh-CN" sz="1800" dirty="0">
              <a:solidFill>
                <a:schemeClr val="tx1"/>
              </a:solidFill>
              <a:latin typeface="+mn-lt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4425492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占位符 4"/>
          <p:cNvSpPr>
            <a:spLocks noGrp="1"/>
          </p:cNvSpPr>
          <p:nvPr>
            <p:ph type="body" sz="quarter" idx="58"/>
          </p:nvPr>
        </p:nvSpPr>
        <p:spPr/>
        <p:txBody>
          <a:bodyPr/>
          <a:lstStyle/>
          <a:p>
            <a:endParaRPr lang="zh-CN" altLang="en-US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>
            <a:extLst>
              <a:ext uri="{FF2B5EF4-FFF2-40B4-BE49-F238E27FC236}">
                <a16:creationId xmlns:a16="http://schemas.microsoft.com/office/drawing/2014/main" id="{82577C90-1788-4901-9B9E-5ADEF2C85638}"/>
              </a:ext>
            </a:extLst>
          </p:cNvPr>
          <p:cNvSpPr>
            <a:spLocks noGrp="1"/>
          </p:cNvSpPr>
          <p:nvPr>
            <p:ph type="body" sz="quarter" idx="61"/>
          </p:nvPr>
        </p:nvSpPr>
        <p:spPr/>
        <p:txBody>
          <a:bodyPr/>
          <a:lstStyle/>
          <a:p>
            <a:r>
              <a:rPr lang="en-US" dirty="0"/>
              <a:t>Appendix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6DD6F15-5009-4A24-98D2-EAEC0BD69699}"/>
              </a:ext>
            </a:extLst>
          </p:cNvPr>
          <p:cNvSpPr>
            <a:spLocks noGrp="1"/>
          </p:cNvSpPr>
          <p:nvPr>
            <p:ph type="body" sz="quarter" idx="62"/>
          </p:nvPr>
        </p:nvSpPr>
        <p:spPr/>
        <p:txBody>
          <a:bodyPr/>
          <a:lstStyle/>
          <a:p>
            <a:r>
              <a:rPr lang="en-US" dirty="0"/>
              <a:t>SLS evaluation assumption for sidelink underlay</a:t>
            </a:r>
          </a:p>
        </p:txBody>
      </p:sp>
      <p:graphicFrame>
        <p:nvGraphicFramePr>
          <p:cNvPr id="10" name="表格 9">
            <a:extLst>
              <a:ext uri="{FF2B5EF4-FFF2-40B4-BE49-F238E27FC236}">
                <a16:creationId xmlns:a16="http://schemas.microsoft.com/office/drawing/2014/main" id="{B97F0A56-5262-0B96-2FA3-D85E1AB4992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0595358"/>
              </p:ext>
            </p:extLst>
          </p:nvPr>
        </p:nvGraphicFramePr>
        <p:xfrm>
          <a:off x="1303106" y="1343505"/>
          <a:ext cx="9585788" cy="510056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471218">
                  <a:extLst>
                    <a:ext uri="{9D8B030D-6E8A-4147-A177-3AD203B41FA5}">
                      <a16:colId xmlns:a16="http://schemas.microsoft.com/office/drawing/2014/main" val="2326770180"/>
                    </a:ext>
                  </a:extLst>
                </a:gridCol>
                <a:gridCol w="7114570">
                  <a:extLst>
                    <a:ext uri="{9D8B030D-6E8A-4147-A177-3AD203B41FA5}">
                      <a16:colId xmlns:a16="http://schemas.microsoft.com/office/drawing/2014/main" val="250372550"/>
                    </a:ext>
                  </a:extLst>
                </a:gridCol>
              </a:tblGrid>
              <a:tr h="209262"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</a:pPr>
                      <a:r>
                        <a:rPr lang="en-US" sz="1200" kern="100" dirty="0">
                          <a:effectLst/>
                        </a:rPr>
                        <a:t>Parameters</a:t>
                      </a:r>
                      <a:endParaRPr lang="zh-CN" sz="12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8182" marR="38182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</a:pPr>
                      <a:r>
                        <a:rPr lang="en-US" sz="1200" kern="100">
                          <a:effectLst/>
                        </a:rPr>
                        <a:t>Value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8182" marR="38182" marT="0" marB="0"/>
                </a:tc>
                <a:extLst>
                  <a:ext uri="{0D108BD9-81ED-4DB2-BD59-A6C34878D82A}">
                    <a16:rowId xmlns:a16="http://schemas.microsoft.com/office/drawing/2014/main" val="2095540152"/>
                  </a:ext>
                </a:extLst>
              </a:tr>
              <a:tr h="209262"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</a:pPr>
                      <a:r>
                        <a:rPr lang="en-US" sz="1200" kern="100" dirty="0">
                          <a:effectLst/>
                        </a:rPr>
                        <a:t>Scenario</a:t>
                      </a:r>
                      <a:endParaRPr lang="zh-CN" sz="12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8182" marR="38182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</a:pPr>
                      <a:r>
                        <a:rPr lang="en-US" sz="1200" kern="100" dirty="0">
                          <a:effectLst/>
                        </a:rPr>
                        <a:t>Dense Urban single layer</a:t>
                      </a:r>
                      <a:endParaRPr lang="zh-CN" sz="12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8182" marR="38182" marT="0" marB="0"/>
                </a:tc>
                <a:extLst>
                  <a:ext uri="{0D108BD9-81ED-4DB2-BD59-A6C34878D82A}">
                    <a16:rowId xmlns:a16="http://schemas.microsoft.com/office/drawing/2014/main" val="4201934403"/>
                  </a:ext>
                </a:extLst>
              </a:tr>
              <a:tr h="236189"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</a:pPr>
                      <a:r>
                        <a:rPr lang="en-US" sz="1200" kern="100" dirty="0">
                          <a:effectLst/>
                        </a:rPr>
                        <a:t>Layout</a:t>
                      </a:r>
                      <a:endParaRPr lang="zh-CN" sz="12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8182" marR="38182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</a:pPr>
                      <a:r>
                        <a:rPr lang="en-US" sz="1200" kern="100" dirty="0">
                          <a:effectLst/>
                        </a:rPr>
                        <a:t>hexagonal grid, 7 macro sites, 3 sectors per site with wrap around</a:t>
                      </a:r>
                      <a:endParaRPr lang="zh-CN" sz="12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8182" marR="38182" marT="0" marB="0"/>
                </a:tc>
                <a:extLst>
                  <a:ext uri="{0D108BD9-81ED-4DB2-BD59-A6C34878D82A}">
                    <a16:rowId xmlns:a16="http://schemas.microsoft.com/office/drawing/2014/main" val="1402491043"/>
                  </a:ext>
                </a:extLst>
              </a:tr>
              <a:tr h="180668"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</a:pPr>
                      <a:r>
                        <a:rPr lang="en-US" sz="1200" kern="100" dirty="0">
                          <a:effectLst/>
                        </a:rPr>
                        <a:t>Inter-BS distance</a:t>
                      </a:r>
                      <a:endParaRPr lang="zh-CN" sz="12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8182" marR="38182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</a:pPr>
                      <a:r>
                        <a:rPr lang="en-US" sz="1200" kern="100" dirty="0">
                          <a:effectLst/>
                        </a:rPr>
                        <a:t>200m</a:t>
                      </a:r>
                      <a:endParaRPr lang="zh-CN" sz="12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8182" marR="38182" marT="0" marB="0"/>
                </a:tc>
                <a:extLst>
                  <a:ext uri="{0D108BD9-81ED-4DB2-BD59-A6C34878D82A}">
                    <a16:rowId xmlns:a16="http://schemas.microsoft.com/office/drawing/2014/main" val="2538066187"/>
                  </a:ext>
                </a:extLst>
              </a:tr>
              <a:tr h="204645"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</a:pPr>
                      <a:r>
                        <a:rPr lang="en-US" sz="1200" kern="100" dirty="0">
                          <a:effectLst/>
                        </a:rPr>
                        <a:t>Minimum BS-UE (2D) distance</a:t>
                      </a:r>
                      <a:endParaRPr lang="zh-CN" sz="12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8182" marR="38182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</a:pPr>
                      <a:r>
                        <a:rPr lang="en-US" sz="1200" kern="100" dirty="0">
                          <a:effectLst/>
                        </a:rPr>
                        <a:t>35m</a:t>
                      </a:r>
                      <a:endParaRPr lang="zh-CN" sz="12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8182" marR="38182" marT="0" marB="0"/>
                </a:tc>
                <a:extLst>
                  <a:ext uri="{0D108BD9-81ED-4DB2-BD59-A6C34878D82A}">
                    <a16:rowId xmlns:a16="http://schemas.microsoft.com/office/drawing/2014/main" val="1277294899"/>
                  </a:ext>
                </a:extLst>
              </a:tr>
              <a:tr h="204645"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</a:pPr>
                      <a:r>
                        <a:rPr lang="en-US" sz="1200" kern="100">
                          <a:effectLst/>
                        </a:rPr>
                        <a:t>Minimum UE-UE (2D) distance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8182" marR="38182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</a:pPr>
                      <a:r>
                        <a:rPr lang="en-US" sz="1200" kern="100">
                          <a:effectLst/>
                        </a:rPr>
                        <a:t>2m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8182" marR="38182" marT="0" marB="0"/>
                </a:tc>
                <a:extLst>
                  <a:ext uri="{0D108BD9-81ED-4DB2-BD59-A6C34878D82A}">
                    <a16:rowId xmlns:a16="http://schemas.microsoft.com/office/drawing/2014/main" val="89362782"/>
                  </a:ext>
                </a:extLst>
              </a:tr>
              <a:tr h="202337"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</a:pPr>
                      <a:r>
                        <a:rPr lang="en-US" sz="1200" kern="100">
                          <a:effectLst/>
                        </a:rPr>
                        <a:t>Carrier frequency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8182" marR="38182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</a:pPr>
                      <a:r>
                        <a:rPr lang="en-US" sz="1200" kern="100" dirty="0">
                          <a:effectLst/>
                        </a:rPr>
                        <a:t>4GHz</a:t>
                      </a:r>
                      <a:endParaRPr lang="zh-CN" sz="12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8182" marR="38182" marT="0" marB="0"/>
                </a:tc>
                <a:extLst>
                  <a:ext uri="{0D108BD9-81ED-4DB2-BD59-A6C34878D82A}">
                    <a16:rowId xmlns:a16="http://schemas.microsoft.com/office/drawing/2014/main" val="2270245380"/>
                  </a:ext>
                </a:extLst>
              </a:tr>
              <a:tr h="210800"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</a:pPr>
                      <a:r>
                        <a:rPr lang="en-US" sz="1200" kern="100">
                          <a:effectLst/>
                        </a:rPr>
                        <a:t>Simulation bandwidth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8182" marR="38182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</a:pPr>
                      <a:r>
                        <a:rPr lang="en-US" sz="1200" kern="100" dirty="0">
                          <a:effectLst/>
                        </a:rPr>
                        <a:t>100MHz (273RB for 30kHz SCS)</a:t>
                      </a:r>
                      <a:endParaRPr lang="zh-CN" sz="12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8182" marR="38182" marT="0" marB="0"/>
                </a:tc>
                <a:extLst>
                  <a:ext uri="{0D108BD9-81ED-4DB2-BD59-A6C34878D82A}">
                    <a16:rowId xmlns:a16="http://schemas.microsoft.com/office/drawing/2014/main" val="2087468514"/>
                  </a:ext>
                </a:extLst>
              </a:tr>
              <a:tr h="148099"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</a:pPr>
                      <a:r>
                        <a:rPr lang="en-US" sz="1200" kern="100">
                          <a:effectLst/>
                        </a:rPr>
                        <a:t>Subcarrier spacing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8182" marR="38182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</a:pPr>
                      <a:r>
                        <a:rPr lang="en-US" sz="1200" kern="100" dirty="0">
                          <a:effectLst/>
                        </a:rPr>
                        <a:t>30kHz</a:t>
                      </a:r>
                      <a:endParaRPr lang="zh-CN" sz="12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8182" marR="38182" marT="0" marB="0"/>
                </a:tc>
                <a:extLst>
                  <a:ext uri="{0D108BD9-81ED-4DB2-BD59-A6C34878D82A}">
                    <a16:rowId xmlns:a16="http://schemas.microsoft.com/office/drawing/2014/main" val="503146106"/>
                  </a:ext>
                </a:extLst>
              </a:tr>
              <a:tr h="150406"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</a:pPr>
                      <a:r>
                        <a:rPr lang="en-US" sz="1200" kern="100">
                          <a:effectLst/>
                        </a:rPr>
                        <a:t>TDD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8182" marR="38182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</a:pPr>
                      <a:r>
                        <a:rPr lang="en-US" sz="1200" kern="100" dirty="0">
                          <a:effectLst/>
                        </a:rPr>
                        <a:t>All UL slot</a:t>
                      </a:r>
                      <a:endParaRPr lang="zh-CN" sz="12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8182" marR="38182" marT="0" marB="0"/>
                </a:tc>
                <a:extLst>
                  <a:ext uri="{0D108BD9-81ED-4DB2-BD59-A6C34878D82A}">
                    <a16:rowId xmlns:a16="http://schemas.microsoft.com/office/drawing/2014/main" val="33584229"/>
                  </a:ext>
                </a:extLst>
              </a:tr>
              <a:tr h="209262"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</a:pPr>
                      <a:r>
                        <a:rPr lang="en-US" sz="1200" kern="100">
                          <a:effectLst/>
                        </a:rPr>
                        <a:t>BS Tx power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8182" marR="38182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</a:pPr>
                      <a:r>
                        <a:rPr lang="en-US" sz="1200" kern="100" dirty="0">
                          <a:effectLst/>
                        </a:rPr>
                        <a:t>49dBm</a:t>
                      </a:r>
                      <a:endParaRPr lang="zh-CN" sz="12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8182" marR="38182" marT="0" marB="0"/>
                </a:tc>
                <a:extLst>
                  <a:ext uri="{0D108BD9-81ED-4DB2-BD59-A6C34878D82A}">
                    <a16:rowId xmlns:a16="http://schemas.microsoft.com/office/drawing/2014/main" val="2704059181"/>
                  </a:ext>
                </a:extLst>
              </a:tr>
              <a:tr h="209262"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</a:pPr>
                      <a:r>
                        <a:rPr lang="en-US" sz="1200" kern="100">
                          <a:effectLst/>
                        </a:rPr>
                        <a:t>UE Tx power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8182" marR="38182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</a:pPr>
                      <a:r>
                        <a:rPr lang="en-US" sz="1200" kern="100" dirty="0">
                          <a:effectLst/>
                        </a:rPr>
                        <a:t>23dBm, P0 = -80, Alpha = 0.8</a:t>
                      </a:r>
                      <a:endParaRPr lang="zh-CN" sz="12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8182" marR="38182" marT="0" marB="0"/>
                </a:tc>
                <a:extLst>
                  <a:ext uri="{0D108BD9-81ED-4DB2-BD59-A6C34878D82A}">
                    <a16:rowId xmlns:a16="http://schemas.microsoft.com/office/drawing/2014/main" val="1723345145"/>
                  </a:ext>
                </a:extLst>
              </a:tr>
              <a:tr h="209262"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</a:pPr>
                      <a:r>
                        <a:rPr lang="en-US" sz="1200" kern="100">
                          <a:effectLst/>
                        </a:rPr>
                        <a:t>UE distribution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8182" marR="38182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</a:pPr>
                      <a:r>
                        <a:rPr lang="en-US" sz="1200" kern="100" dirty="0">
                          <a:effectLst/>
                        </a:rPr>
                        <a:t>80% indoor 3km/h and 20% outdoor 30km/h</a:t>
                      </a:r>
                      <a:endParaRPr lang="zh-CN" sz="12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8182" marR="38182" marT="0" marB="0"/>
                </a:tc>
                <a:extLst>
                  <a:ext uri="{0D108BD9-81ED-4DB2-BD59-A6C34878D82A}">
                    <a16:rowId xmlns:a16="http://schemas.microsoft.com/office/drawing/2014/main" val="1757634448"/>
                  </a:ext>
                </a:extLst>
              </a:tr>
              <a:tr h="162331"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</a:pPr>
                      <a:r>
                        <a:rPr lang="en-US" sz="1200" kern="100">
                          <a:effectLst/>
                        </a:rPr>
                        <a:t>BS receiver noise figure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8182" marR="38182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</a:pPr>
                      <a:r>
                        <a:rPr lang="en-US" sz="1200" kern="100" dirty="0">
                          <a:effectLst/>
                        </a:rPr>
                        <a:t>5dB</a:t>
                      </a:r>
                      <a:endParaRPr lang="zh-CN" sz="12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8182" marR="38182" marT="0" marB="0" anchor="ctr"/>
                </a:tc>
                <a:extLst>
                  <a:ext uri="{0D108BD9-81ED-4DB2-BD59-A6C34878D82A}">
                    <a16:rowId xmlns:a16="http://schemas.microsoft.com/office/drawing/2014/main" val="614531331"/>
                  </a:ext>
                </a:extLst>
              </a:tr>
              <a:tr h="88159"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</a:pPr>
                      <a:r>
                        <a:rPr lang="en-US" sz="1200" kern="100">
                          <a:effectLst/>
                        </a:rPr>
                        <a:t>UE receiver noise figure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8182" marR="38182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</a:pPr>
                      <a:r>
                        <a:rPr lang="en-US" sz="1200" kern="100" dirty="0">
                          <a:effectLst/>
                        </a:rPr>
                        <a:t>9dB</a:t>
                      </a:r>
                      <a:endParaRPr lang="zh-CN" sz="12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8182" marR="38182" marT="0" marB="0" anchor="ctr"/>
                </a:tc>
                <a:extLst>
                  <a:ext uri="{0D108BD9-81ED-4DB2-BD59-A6C34878D82A}">
                    <a16:rowId xmlns:a16="http://schemas.microsoft.com/office/drawing/2014/main" val="1685305140"/>
                  </a:ext>
                </a:extLst>
              </a:tr>
              <a:tr h="199192"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</a:pPr>
                      <a:r>
                        <a:rPr lang="en-US" sz="1200" kern="0">
                          <a:effectLst/>
                        </a:rPr>
                        <a:t>UE number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8182" marR="38182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</a:pPr>
                      <a:r>
                        <a:rPr lang="en-US" sz="1200" kern="100" dirty="0">
                          <a:effectLst/>
                        </a:rPr>
                        <a:t>10 </a:t>
                      </a:r>
                      <a:r>
                        <a:rPr lang="en-US" sz="1200" kern="100" dirty="0" err="1">
                          <a:effectLst/>
                        </a:rPr>
                        <a:t>uu</a:t>
                      </a:r>
                      <a:r>
                        <a:rPr lang="en-US" sz="1200" kern="100" dirty="0">
                          <a:effectLst/>
                        </a:rPr>
                        <a:t> users/cell, </a:t>
                      </a:r>
                      <a:r>
                        <a:rPr lang="en-US" sz="1200" kern="0" dirty="0">
                          <a:effectLst/>
                        </a:rPr>
                        <a:t>5 D2D pairs/cell</a:t>
                      </a:r>
                      <a:endParaRPr lang="zh-CN" sz="12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8182" marR="38182" marT="0" marB="0"/>
                </a:tc>
                <a:extLst>
                  <a:ext uri="{0D108BD9-81ED-4DB2-BD59-A6C34878D82A}">
                    <a16:rowId xmlns:a16="http://schemas.microsoft.com/office/drawing/2014/main" val="1401136061"/>
                  </a:ext>
                </a:extLst>
              </a:tr>
              <a:tr h="95554"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</a:pPr>
                      <a:r>
                        <a:rPr lang="en-US" sz="1200" kern="100">
                          <a:effectLst/>
                        </a:rPr>
                        <a:t>BS antenna height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8182" marR="38182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</a:pPr>
                      <a:r>
                        <a:rPr lang="en-US" sz="1200" kern="100" dirty="0">
                          <a:effectLst/>
                        </a:rPr>
                        <a:t>25m</a:t>
                      </a:r>
                      <a:endParaRPr lang="zh-CN" sz="12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8182" marR="38182" marT="0" marB="0" anchor="ctr"/>
                </a:tc>
                <a:extLst>
                  <a:ext uri="{0D108BD9-81ED-4DB2-BD59-A6C34878D82A}">
                    <a16:rowId xmlns:a16="http://schemas.microsoft.com/office/drawing/2014/main" val="2424140339"/>
                  </a:ext>
                </a:extLst>
              </a:tr>
              <a:tr h="95554"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</a:pPr>
                      <a:r>
                        <a:rPr lang="en-US" sz="1200" kern="100">
                          <a:effectLst/>
                        </a:rPr>
                        <a:t>UE antenna height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8182" marR="38182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</a:pPr>
                      <a:r>
                        <a:rPr lang="en-US" sz="1200" kern="100" dirty="0" err="1">
                          <a:effectLst/>
                        </a:rPr>
                        <a:t>h</a:t>
                      </a:r>
                      <a:r>
                        <a:rPr lang="en-US" sz="1200" kern="100" baseline="-25000" dirty="0" err="1">
                          <a:effectLst/>
                        </a:rPr>
                        <a:t>UT</a:t>
                      </a:r>
                      <a:r>
                        <a:rPr lang="en-US" sz="1200" kern="100" baseline="-25000" dirty="0">
                          <a:effectLst/>
                        </a:rPr>
                        <a:t> </a:t>
                      </a:r>
                      <a:r>
                        <a:rPr lang="en-US" sz="1200" kern="100" dirty="0">
                          <a:effectLst/>
                        </a:rPr>
                        <a:t>= 3(nf</a:t>
                      </a:r>
                      <a:r>
                        <a:rPr lang="en-US" sz="1200" kern="100" baseline="-25000" dirty="0">
                          <a:effectLst/>
                        </a:rPr>
                        <a:t>1</a:t>
                      </a:r>
                      <a:r>
                        <a:rPr lang="en-US" sz="1200" kern="100" dirty="0">
                          <a:effectLst/>
                        </a:rPr>
                        <a:t>-1) +1.5, nf</a:t>
                      </a:r>
                      <a:r>
                        <a:rPr lang="en-US" sz="1200" kern="100" baseline="-25000" dirty="0">
                          <a:effectLst/>
                        </a:rPr>
                        <a:t>1</a:t>
                      </a:r>
                      <a:r>
                        <a:rPr lang="en-US" sz="1200" kern="100" dirty="0">
                          <a:effectLst/>
                        </a:rPr>
                        <a:t> for outdoor UEs: 1, nf</a:t>
                      </a:r>
                      <a:r>
                        <a:rPr lang="en-US" sz="1200" kern="100" baseline="-25000" dirty="0">
                          <a:effectLst/>
                        </a:rPr>
                        <a:t>1</a:t>
                      </a:r>
                      <a:r>
                        <a:rPr lang="en-US" sz="1200" kern="100" dirty="0">
                          <a:effectLst/>
                        </a:rPr>
                        <a:t> for indoor UEs: nf</a:t>
                      </a:r>
                      <a:r>
                        <a:rPr lang="en-US" sz="1200" kern="100" baseline="-25000" dirty="0">
                          <a:effectLst/>
                        </a:rPr>
                        <a:t>1</a:t>
                      </a:r>
                      <a:r>
                        <a:rPr lang="en-US" sz="1200" kern="100" dirty="0">
                          <a:effectLst/>
                        </a:rPr>
                        <a:t>~uniform (1, Nf</a:t>
                      </a:r>
                      <a:r>
                        <a:rPr lang="en-US" sz="1200" kern="100" baseline="-25000" dirty="0">
                          <a:effectLst/>
                        </a:rPr>
                        <a:t>1</a:t>
                      </a:r>
                      <a:r>
                        <a:rPr lang="en-US" sz="1200" kern="100" dirty="0">
                          <a:effectLst/>
                        </a:rPr>
                        <a:t>) where Nf</a:t>
                      </a:r>
                      <a:r>
                        <a:rPr lang="en-US" sz="1200" kern="100" baseline="-25000" dirty="0">
                          <a:effectLst/>
                        </a:rPr>
                        <a:t>1</a:t>
                      </a:r>
                      <a:r>
                        <a:rPr lang="en-US" sz="1200" kern="100" dirty="0">
                          <a:effectLst/>
                        </a:rPr>
                        <a:t> = 1</a:t>
                      </a:r>
                      <a:endParaRPr lang="zh-CN" sz="12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8182" marR="38182" marT="0" marB="0" anchor="ctr"/>
                </a:tc>
                <a:extLst>
                  <a:ext uri="{0D108BD9-81ED-4DB2-BD59-A6C34878D82A}">
                    <a16:rowId xmlns:a16="http://schemas.microsoft.com/office/drawing/2014/main" val="362786173"/>
                  </a:ext>
                </a:extLst>
              </a:tr>
              <a:tr h="95554"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</a:pPr>
                      <a:r>
                        <a:rPr lang="en-US" sz="1200" kern="100">
                          <a:effectLst/>
                        </a:rPr>
                        <a:t>BS antenna configurations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8182" marR="38182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</a:pPr>
                      <a:r>
                        <a:rPr lang="en-US" sz="1200" kern="100" dirty="0">
                          <a:effectLst/>
                        </a:rPr>
                        <a:t>(</a:t>
                      </a:r>
                      <a:r>
                        <a:rPr lang="en-US" sz="1200" kern="100" dirty="0" err="1">
                          <a:effectLst/>
                        </a:rPr>
                        <a:t>M,N,P,Mg,Ng;Mp,Np</a:t>
                      </a:r>
                      <a:r>
                        <a:rPr lang="en-US" sz="1200" kern="100" dirty="0">
                          <a:effectLst/>
                        </a:rPr>
                        <a:t>)= (8,8,2,1,1;2,8), (</a:t>
                      </a:r>
                      <a:r>
                        <a:rPr lang="en-US" sz="1200" kern="100" dirty="0" err="1">
                          <a:effectLst/>
                        </a:rPr>
                        <a:t>dH</a:t>
                      </a:r>
                      <a:r>
                        <a:rPr lang="en-US" sz="1200" kern="100" dirty="0">
                          <a:effectLst/>
                        </a:rPr>
                        <a:t>, </a:t>
                      </a:r>
                      <a:r>
                        <a:rPr lang="en-US" sz="1200" kern="100" dirty="0" err="1">
                          <a:effectLst/>
                        </a:rPr>
                        <a:t>dV</a:t>
                      </a:r>
                      <a:r>
                        <a:rPr lang="en-US" sz="1200" kern="100" dirty="0">
                          <a:effectLst/>
                        </a:rPr>
                        <a:t>) =(0.5, 0.8)λ</a:t>
                      </a:r>
                      <a:endParaRPr lang="zh-CN" sz="12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8182" marR="38182" marT="0" marB="0" anchor="ctr"/>
                </a:tc>
                <a:extLst>
                  <a:ext uri="{0D108BD9-81ED-4DB2-BD59-A6C34878D82A}">
                    <a16:rowId xmlns:a16="http://schemas.microsoft.com/office/drawing/2014/main" val="2396878749"/>
                  </a:ext>
                </a:extLst>
              </a:tr>
              <a:tr h="95554"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</a:pPr>
                      <a:r>
                        <a:rPr lang="en-US" sz="1200" kern="100">
                          <a:effectLst/>
                        </a:rPr>
                        <a:t>Uu UE antenna configurations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8182" marR="38182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</a:pPr>
                      <a:r>
                        <a:rPr lang="en-US" sz="1200" kern="100" dirty="0">
                          <a:effectLst/>
                        </a:rPr>
                        <a:t>(</a:t>
                      </a:r>
                      <a:r>
                        <a:rPr lang="en-US" sz="1200" kern="100" dirty="0" err="1">
                          <a:effectLst/>
                        </a:rPr>
                        <a:t>M,N,P,Mg,Ng;Mp,Np</a:t>
                      </a:r>
                      <a:r>
                        <a:rPr lang="en-US" sz="1200" kern="100" dirty="0">
                          <a:effectLst/>
                        </a:rPr>
                        <a:t>)= (1,2,2,1,1; 1,2)</a:t>
                      </a:r>
                      <a:endParaRPr lang="zh-CN" sz="12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8182" marR="38182" marT="0" marB="0" anchor="ctr"/>
                </a:tc>
                <a:extLst>
                  <a:ext uri="{0D108BD9-81ED-4DB2-BD59-A6C34878D82A}">
                    <a16:rowId xmlns:a16="http://schemas.microsoft.com/office/drawing/2014/main" val="3839073486"/>
                  </a:ext>
                </a:extLst>
              </a:tr>
              <a:tr h="95554"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</a:pPr>
                      <a:r>
                        <a:rPr lang="en-US" sz="1200" kern="100">
                          <a:effectLst/>
                        </a:rPr>
                        <a:t>SL UE antenna configurations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8182" marR="38182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</a:pPr>
                      <a:r>
                        <a:rPr lang="en-US" sz="1200" kern="100" dirty="0">
                          <a:effectLst/>
                        </a:rPr>
                        <a:t>(</a:t>
                      </a:r>
                      <a:r>
                        <a:rPr lang="en-US" sz="1200" kern="100" dirty="0" err="1">
                          <a:effectLst/>
                        </a:rPr>
                        <a:t>M,N,P,Mg,Ng;Mp,Np</a:t>
                      </a:r>
                      <a:r>
                        <a:rPr lang="en-US" sz="1200" kern="100" dirty="0">
                          <a:effectLst/>
                        </a:rPr>
                        <a:t>)= (1,1,1,1,1; 1,1)</a:t>
                      </a:r>
                      <a:endParaRPr lang="zh-CN" sz="12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8182" marR="38182" marT="0" marB="0" anchor="ctr"/>
                </a:tc>
                <a:extLst>
                  <a:ext uri="{0D108BD9-81ED-4DB2-BD59-A6C34878D82A}">
                    <a16:rowId xmlns:a16="http://schemas.microsoft.com/office/drawing/2014/main" val="3720801060"/>
                  </a:ext>
                </a:extLst>
              </a:tr>
              <a:tr h="95554"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</a:pPr>
                      <a:r>
                        <a:rPr lang="en-US" sz="1200" kern="100">
                          <a:effectLst/>
                        </a:rPr>
                        <a:t>receiver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8182" marR="38182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</a:pPr>
                      <a:r>
                        <a:rPr lang="en-US" sz="1200" kern="100" dirty="0">
                          <a:effectLst/>
                        </a:rPr>
                        <a:t>MMSE-IRC as the baseline receiver</a:t>
                      </a:r>
                      <a:endParaRPr lang="zh-CN" sz="12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8182" marR="38182" marT="0" marB="0" anchor="ctr"/>
                </a:tc>
                <a:extLst>
                  <a:ext uri="{0D108BD9-81ED-4DB2-BD59-A6C34878D82A}">
                    <a16:rowId xmlns:a16="http://schemas.microsoft.com/office/drawing/2014/main" val="1204140418"/>
                  </a:ext>
                </a:extLst>
              </a:tr>
              <a:tr h="226730"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</a:pPr>
                      <a:r>
                        <a:rPr lang="en-US" sz="1200" kern="100" dirty="0">
                          <a:effectLst/>
                        </a:rPr>
                        <a:t>Traffic model for Uu UL</a:t>
                      </a:r>
                      <a:endParaRPr lang="zh-CN" sz="12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8182" marR="38182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25000"/>
                        </a:lnSpc>
                      </a:pPr>
                      <a:r>
                        <a:rPr lang="en-US" sz="1200" kern="100" dirty="0">
                          <a:effectLst/>
                        </a:rPr>
                        <a:t>0.5Mbytes/packet, 18 packet/s</a:t>
                      </a:r>
                      <a:endParaRPr lang="zh-CN" sz="12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8182" marR="38182" marT="0" marB="0" anchor="ctr"/>
                </a:tc>
                <a:extLst>
                  <a:ext uri="{0D108BD9-81ED-4DB2-BD59-A6C34878D82A}">
                    <a16:rowId xmlns:a16="http://schemas.microsoft.com/office/drawing/2014/main" val="313292607"/>
                  </a:ext>
                </a:extLst>
              </a:tr>
              <a:tr h="74065"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</a:pPr>
                      <a:r>
                        <a:rPr lang="en-US" altLang="zh-CN" sz="1200" b="1" kern="1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Traffic model for sidelink</a:t>
                      </a:r>
                      <a:endParaRPr lang="zh-CN" altLang="en-US" sz="1200" b="1" kern="1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8182" marR="38182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25000"/>
                        </a:lnSpc>
                      </a:pPr>
                      <a:r>
                        <a:rPr lang="en-US" altLang="zh-CN" sz="1200" kern="1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Full buffer</a:t>
                      </a:r>
                      <a:endParaRPr lang="zh-CN" altLang="en-US" sz="1200" kern="1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8182" marR="38182" marT="0" marB="0" anchor="ctr"/>
                </a:tc>
                <a:extLst>
                  <a:ext uri="{0D108BD9-81ED-4DB2-BD59-A6C34878D82A}">
                    <a16:rowId xmlns:a16="http://schemas.microsoft.com/office/drawing/2014/main" val="325769511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3218183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Content Placeholder 5">
            <a:extLst>
              <a:ext uri="{FF2B5EF4-FFF2-40B4-BE49-F238E27FC236}">
                <a16:creationId xmlns:a16="http://schemas.microsoft.com/office/drawing/2014/main" id="{C6CD58DE-F178-489A-9511-1B1774FBCE24}"/>
              </a:ext>
            </a:extLst>
          </p:cNvPr>
          <p:cNvGraphicFramePr>
            <a:graphicFrameLocks noGrp="1"/>
          </p:cNvGraphicFramePr>
          <p:nvPr>
            <p:ph sz="quarter" idx="59"/>
            <p:extLst>
              <p:ext uri="{D42A27DB-BD31-4B8C-83A1-F6EECF244321}">
                <p14:modId xmlns:p14="http://schemas.microsoft.com/office/powerpoint/2010/main" val="3697031259"/>
              </p:ext>
            </p:extLst>
          </p:nvPr>
        </p:nvGraphicFramePr>
        <p:xfrm>
          <a:off x="568325" y="1971675"/>
          <a:ext cx="11033125" cy="47529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CAAF60C-C78B-4ED4-B65A-9C64A60EE5C0}"/>
              </a:ext>
            </a:extLst>
          </p:cNvPr>
          <p:cNvSpPr>
            <a:spLocks noGrp="1"/>
          </p:cNvSpPr>
          <p:nvPr>
            <p:ph type="body" sz="quarter" idx="61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5299147-10E8-4D75-8982-9668DE6C5733}"/>
              </a:ext>
            </a:extLst>
          </p:cNvPr>
          <p:cNvSpPr>
            <a:spLocks noGrp="1"/>
          </p:cNvSpPr>
          <p:nvPr>
            <p:ph type="body" sz="quarter" idx="62"/>
          </p:nvPr>
        </p:nvSpPr>
        <p:spPr/>
        <p:txBody>
          <a:bodyPr/>
          <a:lstStyle/>
          <a:p>
            <a:r>
              <a:rPr lang="en-US" dirty="0"/>
              <a:t>General motivations for sidelink evolution in Rel-19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4D61ADC-EC7E-4CFA-AB4B-1EB1A173B3EA}"/>
              </a:ext>
            </a:extLst>
          </p:cNvPr>
          <p:cNvSpPr txBox="1"/>
          <p:nvPr/>
        </p:nvSpPr>
        <p:spPr>
          <a:xfrm>
            <a:off x="1752600" y="1198151"/>
            <a:ext cx="90297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/>
              <a:t>Key aspects to deploy commercial D2D services</a:t>
            </a:r>
          </a:p>
        </p:txBody>
      </p:sp>
    </p:spTree>
    <p:extLst>
      <p:ext uri="{BB962C8B-B14F-4D97-AF65-F5344CB8AC3E}">
        <p14:creationId xmlns:p14="http://schemas.microsoft.com/office/powerpoint/2010/main" val="65669509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9E4886E9-F39F-41E9-8DF1-DF9869A78956}"/>
              </a:ext>
            </a:extLst>
          </p:cNvPr>
          <p:cNvSpPr>
            <a:spLocks noGrp="1"/>
          </p:cNvSpPr>
          <p:nvPr>
            <p:ph sz="quarter" idx="57"/>
          </p:nvPr>
        </p:nvSpPr>
        <p:spPr>
          <a:xfrm>
            <a:off x="874770" y="3448049"/>
            <a:ext cx="2826728" cy="3205163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sz="1400" b="1" u="sng" dirty="0"/>
              <a:t>Solutions:</a:t>
            </a:r>
            <a:endParaRPr lang="en-US" sz="1400" u="sng" dirty="0"/>
          </a:p>
          <a:p>
            <a:r>
              <a:rPr lang="en-US" sz="1400" dirty="0"/>
              <a:t>SL underlay</a:t>
            </a:r>
          </a:p>
          <a:p>
            <a:pPr lvl="1"/>
            <a:r>
              <a:rPr lang="en-US" sz="1400" dirty="0"/>
              <a:t>Dynamically sharing the Uu spectrum resources for SL transmissions </a:t>
            </a:r>
          </a:p>
          <a:p>
            <a:pPr lvl="1"/>
            <a:r>
              <a:rPr lang="en-US" sz="1400" dirty="0"/>
              <a:t>Interference cancellation</a:t>
            </a:r>
          </a:p>
          <a:p>
            <a:pPr lvl="2"/>
            <a:r>
              <a:rPr lang="en-US" sz="1400" dirty="0"/>
              <a:t>SL</a:t>
            </a:r>
            <a:r>
              <a:rPr lang="en-US" sz="1400" dirty="0">
                <a:sym typeface="Wingdings" panose="05000000000000000000" pitchFamily="2" charset="2"/>
              </a:rPr>
              <a:t></a:t>
            </a:r>
            <a:r>
              <a:rPr lang="en-US" sz="1400" dirty="0"/>
              <a:t>UL suppression (e.g., SL PSD limitation)</a:t>
            </a:r>
          </a:p>
          <a:p>
            <a:pPr lvl="2"/>
            <a:r>
              <a:rPr lang="en-US" altLang="zh-CN" sz="1400" dirty="0"/>
              <a:t>UL</a:t>
            </a:r>
            <a:r>
              <a:rPr lang="en-US" altLang="zh-CN" sz="1400" dirty="0">
                <a:sym typeface="Wingdings" panose="05000000000000000000" pitchFamily="2" charset="2"/>
              </a:rPr>
              <a:t></a:t>
            </a:r>
            <a:r>
              <a:rPr lang="en-US" altLang="zh-CN" sz="1400" dirty="0"/>
              <a:t>SL cancellation</a:t>
            </a:r>
            <a:endParaRPr lang="en-US" sz="1400" dirty="0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0281F0AF-A18B-449D-BBC3-9150CB24E614}"/>
              </a:ext>
            </a:extLst>
          </p:cNvPr>
          <p:cNvSpPr>
            <a:spLocks noGrp="1"/>
          </p:cNvSpPr>
          <p:nvPr>
            <p:ph type="body" sz="quarter" idx="63"/>
          </p:nvPr>
        </p:nvSpPr>
        <p:spPr>
          <a:xfrm>
            <a:off x="733425" y="1854754"/>
            <a:ext cx="3209925" cy="477232"/>
          </a:xfrm>
        </p:spPr>
        <p:txBody>
          <a:bodyPr/>
          <a:lstStyle/>
          <a:p>
            <a:r>
              <a:rPr lang="en-US" b="1" u="sng" dirty="0"/>
              <a:t>Motivation:</a:t>
            </a:r>
            <a:endParaRPr lang="en-US" u="sng" dirty="0">
              <a:ea typeface="方正兰亭黑简体" panose="0200000000000000000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Enabling</a:t>
            </a:r>
            <a:r>
              <a:rPr lang="en-US" dirty="0">
                <a:ea typeface="方正兰亭黑简体" panose="02000000000000000000"/>
              </a:rPr>
              <a:t> </a:t>
            </a:r>
            <a:r>
              <a:rPr lang="en-US" dirty="0"/>
              <a:t>SL business on existing licensed spectrums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Enabling </a:t>
            </a:r>
            <a:r>
              <a:rPr kumimoji="1" lang="en-US" altLang="zh-CN" dirty="0">
                <a:ea typeface="Arial Unicode MS" panose="020B0604020202020204" pitchFamily="34" charset="-122"/>
                <a:cs typeface="Arial Unicode MS" panose="020B0604020202020204" pitchFamily="34" charset="-122"/>
              </a:rPr>
              <a:t>better involvement of operators </a:t>
            </a:r>
            <a:endParaRPr lang="en-US" dirty="0"/>
          </a:p>
          <a:p>
            <a:endParaRPr lang="en-US" dirty="0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19CB58BB-9EDF-4902-885A-2D682E64FB4A}"/>
              </a:ext>
            </a:extLst>
          </p:cNvPr>
          <p:cNvSpPr>
            <a:spLocks noGrp="1"/>
          </p:cNvSpPr>
          <p:nvPr>
            <p:ph type="body" sz="quarter" idx="65"/>
          </p:nvPr>
        </p:nvSpPr>
        <p:spPr>
          <a:xfrm>
            <a:off x="4673904" y="1854754"/>
            <a:ext cx="2826728" cy="477232"/>
          </a:xfrm>
        </p:spPr>
        <p:txBody>
          <a:bodyPr/>
          <a:lstStyle/>
          <a:p>
            <a:r>
              <a:rPr lang="en-US" b="1" u="sng" dirty="0"/>
              <a:t>Motivation:</a:t>
            </a:r>
            <a:endParaRPr lang="en-US" u="sng" dirty="0">
              <a:ea typeface="方正兰亭黑简体" panose="0200000000000000000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Enabling low-cost and Energy-efficient</a:t>
            </a:r>
            <a:r>
              <a:rPr lang="en-US" dirty="0">
                <a:ea typeface="方正兰亭黑简体" panose="02000000000000000000"/>
              </a:rPr>
              <a:t> commercial </a:t>
            </a:r>
            <a:r>
              <a:rPr lang="en-US" dirty="0"/>
              <a:t>personal IoT device</a:t>
            </a:r>
          </a:p>
          <a:p>
            <a:endParaRPr lang="en-US" dirty="0"/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CE6B5F3E-84B6-4C08-805B-5D534CFBFE07}"/>
              </a:ext>
            </a:extLst>
          </p:cNvPr>
          <p:cNvSpPr>
            <a:spLocks noGrp="1"/>
          </p:cNvSpPr>
          <p:nvPr>
            <p:ph type="body" sz="quarter" idx="66"/>
          </p:nvPr>
        </p:nvSpPr>
        <p:spPr>
          <a:xfrm>
            <a:off x="8479173" y="1854754"/>
            <a:ext cx="2826728" cy="477232"/>
          </a:xfrm>
        </p:spPr>
        <p:txBody>
          <a:bodyPr/>
          <a:lstStyle/>
          <a:p>
            <a:r>
              <a:rPr lang="en-US" b="1" u="sng" dirty="0"/>
              <a:t>Motivation:</a:t>
            </a:r>
            <a:endParaRPr lang="en-US" u="sng" dirty="0">
              <a:ea typeface="方正兰亭黑简体" panose="0200000000000000000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Enabling</a:t>
            </a:r>
            <a:r>
              <a:rPr lang="en-US" dirty="0">
                <a:ea typeface="方正兰亭黑简体" panose="02000000000000000000"/>
              </a:rPr>
              <a:t> </a:t>
            </a:r>
            <a:r>
              <a:rPr lang="en-US" altLang="zh-CN" dirty="0">
                <a:ea typeface="方正兰亭黑简体" panose="02000000000000000000"/>
              </a:rPr>
              <a:t>high-capacity commercial </a:t>
            </a:r>
            <a:r>
              <a:rPr lang="en-US" dirty="0"/>
              <a:t>usage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Enabling new SL operating spectrums 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13" name="Content Placeholder 12">
            <a:extLst>
              <a:ext uri="{FF2B5EF4-FFF2-40B4-BE49-F238E27FC236}">
                <a16:creationId xmlns:a16="http://schemas.microsoft.com/office/drawing/2014/main" id="{8A6FFCE8-C156-4446-85B9-C4C2D9822AA4}"/>
              </a:ext>
            </a:extLst>
          </p:cNvPr>
          <p:cNvSpPr>
            <a:spLocks noGrp="1"/>
          </p:cNvSpPr>
          <p:nvPr>
            <p:ph sz="quarter" idx="67"/>
          </p:nvPr>
        </p:nvSpPr>
        <p:spPr>
          <a:xfrm>
            <a:off x="4673904" y="3448049"/>
            <a:ext cx="2826728" cy="320516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1400" b="1" u="sng" dirty="0"/>
              <a:t>Solutions:</a:t>
            </a:r>
            <a:endParaRPr lang="en-US" sz="1400" u="sng" dirty="0"/>
          </a:p>
          <a:p>
            <a:r>
              <a:rPr lang="en-US" sz="1400" dirty="0"/>
              <a:t>SL </a:t>
            </a:r>
            <a:r>
              <a:rPr lang="en-US" sz="1400" dirty="0" err="1"/>
              <a:t>RedCap</a:t>
            </a:r>
            <a:endParaRPr lang="en-US" sz="1400" dirty="0"/>
          </a:p>
          <a:p>
            <a:pPr lvl="1"/>
            <a:r>
              <a:rPr lang="en-US" sz="1400" dirty="0"/>
              <a:t>Further power saving enh.</a:t>
            </a:r>
          </a:p>
          <a:p>
            <a:pPr lvl="2"/>
            <a:r>
              <a:rPr lang="en-US" sz="1400" dirty="0"/>
              <a:t>SL WUS/GTS, etc.</a:t>
            </a:r>
          </a:p>
          <a:p>
            <a:pPr lvl="1"/>
            <a:r>
              <a:rPr lang="en-US" sz="1400" dirty="0"/>
              <a:t>Very Low Power (VLP) UE </a:t>
            </a:r>
          </a:p>
          <a:p>
            <a:pPr lvl="2"/>
            <a:r>
              <a:rPr lang="en-US" sz="1400" dirty="0"/>
              <a:t>For both</a:t>
            </a:r>
            <a:r>
              <a:rPr lang="zh-CN" altLang="en-US" sz="1400" dirty="0"/>
              <a:t> </a:t>
            </a:r>
            <a:r>
              <a:rPr lang="en-US" altLang="zh-CN" sz="1400" dirty="0"/>
              <a:t>licensed</a:t>
            </a:r>
            <a:r>
              <a:rPr lang="zh-CN" altLang="en-US" sz="1400" dirty="0"/>
              <a:t> </a:t>
            </a:r>
            <a:r>
              <a:rPr lang="en-US" altLang="zh-CN" sz="1400" dirty="0"/>
              <a:t>and</a:t>
            </a:r>
            <a:r>
              <a:rPr lang="zh-CN" altLang="en-US" sz="1400" dirty="0"/>
              <a:t> </a:t>
            </a:r>
            <a:r>
              <a:rPr lang="en-US" altLang="zh-CN" sz="1400" dirty="0"/>
              <a:t>unlicensed</a:t>
            </a:r>
            <a:r>
              <a:rPr lang="zh-CN" altLang="en-US" sz="1400" dirty="0"/>
              <a:t> </a:t>
            </a:r>
            <a:r>
              <a:rPr lang="en-US" altLang="zh-CN" sz="1400" dirty="0"/>
              <a:t>spectrums</a:t>
            </a:r>
          </a:p>
          <a:p>
            <a:pPr lvl="1"/>
            <a:r>
              <a:rPr lang="en-US" sz="1400" dirty="0"/>
              <a:t>PA-less devices</a:t>
            </a:r>
          </a:p>
          <a:p>
            <a:endParaRPr lang="en-US" sz="1400" dirty="0"/>
          </a:p>
          <a:p>
            <a:endParaRPr lang="en-US" sz="1400" dirty="0"/>
          </a:p>
        </p:txBody>
      </p:sp>
      <p:sp>
        <p:nvSpPr>
          <p:cNvPr id="14" name="Content Placeholder 13">
            <a:extLst>
              <a:ext uri="{FF2B5EF4-FFF2-40B4-BE49-F238E27FC236}">
                <a16:creationId xmlns:a16="http://schemas.microsoft.com/office/drawing/2014/main" id="{80AB4F9F-168B-4742-968F-00369A134B6D}"/>
              </a:ext>
            </a:extLst>
          </p:cNvPr>
          <p:cNvSpPr>
            <a:spLocks noGrp="1"/>
          </p:cNvSpPr>
          <p:nvPr>
            <p:ph sz="quarter" idx="68"/>
          </p:nvPr>
        </p:nvSpPr>
        <p:spPr>
          <a:xfrm>
            <a:off x="8481063" y="3447626"/>
            <a:ext cx="2826728" cy="320516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1400" b="1" u="sng" dirty="0"/>
              <a:t>Solutions:</a:t>
            </a:r>
            <a:endParaRPr lang="en-US" sz="1400" u="sng" dirty="0"/>
          </a:p>
          <a:p>
            <a:r>
              <a:rPr lang="en-US" sz="1400" dirty="0"/>
              <a:t>SL on FR2 </a:t>
            </a:r>
          </a:p>
          <a:p>
            <a:pPr lvl="1"/>
            <a:r>
              <a:rPr lang="en-US" sz="1400" dirty="0"/>
              <a:t>Beam management</a:t>
            </a:r>
          </a:p>
          <a:p>
            <a:pPr lvl="1"/>
            <a:r>
              <a:rPr lang="en-US" sz="1400" dirty="0"/>
              <a:t>Resource allocation enh.</a:t>
            </a:r>
          </a:p>
          <a:p>
            <a:pPr lvl="1"/>
            <a:r>
              <a:rPr lang="en-US" sz="1400" dirty="0"/>
              <a:t>Operating on both FR2-1 and FR2-2</a:t>
            </a:r>
          </a:p>
          <a:p>
            <a:pPr lvl="1"/>
            <a:r>
              <a:rPr lang="en-US" sz="1400" dirty="0"/>
              <a:t>For all the cast types</a:t>
            </a:r>
          </a:p>
          <a:p>
            <a:endParaRPr lang="en-US" sz="1400" dirty="0"/>
          </a:p>
          <a:p>
            <a:endParaRPr lang="en-US" sz="1400" dirty="0"/>
          </a:p>
          <a:p>
            <a:pPr lvl="2"/>
            <a:endParaRPr lang="en-US" sz="1400" dirty="0"/>
          </a:p>
          <a:p>
            <a:pPr lvl="2"/>
            <a:endParaRPr lang="en-US" sz="1400" dirty="0"/>
          </a:p>
          <a:p>
            <a:pPr lvl="1"/>
            <a:endParaRPr lang="en-US" sz="1400" dirty="0"/>
          </a:p>
          <a:p>
            <a:endParaRPr lang="en-US" sz="1400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64AE91B9-28A3-478C-98BD-B075D90B4F99}"/>
              </a:ext>
            </a:extLst>
          </p:cNvPr>
          <p:cNvSpPr>
            <a:spLocks noGrp="1"/>
          </p:cNvSpPr>
          <p:nvPr>
            <p:ph type="body" sz="quarter" idx="61"/>
          </p:nvPr>
        </p:nvSpPr>
        <p:spPr/>
        <p:txBody>
          <a:bodyPr/>
          <a:lstStyle/>
          <a:p>
            <a:r>
              <a:rPr lang="en-US" dirty="0"/>
              <a:t>Further sidelink evolutions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77624C1B-EAD0-4639-8DD5-CF79890FADE4}"/>
              </a:ext>
            </a:extLst>
          </p:cNvPr>
          <p:cNvSpPr>
            <a:spLocks noGrp="1"/>
          </p:cNvSpPr>
          <p:nvPr>
            <p:ph type="body" sz="quarter" idx="62"/>
          </p:nvPr>
        </p:nvSpPr>
        <p:spPr/>
        <p:txBody>
          <a:bodyPr/>
          <a:lstStyle/>
          <a:p>
            <a:r>
              <a:rPr lang="en-US" dirty="0"/>
              <a:t>Ignition of commercial S</a:t>
            </a:r>
            <a:r>
              <a:rPr lang="en-US" altLang="zh-CN" dirty="0"/>
              <a:t>L business</a:t>
            </a:r>
            <a:endParaRPr lang="en-US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39C78776-91CB-42C3-88F2-7D6BECE2595F}"/>
              </a:ext>
            </a:extLst>
          </p:cNvPr>
          <p:cNvSpPr txBox="1"/>
          <p:nvPr/>
        </p:nvSpPr>
        <p:spPr>
          <a:xfrm>
            <a:off x="4673904" y="1363406"/>
            <a:ext cx="28267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/>
              <a:t>Power and cost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B549103C-F394-4C9D-BE0F-D40C02FBF89D}"/>
              </a:ext>
            </a:extLst>
          </p:cNvPr>
          <p:cNvSpPr txBox="1"/>
          <p:nvPr/>
        </p:nvSpPr>
        <p:spPr>
          <a:xfrm>
            <a:off x="874770" y="1382228"/>
            <a:ext cx="28267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/>
              <a:t>Spectrum and User XP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F500040D-EC85-47F6-A4D1-E2E182B96799}"/>
              </a:ext>
            </a:extLst>
          </p:cNvPr>
          <p:cNvSpPr txBox="1"/>
          <p:nvPr/>
        </p:nvSpPr>
        <p:spPr>
          <a:xfrm>
            <a:off x="8473038" y="1363406"/>
            <a:ext cx="28267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/>
              <a:t>Throughput </a:t>
            </a:r>
          </a:p>
        </p:txBody>
      </p:sp>
    </p:spTree>
    <p:extLst>
      <p:ext uri="{BB962C8B-B14F-4D97-AF65-F5344CB8AC3E}">
        <p14:creationId xmlns:p14="http://schemas.microsoft.com/office/powerpoint/2010/main" val="31549150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2C45901-5C2C-4CE0-9855-C6416C9E2CA3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r>
              <a:rPr lang="en-US" dirty="0"/>
              <a:t>S</a:t>
            </a:r>
            <a:r>
              <a:rPr lang="en-US" altLang="zh-CN" dirty="0"/>
              <a:t>L underlay</a:t>
            </a:r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A7F171C-CD45-4AFD-BF3A-D3D48902D0E2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/>
        <p:txBody>
          <a:bodyPr/>
          <a:lstStyle/>
          <a:p>
            <a:r>
              <a:rPr lang="en-US" dirty="0"/>
              <a:t>Further sidelink evaluations </a:t>
            </a:r>
          </a:p>
        </p:txBody>
      </p:sp>
    </p:spTree>
    <p:extLst>
      <p:ext uri="{BB962C8B-B14F-4D97-AF65-F5344CB8AC3E}">
        <p14:creationId xmlns:p14="http://schemas.microsoft.com/office/powerpoint/2010/main" val="310428794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文本占位符 1">
            <a:extLst>
              <a:ext uri="{FF2B5EF4-FFF2-40B4-BE49-F238E27FC236}">
                <a16:creationId xmlns:a16="http://schemas.microsoft.com/office/drawing/2014/main" id="{DF0FBC1F-8469-1DFC-69D3-A36FF1ABE2FF}"/>
              </a:ext>
            </a:extLst>
          </p:cNvPr>
          <p:cNvSpPr>
            <a:spLocks noGrp="1"/>
          </p:cNvSpPr>
          <p:nvPr>
            <p:ph type="body" sz="quarter" idx="61"/>
          </p:nvPr>
        </p:nvSpPr>
        <p:spPr>
          <a:xfrm>
            <a:off x="560744" y="280072"/>
            <a:ext cx="9194219" cy="456860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kumimoji="1" lang="en-US" altLang="zh-CN" sz="2700" dirty="0">
                <a:latin typeface="方正兰亭黑简体" panose="02000000000000000000" pitchFamily="2" charset="-122"/>
                <a:ea typeface="方正兰亭黑简体" panose="02000000000000000000" pitchFamily="2" charset="-122"/>
                <a:cs typeface="FZLanTingHei-R-GBK" charset="-122"/>
              </a:rPr>
              <a:t>Motivations</a:t>
            </a:r>
          </a:p>
        </p:txBody>
      </p:sp>
      <p:sp>
        <p:nvSpPr>
          <p:cNvPr id="24" name="文本占位符 5">
            <a:extLst>
              <a:ext uri="{FF2B5EF4-FFF2-40B4-BE49-F238E27FC236}">
                <a16:creationId xmlns:a16="http://schemas.microsoft.com/office/drawing/2014/main" id="{88582182-26EE-FA13-CE7F-FF41FDC50AC7}"/>
              </a:ext>
            </a:extLst>
          </p:cNvPr>
          <p:cNvSpPr>
            <a:spLocks noGrp="1"/>
          </p:cNvSpPr>
          <p:nvPr>
            <p:ph type="body" sz="quarter" idx="62"/>
          </p:nvPr>
        </p:nvSpPr>
        <p:spPr>
          <a:xfrm>
            <a:off x="561104" y="736932"/>
            <a:ext cx="9193621" cy="354911"/>
          </a:xfrm>
        </p:spPr>
        <p:txBody>
          <a:bodyPr>
            <a:noAutofit/>
          </a:bodyPr>
          <a:lstStyle/>
          <a:p>
            <a:r>
              <a:rPr lang="en-US" altLang="zh-CN" dirty="0"/>
              <a:t>Sidelink Underlay</a:t>
            </a:r>
            <a:endParaRPr lang="zh-CN" altLang="en-US" dirty="0"/>
          </a:p>
        </p:txBody>
      </p:sp>
      <p:sp>
        <p:nvSpPr>
          <p:cNvPr id="25" name="内容占位符 2">
            <a:extLst>
              <a:ext uri="{FF2B5EF4-FFF2-40B4-BE49-F238E27FC236}">
                <a16:creationId xmlns:a16="http://schemas.microsoft.com/office/drawing/2014/main" id="{1C9EA30E-833A-A6ED-A324-4559B73AEEBE}"/>
              </a:ext>
            </a:extLst>
          </p:cNvPr>
          <p:cNvSpPr txBox="1">
            <a:spLocks/>
          </p:cNvSpPr>
          <p:nvPr/>
        </p:nvSpPr>
        <p:spPr>
          <a:xfrm>
            <a:off x="561104" y="1290985"/>
            <a:ext cx="11049767" cy="5180936"/>
          </a:xfrm>
          <a:prstGeom prst="rect">
            <a:avLst/>
          </a:prstGeom>
        </p:spPr>
        <p:txBody>
          <a:bodyPr vert="horz" lIns="45720" tIns="22860" rIns="45720" bIns="22860" rtlCol="0" anchor="t">
            <a:noAutofit/>
          </a:bodyPr>
          <a:lstStyle>
            <a:lvl1pPr marL="0" indent="0" algn="l" defTabSz="1828709" rtl="0" eaLnBrk="1" latinLnBrk="0" hangingPunct="1">
              <a:lnSpc>
                <a:spcPct val="125000"/>
              </a:lnSpc>
              <a:spcBef>
                <a:spcPts val="2000"/>
              </a:spcBef>
              <a:spcAft>
                <a:spcPts val="0"/>
              </a:spcAft>
              <a:buFont typeface="Arial" panose="020B0604020202020204" pitchFamily="34" charset="0"/>
              <a:buNone/>
              <a:defRPr sz="28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vivo type CN简 Light" panose="02000400000000000000" charset="-122"/>
                <a:ea typeface="vivo type CN简 Light" panose="02000400000000000000" charset="-122"/>
                <a:cs typeface="vivo type CN简 Light" panose="02000400000000000000" charset="-122"/>
              </a:defRPr>
            </a:lvl1pPr>
            <a:lvl2pPr marL="635000" indent="0" algn="l" defTabSz="1828709" rtl="0" eaLnBrk="1" latinLnBrk="0" hangingPunct="1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Font typeface="Arial" panose="020B0604020202020204" pitchFamily="34" charset="0"/>
              <a:buNone/>
              <a:defRPr sz="28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vivo type CN简 Light" panose="02000400000000000000" charset="-122"/>
                <a:ea typeface="vivo type CN简 Light" panose="02000400000000000000" charset="-122"/>
                <a:cs typeface="vivo type CN简 Light" panose="02000400000000000000" charset="-122"/>
              </a:defRPr>
            </a:lvl2pPr>
            <a:lvl3pPr marL="1270000" indent="0" algn="l" defTabSz="1828709" rtl="0" eaLnBrk="1" latinLnBrk="0" hangingPunct="1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Font typeface="Arial" panose="020B0604020202020204" pitchFamily="34" charset="0"/>
              <a:buNone/>
              <a:defRPr sz="28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vivo type CN简 Light" panose="02000400000000000000" charset="-122"/>
                <a:ea typeface="vivo type CN简 Light" panose="02000400000000000000" charset="-122"/>
                <a:cs typeface="vivo type CN简 Light" panose="02000400000000000000" charset="-122"/>
              </a:defRPr>
            </a:lvl3pPr>
            <a:lvl4pPr marL="1905000" indent="0" algn="l" defTabSz="1828709" rtl="0" eaLnBrk="1" latinLnBrk="0" hangingPunct="1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Font typeface="Arial" panose="020B0604020202020204" pitchFamily="34" charset="0"/>
              <a:buNone/>
              <a:defRPr sz="28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vivo type CN简 Light" panose="02000400000000000000" charset="-122"/>
                <a:ea typeface="vivo type CN简 Light" panose="02000400000000000000" charset="-122"/>
                <a:cs typeface="vivo type CN简 Light" panose="02000400000000000000" charset="-122"/>
              </a:defRPr>
            </a:lvl4pPr>
            <a:lvl5pPr marL="2540000" indent="0" algn="l" defTabSz="1828709" rtl="0" eaLnBrk="1" latinLnBrk="0" hangingPunct="1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Font typeface="Arial" panose="020B0604020202020204" pitchFamily="34" charset="0"/>
              <a:buNone/>
              <a:defRPr sz="28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vivo type CN简 Light" panose="02000400000000000000" charset="-122"/>
                <a:ea typeface="vivo type CN简 Light" panose="02000400000000000000" charset="-122"/>
                <a:cs typeface="vivo type CN简 Light" panose="02000400000000000000" charset="-122"/>
              </a:defRPr>
            </a:lvl5pPr>
            <a:lvl6pPr marL="5028949" indent="-457177" algn="l" defTabSz="1828709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943303" indent="-457177" algn="l" defTabSz="1828709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857657" indent="-457177" algn="l" defTabSz="1828709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72011" indent="-457177" algn="l" defTabSz="1828709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indent="-22860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kumimoji="1" lang="en-US" altLang="zh-CN" sz="1800" b="1" dirty="0">
                <a:solidFill>
                  <a:schemeClr val="tx1"/>
                </a:solidFill>
                <a:latin typeface="+mn-lt"/>
                <a:ea typeface="Arial Unicode MS" panose="020B0604020202020204" pitchFamily="34" charset="-122"/>
              </a:rPr>
              <a:t>In addition to traditional Uu communication, there is increasing demand for short range device to device (D2D) communication (e.g. P1-G1) due to XR services</a:t>
            </a:r>
          </a:p>
          <a:p>
            <a:pPr marL="546100" lvl="1" indent="-228600">
              <a:spcBef>
                <a:spcPts val="0"/>
              </a:spcBef>
              <a:buFont typeface="Arial" panose="020B0604020202020204" pitchFamily="34" charset="0"/>
              <a:buChar char="•"/>
            </a:pPr>
            <a:endParaRPr kumimoji="1" lang="en-US" altLang="zh-CN" sz="1800" b="1" dirty="0">
              <a:solidFill>
                <a:schemeClr val="tx1"/>
              </a:solidFill>
              <a:latin typeface="+mn-lt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  <a:p>
            <a:pPr marL="546100" lvl="1" indent="-228600">
              <a:spcBef>
                <a:spcPts val="0"/>
              </a:spcBef>
              <a:buFont typeface="Arial" panose="020B0604020202020204" pitchFamily="34" charset="0"/>
              <a:buChar char="•"/>
            </a:pPr>
            <a:endParaRPr kumimoji="1" lang="en-US" altLang="zh-CN" sz="1800" b="1" dirty="0">
              <a:solidFill>
                <a:schemeClr val="tx1"/>
              </a:solidFill>
              <a:latin typeface="+mn-lt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  <a:p>
            <a:pPr marL="546100" lvl="1" indent="-228600">
              <a:spcBef>
                <a:spcPts val="0"/>
              </a:spcBef>
              <a:buFont typeface="Arial" panose="020B0604020202020204" pitchFamily="34" charset="0"/>
              <a:buChar char="•"/>
            </a:pPr>
            <a:endParaRPr kumimoji="1" lang="en-US" altLang="zh-CN" sz="1800" b="1" dirty="0">
              <a:solidFill>
                <a:schemeClr val="tx1"/>
              </a:solidFill>
              <a:latin typeface="+mn-lt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  <a:p>
            <a:pPr marL="546100" lvl="1" indent="-228600">
              <a:spcBef>
                <a:spcPts val="0"/>
              </a:spcBef>
              <a:buFont typeface="Arial" panose="020B0604020202020204" pitchFamily="34" charset="0"/>
              <a:buChar char="•"/>
            </a:pPr>
            <a:endParaRPr kumimoji="1" lang="en-US" altLang="zh-CN" sz="1800" b="1" dirty="0">
              <a:solidFill>
                <a:schemeClr val="tx1"/>
              </a:solidFill>
              <a:latin typeface="+mn-lt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  <a:p>
            <a:pPr marL="546100" lvl="1" indent="-228600">
              <a:spcBef>
                <a:spcPts val="0"/>
              </a:spcBef>
              <a:buFont typeface="Arial" panose="020B0604020202020204" pitchFamily="34" charset="0"/>
              <a:buChar char="•"/>
            </a:pPr>
            <a:endParaRPr kumimoji="1" lang="en-US" altLang="zh-CN" sz="1800" b="1" dirty="0">
              <a:solidFill>
                <a:schemeClr val="tx1"/>
              </a:solidFill>
              <a:latin typeface="+mn-lt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  <a:p>
            <a:pPr marL="228600" indent="-22860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kumimoji="1" lang="en-US" altLang="zh-CN" sz="1800" b="1" dirty="0">
                <a:solidFill>
                  <a:schemeClr val="tx1"/>
                </a:solidFill>
                <a:latin typeface="+mn-lt"/>
                <a:ea typeface="Arial Unicode MS" panose="020B0604020202020204" pitchFamily="34" charset="-122"/>
                <a:cs typeface="Arial Unicode MS" panose="020B0604020202020204" pitchFamily="34" charset="-122"/>
              </a:rPr>
              <a:t>NR sidelink technologies are designed for D2D but</a:t>
            </a:r>
          </a:p>
          <a:p>
            <a:pPr marL="546100" lvl="1" indent="-22860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kumimoji="1" lang="en-US" altLang="zh-CN" sz="1800" dirty="0">
                <a:solidFill>
                  <a:schemeClr val="tx1"/>
                </a:solidFill>
                <a:latin typeface="+mn-lt"/>
                <a:ea typeface="Arial Unicode MS" panose="020B0604020202020204" pitchFamily="34" charset="-122"/>
                <a:cs typeface="Arial Unicode MS" panose="020B0604020202020204" pitchFamily="34" charset="-122"/>
              </a:rPr>
              <a:t>Sidelink over dedicated ITS spectrum: Only available for V2X use cases. </a:t>
            </a:r>
          </a:p>
          <a:p>
            <a:pPr marL="546100" lvl="1" indent="-22860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kumimoji="1" lang="en-US" altLang="zh-CN" sz="1800" dirty="0">
                <a:solidFill>
                  <a:schemeClr val="tx1"/>
                </a:solidFill>
                <a:latin typeface="+mn-lt"/>
                <a:ea typeface="Arial Unicode MS" panose="020B0604020202020204" pitchFamily="34" charset="-122"/>
                <a:cs typeface="Arial Unicode MS" panose="020B0604020202020204" pitchFamily="34" charset="-122"/>
              </a:rPr>
              <a:t>Sidelink over licensed spectrum (Uu): The current design (and RAN4 spec) assumes that sidelink (if deployed) uses orthogonal resource than Uu, leading to capacity degradation to Uu and/or complicated NW scheduler. </a:t>
            </a:r>
          </a:p>
          <a:p>
            <a:pPr marL="546100" lvl="1" indent="-22860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kumimoji="1" lang="en-US" altLang="zh-CN" sz="1800" dirty="0">
                <a:solidFill>
                  <a:schemeClr val="tx1"/>
                </a:solidFill>
                <a:latin typeface="+mn-lt"/>
                <a:ea typeface="Arial Unicode MS" panose="020B0604020202020204" pitchFamily="34" charset="-122"/>
              </a:rPr>
              <a:t>Sidelink over unlicensed spectrum: Not reliable and need to employ complex channel access mechanism, with little/limited involvement of operators.</a:t>
            </a:r>
          </a:p>
          <a:p>
            <a:pPr marL="546100" lvl="1" indent="-228600">
              <a:spcBef>
                <a:spcPts val="0"/>
              </a:spcBef>
              <a:buFont typeface="Arial" panose="020B0604020202020204" pitchFamily="34" charset="0"/>
              <a:buChar char="•"/>
            </a:pPr>
            <a:endParaRPr kumimoji="1" lang="en-US" altLang="zh-CN" sz="1800" dirty="0">
              <a:solidFill>
                <a:schemeClr val="tx1"/>
              </a:solidFill>
              <a:latin typeface="+mn-lt"/>
              <a:ea typeface="Arial Unicode MS" panose="020B0604020202020204" pitchFamily="34" charset="-122"/>
            </a:endParaRPr>
          </a:p>
          <a:p>
            <a:pPr marL="546100" lvl="1" indent="-228600">
              <a:spcBef>
                <a:spcPts val="0"/>
              </a:spcBef>
              <a:buFont typeface="Arial" panose="020B0604020202020204" pitchFamily="34" charset="0"/>
              <a:buChar char="•"/>
            </a:pPr>
            <a:endParaRPr kumimoji="1" lang="en-US" altLang="zh-CN" sz="1800" b="1" dirty="0">
              <a:solidFill>
                <a:schemeClr val="tx1"/>
              </a:solidFill>
              <a:latin typeface="+mn-lt"/>
              <a:ea typeface="Arial Unicode MS" panose="020B0604020202020204" pitchFamily="34" charset="-122"/>
            </a:endParaRPr>
          </a:p>
          <a:p>
            <a:pPr marL="228600" indent="-228600">
              <a:spcBef>
                <a:spcPts val="0"/>
              </a:spcBef>
              <a:buFont typeface="Arial" panose="020B0604020202020204" pitchFamily="34" charset="0"/>
              <a:buChar char="•"/>
            </a:pPr>
            <a:endParaRPr kumimoji="1" lang="en-US" altLang="zh-CN" sz="1800" dirty="0">
              <a:solidFill>
                <a:schemeClr val="tx1"/>
              </a:solidFill>
              <a:latin typeface="+mn-lt"/>
              <a:ea typeface="Arial Unicode MS" panose="020B0604020202020204" pitchFamily="34" charset="-122"/>
            </a:endParaRPr>
          </a:p>
          <a:p>
            <a:pPr marL="863600" lvl="2" indent="-228600">
              <a:spcBef>
                <a:spcPts val="0"/>
              </a:spcBef>
              <a:buFont typeface="Arial" panose="020B0604020202020204" pitchFamily="34" charset="0"/>
              <a:buChar char="•"/>
            </a:pPr>
            <a:endParaRPr kumimoji="1" lang="en-US" altLang="zh-CN" sz="1600" dirty="0">
              <a:solidFill>
                <a:schemeClr val="tx1"/>
              </a:solidFill>
              <a:latin typeface="+mn-lt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  <a:p>
            <a:pPr marL="863600" lvl="2" indent="-228600">
              <a:spcBef>
                <a:spcPts val="0"/>
              </a:spcBef>
              <a:buFont typeface="Arial" panose="020B0604020202020204" pitchFamily="34" charset="0"/>
              <a:buChar char="•"/>
            </a:pPr>
            <a:endParaRPr kumimoji="1" lang="en-US" altLang="zh-CN" sz="1600" dirty="0">
              <a:solidFill>
                <a:schemeClr val="tx1"/>
              </a:solidFill>
              <a:latin typeface="+mn-lt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  <a:p>
            <a:pPr marL="863600" lvl="2" indent="-228600">
              <a:spcBef>
                <a:spcPts val="0"/>
              </a:spcBef>
              <a:buFont typeface="Arial" panose="020B0604020202020204" pitchFamily="34" charset="0"/>
              <a:buChar char="•"/>
            </a:pPr>
            <a:endParaRPr kumimoji="1" lang="en-US" altLang="zh-CN" sz="1600" dirty="0">
              <a:solidFill>
                <a:schemeClr val="tx1"/>
              </a:solidFill>
              <a:latin typeface="+mn-lt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  <a:p>
            <a:pPr marL="863600" lvl="2" indent="-228600">
              <a:spcBef>
                <a:spcPts val="0"/>
              </a:spcBef>
              <a:buFont typeface="Arial" panose="020B0604020202020204" pitchFamily="34" charset="0"/>
              <a:buChar char="•"/>
            </a:pPr>
            <a:endParaRPr kumimoji="1" lang="en-US" altLang="zh-CN" sz="1600" dirty="0">
              <a:solidFill>
                <a:schemeClr val="tx1"/>
              </a:solidFill>
              <a:latin typeface="+mn-lt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  <a:p>
            <a:pPr marL="546100" lvl="1" indent="-228600">
              <a:spcBef>
                <a:spcPts val="0"/>
              </a:spcBef>
              <a:buFont typeface="Arial" panose="020B0604020202020204" pitchFamily="34" charset="0"/>
              <a:buChar char="•"/>
            </a:pPr>
            <a:endParaRPr lang="en-US" altLang="zh-CN" sz="1600" dirty="0">
              <a:solidFill>
                <a:srgbClr val="000000"/>
              </a:solidFill>
              <a:latin typeface="+mn-lt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6" name="图片 25">
            <a:extLst>
              <a:ext uri="{FF2B5EF4-FFF2-40B4-BE49-F238E27FC236}">
                <a16:creationId xmlns:a16="http://schemas.microsoft.com/office/drawing/2014/main" id="{53F0B437-02B5-6AC2-3157-874AD998C48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9950" y="2046716"/>
            <a:ext cx="5649680" cy="1605707"/>
          </a:xfrm>
          <a:prstGeom prst="rect">
            <a:avLst/>
          </a:prstGeom>
          <a:noFill/>
        </p:spPr>
      </p:pic>
      <p:graphicFrame>
        <p:nvGraphicFramePr>
          <p:cNvPr id="27" name="表格 26">
            <a:extLst>
              <a:ext uri="{FF2B5EF4-FFF2-40B4-BE49-F238E27FC236}">
                <a16:creationId xmlns:a16="http://schemas.microsoft.com/office/drawing/2014/main" id="{D0F15B03-5F17-5A01-852A-6930DFD41343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7065551" y="2219404"/>
          <a:ext cx="4119570" cy="110292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11957">
                  <a:extLst>
                    <a:ext uri="{9D8B030D-6E8A-4147-A177-3AD203B41FA5}">
                      <a16:colId xmlns:a16="http://schemas.microsoft.com/office/drawing/2014/main" val="1961874386"/>
                    </a:ext>
                  </a:extLst>
                </a:gridCol>
                <a:gridCol w="411957">
                  <a:extLst>
                    <a:ext uri="{9D8B030D-6E8A-4147-A177-3AD203B41FA5}">
                      <a16:colId xmlns:a16="http://schemas.microsoft.com/office/drawing/2014/main" val="91263124"/>
                    </a:ext>
                  </a:extLst>
                </a:gridCol>
                <a:gridCol w="411957">
                  <a:extLst>
                    <a:ext uri="{9D8B030D-6E8A-4147-A177-3AD203B41FA5}">
                      <a16:colId xmlns:a16="http://schemas.microsoft.com/office/drawing/2014/main" val="4204038205"/>
                    </a:ext>
                  </a:extLst>
                </a:gridCol>
                <a:gridCol w="411957">
                  <a:extLst>
                    <a:ext uri="{9D8B030D-6E8A-4147-A177-3AD203B41FA5}">
                      <a16:colId xmlns:a16="http://schemas.microsoft.com/office/drawing/2014/main" val="761957979"/>
                    </a:ext>
                  </a:extLst>
                </a:gridCol>
                <a:gridCol w="411957">
                  <a:extLst>
                    <a:ext uri="{9D8B030D-6E8A-4147-A177-3AD203B41FA5}">
                      <a16:colId xmlns:a16="http://schemas.microsoft.com/office/drawing/2014/main" val="343087085"/>
                    </a:ext>
                  </a:extLst>
                </a:gridCol>
                <a:gridCol w="411957">
                  <a:extLst>
                    <a:ext uri="{9D8B030D-6E8A-4147-A177-3AD203B41FA5}">
                      <a16:colId xmlns:a16="http://schemas.microsoft.com/office/drawing/2014/main" val="2030747540"/>
                    </a:ext>
                  </a:extLst>
                </a:gridCol>
                <a:gridCol w="411957">
                  <a:extLst>
                    <a:ext uri="{9D8B030D-6E8A-4147-A177-3AD203B41FA5}">
                      <a16:colId xmlns:a16="http://schemas.microsoft.com/office/drawing/2014/main" val="1545503810"/>
                    </a:ext>
                  </a:extLst>
                </a:gridCol>
                <a:gridCol w="411957">
                  <a:extLst>
                    <a:ext uri="{9D8B030D-6E8A-4147-A177-3AD203B41FA5}">
                      <a16:colId xmlns:a16="http://schemas.microsoft.com/office/drawing/2014/main" val="190311726"/>
                    </a:ext>
                  </a:extLst>
                </a:gridCol>
                <a:gridCol w="411957">
                  <a:extLst>
                    <a:ext uri="{9D8B030D-6E8A-4147-A177-3AD203B41FA5}">
                      <a16:colId xmlns:a16="http://schemas.microsoft.com/office/drawing/2014/main" val="127504348"/>
                    </a:ext>
                  </a:extLst>
                </a:gridCol>
                <a:gridCol w="411957">
                  <a:extLst>
                    <a:ext uri="{9D8B030D-6E8A-4147-A177-3AD203B41FA5}">
                      <a16:colId xmlns:a16="http://schemas.microsoft.com/office/drawing/2014/main" val="4125277173"/>
                    </a:ext>
                  </a:extLst>
                </a:gridCol>
              </a:tblGrid>
              <a:tr h="1102925">
                <a:tc>
                  <a:txBody>
                    <a:bodyPr/>
                    <a:lstStyle/>
                    <a:p>
                      <a:endParaRPr lang="zh-CN" altLang="en-US" sz="900" dirty="0"/>
                    </a:p>
                  </a:txBody>
                  <a:tcPr marL="45720" marR="45720" marT="22860" marB="22860"/>
                </a:tc>
                <a:tc>
                  <a:txBody>
                    <a:bodyPr/>
                    <a:lstStyle/>
                    <a:p>
                      <a:endParaRPr lang="zh-CN" altLang="en-US" sz="900"/>
                    </a:p>
                  </a:txBody>
                  <a:tcPr marL="45720" marR="45720" marT="22860" marB="22860"/>
                </a:tc>
                <a:tc>
                  <a:txBody>
                    <a:bodyPr/>
                    <a:lstStyle/>
                    <a:p>
                      <a:endParaRPr lang="zh-CN" altLang="en-US" sz="900" dirty="0"/>
                    </a:p>
                  </a:txBody>
                  <a:tcPr marL="45720" marR="45720" marT="22860" marB="22860"/>
                </a:tc>
                <a:tc>
                  <a:txBody>
                    <a:bodyPr/>
                    <a:lstStyle/>
                    <a:p>
                      <a:endParaRPr lang="zh-CN" altLang="en-US" sz="900"/>
                    </a:p>
                  </a:txBody>
                  <a:tcPr marL="45720" marR="45720" marT="22860" marB="22860"/>
                </a:tc>
                <a:tc>
                  <a:txBody>
                    <a:bodyPr/>
                    <a:lstStyle/>
                    <a:p>
                      <a:endParaRPr lang="zh-CN" altLang="en-US" sz="900"/>
                    </a:p>
                  </a:txBody>
                  <a:tcPr marL="45720" marR="45720" marT="22860" marB="22860"/>
                </a:tc>
                <a:tc>
                  <a:txBody>
                    <a:bodyPr/>
                    <a:lstStyle/>
                    <a:p>
                      <a:endParaRPr lang="zh-CN" altLang="en-US" sz="900"/>
                    </a:p>
                  </a:txBody>
                  <a:tcPr marL="45720" marR="45720" marT="22860" marB="22860"/>
                </a:tc>
                <a:tc>
                  <a:txBody>
                    <a:bodyPr/>
                    <a:lstStyle/>
                    <a:p>
                      <a:endParaRPr lang="zh-CN" altLang="en-US" sz="900"/>
                    </a:p>
                  </a:txBody>
                  <a:tcPr marL="45720" marR="45720" marT="22860" marB="22860"/>
                </a:tc>
                <a:tc>
                  <a:txBody>
                    <a:bodyPr/>
                    <a:lstStyle/>
                    <a:p>
                      <a:endParaRPr lang="zh-CN" altLang="en-US" sz="900"/>
                    </a:p>
                  </a:txBody>
                  <a:tcPr marL="45720" marR="45720" marT="22860" marB="22860"/>
                </a:tc>
                <a:tc>
                  <a:txBody>
                    <a:bodyPr/>
                    <a:lstStyle/>
                    <a:p>
                      <a:endParaRPr lang="zh-CN" altLang="en-US" sz="900"/>
                    </a:p>
                  </a:txBody>
                  <a:tcPr marL="45720" marR="45720" marT="22860" marB="22860"/>
                </a:tc>
                <a:tc>
                  <a:txBody>
                    <a:bodyPr/>
                    <a:lstStyle/>
                    <a:p>
                      <a:endParaRPr lang="zh-CN" altLang="en-US" sz="900" dirty="0"/>
                    </a:p>
                  </a:txBody>
                  <a:tcPr marL="45720" marR="45720" marT="22860" marB="22860"/>
                </a:tc>
                <a:extLst>
                  <a:ext uri="{0D108BD9-81ED-4DB2-BD59-A6C34878D82A}">
                    <a16:rowId xmlns:a16="http://schemas.microsoft.com/office/drawing/2014/main" val="1618174994"/>
                  </a:ext>
                </a:extLst>
              </a:tr>
            </a:tbl>
          </a:graphicData>
        </a:graphic>
      </p:graphicFrame>
      <p:sp>
        <p:nvSpPr>
          <p:cNvPr id="28" name="矩形 27">
            <a:extLst>
              <a:ext uri="{FF2B5EF4-FFF2-40B4-BE49-F238E27FC236}">
                <a16:creationId xmlns:a16="http://schemas.microsoft.com/office/drawing/2014/main" id="{CB20B3AD-110D-1F43-8EBA-70FC6F448A9F}"/>
              </a:ext>
            </a:extLst>
          </p:cNvPr>
          <p:cNvSpPr/>
          <p:nvPr/>
        </p:nvSpPr>
        <p:spPr>
          <a:xfrm>
            <a:off x="8293721" y="2525327"/>
            <a:ext cx="1240386" cy="540232"/>
          </a:xfrm>
          <a:prstGeom prst="rect">
            <a:avLst/>
          </a:prstGeom>
          <a:solidFill>
            <a:schemeClr val="tx1">
              <a:lumMod val="50000"/>
              <a:lumOff val="50000"/>
              <a:alpha val="51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sp>
        <p:nvSpPr>
          <p:cNvPr id="29" name="矩形 28">
            <a:extLst>
              <a:ext uri="{FF2B5EF4-FFF2-40B4-BE49-F238E27FC236}">
                <a16:creationId xmlns:a16="http://schemas.microsoft.com/office/drawing/2014/main" id="{AF8CB23B-199D-A396-71BB-DB9C0A6C875A}"/>
              </a:ext>
            </a:extLst>
          </p:cNvPr>
          <p:cNvSpPr/>
          <p:nvPr/>
        </p:nvSpPr>
        <p:spPr>
          <a:xfrm>
            <a:off x="7065551" y="3503827"/>
            <a:ext cx="261859" cy="18359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 dirty="0"/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68F26A70-55A1-008A-B2E6-7DA11597345E}"/>
              </a:ext>
            </a:extLst>
          </p:cNvPr>
          <p:cNvSpPr txBox="1"/>
          <p:nvPr/>
        </p:nvSpPr>
        <p:spPr>
          <a:xfrm>
            <a:off x="7330468" y="3451777"/>
            <a:ext cx="8723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00" dirty="0"/>
              <a:t>Candidate Uu  </a:t>
            </a:r>
          </a:p>
          <a:p>
            <a:r>
              <a:rPr lang="en-US" altLang="zh-CN" sz="900" dirty="0"/>
              <a:t>resource</a:t>
            </a:r>
            <a:endParaRPr lang="zh-CN" altLang="en-US" sz="900" dirty="0"/>
          </a:p>
        </p:txBody>
      </p:sp>
      <p:sp>
        <p:nvSpPr>
          <p:cNvPr id="31" name="矩形 30">
            <a:extLst>
              <a:ext uri="{FF2B5EF4-FFF2-40B4-BE49-F238E27FC236}">
                <a16:creationId xmlns:a16="http://schemas.microsoft.com/office/drawing/2014/main" id="{A182F435-0D44-2F81-EFBC-92BBFA2DD385}"/>
              </a:ext>
            </a:extLst>
          </p:cNvPr>
          <p:cNvSpPr/>
          <p:nvPr/>
        </p:nvSpPr>
        <p:spPr>
          <a:xfrm>
            <a:off x="8224994" y="3516033"/>
            <a:ext cx="261538" cy="171386"/>
          </a:xfrm>
          <a:prstGeom prst="rect">
            <a:avLst/>
          </a:prstGeom>
          <a:solidFill>
            <a:schemeClr val="tx1">
              <a:lumMod val="50000"/>
              <a:lumOff val="50000"/>
              <a:alpha val="51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8F394706-4BF3-0E1D-D65F-B1DBFACE939A}"/>
              </a:ext>
            </a:extLst>
          </p:cNvPr>
          <p:cNvSpPr txBox="1"/>
          <p:nvPr/>
        </p:nvSpPr>
        <p:spPr>
          <a:xfrm>
            <a:off x="8597211" y="3457757"/>
            <a:ext cx="8306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00" dirty="0"/>
              <a:t>Sidelink </a:t>
            </a:r>
            <a:br>
              <a:rPr lang="en-US" altLang="zh-CN" sz="900" dirty="0"/>
            </a:br>
            <a:r>
              <a:rPr lang="en-US" altLang="zh-CN" sz="900" dirty="0"/>
              <a:t>resource pool</a:t>
            </a:r>
            <a:endParaRPr lang="zh-CN" altLang="en-US" sz="900" dirty="0"/>
          </a:p>
        </p:txBody>
      </p:sp>
      <p:sp>
        <p:nvSpPr>
          <p:cNvPr id="33" name="任意多边形: 形状 32">
            <a:extLst>
              <a:ext uri="{FF2B5EF4-FFF2-40B4-BE49-F238E27FC236}">
                <a16:creationId xmlns:a16="http://schemas.microsoft.com/office/drawing/2014/main" id="{88081BA8-6CB3-B6FE-7F1E-98C5855B3D54}"/>
              </a:ext>
            </a:extLst>
          </p:cNvPr>
          <p:cNvSpPr/>
          <p:nvPr/>
        </p:nvSpPr>
        <p:spPr>
          <a:xfrm>
            <a:off x="5547528" y="2806961"/>
            <a:ext cx="2743200" cy="318962"/>
          </a:xfrm>
          <a:custGeom>
            <a:avLst/>
            <a:gdLst>
              <a:gd name="connsiteX0" fmla="*/ 0 w 5486400"/>
              <a:gd name="connsiteY0" fmla="*/ 0 h 637923"/>
              <a:gd name="connsiteX1" fmla="*/ 1744579 w 5486400"/>
              <a:gd name="connsiteY1" fmla="*/ 637674 h 637923"/>
              <a:gd name="connsiteX2" fmla="*/ 5486400 w 5486400"/>
              <a:gd name="connsiteY2" fmla="*/ 60158 h 6379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486400" h="637923">
                <a:moveTo>
                  <a:pt x="0" y="0"/>
                </a:moveTo>
                <a:cubicBezTo>
                  <a:pt x="415089" y="313824"/>
                  <a:pt x="830179" y="627648"/>
                  <a:pt x="1744579" y="637674"/>
                </a:cubicBezTo>
                <a:cubicBezTo>
                  <a:pt x="2658979" y="647700"/>
                  <a:pt x="4072689" y="353929"/>
                  <a:pt x="5486400" y="60158"/>
                </a:cubicBezTo>
              </a:path>
            </a:pathLst>
          </a:custGeom>
          <a:ln w="9525" cap="flat" cmpd="sng" algn="ctr">
            <a:solidFill>
              <a:schemeClr val="dk1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900"/>
          </a:p>
        </p:txBody>
      </p:sp>
      <p:sp>
        <p:nvSpPr>
          <p:cNvPr id="34" name="任意多边形: 形状 33">
            <a:extLst>
              <a:ext uri="{FF2B5EF4-FFF2-40B4-BE49-F238E27FC236}">
                <a16:creationId xmlns:a16="http://schemas.microsoft.com/office/drawing/2014/main" id="{F67EBE7F-8B52-8752-9665-9A68B96657A5}"/>
              </a:ext>
            </a:extLst>
          </p:cNvPr>
          <p:cNvSpPr/>
          <p:nvPr/>
        </p:nvSpPr>
        <p:spPr>
          <a:xfrm>
            <a:off x="4064394" y="2091019"/>
            <a:ext cx="3137477" cy="318962"/>
          </a:xfrm>
          <a:custGeom>
            <a:avLst/>
            <a:gdLst>
              <a:gd name="connsiteX0" fmla="*/ 66658 w 6274953"/>
              <a:gd name="connsiteY0" fmla="*/ 782179 h 782179"/>
              <a:gd name="connsiteX1" fmla="*/ 884805 w 6274953"/>
              <a:gd name="connsiteY1" fmla="*/ 127 h 782179"/>
              <a:gd name="connsiteX2" fmla="*/ 6274953 w 6274953"/>
              <a:gd name="connsiteY2" fmla="*/ 734053 h 7821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274953" h="782179">
                <a:moveTo>
                  <a:pt x="66658" y="782179"/>
                </a:moveTo>
                <a:cubicBezTo>
                  <a:pt x="-41627" y="395163"/>
                  <a:pt x="-149911" y="8148"/>
                  <a:pt x="884805" y="127"/>
                </a:cubicBezTo>
                <a:cubicBezTo>
                  <a:pt x="1919521" y="-7894"/>
                  <a:pt x="4097237" y="363079"/>
                  <a:pt x="6274953" y="734053"/>
                </a:cubicBezTo>
              </a:path>
            </a:pathLst>
          </a:custGeom>
          <a:ln w="9525" cap="flat" cmpd="sng" algn="ctr">
            <a:solidFill>
              <a:schemeClr val="dk1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900"/>
          </a:p>
        </p:txBody>
      </p:sp>
      <p:sp>
        <p:nvSpPr>
          <p:cNvPr id="14" name="内容占位符 2">
            <a:extLst>
              <a:ext uri="{FF2B5EF4-FFF2-40B4-BE49-F238E27FC236}">
                <a16:creationId xmlns:a16="http://schemas.microsoft.com/office/drawing/2014/main" id="{789F5F42-4F49-4400-A151-7ECA7F7D8ABB}"/>
              </a:ext>
            </a:extLst>
          </p:cNvPr>
          <p:cNvSpPr txBox="1">
            <a:spLocks/>
          </p:cNvSpPr>
          <p:nvPr/>
        </p:nvSpPr>
        <p:spPr>
          <a:xfrm>
            <a:off x="560744" y="5915908"/>
            <a:ext cx="11135001" cy="819263"/>
          </a:xfrm>
          <a:prstGeom prst="rect">
            <a:avLst/>
          </a:prstGeom>
        </p:spPr>
        <p:txBody>
          <a:bodyPr vert="horz" lIns="45720" tIns="22860" rIns="45720" bIns="22860" rtlCol="0" anchor="t">
            <a:noAutofit/>
          </a:bodyPr>
          <a:lstStyle>
            <a:lvl1pPr marL="0" indent="0" algn="l" defTabSz="1828709" rtl="0" eaLnBrk="1" latinLnBrk="0" hangingPunct="1">
              <a:lnSpc>
                <a:spcPct val="125000"/>
              </a:lnSpc>
              <a:spcBef>
                <a:spcPts val="2000"/>
              </a:spcBef>
              <a:spcAft>
                <a:spcPts val="0"/>
              </a:spcAft>
              <a:buFont typeface="Arial" panose="020B0604020202020204" pitchFamily="34" charset="0"/>
              <a:buNone/>
              <a:defRPr sz="28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vivo type CN简 Light" panose="02000400000000000000" charset="-122"/>
                <a:ea typeface="vivo type CN简 Light" panose="02000400000000000000" charset="-122"/>
                <a:cs typeface="vivo type CN简 Light" panose="02000400000000000000" charset="-122"/>
              </a:defRPr>
            </a:lvl1pPr>
            <a:lvl2pPr marL="635000" indent="0" algn="l" defTabSz="1828709" rtl="0" eaLnBrk="1" latinLnBrk="0" hangingPunct="1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Font typeface="Arial" panose="020B0604020202020204" pitchFamily="34" charset="0"/>
              <a:buNone/>
              <a:defRPr sz="28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vivo type CN简 Light" panose="02000400000000000000" charset="-122"/>
                <a:ea typeface="vivo type CN简 Light" panose="02000400000000000000" charset="-122"/>
                <a:cs typeface="vivo type CN简 Light" panose="02000400000000000000" charset="-122"/>
              </a:defRPr>
            </a:lvl2pPr>
            <a:lvl3pPr marL="1270000" indent="0" algn="l" defTabSz="1828709" rtl="0" eaLnBrk="1" latinLnBrk="0" hangingPunct="1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Font typeface="Arial" panose="020B0604020202020204" pitchFamily="34" charset="0"/>
              <a:buNone/>
              <a:defRPr sz="28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vivo type CN简 Light" panose="02000400000000000000" charset="-122"/>
                <a:ea typeface="vivo type CN简 Light" panose="02000400000000000000" charset="-122"/>
                <a:cs typeface="vivo type CN简 Light" panose="02000400000000000000" charset="-122"/>
              </a:defRPr>
            </a:lvl3pPr>
            <a:lvl4pPr marL="1905000" indent="0" algn="l" defTabSz="1828709" rtl="0" eaLnBrk="1" latinLnBrk="0" hangingPunct="1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Font typeface="Arial" panose="020B0604020202020204" pitchFamily="34" charset="0"/>
              <a:buNone/>
              <a:defRPr sz="28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vivo type CN简 Light" panose="02000400000000000000" charset="-122"/>
                <a:ea typeface="vivo type CN简 Light" panose="02000400000000000000" charset="-122"/>
                <a:cs typeface="vivo type CN简 Light" panose="02000400000000000000" charset="-122"/>
              </a:defRPr>
            </a:lvl4pPr>
            <a:lvl5pPr marL="2540000" indent="0" algn="l" defTabSz="1828709" rtl="0" eaLnBrk="1" latinLnBrk="0" hangingPunct="1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Font typeface="Arial" panose="020B0604020202020204" pitchFamily="34" charset="0"/>
              <a:buNone/>
              <a:defRPr sz="28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vivo type CN简 Light" panose="02000400000000000000" charset="-122"/>
                <a:ea typeface="vivo type CN简 Light" panose="02000400000000000000" charset="-122"/>
                <a:cs typeface="vivo type CN简 Light" panose="02000400000000000000" charset="-122"/>
              </a:defRPr>
            </a:lvl5pPr>
            <a:lvl6pPr marL="5028949" indent="-457177" algn="l" defTabSz="1828709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943303" indent="-457177" algn="l" defTabSz="1828709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857657" indent="-457177" algn="l" defTabSz="1828709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72011" indent="-457177" algn="l" defTabSz="1828709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indent="-22860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kumimoji="1" lang="en-US" altLang="zh-CN" sz="1800" b="1" dirty="0">
                <a:solidFill>
                  <a:schemeClr val="accent1"/>
                </a:solidFill>
                <a:ea typeface="方正兰亭黑简体" panose="02000000000000000000" pitchFamily="2" charset="-122"/>
              </a:rPr>
              <a:t>Observation: </a:t>
            </a:r>
            <a:r>
              <a:rPr kumimoji="1" lang="en-US" altLang="zh-CN" sz="1600" dirty="0">
                <a:ea typeface="方正兰亭黑简体" panose="02000000000000000000" pitchFamily="2" charset="-122"/>
              </a:rPr>
              <a:t>It is desirable to enable operators to deploy high quality commercial D2D business on existing licensed spectrum without degradation to existing Uu cellular service. </a:t>
            </a:r>
            <a:endParaRPr kumimoji="1" lang="en-US" altLang="zh-CN" sz="1800" dirty="0">
              <a:solidFill>
                <a:schemeClr val="tx1"/>
              </a:solidFill>
              <a:latin typeface="+mn-lt"/>
              <a:ea typeface="方正兰亭黑简体" panose="02000000000000000000" pitchFamily="2" charset="-122"/>
            </a:endParaRPr>
          </a:p>
          <a:p>
            <a:pPr marL="228600" indent="-228600">
              <a:spcBef>
                <a:spcPts val="0"/>
              </a:spcBef>
              <a:buFont typeface="Arial" panose="020B0604020202020204" pitchFamily="34" charset="0"/>
              <a:buChar char="•"/>
            </a:pPr>
            <a:endParaRPr kumimoji="1" lang="en-US" altLang="zh-CN" sz="1800" dirty="0">
              <a:solidFill>
                <a:schemeClr val="tx1"/>
              </a:solidFill>
              <a:latin typeface="+mn-lt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7027690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: 剪去顶角 25">
            <a:extLst>
              <a:ext uri="{FF2B5EF4-FFF2-40B4-BE49-F238E27FC236}">
                <a16:creationId xmlns:a16="http://schemas.microsoft.com/office/drawing/2014/main" id="{4D61A158-EDC6-E6B4-1964-0111CC2762B2}"/>
              </a:ext>
            </a:extLst>
          </p:cNvPr>
          <p:cNvSpPr/>
          <p:nvPr/>
        </p:nvSpPr>
        <p:spPr>
          <a:xfrm>
            <a:off x="8637859" y="4341630"/>
            <a:ext cx="1792706" cy="123014"/>
          </a:xfrm>
          <a:prstGeom prst="snip2SameRect">
            <a:avLst/>
          </a:prstGeom>
          <a:pattFill prst="pct20">
            <a:fgClr>
              <a:srgbClr val="00B0F0"/>
            </a:fgClr>
            <a:bgClr>
              <a:schemeClr val="bg1"/>
            </a:bgClr>
          </a:pattFill>
          <a:ln w="19050">
            <a:solidFill>
              <a:schemeClr val="accent1">
                <a:shade val="5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10" name="文本占位符 1">
            <a:extLst>
              <a:ext uri="{FF2B5EF4-FFF2-40B4-BE49-F238E27FC236}">
                <a16:creationId xmlns:a16="http://schemas.microsoft.com/office/drawing/2014/main" id="{CCB889AC-4A5B-DC10-FEEC-2C0165A16991}"/>
              </a:ext>
            </a:extLst>
          </p:cNvPr>
          <p:cNvSpPr>
            <a:spLocks noGrp="1"/>
          </p:cNvSpPr>
          <p:nvPr>
            <p:ph type="body" sz="quarter" idx="61"/>
          </p:nvPr>
        </p:nvSpPr>
        <p:spPr>
          <a:xfrm>
            <a:off x="560744" y="280072"/>
            <a:ext cx="9659421" cy="456860"/>
          </a:xfrm>
        </p:spPr>
        <p:txBody>
          <a:bodyPr>
            <a:noAutofit/>
          </a:bodyPr>
          <a:lstStyle/>
          <a:p>
            <a:r>
              <a:rPr kumimoji="1" lang="en-US" altLang="zh-CN" sz="2700" dirty="0">
                <a:latin typeface="方正兰亭黑简体" panose="02000000000000000000" pitchFamily="2" charset="-122"/>
                <a:ea typeface="方正兰亭黑简体" panose="02000000000000000000" pitchFamily="2" charset="-122"/>
                <a:cs typeface="FZLanTingHei-R-GBK" charset="-122"/>
              </a:rPr>
              <a:t>Key idea for potential enhancement</a:t>
            </a:r>
          </a:p>
        </p:txBody>
      </p:sp>
      <p:sp>
        <p:nvSpPr>
          <p:cNvPr id="11" name="文本占位符 5">
            <a:extLst>
              <a:ext uri="{FF2B5EF4-FFF2-40B4-BE49-F238E27FC236}">
                <a16:creationId xmlns:a16="http://schemas.microsoft.com/office/drawing/2014/main" id="{D46F0B50-C2A9-0F11-8BA5-C14D88B00C17}"/>
              </a:ext>
            </a:extLst>
          </p:cNvPr>
          <p:cNvSpPr>
            <a:spLocks noGrp="1"/>
          </p:cNvSpPr>
          <p:nvPr>
            <p:ph type="body" sz="quarter" idx="62"/>
          </p:nvPr>
        </p:nvSpPr>
        <p:spPr>
          <a:xfrm>
            <a:off x="561104" y="742370"/>
            <a:ext cx="9193621" cy="354911"/>
          </a:xfrm>
        </p:spPr>
        <p:txBody>
          <a:bodyPr>
            <a:noAutofit/>
          </a:bodyPr>
          <a:lstStyle/>
          <a:p>
            <a:r>
              <a:rPr lang="en-US" altLang="zh-CN" dirty="0"/>
              <a:t>Sidelink Underlay</a:t>
            </a:r>
            <a:endParaRPr lang="zh-CN" altLang="en-US" dirty="0"/>
          </a:p>
        </p:txBody>
      </p:sp>
      <p:sp>
        <p:nvSpPr>
          <p:cNvPr id="12" name="内容占位符 2">
            <a:extLst>
              <a:ext uri="{FF2B5EF4-FFF2-40B4-BE49-F238E27FC236}">
                <a16:creationId xmlns:a16="http://schemas.microsoft.com/office/drawing/2014/main" id="{CA5089AD-2126-0168-45F7-DBD6D7A0B9B8}"/>
              </a:ext>
            </a:extLst>
          </p:cNvPr>
          <p:cNvSpPr txBox="1">
            <a:spLocks/>
          </p:cNvSpPr>
          <p:nvPr/>
        </p:nvSpPr>
        <p:spPr>
          <a:xfrm>
            <a:off x="561105" y="1297435"/>
            <a:ext cx="7159112" cy="3243790"/>
          </a:xfrm>
          <a:prstGeom prst="rect">
            <a:avLst/>
          </a:prstGeom>
        </p:spPr>
        <p:txBody>
          <a:bodyPr vert="horz" lIns="45720" tIns="22860" rIns="45720" bIns="22860" rtlCol="0" anchor="t">
            <a:noAutofit/>
          </a:bodyPr>
          <a:lstStyle>
            <a:lvl1pPr marL="0" indent="0" algn="l" defTabSz="1828709" rtl="0" eaLnBrk="1" latinLnBrk="0" hangingPunct="1">
              <a:lnSpc>
                <a:spcPct val="125000"/>
              </a:lnSpc>
              <a:spcBef>
                <a:spcPts val="2000"/>
              </a:spcBef>
              <a:spcAft>
                <a:spcPts val="0"/>
              </a:spcAft>
              <a:buFont typeface="Arial" panose="020B0604020202020204" pitchFamily="34" charset="0"/>
              <a:buNone/>
              <a:defRPr sz="28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vivo type CN简 Light" panose="02000400000000000000" charset="-122"/>
                <a:ea typeface="vivo type CN简 Light" panose="02000400000000000000" charset="-122"/>
                <a:cs typeface="vivo type CN简 Light" panose="02000400000000000000" charset="-122"/>
              </a:defRPr>
            </a:lvl1pPr>
            <a:lvl2pPr marL="635000" indent="0" algn="l" defTabSz="1828709" rtl="0" eaLnBrk="1" latinLnBrk="0" hangingPunct="1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Font typeface="Arial" panose="020B0604020202020204" pitchFamily="34" charset="0"/>
              <a:buNone/>
              <a:defRPr sz="28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vivo type CN简 Light" panose="02000400000000000000" charset="-122"/>
                <a:ea typeface="vivo type CN简 Light" panose="02000400000000000000" charset="-122"/>
                <a:cs typeface="vivo type CN简 Light" panose="02000400000000000000" charset="-122"/>
              </a:defRPr>
            </a:lvl2pPr>
            <a:lvl3pPr marL="1270000" indent="0" algn="l" defTabSz="1828709" rtl="0" eaLnBrk="1" latinLnBrk="0" hangingPunct="1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Font typeface="Arial" panose="020B0604020202020204" pitchFamily="34" charset="0"/>
              <a:buNone/>
              <a:defRPr sz="28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vivo type CN简 Light" panose="02000400000000000000" charset="-122"/>
                <a:ea typeface="vivo type CN简 Light" panose="02000400000000000000" charset="-122"/>
                <a:cs typeface="vivo type CN简 Light" panose="02000400000000000000" charset="-122"/>
              </a:defRPr>
            </a:lvl3pPr>
            <a:lvl4pPr marL="1905000" indent="0" algn="l" defTabSz="1828709" rtl="0" eaLnBrk="1" latinLnBrk="0" hangingPunct="1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Font typeface="Arial" panose="020B0604020202020204" pitchFamily="34" charset="0"/>
              <a:buNone/>
              <a:defRPr sz="28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vivo type CN简 Light" panose="02000400000000000000" charset="-122"/>
                <a:ea typeface="vivo type CN简 Light" panose="02000400000000000000" charset="-122"/>
                <a:cs typeface="vivo type CN简 Light" panose="02000400000000000000" charset="-122"/>
              </a:defRPr>
            </a:lvl4pPr>
            <a:lvl5pPr marL="2540000" indent="0" algn="l" defTabSz="1828709" rtl="0" eaLnBrk="1" latinLnBrk="0" hangingPunct="1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Font typeface="Arial" panose="020B0604020202020204" pitchFamily="34" charset="0"/>
              <a:buNone/>
              <a:defRPr sz="28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vivo type CN简 Light" panose="02000400000000000000" charset="-122"/>
                <a:ea typeface="vivo type CN简 Light" panose="02000400000000000000" charset="-122"/>
                <a:cs typeface="vivo type CN简 Light" panose="02000400000000000000" charset="-122"/>
              </a:defRPr>
            </a:lvl5pPr>
            <a:lvl6pPr marL="5028949" indent="-457177" algn="l" defTabSz="1828709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943303" indent="-457177" algn="l" defTabSz="1828709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857657" indent="-457177" algn="l" defTabSz="1828709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72011" indent="-457177" algn="l" defTabSz="1828709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indent="-22860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kumimoji="1" lang="en-US" altLang="zh-CN" sz="1800" b="1" dirty="0">
                <a:solidFill>
                  <a:schemeClr val="tx1"/>
                </a:solidFill>
                <a:latin typeface="+mn-lt"/>
                <a:ea typeface="Arial Unicode MS" panose="020B0604020202020204" pitchFamily="34" charset="-122"/>
                <a:cs typeface="Arial Unicode MS" panose="020B0604020202020204" pitchFamily="34" charset="-122"/>
              </a:rPr>
              <a:t>Sidelink Underlay Transmission over licensed spectrum uses wide bandwidth and a stringent PSD restriction, to exploit higher spatial multiplexing gain from existing cellular spectrum.</a:t>
            </a:r>
          </a:p>
          <a:p>
            <a:pPr marL="546100" lvl="1" indent="-22860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kumimoji="1" lang="en-US" altLang="zh-CN" sz="1800" dirty="0">
                <a:solidFill>
                  <a:schemeClr val="tx1"/>
                </a:solidFill>
                <a:latin typeface="+mn-lt"/>
                <a:ea typeface="Arial Unicode MS" panose="020B0604020202020204" pitchFamily="34" charset="-122"/>
              </a:rPr>
              <a:t>Power domain: Sidelink underlay transmission follows a UWB-like PSD restriction (e.g. &lt;-40dBm/MHz)</a:t>
            </a:r>
          </a:p>
          <a:p>
            <a:pPr marL="546100" lvl="1" indent="-22860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kumimoji="1" lang="en-US" altLang="zh-CN" sz="1800" dirty="0">
                <a:solidFill>
                  <a:schemeClr val="tx1"/>
                </a:solidFill>
                <a:latin typeface="+mn-lt"/>
                <a:ea typeface="Arial Unicode MS" panose="020B0604020202020204" pitchFamily="34" charset="-122"/>
              </a:rPr>
              <a:t>Frequency domain: Sidelink underlay transmission spans a wideband (e.g. 100MHz) that is fully shared with cellular transmission (Uu)</a:t>
            </a:r>
          </a:p>
          <a:p>
            <a:pPr marL="546100" lvl="1" indent="-22860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kumimoji="1" lang="en-US" altLang="zh-CN" sz="1800" dirty="0">
                <a:solidFill>
                  <a:schemeClr val="tx1"/>
                </a:solidFill>
                <a:latin typeface="+mn-lt"/>
                <a:ea typeface="Arial Unicode MS" panose="020B0604020202020204" pitchFamily="34" charset="-122"/>
              </a:rPr>
              <a:t>Time domain: Sidelink underlay transmission is limited to in certain slots (e.g. UL slots)</a:t>
            </a:r>
            <a:endParaRPr kumimoji="1" lang="en-US" altLang="zh-CN" sz="1600" dirty="0">
              <a:solidFill>
                <a:schemeClr val="tx1"/>
              </a:solidFill>
              <a:latin typeface="+mn-lt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cxnSp>
        <p:nvCxnSpPr>
          <p:cNvPr id="13" name="直接箭头连接符 12">
            <a:extLst>
              <a:ext uri="{FF2B5EF4-FFF2-40B4-BE49-F238E27FC236}">
                <a16:creationId xmlns:a16="http://schemas.microsoft.com/office/drawing/2014/main" id="{DDF1904B-4453-C6CA-8BEB-DB22A649727E}"/>
              </a:ext>
            </a:extLst>
          </p:cNvPr>
          <p:cNvCxnSpPr>
            <a:cxnSpLocks/>
          </p:cNvCxnSpPr>
          <p:nvPr/>
        </p:nvCxnSpPr>
        <p:spPr>
          <a:xfrm>
            <a:off x="8094361" y="2684132"/>
            <a:ext cx="3202636" cy="0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文本框 13">
            <a:extLst>
              <a:ext uri="{FF2B5EF4-FFF2-40B4-BE49-F238E27FC236}">
                <a16:creationId xmlns:a16="http://schemas.microsoft.com/office/drawing/2014/main" id="{55555511-88D5-938A-7079-C87BC2D4E2AF}"/>
              </a:ext>
            </a:extLst>
          </p:cNvPr>
          <p:cNvSpPr txBox="1"/>
          <p:nvPr/>
        </p:nvSpPr>
        <p:spPr>
          <a:xfrm>
            <a:off x="10587174" y="2684132"/>
            <a:ext cx="113921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i="1" dirty="0"/>
              <a:t>frequency</a:t>
            </a:r>
            <a:endParaRPr lang="zh-CN" altLang="en-US" sz="1400" i="1" dirty="0"/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74D71CC0-AD62-071E-6D97-516EEAB6D910}"/>
              </a:ext>
            </a:extLst>
          </p:cNvPr>
          <p:cNvSpPr/>
          <p:nvPr/>
        </p:nvSpPr>
        <p:spPr>
          <a:xfrm>
            <a:off x="8804780" y="1775132"/>
            <a:ext cx="289391" cy="9090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F4CCB660-3B33-E921-9FFA-D7630E653417}"/>
              </a:ext>
            </a:extLst>
          </p:cNvPr>
          <p:cNvSpPr/>
          <p:nvPr/>
        </p:nvSpPr>
        <p:spPr>
          <a:xfrm>
            <a:off x="9952951" y="1943571"/>
            <a:ext cx="289390" cy="740561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3310C68B-421C-7BF8-68E4-CCE19C4EC25D}"/>
              </a:ext>
            </a:extLst>
          </p:cNvPr>
          <p:cNvSpPr txBox="1"/>
          <p:nvPr/>
        </p:nvSpPr>
        <p:spPr>
          <a:xfrm>
            <a:off x="8837184" y="1565661"/>
            <a:ext cx="319318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00" dirty="0"/>
              <a:t>Uu</a:t>
            </a:r>
            <a:endParaRPr lang="zh-CN" altLang="en-US" sz="900" dirty="0"/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59FBF19D-2E1F-4C6C-E920-6A2F7411F9F5}"/>
              </a:ext>
            </a:extLst>
          </p:cNvPr>
          <p:cNvSpPr txBox="1"/>
          <p:nvPr/>
        </p:nvSpPr>
        <p:spPr>
          <a:xfrm>
            <a:off x="10017760" y="1731527"/>
            <a:ext cx="319318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00" dirty="0"/>
              <a:t>Uu</a:t>
            </a:r>
            <a:endParaRPr lang="zh-CN" altLang="en-US" sz="900" dirty="0"/>
          </a:p>
        </p:txBody>
      </p:sp>
      <p:sp>
        <p:nvSpPr>
          <p:cNvPr id="19" name="矩形: 剪去顶角 25">
            <a:extLst>
              <a:ext uri="{FF2B5EF4-FFF2-40B4-BE49-F238E27FC236}">
                <a16:creationId xmlns:a16="http://schemas.microsoft.com/office/drawing/2014/main" id="{C8237F43-0E78-31AD-DA6E-08BD388599DC}"/>
              </a:ext>
            </a:extLst>
          </p:cNvPr>
          <p:cNvSpPr/>
          <p:nvPr/>
        </p:nvSpPr>
        <p:spPr>
          <a:xfrm>
            <a:off x="9094171" y="2329221"/>
            <a:ext cx="485049" cy="354911"/>
          </a:xfrm>
          <a:prstGeom prst="snip2SameRect">
            <a:avLst/>
          </a:prstGeom>
          <a:pattFill prst="pct20">
            <a:fgClr>
              <a:srgbClr val="00B0F0"/>
            </a:fgClr>
            <a:bgClr>
              <a:schemeClr val="bg1"/>
            </a:bgClr>
          </a:pattFill>
          <a:ln w="19050">
            <a:solidFill>
              <a:schemeClr val="accent1">
                <a:shade val="5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20" name="矩形: 剪去顶角 25">
            <a:extLst>
              <a:ext uri="{FF2B5EF4-FFF2-40B4-BE49-F238E27FC236}">
                <a16:creationId xmlns:a16="http://schemas.microsoft.com/office/drawing/2014/main" id="{1D4C5E69-D135-D8C2-9DE7-A10FA623D081}"/>
              </a:ext>
            </a:extLst>
          </p:cNvPr>
          <p:cNvSpPr/>
          <p:nvPr/>
        </p:nvSpPr>
        <p:spPr>
          <a:xfrm>
            <a:off x="9579219" y="2178188"/>
            <a:ext cx="373732" cy="505944"/>
          </a:xfrm>
          <a:prstGeom prst="snip2SameRect">
            <a:avLst/>
          </a:prstGeom>
          <a:pattFill prst="pct20">
            <a:fgClr>
              <a:srgbClr val="00B0F0"/>
            </a:fgClr>
            <a:bgClr>
              <a:schemeClr val="bg1"/>
            </a:bgClr>
          </a:pattFill>
          <a:ln w="19050">
            <a:solidFill>
              <a:schemeClr val="accent1">
                <a:shade val="5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3E4D3950-F409-400D-4E88-55A20AF7F6DE}"/>
              </a:ext>
            </a:extLst>
          </p:cNvPr>
          <p:cNvSpPr txBox="1"/>
          <p:nvPr/>
        </p:nvSpPr>
        <p:spPr>
          <a:xfrm>
            <a:off x="9450999" y="4310394"/>
            <a:ext cx="40011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00" dirty="0"/>
              <a:t>SL</a:t>
            </a:r>
            <a:endParaRPr lang="zh-CN" altLang="en-US" sz="900" dirty="0"/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BC8721C5-E59E-AC25-ACA4-45BE85CAE23C}"/>
              </a:ext>
            </a:extLst>
          </p:cNvPr>
          <p:cNvSpPr txBox="1"/>
          <p:nvPr/>
        </p:nvSpPr>
        <p:spPr>
          <a:xfrm>
            <a:off x="9666059" y="2382157"/>
            <a:ext cx="28565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00" dirty="0"/>
              <a:t>SL</a:t>
            </a:r>
            <a:endParaRPr lang="zh-CN" altLang="en-US" sz="900" dirty="0"/>
          </a:p>
        </p:txBody>
      </p:sp>
      <p:cxnSp>
        <p:nvCxnSpPr>
          <p:cNvPr id="23" name="直接箭头连接符 22">
            <a:extLst>
              <a:ext uri="{FF2B5EF4-FFF2-40B4-BE49-F238E27FC236}">
                <a16:creationId xmlns:a16="http://schemas.microsoft.com/office/drawing/2014/main" id="{A222C785-D179-0183-1192-BAC6B9FC1654}"/>
              </a:ext>
            </a:extLst>
          </p:cNvPr>
          <p:cNvCxnSpPr>
            <a:cxnSpLocks/>
          </p:cNvCxnSpPr>
          <p:nvPr/>
        </p:nvCxnSpPr>
        <p:spPr>
          <a:xfrm>
            <a:off x="8090920" y="4464645"/>
            <a:ext cx="3202636" cy="0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文本框 23">
            <a:extLst>
              <a:ext uri="{FF2B5EF4-FFF2-40B4-BE49-F238E27FC236}">
                <a16:creationId xmlns:a16="http://schemas.microsoft.com/office/drawing/2014/main" id="{AAC08D9E-83BD-50C4-2A2A-152F40F636DE}"/>
              </a:ext>
            </a:extLst>
          </p:cNvPr>
          <p:cNvSpPr txBox="1"/>
          <p:nvPr/>
        </p:nvSpPr>
        <p:spPr>
          <a:xfrm>
            <a:off x="10583733" y="4464645"/>
            <a:ext cx="113921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i="1" dirty="0"/>
              <a:t>frequency</a:t>
            </a:r>
            <a:endParaRPr lang="zh-CN" altLang="en-US" sz="1400" i="1" dirty="0"/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id="{D3C8658D-306D-EC5C-945E-C54E0221D10F}"/>
              </a:ext>
            </a:extLst>
          </p:cNvPr>
          <p:cNvSpPr/>
          <p:nvPr/>
        </p:nvSpPr>
        <p:spPr>
          <a:xfrm>
            <a:off x="8801338" y="3555645"/>
            <a:ext cx="289391" cy="9090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id="{816160A2-C61B-F967-9CA5-3FE617AC4BED}"/>
              </a:ext>
            </a:extLst>
          </p:cNvPr>
          <p:cNvSpPr/>
          <p:nvPr/>
        </p:nvSpPr>
        <p:spPr>
          <a:xfrm>
            <a:off x="9949510" y="3724084"/>
            <a:ext cx="289390" cy="740561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2E8FB5F1-25E2-C368-7037-11732E71F2A9}"/>
              </a:ext>
            </a:extLst>
          </p:cNvPr>
          <p:cNvSpPr txBox="1"/>
          <p:nvPr/>
        </p:nvSpPr>
        <p:spPr>
          <a:xfrm>
            <a:off x="8833743" y="3346174"/>
            <a:ext cx="319318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00" dirty="0"/>
              <a:t>Uu</a:t>
            </a:r>
            <a:endParaRPr lang="zh-CN" altLang="en-US" sz="900" dirty="0"/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5CBADFBA-3E65-DE42-83C3-B2CA3D325BE7}"/>
              </a:ext>
            </a:extLst>
          </p:cNvPr>
          <p:cNvSpPr txBox="1"/>
          <p:nvPr/>
        </p:nvSpPr>
        <p:spPr>
          <a:xfrm>
            <a:off x="10014318" y="3512040"/>
            <a:ext cx="319318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00" dirty="0"/>
              <a:t>Uu</a:t>
            </a:r>
            <a:endParaRPr lang="zh-CN" altLang="en-US" sz="900" dirty="0"/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FDDCD6A6-050B-55C5-FF14-182C1EDBD26A}"/>
              </a:ext>
            </a:extLst>
          </p:cNvPr>
          <p:cNvSpPr txBox="1"/>
          <p:nvPr/>
        </p:nvSpPr>
        <p:spPr>
          <a:xfrm>
            <a:off x="9253783" y="2423378"/>
            <a:ext cx="28565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00" dirty="0"/>
              <a:t>SL</a:t>
            </a:r>
            <a:endParaRPr lang="zh-CN" altLang="en-US" sz="900" dirty="0"/>
          </a:p>
        </p:txBody>
      </p:sp>
      <p:sp>
        <p:nvSpPr>
          <p:cNvPr id="30" name="箭头: 下 29">
            <a:extLst>
              <a:ext uri="{FF2B5EF4-FFF2-40B4-BE49-F238E27FC236}">
                <a16:creationId xmlns:a16="http://schemas.microsoft.com/office/drawing/2014/main" id="{58AD9D66-0903-1B23-F833-B5365EAA26FD}"/>
              </a:ext>
            </a:extLst>
          </p:cNvPr>
          <p:cNvSpPr/>
          <p:nvPr/>
        </p:nvSpPr>
        <p:spPr>
          <a:xfrm>
            <a:off x="9259799" y="2993342"/>
            <a:ext cx="786918" cy="372184"/>
          </a:xfrm>
          <a:prstGeom prst="downArrow">
            <a:avLst/>
          </a:prstGeom>
          <a:solidFill>
            <a:schemeClr val="tx1">
              <a:alpha val="51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E25BAF0B-83DB-E3BD-CD97-EB7874014523}"/>
              </a:ext>
            </a:extLst>
          </p:cNvPr>
          <p:cNvSpPr txBox="1"/>
          <p:nvPr/>
        </p:nvSpPr>
        <p:spPr>
          <a:xfrm>
            <a:off x="10663570" y="1875269"/>
            <a:ext cx="68961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200" b="1" dirty="0"/>
              <a:t>Typical </a:t>
            </a:r>
            <a:br>
              <a:rPr lang="en-US" altLang="zh-CN" sz="1200" b="1" dirty="0"/>
            </a:br>
            <a:r>
              <a:rPr lang="en-US" altLang="zh-CN" sz="1200" b="1" dirty="0"/>
              <a:t>Sidelink</a:t>
            </a:r>
            <a:endParaRPr lang="zh-CN" altLang="en-US" sz="1200" b="1" dirty="0"/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3CF485CB-437B-8AC0-7534-049C878FEFFA}"/>
              </a:ext>
            </a:extLst>
          </p:cNvPr>
          <p:cNvSpPr txBox="1"/>
          <p:nvPr/>
        </p:nvSpPr>
        <p:spPr>
          <a:xfrm>
            <a:off x="10621432" y="3655162"/>
            <a:ext cx="7670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200" b="1" dirty="0"/>
              <a:t>Sidelink</a:t>
            </a:r>
            <a:br>
              <a:rPr lang="en-US" altLang="zh-CN" sz="1200" b="1" dirty="0"/>
            </a:br>
            <a:r>
              <a:rPr lang="en-US" altLang="zh-CN" sz="1200" b="1" dirty="0"/>
              <a:t>Underlay</a:t>
            </a:r>
            <a:endParaRPr lang="zh-CN" altLang="en-US" sz="1200" b="1" dirty="0"/>
          </a:p>
        </p:txBody>
      </p:sp>
      <p:cxnSp>
        <p:nvCxnSpPr>
          <p:cNvPr id="33" name="直接箭头连接符 32">
            <a:extLst>
              <a:ext uri="{FF2B5EF4-FFF2-40B4-BE49-F238E27FC236}">
                <a16:creationId xmlns:a16="http://schemas.microsoft.com/office/drawing/2014/main" id="{0634A5AE-124E-7AE8-1952-DBDAF51101B2}"/>
              </a:ext>
            </a:extLst>
          </p:cNvPr>
          <p:cNvCxnSpPr>
            <a:cxnSpLocks/>
          </p:cNvCxnSpPr>
          <p:nvPr/>
        </p:nvCxnSpPr>
        <p:spPr>
          <a:xfrm flipV="1">
            <a:off x="8094361" y="1657994"/>
            <a:ext cx="0" cy="1027452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文本框 33">
            <a:extLst>
              <a:ext uri="{FF2B5EF4-FFF2-40B4-BE49-F238E27FC236}">
                <a16:creationId xmlns:a16="http://schemas.microsoft.com/office/drawing/2014/main" id="{54511260-CF6C-DDB5-3818-DCD5CE24AA7A}"/>
              </a:ext>
            </a:extLst>
          </p:cNvPr>
          <p:cNvSpPr txBox="1"/>
          <p:nvPr/>
        </p:nvSpPr>
        <p:spPr>
          <a:xfrm>
            <a:off x="8017708" y="1486598"/>
            <a:ext cx="74841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i="1" dirty="0"/>
              <a:t>Tx Power</a:t>
            </a:r>
            <a:endParaRPr lang="zh-CN" altLang="en-US" sz="1200" i="1" dirty="0"/>
          </a:p>
        </p:txBody>
      </p:sp>
      <p:cxnSp>
        <p:nvCxnSpPr>
          <p:cNvPr id="35" name="直接箭头连接符 34">
            <a:extLst>
              <a:ext uri="{FF2B5EF4-FFF2-40B4-BE49-F238E27FC236}">
                <a16:creationId xmlns:a16="http://schemas.microsoft.com/office/drawing/2014/main" id="{7654B55D-025F-1674-4E0A-FC3A8ACE2528}"/>
              </a:ext>
            </a:extLst>
          </p:cNvPr>
          <p:cNvCxnSpPr>
            <a:cxnSpLocks/>
          </p:cNvCxnSpPr>
          <p:nvPr/>
        </p:nvCxnSpPr>
        <p:spPr>
          <a:xfrm flipV="1">
            <a:off x="8100377" y="3435880"/>
            <a:ext cx="0" cy="1027452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文本框 35">
            <a:extLst>
              <a:ext uri="{FF2B5EF4-FFF2-40B4-BE49-F238E27FC236}">
                <a16:creationId xmlns:a16="http://schemas.microsoft.com/office/drawing/2014/main" id="{4B16145E-79F7-EEF2-1519-569F15874667}"/>
              </a:ext>
            </a:extLst>
          </p:cNvPr>
          <p:cNvSpPr txBox="1"/>
          <p:nvPr/>
        </p:nvSpPr>
        <p:spPr>
          <a:xfrm>
            <a:off x="7977443" y="3232330"/>
            <a:ext cx="74841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i="1" dirty="0"/>
              <a:t>Tx Power</a:t>
            </a:r>
            <a:endParaRPr lang="zh-CN" altLang="en-US" sz="1200" i="1" dirty="0"/>
          </a:p>
        </p:txBody>
      </p:sp>
      <p:sp>
        <p:nvSpPr>
          <p:cNvPr id="37" name="矩形 36">
            <a:extLst>
              <a:ext uri="{FF2B5EF4-FFF2-40B4-BE49-F238E27FC236}">
                <a16:creationId xmlns:a16="http://schemas.microsoft.com/office/drawing/2014/main" id="{558DA046-BE2B-8A42-BFF0-613370E9AE5D}"/>
              </a:ext>
            </a:extLst>
          </p:cNvPr>
          <p:cNvSpPr/>
          <p:nvPr/>
        </p:nvSpPr>
        <p:spPr>
          <a:xfrm flipV="1">
            <a:off x="9128017" y="3960079"/>
            <a:ext cx="224581" cy="50325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E4BE4FD3-6F83-2CFF-6373-C72691F6F8BA}"/>
              </a:ext>
            </a:extLst>
          </p:cNvPr>
          <p:cNvSpPr txBox="1"/>
          <p:nvPr/>
        </p:nvSpPr>
        <p:spPr>
          <a:xfrm>
            <a:off x="9118130" y="3789173"/>
            <a:ext cx="319318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00" dirty="0"/>
              <a:t>Uu</a:t>
            </a:r>
            <a:endParaRPr lang="zh-CN" altLang="en-US" sz="900" dirty="0"/>
          </a:p>
        </p:txBody>
      </p:sp>
      <p:sp>
        <p:nvSpPr>
          <p:cNvPr id="39" name="内容占位符 2">
            <a:extLst>
              <a:ext uri="{FF2B5EF4-FFF2-40B4-BE49-F238E27FC236}">
                <a16:creationId xmlns:a16="http://schemas.microsoft.com/office/drawing/2014/main" id="{14F89C4A-B04C-25DD-66A8-41E0325131A1}"/>
              </a:ext>
            </a:extLst>
          </p:cNvPr>
          <p:cNvSpPr txBox="1">
            <a:spLocks/>
          </p:cNvSpPr>
          <p:nvPr/>
        </p:nvSpPr>
        <p:spPr>
          <a:xfrm>
            <a:off x="607931" y="4337236"/>
            <a:ext cx="11115015" cy="2451702"/>
          </a:xfrm>
          <a:prstGeom prst="rect">
            <a:avLst/>
          </a:prstGeom>
        </p:spPr>
        <p:txBody>
          <a:bodyPr vert="horz" lIns="45720" tIns="22860" rIns="45720" bIns="22860" rtlCol="0" anchor="t">
            <a:noAutofit/>
          </a:bodyPr>
          <a:lstStyle>
            <a:lvl1pPr marL="0" indent="0" algn="l" defTabSz="1828709" rtl="0" eaLnBrk="1" latinLnBrk="0" hangingPunct="1">
              <a:lnSpc>
                <a:spcPct val="125000"/>
              </a:lnSpc>
              <a:spcBef>
                <a:spcPts val="2000"/>
              </a:spcBef>
              <a:spcAft>
                <a:spcPts val="0"/>
              </a:spcAft>
              <a:buFont typeface="Arial" panose="020B0604020202020204" pitchFamily="34" charset="0"/>
              <a:buNone/>
              <a:defRPr sz="28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vivo type CN简 Light" panose="02000400000000000000" charset="-122"/>
                <a:ea typeface="vivo type CN简 Light" panose="02000400000000000000" charset="-122"/>
                <a:cs typeface="vivo type CN简 Light" panose="02000400000000000000" charset="-122"/>
              </a:defRPr>
            </a:lvl1pPr>
            <a:lvl2pPr marL="635000" indent="0" algn="l" defTabSz="1828709" rtl="0" eaLnBrk="1" latinLnBrk="0" hangingPunct="1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Font typeface="Arial" panose="020B0604020202020204" pitchFamily="34" charset="0"/>
              <a:buNone/>
              <a:defRPr sz="28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vivo type CN简 Light" panose="02000400000000000000" charset="-122"/>
                <a:ea typeface="vivo type CN简 Light" panose="02000400000000000000" charset="-122"/>
                <a:cs typeface="vivo type CN简 Light" panose="02000400000000000000" charset="-122"/>
              </a:defRPr>
            </a:lvl2pPr>
            <a:lvl3pPr marL="1270000" indent="0" algn="l" defTabSz="1828709" rtl="0" eaLnBrk="1" latinLnBrk="0" hangingPunct="1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Font typeface="Arial" panose="020B0604020202020204" pitchFamily="34" charset="0"/>
              <a:buNone/>
              <a:defRPr sz="28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vivo type CN简 Light" panose="02000400000000000000" charset="-122"/>
                <a:ea typeface="vivo type CN简 Light" panose="02000400000000000000" charset="-122"/>
                <a:cs typeface="vivo type CN简 Light" panose="02000400000000000000" charset="-122"/>
              </a:defRPr>
            </a:lvl3pPr>
            <a:lvl4pPr marL="1905000" indent="0" algn="l" defTabSz="1828709" rtl="0" eaLnBrk="1" latinLnBrk="0" hangingPunct="1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Font typeface="Arial" panose="020B0604020202020204" pitchFamily="34" charset="0"/>
              <a:buNone/>
              <a:defRPr sz="28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vivo type CN简 Light" panose="02000400000000000000" charset="-122"/>
                <a:ea typeface="vivo type CN简 Light" panose="02000400000000000000" charset="-122"/>
                <a:cs typeface="vivo type CN简 Light" panose="02000400000000000000" charset="-122"/>
              </a:defRPr>
            </a:lvl4pPr>
            <a:lvl5pPr marL="2540000" indent="0" algn="l" defTabSz="1828709" rtl="0" eaLnBrk="1" latinLnBrk="0" hangingPunct="1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Font typeface="Arial" panose="020B0604020202020204" pitchFamily="34" charset="0"/>
              <a:buNone/>
              <a:defRPr sz="28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vivo type CN简 Light" panose="02000400000000000000" charset="-122"/>
                <a:ea typeface="vivo type CN简 Light" panose="02000400000000000000" charset="-122"/>
                <a:cs typeface="vivo type CN简 Light" panose="02000400000000000000" charset="-122"/>
              </a:defRPr>
            </a:lvl5pPr>
            <a:lvl6pPr marL="5028949" indent="-457177" algn="l" defTabSz="1828709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943303" indent="-457177" algn="l" defTabSz="1828709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857657" indent="-457177" algn="l" defTabSz="1828709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72011" indent="-457177" algn="l" defTabSz="1828709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indent="-228600">
              <a:spcBef>
                <a:spcPts val="0"/>
              </a:spcBef>
              <a:buFont typeface="Arial" panose="020B0604020202020204" pitchFamily="34" charset="0"/>
              <a:buChar char="•"/>
            </a:pPr>
            <a:endParaRPr kumimoji="1" lang="en-US" altLang="zh-CN" sz="1800" b="1" dirty="0">
              <a:solidFill>
                <a:schemeClr val="accent1"/>
              </a:solidFill>
              <a:ea typeface="方正兰亭黑简体" panose="02000000000000000000" pitchFamily="2" charset="-122"/>
            </a:endParaRPr>
          </a:p>
          <a:p>
            <a:pPr marL="228600" indent="-228600">
              <a:spcBef>
                <a:spcPts val="0"/>
              </a:spcBef>
              <a:buFont typeface="Arial" panose="020B0604020202020204" pitchFamily="34" charset="0"/>
              <a:buChar char="•"/>
            </a:pPr>
            <a:endParaRPr kumimoji="1" lang="en-US" altLang="zh-CN" sz="1800" b="1" dirty="0">
              <a:solidFill>
                <a:schemeClr val="accent1"/>
              </a:solidFill>
              <a:ea typeface="方正兰亭黑简体" panose="02000000000000000000" pitchFamily="2" charset="-122"/>
            </a:endParaRPr>
          </a:p>
          <a:p>
            <a:pPr marL="228600" indent="-228600">
              <a:spcBef>
                <a:spcPts val="0"/>
              </a:spcBef>
              <a:buFont typeface="Arial" panose="020B0604020202020204" pitchFamily="34" charset="0"/>
              <a:buChar char="•"/>
            </a:pPr>
            <a:endParaRPr kumimoji="1" lang="en-US" altLang="zh-CN" sz="1800" b="1" dirty="0">
              <a:solidFill>
                <a:schemeClr val="accent1"/>
              </a:solidFill>
              <a:ea typeface="方正兰亭黑简体" panose="02000000000000000000" pitchFamily="2" charset="-122"/>
            </a:endParaRPr>
          </a:p>
          <a:p>
            <a:pPr marL="228600" indent="-228600">
              <a:spcBef>
                <a:spcPts val="0"/>
              </a:spcBef>
              <a:buFont typeface="Arial" panose="020B0604020202020204" pitchFamily="34" charset="0"/>
              <a:buChar char="•"/>
            </a:pPr>
            <a:endParaRPr kumimoji="1" lang="en-US" altLang="zh-CN" sz="1800" b="1" dirty="0">
              <a:solidFill>
                <a:schemeClr val="accent1"/>
              </a:solidFill>
              <a:ea typeface="方正兰亭黑简体" panose="02000000000000000000" pitchFamily="2" charset="-122"/>
            </a:endParaRPr>
          </a:p>
          <a:p>
            <a:pPr marL="228600" indent="-228600">
              <a:spcBef>
                <a:spcPts val="0"/>
              </a:spcBef>
              <a:buFont typeface="Arial" panose="020B0604020202020204" pitchFamily="34" charset="0"/>
              <a:buChar char="•"/>
            </a:pPr>
            <a:endParaRPr kumimoji="1" lang="en-US" altLang="zh-CN" sz="1800" b="1" dirty="0">
              <a:solidFill>
                <a:schemeClr val="accent1"/>
              </a:solidFill>
              <a:ea typeface="方正兰亭黑简体" panose="02000000000000000000" pitchFamily="2" charset="-122"/>
            </a:endParaRPr>
          </a:p>
          <a:p>
            <a:pPr marL="228600" indent="-22860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kumimoji="1" lang="en-US" altLang="zh-CN" sz="1800" b="1" dirty="0">
                <a:solidFill>
                  <a:schemeClr val="accent1"/>
                </a:solidFill>
                <a:ea typeface="方正兰亭黑简体" panose="02000000000000000000" pitchFamily="2" charset="-122"/>
              </a:rPr>
              <a:t>Proposal: </a:t>
            </a:r>
            <a:r>
              <a:rPr kumimoji="1" lang="en-US" altLang="zh-CN" sz="1600" dirty="0">
                <a:ea typeface="方正兰亭黑简体" panose="02000000000000000000" pitchFamily="2" charset="-122"/>
              </a:rPr>
              <a:t>Study the feasibility and benefit, and specify necessary specification changes to support Sidelink underlay transmission over licensed spectrum</a:t>
            </a:r>
          </a:p>
          <a:p>
            <a:pPr marL="228600" indent="-228600">
              <a:spcBef>
                <a:spcPts val="0"/>
              </a:spcBef>
              <a:buFont typeface="Arial" panose="020B0604020202020204" pitchFamily="34" charset="0"/>
              <a:buChar char="•"/>
            </a:pPr>
            <a:endParaRPr kumimoji="1" lang="en-US" altLang="zh-CN" sz="1800" dirty="0">
              <a:solidFill>
                <a:schemeClr val="tx1"/>
              </a:solidFill>
              <a:latin typeface="+mn-lt"/>
              <a:ea typeface="方正兰亭黑简体" panose="02000000000000000000" pitchFamily="2" charset="-122"/>
            </a:endParaRPr>
          </a:p>
          <a:p>
            <a:pPr marL="228600" indent="-228600">
              <a:spcBef>
                <a:spcPts val="0"/>
              </a:spcBef>
              <a:buFont typeface="Arial" panose="020B0604020202020204" pitchFamily="34" charset="0"/>
              <a:buChar char="•"/>
            </a:pPr>
            <a:endParaRPr kumimoji="1" lang="en-US" altLang="zh-CN" sz="1800" dirty="0">
              <a:solidFill>
                <a:schemeClr val="tx1"/>
              </a:solidFill>
              <a:latin typeface="+mn-lt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1265DDEC-E5E9-10BB-CC8F-882EACE2E723}"/>
              </a:ext>
            </a:extLst>
          </p:cNvPr>
          <p:cNvSpPr txBox="1"/>
          <p:nvPr/>
        </p:nvSpPr>
        <p:spPr>
          <a:xfrm>
            <a:off x="8807927" y="4575157"/>
            <a:ext cx="1604927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00" dirty="0"/>
              <a:t>Licensed carrier (e.g. 100MHz)</a:t>
            </a:r>
            <a:endParaRPr lang="zh-CN" altLang="en-US" sz="900" dirty="0"/>
          </a:p>
        </p:txBody>
      </p:sp>
      <p:cxnSp>
        <p:nvCxnSpPr>
          <p:cNvPr id="41" name="直接连接符 40">
            <a:extLst>
              <a:ext uri="{FF2B5EF4-FFF2-40B4-BE49-F238E27FC236}">
                <a16:creationId xmlns:a16="http://schemas.microsoft.com/office/drawing/2014/main" id="{1823D05C-E49A-FF40-1985-8A6697DEE7B6}"/>
              </a:ext>
            </a:extLst>
          </p:cNvPr>
          <p:cNvCxnSpPr>
            <a:cxnSpLocks/>
          </p:cNvCxnSpPr>
          <p:nvPr/>
        </p:nvCxnSpPr>
        <p:spPr>
          <a:xfrm>
            <a:off x="8624345" y="2383764"/>
            <a:ext cx="0" cy="2399826"/>
          </a:xfrm>
          <a:prstGeom prst="line">
            <a:avLst/>
          </a:prstGeom>
          <a:ln w="9525" cap="flat" cmpd="sng" algn="ctr">
            <a:solidFill>
              <a:schemeClr val="dk1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42" name="直接连接符 41">
            <a:extLst>
              <a:ext uri="{FF2B5EF4-FFF2-40B4-BE49-F238E27FC236}">
                <a16:creationId xmlns:a16="http://schemas.microsoft.com/office/drawing/2014/main" id="{AA58AC80-81A5-8B2E-43CB-6E8498F13527}"/>
              </a:ext>
            </a:extLst>
          </p:cNvPr>
          <p:cNvCxnSpPr>
            <a:cxnSpLocks/>
          </p:cNvCxnSpPr>
          <p:nvPr/>
        </p:nvCxnSpPr>
        <p:spPr>
          <a:xfrm>
            <a:off x="10430565" y="2378551"/>
            <a:ext cx="0" cy="2399826"/>
          </a:xfrm>
          <a:prstGeom prst="line">
            <a:avLst/>
          </a:prstGeom>
          <a:ln w="9525" cap="flat" cmpd="sng" algn="ctr">
            <a:solidFill>
              <a:schemeClr val="dk1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43" name="直接箭头连接符 42">
            <a:extLst>
              <a:ext uri="{FF2B5EF4-FFF2-40B4-BE49-F238E27FC236}">
                <a16:creationId xmlns:a16="http://schemas.microsoft.com/office/drawing/2014/main" id="{3718838F-302D-A6A2-3EDD-A110DFDB9DA4}"/>
              </a:ext>
            </a:extLst>
          </p:cNvPr>
          <p:cNvCxnSpPr>
            <a:cxnSpLocks/>
          </p:cNvCxnSpPr>
          <p:nvPr/>
        </p:nvCxnSpPr>
        <p:spPr>
          <a:xfrm>
            <a:off x="8637859" y="4568192"/>
            <a:ext cx="1792706" cy="0"/>
          </a:xfrm>
          <a:prstGeom prst="straightConnector1">
            <a:avLst/>
          </a:prstGeom>
          <a:ln w="9525" cap="flat" cmpd="sng" algn="ctr">
            <a:solidFill>
              <a:schemeClr val="dk1"/>
            </a:solidFill>
            <a:prstDash val="solid"/>
            <a:round/>
            <a:headEnd type="arrow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pic>
        <p:nvPicPr>
          <p:cNvPr id="44" name="图片 43">
            <a:extLst>
              <a:ext uri="{FF2B5EF4-FFF2-40B4-BE49-F238E27FC236}">
                <a16:creationId xmlns:a16="http://schemas.microsoft.com/office/drawing/2014/main" id="{0BC8869B-EA0E-50CB-616A-DA797B3D2CB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05130" y="4454360"/>
            <a:ext cx="5649680" cy="160570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00299882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文本占位符 1">
            <a:extLst>
              <a:ext uri="{FF2B5EF4-FFF2-40B4-BE49-F238E27FC236}">
                <a16:creationId xmlns:a16="http://schemas.microsoft.com/office/drawing/2014/main" id="{3D9AFE4D-4E96-840B-6A1C-483C7DC5E7A9}"/>
              </a:ext>
            </a:extLst>
          </p:cNvPr>
          <p:cNvSpPr>
            <a:spLocks noGrp="1"/>
          </p:cNvSpPr>
          <p:nvPr>
            <p:ph type="body" sz="quarter" idx="61"/>
          </p:nvPr>
        </p:nvSpPr>
        <p:spPr>
          <a:xfrm>
            <a:off x="560744" y="280072"/>
            <a:ext cx="9659421" cy="456860"/>
          </a:xfrm>
        </p:spPr>
        <p:txBody>
          <a:bodyPr>
            <a:noAutofit/>
          </a:bodyPr>
          <a:lstStyle/>
          <a:p>
            <a:r>
              <a:rPr kumimoji="1" lang="en-US" altLang="zh-CN" sz="2700" dirty="0">
                <a:latin typeface="方正兰亭黑简体" panose="02000000000000000000" pitchFamily="2" charset="-122"/>
                <a:ea typeface="方正兰亭黑简体" panose="02000000000000000000" pitchFamily="2" charset="-122"/>
                <a:cs typeface="FZLanTingHei-R-GBK" charset="-122"/>
              </a:rPr>
              <a:t>Benefits</a:t>
            </a:r>
          </a:p>
        </p:txBody>
      </p:sp>
      <p:sp>
        <p:nvSpPr>
          <p:cNvPr id="50" name="文本占位符 5">
            <a:extLst>
              <a:ext uri="{FF2B5EF4-FFF2-40B4-BE49-F238E27FC236}">
                <a16:creationId xmlns:a16="http://schemas.microsoft.com/office/drawing/2014/main" id="{3A5629DF-AAD5-4A3D-EECA-2FB53A30C5B9}"/>
              </a:ext>
            </a:extLst>
          </p:cNvPr>
          <p:cNvSpPr>
            <a:spLocks noGrp="1"/>
          </p:cNvSpPr>
          <p:nvPr>
            <p:ph type="body" sz="quarter" idx="62"/>
          </p:nvPr>
        </p:nvSpPr>
        <p:spPr>
          <a:xfrm>
            <a:off x="561104" y="742370"/>
            <a:ext cx="9193621" cy="354911"/>
          </a:xfrm>
        </p:spPr>
        <p:txBody>
          <a:bodyPr>
            <a:noAutofit/>
          </a:bodyPr>
          <a:lstStyle/>
          <a:p>
            <a:r>
              <a:rPr lang="en-US" altLang="zh-CN" dirty="0"/>
              <a:t>Sidelink Underlay</a:t>
            </a:r>
            <a:endParaRPr lang="zh-CN" altLang="en-US" dirty="0"/>
          </a:p>
        </p:txBody>
      </p:sp>
      <p:sp>
        <p:nvSpPr>
          <p:cNvPr id="51" name="内容占位符 2">
            <a:extLst>
              <a:ext uri="{FF2B5EF4-FFF2-40B4-BE49-F238E27FC236}">
                <a16:creationId xmlns:a16="http://schemas.microsoft.com/office/drawing/2014/main" id="{57E92A2D-192A-95A0-AC81-BB32673BD104}"/>
              </a:ext>
            </a:extLst>
          </p:cNvPr>
          <p:cNvSpPr txBox="1">
            <a:spLocks/>
          </p:cNvSpPr>
          <p:nvPr/>
        </p:nvSpPr>
        <p:spPr>
          <a:xfrm>
            <a:off x="504237" y="1237131"/>
            <a:ext cx="11316182" cy="5348401"/>
          </a:xfrm>
          <a:prstGeom prst="rect">
            <a:avLst/>
          </a:prstGeom>
        </p:spPr>
        <p:txBody>
          <a:bodyPr vert="horz" lIns="45720" tIns="22860" rIns="45720" bIns="22860" rtlCol="0" anchor="t">
            <a:noAutofit/>
          </a:bodyPr>
          <a:lstStyle>
            <a:lvl1pPr marL="0" indent="0" algn="l" defTabSz="1828709" rtl="0" eaLnBrk="1" latinLnBrk="0" hangingPunct="1">
              <a:lnSpc>
                <a:spcPct val="125000"/>
              </a:lnSpc>
              <a:spcBef>
                <a:spcPts val="2000"/>
              </a:spcBef>
              <a:spcAft>
                <a:spcPts val="0"/>
              </a:spcAft>
              <a:buFont typeface="Arial" panose="020B0604020202020204" pitchFamily="34" charset="0"/>
              <a:buNone/>
              <a:defRPr sz="28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vivo type CN简 Light" panose="02000400000000000000" charset="-122"/>
                <a:ea typeface="vivo type CN简 Light" panose="02000400000000000000" charset="-122"/>
                <a:cs typeface="vivo type CN简 Light" panose="02000400000000000000" charset="-122"/>
              </a:defRPr>
            </a:lvl1pPr>
            <a:lvl2pPr marL="635000" indent="0" algn="l" defTabSz="1828709" rtl="0" eaLnBrk="1" latinLnBrk="0" hangingPunct="1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Font typeface="Arial" panose="020B0604020202020204" pitchFamily="34" charset="0"/>
              <a:buNone/>
              <a:defRPr sz="28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vivo type CN简 Light" panose="02000400000000000000" charset="-122"/>
                <a:ea typeface="vivo type CN简 Light" panose="02000400000000000000" charset="-122"/>
                <a:cs typeface="vivo type CN简 Light" panose="02000400000000000000" charset="-122"/>
              </a:defRPr>
            </a:lvl2pPr>
            <a:lvl3pPr marL="1270000" indent="0" algn="l" defTabSz="1828709" rtl="0" eaLnBrk="1" latinLnBrk="0" hangingPunct="1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Font typeface="Arial" panose="020B0604020202020204" pitchFamily="34" charset="0"/>
              <a:buNone/>
              <a:defRPr sz="28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vivo type CN简 Light" panose="02000400000000000000" charset="-122"/>
                <a:ea typeface="vivo type CN简 Light" panose="02000400000000000000" charset="-122"/>
                <a:cs typeface="vivo type CN简 Light" panose="02000400000000000000" charset="-122"/>
              </a:defRPr>
            </a:lvl3pPr>
            <a:lvl4pPr marL="1905000" indent="0" algn="l" defTabSz="1828709" rtl="0" eaLnBrk="1" latinLnBrk="0" hangingPunct="1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Font typeface="Arial" panose="020B0604020202020204" pitchFamily="34" charset="0"/>
              <a:buNone/>
              <a:defRPr sz="28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vivo type CN简 Light" panose="02000400000000000000" charset="-122"/>
                <a:ea typeface="vivo type CN简 Light" panose="02000400000000000000" charset="-122"/>
                <a:cs typeface="vivo type CN简 Light" panose="02000400000000000000" charset="-122"/>
              </a:defRPr>
            </a:lvl4pPr>
            <a:lvl5pPr marL="2540000" indent="0" algn="l" defTabSz="1828709" rtl="0" eaLnBrk="1" latinLnBrk="0" hangingPunct="1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Font typeface="Arial" panose="020B0604020202020204" pitchFamily="34" charset="0"/>
              <a:buNone/>
              <a:defRPr sz="28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vivo type CN简 Light" panose="02000400000000000000" charset="-122"/>
                <a:ea typeface="vivo type CN简 Light" panose="02000400000000000000" charset="-122"/>
                <a:cs typeface="vivo type CN简 Light" panose="02000400000000000000" charset="-122"/>
              </a:defRPr>
            </a:lvl5pPr>
            <a:lvl6pPr marL="5028949" indent="-457177" algn="l" defTabSz="1828709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943303" indent="-457177" algn="l" defTabSz="1828709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857657" indent="-457177" algn="l" defTabSz="1828709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72011" indent="-457177" algn="l" defTabSz="1828709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indent="-22860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kumimoji="1" lang="en-US" altLang="zh-CN" sz="2000" b="1" dirty="0">
                <a:solidFill>
                  <a:schemeClr val="tx1"/>
                </a:solidFill>
                <a:latin typeface="+mn-lt"/>
                <a:ea typeface="Arial Unicode MS" panose="020B0604020202020204" pitchFamily="34" charset="-122"/>
                <a:cs typeface="Arial Unicode MS" panose="020B0604020202020204" pitchFamily="34" charset="-122"/>
              </a:rPr>
              <a:t>Sidelink underlay transmission over licensed spectrum can have the following benefits</a:t>
            </a:r>
          </a:p>
          <a:p>
            <a:pPr marL="546100" lvl="1" indent="-22860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kumimoji="1" lang="en-US" altLang="zh-CN" sz="2000" b="1" i="1" dirty="0">
                <a:solidFill>
                  <a:schemeClr val="tx1"/>
                </a:solidFill>
                <a:latin typeface="+mn-lt"/>
                <a:ea typeface="Arial Unicode MS" panose="020B0604020202020204" pitchFamily="34" charset="-122"/>
                <a:cs typeface="Arial Unicode MS" panose="020B0604020202020204" pitchFamily="34" charset="-122"/>
              </a:rPr>
              <a:t>Benefit 1</a:t>
            </a:r>
            <a:r>
              <a:rPr kumimoji="1" lang="en-US" altLang="zh-CN" sz="2000" dirty="0">
                <a:solidFill>
                  <a:schemeClr val="tx1"/>
                </a:solidFill>
                <a:latin typeface="+mn-lt"/>
                <a:ea typeface="Arial Unicode MS" panose="020B0604020202020204" pitchFamily="34" charset="-122"/>
                <a:cs typeface="Arial Unicode MS" panose="020B0604020202020204" pitchFamily="34" charset="-122"/>
              </a:rPr>
              <a:t>: Satisfy the </a:t>
            </a:r>
            <a:r>
              <a:rPr kumimoji="1" lang="en-US" altLang="zh-CN" sz="2000" i="1" u="sng" dirty="0">
                <a:solidFill>
                  <a:schemeClr val="tx1"/>
                </a:solidFill>
                <a:latin typeface="+mn-lt"/>
                <a:ea typeface="Arial Unicode MS" panose="020B0604020202020204" pitchFamily="34" charset="-122"/>
                <a:cs typeface="Arial Unicode MS" panose="020B0604020202020204" pitchFamily="34" charset="-122"/>
              </a:rPr>
              <a:t>increasing demand </a:t>
            </a:r>
            <a:r>
              <a:rPr kumimoji="1" lang="en-US" altLang="zh-CN" sz="2000" dirty="0">
                <a:solidFill>
                  <a:schemeClr val="tx1"/>
                </a:solidFill>
                <a:latin typeface="+mn-lt"/>
                <a:ea typeface="Arial Unicode MS" panose="020B0604020202020204" pitchFamily="34" charset="-122"/>
                <a:cs typeface="Arial Unicode MS" panose="020B0604020202020204" pitchFamily="34" charset="-122"/>
              </a:rPr>
              <a:t>of commercial D2D communication by </a:t>
            </a:r>
            <a:r>
              <a:rPr kumimoji="1" lang="en-US" altLang="zh-CN" sz="2000" u="sng" dirty="0">
                <a:solidFill>
                  <a:schemeClr val="tx1"/>
                </a:solidFill>
                <a:latin typeface="+mn-lt"/>
                <a:ea typeface="Arial Unicode MS" panose="020B0604020202020204" pitchFamily="34" charset="-122"/>
                <a:cs typeface="Arial Unicode MS" panose="020B0604020202020204" pitchFamily="34" charset="-122"/>
              </a:rPr>
              <a:t>exploiting the existing spectrum</a:t>
            </a:r>
            <a:r>
              <a:rPr kumimoji="1" lang="en-US" altLang="zh-CN" sz="2000" dirty="0">
                <a:solidFill>
                  <a:schemeClr val="tx1"/>
                </a:solidFill>
                <a:latin typeface="+mn-lt"/>
                <a:ea typeface="Arial Unicode MS" panose="020B0604020202020204" pitchFamily="34" charset="-122"/>
                <a:cs typeface="Arial Unicode MS" panose="020B0604020202020204" pitchFamily="34" charset="-122"/>
              </a:rPr>
              <a:t> </a:t>
            </a:r>
          </a:p>
          <a:p>
            <a:pPr marL="1181100" lvl="2" indent="-22860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kumimoji="1" lang="en-US" altLang="zh-CN" sz="2000" dirty="0">
                <a:solidFill>
                  <a:schemeClr val="tx1"/>
                </a:solidFill>
                <a:latin typeface="+mn-lt"/>
                <a:ea typeface="Arial Unicode MS" panose="020B0604020202020204" pitchFamily="34" charset="-122"/>
                <a:cs typeface="Arial Unicode MS" panose="020B0604020202020204" pitchFamily="34" charset="-122"/>
              </a:rPr>
              <a:t>Relevance: No need to reserve dedicated orthogonal spectrum/resource(s) for sidelink services</a:t>
            </a:r>
          </a:p>
          <a:p>
            <a:pPr marL="546100" lvl="1" indent="-22860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kumimoji="1" lang="en-US" altLang="zh-CN" sz="2000" b="1" i="1" dirty="0">
                <a:solidFill>
                  <a:schemeClr val="tx1"/>
                </a:solidFill>
                <a:latin typeface="+mn-lt"/>
                <a:ea typeface="Arial Unicode MS" panose="020B0604020202020204" pitchFamily="34" charset="-122"/>
                <a:cs typeface="Arial Unicode MS" panose="020B0604020202020204" pitchFamily="34" charset="-122"/>
              </a:rPr>
              <a:t>Benefit 2</a:t>
            </a:r>
            <a:r>
              <a:rPr kumimoji="1" lang="en-US" altLang="zh-CN" sz="2000" dirty="0">
                <a:solidFill>
                  <a:schemeClr val="tx1"/>
                </a:solidFill>
                <a:latin typeface="+mn-lt"/>
                <a:ea typeface="Arial Unicode MS" panose="020B0604020202020204" pitchFamily="34" charset="-122"/>
                <a:cs typeface="Arial Unicode MS" panose="020B0604020202020204" pitchFamily="34" charset="-122"/>
              </a:rPr>
              <a:t>: Provide </a:t>
            </a:r>
            <a:r>
              <a:rPr kumimoji="1" lang="en-US" altLang="zh-CN" sz="2000" i="1" u="sng" dirty="0">
                <a:solidFill>
                  <a:schemeClr val="tx1"/>
                </a:solidFill>
                <a:latin typeface="+mn-lt"/>
                <a:ea typeface="Arial Unicode MS" panose="020B0604020202020204" pitchFamily="34" charset="-122"/>
                <a:cs typeface="Arial Unicode MS" panose="020B0604020202020204" pitchFamily="34" charset="-122"/>
              </a:rPr>
              <a:t>better QoS</a:t>
            </a:r>
            <a:r>
              <a:rPr kumimoji="1" lang="en-US" altLang="zh-CN" sz="2000" u="sng" dirty="0">
                <a:solidFill>
                  <a:schemeClr val="tx1"/>
                </a:solidFill>
                <a:latin typeface="+mn-lt"/>
                <a:ea typeface="Arial Unicode MS" panose="020B0604020202020204" pitchFamily="34" charset="-122"/>
                <a:cs typeface="Arial Unicode MS" panose="020B0604020202020204" pitchFamily="34" charset="-122"/>
              </a:rPr>
              <a:t> </a:t>
            </a:r>
            <a:r>
              <a:rPr kumimoji="1" lang="en-US" altLang="zh-CN" sz="2000" dirty="0">
                <a:solidFill>
                  <a:schemeClr val="tx1"/>
                </a:solidFill>
                <a:latin typeface="+mn-lt"/>
                <a:ea typeface="Arial Unicode MS" panose="020B0604020202020204" pitchFamily="34" charset="-122"/>
                <a:cs typeface="Arial Unicode MS" panose="020B0604020202020204" pitchFamily="34" charset="-122"/>
              </a:rPr>
              <a:t>(high robustness, low latency) than unlicensed spectrum</a:t>
            </a:r>
          </a:p>
          <a:p>
            <a:pPr marL="1181100" lvl="2" indent="-22860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kumimoji="1" lang="en-US" altLang="zh-CN" sz="2000" dirty="0">
                <a:solidFill>
                  <a:schemeClr val="tx1"/>
                </a:solidFill>
                <a:latin typeface="+mn-lt"/>
                <a:ea typeface="Arial Unicode MS" panose="020B0604020202020204" pitchFamily="34" charset="-122"/>
                <a:cs typeface="Arial Unicode MS" panose="020B0604020202020204" pitchFamily="34" charset="-122"/>
              </a:rPr>
              <a:t>Relevance: No need to perform channel access due to competing spectrum with other systems</a:t>
            </a:r>
          </a:p>
          <a:p>
            <a:pPr marL="546100" lvl="1" indent="-22860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kumimoji="1" lang="en-US" altLang="zh-CN" sz="2000" b="1" i="1" dirty="0">
                <a:solidFill>
                  <a:schemeClr val="tx1"/>
                </a:solidFill>
                <a:latin typeface="+mn-lt"/>
                <a:ea typeface="Arial Unicode MS" panose="020B0604020202020204" pitchFamily="34" charset="-122"/>
                <a:cs typeface="Arial Unicode MS" panose="020B0604020202020204" pitchFamily="34" charset="-122"/>
              </a:rPr>
              <a:t>Benefit 3</a:t>
            </a:r>
            <a:r>
              <a:rPr kumimoji="1" lang="en-US" altLang="zh-CN" sz="2000" dirty="0">
                <a:solidFill>
                  <a:schemeClr val="tx1"/>
                </a:solidFill>
                <a:latin typeface="+mn-lt"/>
                <a:ea typeface="Arial Unicode MS" panose="020B0604020202020204" pitchFamily="34" charset="-122"/>
                <a:cs typeface="Arial Unicode MS" panose="020B0604020202020204" pitchFamily="34" charset="-122"/>
              </a:rPr>
              <a:t>: Increase the </a:t>
            </a:r>
            <a:r>
              <a:rPr kumimoji="1" lang="en-US" altLang="zh-CN" sz="2000" i="1" u="sng" dirty="0">
                <a:solidFill>
                  <a:schemeClr val="tx1"/>
                </a:solidFill>
                <a:latin typeface="+mn-lt"/>
                <a:ea typeface="Arial Unicode MS" panose="020B0604020202020204" pitchFamily="34" charset="-122"/>
                <a:cs typeface="Arial Unicode MS" panose="020B0604020202020204" pitchFamily="34" charset="-122"/>
              </a:rPr>
              <a:t>spectrum efficiency </a:t>
            </a:r>
            <a:r>
              <a:rPr kumimoji="1" lang="en-US" altLang="zh-CN" sz="2000" dirty="0">
                <a:solidFill>
                  <a:schemeClr val="tx1"/>
                </a:solidFill>
                <a:latin typeface="+mn-lt"/>
                <a:ea typeface="Arial Unicode MS" panose="020B0604020202020204" pitchFamily="34" charset="-122"/>
                <a:cs typeface="Arial Unicode MS" panose="020B0604020202020204" pitchFamily="34" charset="-122"/>
              </a:rPr>
              <a:t>(more spatial reuse of the spectrum) by serving D2D communication with </a:t>
            </a:r>
            <a:r>
              <a:rPr kumimoji="1" lang="en-US" altLang="zh-CN" sz="2000" u="sng" dirty="0">
                <a:solidFill>
                  <a:schemeClr val="tx1"/>
                </a:solidFill>
                <a:latin typeface="+mn-lt"/>
                <a:ea typeface="Arial Unicode MS" panose="020B0604020202020204" pitchFamily="34" charset="-122"/>
                <a:cs typeface="Arial Unicode MS" panose="020B0604020202020204" pitchFamily="34" charset="-122"/>
              </a:rPr>
              <a:t>no impact to cellular communications</a:t>
            </a:r>
          </a:p>
          <a:p>
            <a:pPr marL="1181100" lvl="2" indent="-22860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kumimoji="1" lang="en-US" altLang="zh-CN" sz="2000" dirty="0">
                <a:solidFill>
                  <a:schemeClr val="tx1"/>
                </a:solidFill>
                <a:latin typeface="+mn-lt"/>
                <a:ea typeface="Arial Unicode MS" panose="020B0604020202020204" pitchFamily="34" charset="-122"/>
                <a:cs typeface="Arial Unicode MS" panose="020B0604020202020204" pitchFamily="34" charset="-122"/>
              </a:rPr>
              <a:t>Relevance: No reduction of Uu capacity due to very low power sidelink underlay transmission while additional D2D capacity is introduced</a:t>
            </a:r>
          </a:p>
          <a:p>
            <a:pPr marL="546100" lvl="1" indent="-22860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kumimoji="1" lang="en-US" altLang="zh-CN" sz="2000" b="1" i="1" dirty="0">
                <a:solidFill>
                  <a:srgbClr val="000000"/>
                </a:solidFill>
                <a:latin typeface="Calibri"/>
                <a:ea typeface="Arial Unicode MS" panose="020B0604020202020204" pitchFamily="34" charset="-122"/>
                <a:cs typeface="Arial Unicode MS" panose="020B0604020202020204" pitchFamily="34" charset="-122"/>
              </a:rPr>
              <a:t>Benefit 4</a:t>
            </a:r>
            <a:r>
              <a:rPr kumimoji="1" lang="en-US" altLang="zh-CN" sz="1800" dirty="0">
                <a:solidFill>
                  <a:schemeClr val="tx1"/>
                </a:solidFill>
                <a:ea typeface="Arial Unicode MS" panose="020B0604020202020204" pitchFamily="34" charset="-122"/>
                <a:cs typeface="Arial Unicode MS" panose="020B0604020202020204" pitchFamily="34" charset="-122"/>
              </a:rPr>
              <a:t>: </a:t>
            </a:r>
            <a:r>
              <a:rPr kumimoji="1" lang="en-US" altLang="zh-CN" sz="2000" dirty="0">
                <a:solidFill>
                  <a:schemeClr val="tx1"/>
                </a:solidFill>
                <a:latin typeface="+mn-lt"/>
                <a:ea typeface="Arial Unicode MS" panose="020B0604020202020204" pitchFamily="34" charset="-122"/>
                <a:cs typeface="Arial Unicode MS" panose="020B0604020202020204" pitchFamily="34" charset="-122"/>
              </a:rPr>
              <a:t>Enable </a:t>
            </a:r>
            <a:r>
              <a:rPr kumimoji="1" lang="en-US" altLang="zh-CN" sz="2000" i="1" u="sng" dirty="0">
                <a:solidFill>
                  <a:schemeClr val="tx1"/>
                </a:solidFill>
                <a:latin typeface="+mn-lt"/>
                <a:ea typeface="Arial Unicode MS" panose="020B0604020202020204" pitchFamily="34" charset="-122"/>
                <a:cs typeface="Arial Unicode MS" panose="020B0604020202020204" pitchFamily="34" charset="-122"/>
              </a:rPr>
              <a:t>better involvement </a:t>
            </a:r>
            <a:r>
              <a:rPr kumimoji="1" lang="en-US" altLang="zh-CN" sz="2000" dirty="0">
                <a:solidFill>
                  <a:schemeClr val="tx1"/>
                </a:solidFill>
                <a:latin typeface="+mn-lt"/>
                <a:ea typeface="Arial Unicode MS" panose="020B0604020202020204" pitchFamily="34" charset="-122"/>
                <a:cs typeface="Arial Unicode MS" panose="020B0604020202020204" pitchFamily="34" charset="-122"/>
              </a:rPr>
              <a:t>of operators into the commercial D2D business </a:t>
            </a:r>
          </a:p>
          <a:p>
            <a:pPr marL="1181100" lvl="2" indent="-22860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kumimoji="1" lang="en-US" altLang="zh-CN" sz="2000" dirty="0">
                <a:solidFill>
                  <a:schemeClr val="tx1"/>
                </a:solidFill>
                <a:latin typeface="+mn-lt"/>
                <a:ea typeface="方正兰亭黑简体" panose="02000000000000000000" pitchFamily="2" charset="-122"/>
              </a:rPr>
              <a:t>Relevance: Operators can step into the business by providing higher quality/less interfering spectrum (than unlicensed band), as well as radio link/network management/administration.</a:t>
            </a:r>
          </a:p>
          <a:p>
            <a:pPr marL="228600" indent="-228600">
              <a:spcBef>
                <a:spcPts val="0"/>
              </a:spcBef>
              <a:buFont typeface="Arial" panose="020B0604020202020204" pitchFamily="34" charset="0"/>
              <a:buChar char="•"/>
            </a:pPr>
            <a:endParaRPr kumimoji="1" lang="en-US" altLang="zh-CN" sz="1800" dirty="0">
              <a:solidFill>
                <a:schemeClr val="tx1"/>
              </a:solidFill>
              <a:latin typeface="+mn-lt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7774077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占位符 1">
            <a:extLst>
              <a:ext uri="{FF2B5EF4-FFF2-40B4-BE49-F238E27FC236}">
                <a16:creationId xmlns:a16="http://schemas.microsoft.com/office/drawing/2014/main" id="{6CF4DABE-58C7-5850-B85F-E25A3DB3D7D6}"/>
              </a:ext>
            </a:extLst>
          </p:cNvPr>
          <p:cNvSpPr>
            <a:spLocks noGrp="1"/>
          </p:cNvSpPr>
          <p:nvPr>
            <p:ph type="body" sz="quarter" idx="61"/>
          </p:nvPr>
        </p:nvSpPr>
        <p:spPr>
          <a:xfrm>
            <a:off x="560744" y="280072"/>
            <a:ext cx="9194219" cy="456860"/>
          </a:xfrm>
        </p:spPr>
        <p:txBody>
          <a:bodyPr>
            <a:noAutofit/>
          </a:bodyPr>
          <a:lstStyle/>
          <a:p>
            <a:r>
              <a:rPr kumimoji="1" lang="en-US" altLang="zh-CN" sz="2700" dirty="0">
                <a:latin typeface="方正兰亭黑简体" panose="02000000000000000000" pitchFamily="2" charset="-122"/>
                <a:ea typeface="方正兰亭黑简体" panose="02000000000000000000" pitchFamily="2" charset="-122"/>
                <a:cs typeface="FZLanTingHei-R-GBK" charset="-122"/>
              </a:rPr>
              <a:t>Feasibility study (sidelink-&gt;cellular interference)</a:t>
            </a:r>
          </a:p>
        </p:txBody>
      </p:sp>
      <p:sp>
        <p:nvSpPr>
          <p:cNvPr id="7" name="文本占位符 5">
            <a:extLst>
              <a:ext uri="{FF2B5EF4-FFF2-40B4-BE49-F238E27FC236}">
                <a16:creationId xmlns:a16="http://schemas.microsoft.com/office/drawing/2014/main" id="{75930A79-3F1C-C9C8-764A-9C4140FCA4B9}"/>
              </a:ext>
            </a:extLst>
          </p:cNvPr>
          <p:cNvSpPr>
            <a:spLocks noGrp="1"/>
          </p:cNvSpPr>
          <p:nvPr>
            <p:ph type="body" sz="quarter" idx="62"/>
          </p:nvPr>
        </p:nvSpPr>
        <p:spPr>
          <a:xfrm>
            <a:off x="561104" y="742370"/>
            <a:ext cx="9193621" cy="406647"/>
          </a:xfrm>
        </p:spPr>
        <p:txBody>
          <a:bodyPr>
            <a:noAutofit/>
          </a:bodyPr>
          <a:lstStyle/>
          <a:p>
            <a:r>
              <a:rPr lang="en-US" altLang="zh-CN" dirty="0"/>
              <a:t>Sidelink Underlay</a:t>
            </a:r>
            <a:endParaRPr lang="zh-CN" altLang="en-US" dirty="0"/>
          </a:p>
        </p:txBody>
      </p:sp>
      <p:sp>
        <p:nvSpPr>
          <p:cNvPr id="8" name="内容占位符 2">
            <a:extLst>
              <a:ext uri="{FF2B5EF4-FFF2-40B4-BE49-F238E27FC236}">
                <a16:creationId xmlns:a16="http://schemas.microsoft.com/office/drawing/2014/main" id="{58B518AD-BCA6-F938-8D8C-99C637F1E1AC}"/>
              </a:ext>
            </a:extLst>
          </p:cNvPr>
          <p:cNvSpPr txBox="1">
            <a:spLocks/>
          </p:cNvSpPr>
          <p:nvPr/>
        </p:nvSpPr>
        <p:spPr>
          <a:xfrm>
            <a:off x="561103" y="1290985"/>
            <a:ext cx="11377468" cy="4467680"/>
          </a:xfrm>
          <a:prstGeom prst="rect">
            <a:avLst/>
          </a:prstGeom>
        </p:spPr>
        <p:txBody>
          <a:bodyPr vert="horz" lIns="45720" tIns="22860" rIns="45720" bIns="22860" rtlCol="0" anchor="t">
            <a:noAutofit/>
          </a:bodyPr>
          <a:lstStyle>
            <a:lvl1pPr marL="0" indent="0" algn="l" defTabSz="1828709" rtl="0" eaLnBrk="1" latinLnBrk="0" hangingPunct="1">
              <a:lnSpc>
                <a:spcPct val="125000"/>
              </a:lnSpc>
              <a:spcBef>
                <a:spcPts val="2000"/>
              </a:spcBef>
              <a:spcAft>
                <a:spcPts val="0"/>
              </a:spcAft>
              <a:buFont typeface="Arial" panose="020B0604020202020204" pitchFamily="34" charset="0"/>
              <a:buNone/>
              <a:defRPr sz="28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vivo type CN简 Light" panose="02000400000000000000" charset="-122"/>
                <a:ea typeface="vivo type CN简 Light" panose="02000400000000000000" charset="-122"/>
                <a:cs typeface="vivo type CN简 Light" panose="02000400000000000000" charset="-122"/>
              </a:defRPr>
            </a:lvl1pPr>
            <a:lvl2pPr marL="635000" indent="0" algn="l" defTabSz="1828709" rtl="0" eaLnBrk="1" latinLnBrk="0" hangingPunct="1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Font typeface="Arial" panose="020B0604020202020204" pitchFamily="34" charset="0"/>
              <a:buNone/>
              <a:defRPr sz="28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vivo type CN简 Light" panose="02000400000000000000" charset="-122"/>
                <a:ea typeface="vivo type CN简 Light" panose="02000400000000000000" charset="-122"/>
                <a:cs typeface="vivo type CN简 Light" panose="02000400000000000000" charset="-122"/>
              </a:defRPr>
            </a:lvl2pPr>
            <a:lvl3pPr marL="1270000" indent="0" algn="l" defTabSz="1828709" rtl="0" eaLnBrk="1" latinLnBrk="0" hangingPunct="1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Font typeface="Arial" panose="020B0604020202020204" pitchFamily="34" charset="0"/>
              <a:buNone/>
              <a:defRPr sz="28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vivo type CN简 Light" panose="02000400000000000000" charset="-122"/>
                <a:ea typeface="vivo type CN简 Light" panose="02000400000000000000" charset="-122"/>
                <a:cs typeface="vivo type CN简 Light" panose="02000400000000000000" charset="-122"/>
              </a:defRPr>
            </a:lvl3pPr>
            <a:lvl4pPr marL="1905000" indent="0" algn="l" defTabSz="1828709" rtl="0" eaLnBrk="1" latinLnBrk="0" hangingPunct="1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Font typeface="Arial" panose="020B0604020202020204" pitchFamily="34" charset="0"/>
              <a:buNone/>
              <a:defRPr sz="28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vivo type CN简 Light" panose="02000400000000000000" charset="-122"/>
                <a:ea typeface="vivo type CN简 Light" panose="02000400000000000000" charset="-122"/>
                <a:cs typeface="vivo type CN简 Light" panose="02000400000000000000" charset="-122"/>
              </a:defRPr>
            </a:lvl4pPr>
            <a:lvl5pPr marL="2540000" indent="0" algn="l" defTabSz="1828709" rtl="0" eaLnBrk="1" latinLnBrk="0" hangingPunct="1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Font typeface="Arial" panose="020B0604020202020204" pitchFamily="34" charset="0"/>
              <a:buNone/>
              <a:defRPr sz="28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vivo type CN简 Light" panose="02000400000000000000" charset="-122"/>
                <a:ea typeface="vivo type CN简 Light" panose="02000400000000000000" charset="-122"/>
                <a:cs typeface="vivo type CN简 Light" panose="02000400000000000000" charset="-122"/>
              </a:defRPr>
            </a:lvl5pPr>
            <a:lvl6pPr marL="5028949" indent="-457177" algn="l" defTabSz="1828709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943303" indent="-457177" algn="l" defTabSz="1828709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857657" indent="-457177" algn="l" defTabSz="1828709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72011" indent="-457177" algn="l" defTabSz="1828709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indent="-22860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kumimoji="1" lang="en-US" altLang="zh-CN" sz="1800" b="1" dirty="0">
                <a:solidFill>
                  <a:schemeClr val="tx1"/>
                </a:solidFill>
                <a:latin typeface="+mn-lt"/>
                <a:ea typeface="Arial Unicode MS" panose="020B0604020202020204" pitchFamily="34" charset="-122"/>
                <a:cs typeface="Arial Unicode MS" panose="020B0604020202020204" pitchFamily="34" charset="-122"/>
              </a:rPr>
              <a:t>Interference from sidelink D2D to cellular Uu</a:t>
            </a:r>
          </a:p>
          <a:p>
            <a:pPr marL="863600" lvl="1" indent="-22860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kumimoji="1" lang="en-US" altLang="zh-CN" sz="1600" dirty="0">
                <a:solidFill>
                  <a:schemeClr val="tx1"/>
                </a:solidFill>
                <a:latin typeface="+mn-lt"/>
                <a:ea typeface="Arial Unicode MS" panose="020B0604020202020204" pitchFamily="34" charset="-122"/>
                <a:cs typeface="Arial Unicode MS" panose="020B0604020202020204" pitchFamily="34" charset="-122"/>
              </a:rPr>
              <a:t>Baseline: Dense Urban with cellular Uu users only (10 Uu UEs/cell, 100MHz carrier)</a:t>
            </a:r>
          </a:p>
          <a:p>
            <a:pPr marL="863600" lvl="1" indent="-22860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kumimoji="1" lang="en-US" altLang="zh-CN" sz="1600" dirty="0">
                <a:solidFill>
                  <a:schemeClr val="tx1"/>
                </a:solidFill>
                <a:latin typeface="+mn-lt"/>
                <a:ea typeface="Arial Unicode MS" panose="020B0604020202020204" pitchFamily="34" charset="-122"/>
                <a:cs typeface="Arial Unicode MS" panose="020B0604020202020204" pitchFamily="34" charset="-122"/>
              </a:rPr>
              <a:t>Sidelink Underlay: Dense Urban with both cellular Uu users and sidelink D2D pairs (10 Uu UEs/cell, 5 D2D pairs/cell with full buffer traffic, 100MHz carrier) </a:t>
            </a:r>
          </a:p>
          <a:p>
            <a:pPr marL="863600" lvl="1" indent="-22860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kumimoji="1" lang="en-US" altLang="zh-CN" sz="1600" dirty="0">
                <a:solidFill>
                  <a:schemeClr val="tx1"/>
                </a:solidFill>
                <a:latin typeface="+mn-lt"/>
                <a:ea typeface="Arial Unicode MS" panose="020B0604020202020204" pitchFamily="34" charset="-122"/>
                <a:cs typeface="Arial Unicode MS" panose="020B0604020202020204" pitchFamily="34" charset="-122"/>
              </a:rPr>
              <a:t>System level evaluation (assumption in Appendix) is performed to compare UPT performance of the above two scenarios</a:t>
            </a:r>
          </a:p>
          <a:p>
            <a:pPr marL="228600" indent="-228600">
              <a:spcBef>
                <a:spcPts val="0"/>
              </a:spcBef>
              <a:buFont typeface="Arial" panose="020B0604020202020204" pitchFamily="34" charset="0"/>
              <a:buChar char="•"/>
            </a:pPr>
            <a:endParaRPr kumimoji="1" lang="en-US" altLang="zh-CN" sz="1600" dirty="0">
              <a:solidFill>
                <a:schemeClr val="tx1"/>
              </a:solidFill>
              <a:latin typeface="+mn-lt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  <a:p>
            <a:pPr marL="546100" lvl="1" indent="-228600">
              <a:spcBef>
                <a:spcPts val="0"/>
              </a:spcBef>
              <a:buFont typeface="Arial" panose="020B0604020202020204" pitchFamily="34" charset="0"/>
              <a:buChar char="•"/>
            </a:pPr>
            <a:endParaRPr kumimoji="1" lang="en-US" altLang="zh-CN" sz="1600" dirty="0">
              <a:solidFill>
                <a:schemeClr val="tx1"/>
              </a:solidFill>
              <a:latin typeface="+mn-lt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47" name="内容占位符 2">
            <a:extLst>
              <a:ext uri="{FF2B5EF4-FFF2-40B4-BE49-F238E27FC236}">
                <a16:creationId xmlns:a16="http://schemas.microsoft.com/office/drawing/2014/main" id="{12FB61FC-3591-11A7-E9A8-AA211C210FD9}"/>
              </a:ext>
            </a:extLst>
          </p:cNvPr>
          <p:cNvSpPr txBox="1">
            <a:spLocks/>
          </p:cNvSpPr>
          <p:nvPr/>
        </p:nvSpPr>
        <p:spPr>
          <a:xfrm>
            <a:off x="520007" y="5839293"/>
            <a:ext cx="11582950" cy="738635"/>
          </a:xfrm>
          <a:prstGeom prst="rect">
            <a:avLst/>
          </a:prstGeom>
        </p:spPr>
        <p:txBody>
          <a:bodyPr vert="horz" lIns="45720" tIns="22860" rIns="45720" bIns="22860" rtlCol="0" anchor="t">
            <a:noAutofit/>
          </a:bodyPr>
          <a:lstStyle>
            <a:lvl1pPr marL="0" indent="0" algn="l" defTabSz="1828709" rtl="0" eaLnBrk="1" latinLnBrk="0" hangingPunct="1">
              <a:lnSpc>
                <a:spcPct val="125000"/>
              </a:lnSpc>
              <a:spcBef>
                <a:spcPts val="2000"/>
              </a:spcBef>
              <a:spcAft>
                <a:spcPts val="0"/>
              </a:spcAft>
              <a:buFont typeface="Arial" panose="020B0604020202020204" pitchFamily="34" charset="0"/>
              <a:buNone/>
              <a:defRPr sz="28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vivo type CN简 Light" panose="02000400000000000000" charset="-122"/>
                <a:ea typeface="vivo type CN简 Light" panose="02000400000000000000" charset="-122"/>
                <a:cs typeface="vivo type CN简 Light" panose="02000400000000000000" charset="-122"/>
              </a:defRPr>
            </a:lvl1pPr>
            <a:lvl2pPr marL="635000" indent="0" algn="l" defTabSz="1828709" rtl="0" eaLnBrk="1" latinLnBrk="0" hangingPunct="1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Font typeface="Arial" panose="020B0604020202020204" pitchFamily="34" charset="0"/>
              <a:buNone/>
              <a:defRPr sz="28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vivo type CN简 Light" panose="02000400000000000000" charset="-122"/>
                <a:ea typeface="vivo type CN简 Light" panose="02000400000000000000" charset="-122"/>
                <a:cs typeface="vivo type CN简 Light" panose="02000400000000000000" charset="-122"/>
              </a:defRPr>
            </a:lvl2pPr>
            <a:lvl3pPr marL="1270000" indent="0" algn="l" defTabSz="1828709" rtl="0" eaLnBrk="1" latinLnBrk="0" hangingPunct="1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Font typeface="Arial" panose="020B0604020202020204" pitchFamily="34" charset="0"/>
              <a:buNone/>
              <a:defRPr sz="28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vivo type CN简 Light" panose="02000400000000000000" charset="-122"/>
                <a:ea typeface="vivo type CN简 Light" panose="02000400000000000000" charset="-122"/>
                <a:cs typeface="vivo type CN简 Light" panose="02000400000000000000" charset="-122"/>
              </a:defRPr>
            </a:lvl3pPr>
            <a:lvl4pPr marL="1905000" indent="0" algn="l" defTabSz="1828709" rtl="0" eaLnBrk="1" latinLnBrk="0" hangingPunct="1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Font typeface="Arial" panose="020B0604020202020204" pitchFamily="34" charset="0"/>
              <a:buNone/>
              <a:defRPr sz="28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vivo type CN简 Light" panose="02000400000000000000" charset="-122"/>
                <a:ea typeface="vivo type CN简 Light" panose="02000400000000000000" charset="-122"/>
                <a:cs typeface="vivo type CN简 Light" panose="02000400000000000000" charset="-122"/>
              </a:defRPr>
            </a:lvl4pPr>
            <a:lvl5pPr marL="2540000" indent="0" algn="l" defTabSz="1828709" rtl="0" eaLnBrk="1" latinLnBrk="0" hangingPunct="1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Font typeface="Arial" panose="020B0604020202020204" pitchFamily="34" charset="0"/>
              <a:buNone/>
              <a:defRPr sz="28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vivo type CN简 Light" panose="02000400000000000000" charset="-122"/>
                <a:ea typeface="vivo type CN简 Light" panose="02000400000000000000" charset="-122"/>
                <a:cs typeface="vivo type CN简 Light" panose="02000400000000000000" charset="-122"/>
              </a:defRPr>
            </a:lvl5pPr>
            <a:lvl6pPr marL="5028949" indent="-457177" algn="l" defTabSz="1828709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943303" indent="-457177" algn="l" defTabSz="1828709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857657" indent="-457177" algn="l" defTabSz="1828709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72011" indent="-457177" algn="l" defTabSz="1828709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kumimoji="1" lang="en-US" altLang="zh-CN" sz="1800" b="1" dirty="0">
                <a:solidFill>
                  <a:schemeClr val="accent1"/>
                </a:solidFill>
                <a:ea typeface="方正兰亭黑简体" panose="02000000000000000000" pitchFamily="2" charset="-122"/>
              </a:rPr>
              <a:t>Observation: </a:t>
            </a:r>
            <a:r>
              <a:rPr kumimoji="1" lang="en-US" altLang="zh-CN" sz="1800" b="1" dirty="0">
                <a:solidFill>
                  <a:schemeClr val="tx1"/>
                </a:solidFill>
                <a:latin typeface="+mn-lt"/>
                <a:ea typeface="Arial Unicode MS" panose="020B0604020202020204" pitchFamily="34" charset="-122"/>
                <a:cs typeface="Arial Unicode MS" panose="020B0604020202020204" pitchFamily="34" charset="-122"/>
              </a:rPr>
              <a:t>When UL resource is used for SL underlay transmission, the impact to Uu UL from sidelink D2D can be ignored (UPT loss &lt;=0.5%) if sidelink transmission PSD&lt;=-40dBm/MHz </a:t>
            </a:r>
            <a:endParaRPr kumimoji="1" lang="en-US" altLang="zh-CN" sz="1400" dirty="0">
              <a:solidFill>
                <a:schemeClr val="tx1"/>
              </a:solidFill>
              <a:latin typeface="+mn-lt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03E5DEE2-E319-D304-6ED4-0D17B0E31FB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9002" y="2941341"/>
            <a:ext cx="3422391" cy="2859138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4" name="图表 3">
            <a:extLst>
              <a:ext uri="{FF2B5EF4-FFF2-40B4-BE49-F238E27FC236}">
                <a16:creationId xmlns:a16="http://schemas.microsoft.com/office/drawing/2014/main" id="{F983C5C1-0F50-4681-99B1-EF6FC7396FAF}"/>
              </a:ext>
            </a:extLst>
          </p:cNvPr>
          <p:cNvGraphicFramePr/>
          <p:nvPr>
            <p:extLst/>
          </p:nvPr>
        </p:nvGraphicFramePr>
        <p:xfrm>
          <a:off x="6096000" y="2941341"/>
          <a:ext cx="4406997" cy="292804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文本框 4">
            <a:extLst>
              <a:ext uri="{FF2B5EF4-FFF2-40B4-BE49-F238E27FC236}">
                <a16:creationId xmlns:a16="http://schemas.microsoft.com/office/drawing/2014/main" id="{C1AD331E-7A66-D42B-D437-2F4E6073A700}"/>
              </a:ext>
            </a:extLst>
          </p:cNvPr>
          <p:cNvSpPr txBox="1"/>
          <p:nvPr/>
        </p:nvSpPr>
        <p:spPr>
          <a:xfrm>
            <a:off x="2922997" y="4320282"/>
            <a:ext cx="2029723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050" dirty="0"/>
              <a:t>Curve for PSD=-40/-60 dBm/MHz </a:t>
            </a:r>
            <a:br>
              <a:rPr lang="en-US" altLang="zh-CN" sz="1050" dirty="0"/>
            </a:br>
            <a:r>
              <a:rPr lang="en-US" altLang="zh-CN" sz="1050" dirty="0"/>
              <a:t>almost coincides with baseline</a:t>
            </a:r>
            <a:endParaRPr lang="zh-CN" altLang="en-US" sz="1050" dirty="0"/>
          </a:p>
        </p:txBody>
      </p:sp>
    </p:spTree>
    <p:extLst>
      <p:ext uri="{BB962C8B-B14F-4D97-AF65-F5344CB8AC3E}">
        <p14:creationId xmlns:p14="http://schemas.microsoft.com/office/powerpoint/2010/main" val="3002752126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主题">
  <a:themeElements>
    <a:clrScheme name="vivo Base Color">
      <a:dk1>
        <a:srgbClr val="000000"/>
      </a:dk1>
      <a:lt1>
        <a:srgbClr val="FFFFFF"/>
      </a:lt1>
      <a:dk2>
        <a:srgbClr val="434343"/>
      </a:dk2>
      <a:lt2>
        <a:srgbClr val="A9A9A9"/>
      </a:lt2>
      <a:accent1>
        <a:srgbClr val="375FFF"/>
      </a:accent1>
      <a:accent2>
        <a:srgbClr val="00C8FF"/>
      </a:accent2>
      <a:accent3>
        <a:srgbClr val="1D00E6"/>
      </a:accent3>
      <a:accent4>
        <a:srgbClr val="7800F9"/>
      </a:accent4>
      <a:accent5>
        <a:srgbClr val="8E9FFE"/>
      </a:accent5>
      <a:accent6>
        <a:srgbClr val="91E6F9"/>
      </a:accent6>
      <a:hlink>
        <a:srgbClr val="5F5AFF"/>
      </a:hlink>
      <a:folHlink>
        <a:srgbClr val="9B6AFC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>
            <a:alpha val="51000"/>
          </a:schemeClr>
        </a:solidFill>
      </a:spPr>
      <a:bodyPr rtlCol="0" anchor="ctr"/>
      <a:lstStyle>
        <a:defPPr algn="ctr">
          <a:defRPr kumimoji="1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1304</TotalTime>
  <Words>2540</Words>
  <Application>Microsoft Office PowerPoint</Application>
  <PresentationFormat>Widescreen</PresentationFormat>
  <Paragraphs>404</Paragraphs>
  <Slides>22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17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40" baseType="lpstr">
      <vt:lpstr>Arial Unicode MS</vt:lpstr>
      <vt:lpstr>FZLanTingHei-R-GBK</vt:lpstr>
      <vt:lpstr>Helvetica Neue</vt:lpstr>
      <vt:lpstr>Helvetica Neue Medium</vt:lpstr>
      <vt:lpstr>vivo type CNS</vt:lpstr>
      <vt:lpstr>vivo type CNS Light</vt:lpstr>
      <vt:lpstr>vivo type CN简 Bold</vt:lpstr>
      <vt:lpstr>vivo type CN简 Light</vt:lpstr>
      <vt:lpstr>vivo type CN简 Regular</vt:lpstr>
      <vt:lpstr>宋体</vt:lpstr>
      <vt:lpstr>方正兰亭黑简体</vt:lpstr>
      <vt:lpstr>等线</vt:lpstr>
      <vt:lpstr>Arial</vt:lpstr>
      <vt:lpstr>Calibri</vt:lpstr>
      <vt:lpstr>Times</vt:lpstr>
      <vt:lpstr>Times New Roman</vt:lpstr>
      <vt:lpstr>Wingdings</vt:lpstr>
      <vt:lpstr>1_Office 主题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邹丹</dc:creator>
  <cp:lastModifiedBy>Zichao Ji, vivo</cp:lastModifiedBy>
  <cp:revision>1271</cp:revision>
  <dcterms:created xsi:type="dcterms:W3CDTF">2019-03-21T01:16:00Z</dcterms:created>
  <dcterms:modified xsi:type="dcterms:W3CDTF">2023-09-01T09:05:37Z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ICV">
    <vt:lpwstr>A04CBDCD86744654B6F6935FADD8254A</vt:lpwstr>
  </property>
  <property fmtid="{D5CDD505-2E9C-101B-9397-08002B2CF9AE}" pid="4" name="KSOProductBuildVer">
    <vt:lpwstr>2052-11.1.0.10495</vt:lpwstr>
  </property>
</Properties>
</file>