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7"/>
  </p:notesMasterIdLst>
  <p:sldIdLst>
    <p:sldId id="423" r:id="rId3"/>
    <p:sldId id="2146" r:id="rId4"/>
    <p:sldId id="2148" r:id="rId5"/>
    <p:sldId id="347"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 Si" initials="Y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FFF"/>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943" autoAdjust="0"/>
    <p:restoredTop sz="78585" autoAdjust="0"/>
  </p:normalViewPr>
  <p:slideViewPr>
    <p:cSldViewPr snapToGrid="0">
      <p:cViewPr varScale="1">
        <p:scale>
          <a:sx n="90" d="100"/>
          <a:sy n="90" d="100"/>
        </p:scale>
        <p:origin x="198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30575961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2023/9/4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3021922"/>
            <a:ext cx="8674974" cy="2622508"/>
          </a:xfrm>
        </p:spPr>
        <p:txBody>
          <a:bodyPr/>
          <a:lstStyle/>
          <a:p>
            <a:r>
              <a:rPr lang="en-GB" altLang="zh-CN" sz="1600" b="1" dirty="0">
                <a:solidFill>
                  <a:schemeClr val="bg1"/>
                </a:solidFill>
              </a:rPr>
              <a:t>3GPP TSG RAN Meeting #101	 				RP-231800</a:t>
            </a:r>
            <a:endParaRPr lang="zh-CN" altLang="zh-CN" sz="1600" dirty="0">
              <a:solidFill>
                <a:schemeClr val="bg1"/>
              </a:solidFill>
            </a:endParaRPr>
          </a:p>
          <a:p>
            <a:r>
              <a:rPr lang="en-GB" altLang="zh-CN" sz="1600" b="1" dirty="0">
                <a:solidFill>
                  <a:schemeClr val="bg1"/>
                </a:solidFill>
              </a:rPr>
              <a:t>Bangalore</a:t>
            </a:r>
            <a:r>
              <a:rPr lang="en-GB" altLang="zh-CN" sz="1600" b="1">
                <a:solidFill>
                  <a:schemeClr val="bg1"/>
                </a:solidFill>
              </a:rPr>
              <a:t>, India</a:t>
            </a:r>
            <a:r>
              <a:rPr lang="en-GB" altLang="zh-CN" sz="1600" b="1" dirty="0">
                <a:solidFill>
                  <a:schemeClr val="bg1"/>
                </a:solidFill>
              </a:rPr>
              <a:t>, </a:t>
            </a:r>
            <a:r>
              <a:rPr lang="en-US" altLang="zh-CN" sz="1600" b="1" dirty="0">
                <a:solidFill>
                  <a:schemeClr val="bg1"/>
                </a:solidFill>
              </a:rPr>
              <a:t>September</a:t>
            </a:r>
            <a:r>
              <a:rPr lang="en-GB" altLang="zh-CN" sz="1600" b="1" dirty="0">
                <a:solidFill>
                  <a:schemeClr val="bg1"/>
                </a:solidFill>
              </a:rPr>
              <a:t> 11 - 15, 2023</a:t>
            </a:r>
            <a:endParaRPr lang="zh-CN" altLang="zh-CN" sz="1600" b="1" dirty="0">
              <a:solidFill>
                <a:schemeClr val="bg1"/>
              </a:solidFill>
            </a:endParaRPr>
          </a:p>
          <a:p>
            <a:endParaRPr lang="zh-CN" altLang="en-US" dirty="0"/>
          </a:p>
        </p:txBody>
      </p:sp>
      <p:sp>
        <p:nvSpPr>
          <p:cNvPr id="3" name="文本占位符 2"/>
          <p:cNvSpPr>
            <a:spLocks noGrp="1"/>
          </p:cNvSpPr>
          <p:nvPr>
            <p:ph type="body" sz="quarter" idx="35"/>
          </p:nvPr>
        </p:nvSpPr>
        <p:spPr>
          <a:xfrm>
            <a:off x="0" y="4910498"/>
            <a:ext cx="3709464" cy="607346"/>
          </a:xfrm>
        </p:spPr>
        <p:txBody>
          <a:bodyPr/>
          <a:lstStyle/>
          <a:p>
            <a:pPr>
              <a:lnSpc>
                <a:spcPct val="100000"/>
              </a:lnSpc>
              <a:spcBef>
                <a:spcPts val="600"/>
              </a:spcBef>
            </a:pPr>
            <a:r>
              <a:rPr lang="en-US" altLang="zh-CN" b="1" dirty="0"/>
              <a:t>Source: vivo</a:t>
            </a:r>
            <a:endParaRPr lang="zh-CN" altLang="en-US" b="1" dirty="0"/>
          </a:p>
          <a:p>
            <a:pPr>
              <a:lnSpc>
                <a:spcPct val="100000"/>
              </a:lnSpc>
              <a:spcBef>
                <a:spcPts val="600"/>
              </a:spcBef>
            </a:pPr>
            <a:r>
              <a:rPr lang="en-US" altLang="zh-CN" b="1" dirty="0"/>
              <a:t>Document for: Discussion &amp; Decision</a:t>
            </a:r>
          </a:p>
          <a:p>
            <a:pPr>
              <a:lnSpc>
                <a:spcPct val="100000"/>
              </a:lnSpc>
              <a:spcBef>
                <a:spcPts val="600"/>
              </a:spcBef>
            </a:pPr>
            <a:r>
              <a:rPr lang="en-GB" altLang="zh-CN" b="1" dirty="0"/>
              <a:t>Agenda Item:</a:t>
            </a:r>
            <a:r>
              <a:rPr lang="zh-CN" altLang="en-US" b="1" dirty="0"/>
              <a:t>  </a:t>
            </a:r>
            <a:r>
              <a:rPr lang="en-US" altLang="zh-CN" b="1" dirty="0"/>
              <a:t>8A.2.12.2</a:t>
            </a:r>
          </a:p>
        </p:txBody>
      </p:sp>
      <p:sp>
        <p:nvSpPr>
          <p:cNvPr id="5" name="文本占位符 4"/>
          <p:cNvSpPr>
            <a:spLocks noGrp="1"/>
          </p:cNvSpPr>
          <p:nvPr>
            <p:ph type="body" sz="quarter" idx="38"/>
          </p:nvPr>
        </p:nvSpPr>
        <p:spPr>
          <a:xfrm>
            <a:off x="66218" y="3896678"/>
            <a:ext cx="7945285" cy="456860"/>
          </a:xfrm>
        </p:spPr>
        <p:txBody>
          <a:bodyPr/>
          <a:lstStyle/>
          <a:p>
            <a:pPr algn="ctr">
              <a:lnSpc>
                <a:spcPct val="100000"/>
              </a:lnSpc>
            </a:pPr>
            <a:r>
              <a:rPr lang="en-US" altLang="zh-CN" sz="2400" dirty="0"/>
              <a:t>Rel-19 Multi-carrier Enhancements (RAN1-led)</a:t>
            </a:r>
            <a:endParaRPr lang="zh-CN" altLang="en-US" sz="2400"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2320262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522A9A2-7CCF-4865-AB27-B484335F24FF}"/>
              </a:ext>
            </a:extLst>
          </p:cNvPr>
          <p:cNvSpPr>
            <a:spLocks noGrp="1"/>
          </p:cNvSpPr>
          <p:nvPr>
            <p:ph sz="quarter" idx="57"/>
          </p:nvPr>
        </p:nvSpPr>
        <p:spPr>
          <a:xfrm>
            <a:off x="768440" y="1498891"/>
            <a:ext cx="4979100" cy="4792371"/>
          </a:xfrm>
        </p:spPr>
        <p:txBody>
          <a:bodyPr>
            <a:normAutofit fontScale="77500" lnSpcReduction="20000"/>
          </a:bodyPr>
          <a:lstStyle/>
          <a:p>
            <a:r>
              <a:rPr lang="en-US" altLang="zh-CN" sz="2100" dirty="0">
                <a:solidFill>
                  <a:srgbClr val="415FFF"/>
                </a:solidFill>
                <a:latin typeface="Calibri (正文)"/>
                <a:ea typeface="+mn-ea"/>
                <a:cs typeface="+mn-cs"/>
              </a:rPr>
              <a:t>Rel-18 Multi-carrier enhancements</a:t>
            </a:r>
          </a:p>
          <a:p>
            <a:pPr lvl="1"/>
            <a:r>
              <a:rPr lang="en-US" altLang="zh-CN" sz="1800" dirty="0">
                <a:latin typeface="Calibri (正文)"/>
              </a:rPr>
              <a:t>Objective: Reduce PDCCH overhead and improve throughput for NR CA</a:t>
            </a:r>
          </a:p>
          <a:p>
            <a:pPr lvl="2"/>
            <a:r>
              <a:rPr lang="en-US" altLang="zh-CN" sz="1800" dirty="0">
                <a:latin typeface="Calibri (正文)"/>
              </a:rPr>
              <a:t>Support multi-cell PUSCH/PDSCH scheduling (one PDSCH/PUSCH per cell) with a single DCI</a:t>
            </a:r>
          </a:p>
          <a:p>
            <a:pPr lvl="1"/>
            <a:r>
              <a:rPr lang="en-US" altLang="zh-CN" sz="1800" dirty="0">
                <a:latin typeface="Calibri (正文)"/>
              </a:rPr>
              <a:t>Objective: To achieve higher UL capacity for UE with up to 2Tx chains</a:t>
            </a:r>
          </a:p>
          <a:p>
            <a:pPr lvl="2"/>
            <a:r>
              <a:rPr lang="en-US" altLang="zh-CN" sz="1800" dirty="0">
                <a:latin typeface="Calibri (正文)"/>
              </a:rPr>
              <a:t>Support UL Tx switching for 3 or 4 configured bands with up to 2 Tx</a:t>
            </a:r>
          </a:p>
          <a:p>
            <a:r>
              <a:rPr lang="en-US" altLang="zh-CN" sz="2100" dirty="0">
                <a:solidFill>
                  <a:srgbClr val="415FFF"/>
                </a:solidFill>
                <a:latin typeface="Calibri (正文)"/>
                <a:ea typeface="+mn-ea"/>
                <a:cs typeface="+mn-cs"/>
              </a:rPr>
              <a:t>Restrictions in Rel-18 multi-cell PUSCH/PDSCH scheduling with a single DCI due to limited TU</a:t>
            </a:r>
          </a:p>
          <a:p>
            <a:pPr lvl="1"/>
            <a:r>
              <a:rPr lang="en-US" altLang="zh-CN" sz="1800" dirty="0">
                <a:latin typeface="Calibri (正文)"/>
              </a:rPr>
              <a:t>Same SCS between co-scheduled cells </a:t>
            </a:r>
          </a:p>
          <a:p>
            <a:pPr lvl="1"/>
            <a:r>
              <a:rPr lang="en-US" altLang="zh-CN" sz="1800" dirty="0">
                <a:latin typeface="Calibri (正文)"/>
              </a:rPr>
              <a:t>Same carrier type between co-scheduled cells</a:t>
            </a:r>
          </a:p>
          <a:p>
            <a:pPr lvl="1"/>
            <a:r>
              <a:rPr lang="en-US" altLang="zh-CN" sz="1800" dirty="0">
                <a:latin typeface="Calibri (正文)"/>
              </a:rPr>
              <a:t>Single scheduling cell for co-scheduled cells</a:t>
            </a:r>
            <a:endParaRPr lang="en-US" altLang="zh-CN" sz="1800" b="1" dirty="0"/>
          </a:p>
          <a:p>
            <a:endParaRPr lang="zh-CN" altLang="en-US" sz="1200" dirty="0"/>
          </a:p>
        </p:txBody>
      </p:sp>
      <p:sp>
        <p:nvSpPr>
          <p:cNvPr id="3" name="文本占位符 2">
            <a:extLst>
              <a:ext uri="{FF2B5EF4-FFF2-40B4-BE49-F238E27FC236}">
                <a16:creationId xmlns:a16="http://schemas.microsoft.com/office/drawing/2014/main" id="{448618BD-12D8-4F6C-A353-1D74147E344F}"/>
              </a:ext>
            </a:extLst>
          </p:cNvPr>
          <p:cNvSpPr>
            <a:spLocks noGrp="1"/>
          </p:cNvSpPr>
          <p:nvPr>
            <p:ph type="body" sz="quarter" idx="61"/>
          </p:nvPr>
        </p:nvSpPr>
        <p:spPr/>
        <p:txBody>
          <a:bodyPr/>
          <a:lstStyle/>
          <a:p>
            <a:r>
              <a:rPr lang="en-US" altLang="zh-CN" dirty="0"/>
              <a:t>Background</a:t>
            </a:r>
            <a:r>
              <a:rPr lang="zh-CN" altLang="en-US" dirty="0"/>
              <a:t> </a:t>
            </a:r>
            <a:r>
              <a:rPr lang="en-US" altLang="zh-CN" dirty="0"/>
              <a:t>and Motivation</a:t>
            </a:r>
          </a:p>
        </p:txBody>
      </p:sp>
      <p:sp>
        <p:nvSpPr>
          <p:cNvPr id="4" name="文本占位符 3">
            <a:extLst>
              <a:ext uri="{FF2B5EF4-FFF2-40B4-BE49-F238E27FC236}">
                <a16:creationId xmlns:a16="http://schemas.microsoft.com/office/drawing/2014/main" id="{D4D44BB2-561C-4211-8343-B33F98E36990}"/>
              </a:ext>
            </a:extLst>
          </p:cNvPr>
          <p:cNvSpPr>
            <a:spLocks noGrp="1"/>
          </p:cNvSpPr>
          <p:nvPr>
            <p:ph type="body" sz="quarter" idx="62"/>
          </p:nvPr>
        </p:nvSpPr>
        <p:spPr/>
        <p:txBody>
          <a:bodyPr/>
          <a:lstStyle/>
          <a:p>
            <a:endParaRPr lang="zh-CN" altLang="en-US" dirty="0"/>
          </a:p>
        </p:txBody>
      </p:sp>
      <p:sp>
        <p:nvSpPr>
          <p:cNvPr id="5" name="内容占位符 1">
            <a:extLst>
              <a:ext uri="{FF2B5EF4-FFF2-40B4-BE49-F238E27FC236}">
                <a16:creationId xmlns:a16="http://schemas.microsoft.com/office/drawing/2014/main" id="{8BBC8557-3082-C7EA-0857-90C686B903F1}"/>
              </a:ext>
            </a:extLst>
          </p:cNvPr>
          <p:cNvSpPr txBox="1">
            <a:spLocks/>
          </p:cNvSpPr>
          <p:nvPr/>
        </p:nvSpPr>
        <p:spPr>
          <a:xfrm>
            <a:off x="6231801" y="1498890"/>
            <a:ext cx="5304519" cy="4997302"/>
          </a:xfrm>
          <a:prstGeom prst="rect">
            <a:avLst/>
          </a:prstGeom>
        </p:spPr>
        <p:txBody>
          <a:bodyPr vert="horz" lIns="91440" tIns="45720" rIns="91440" bIns="45720" rtlCol="0" anchor="t">
            <a:normAutofit fontScale="70000" lnSpcReduction="20000"/>
          </a:bodyPr>
          <a:lstStyle>
            <a:lvl1pPr marL="228600" indent="-228600" algn="l" defTabSz="914400"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gn="l" defTabSz="914400"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gn="l" defTabSz="914400"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400"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400"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300" dirty="0">
                <a:solidFill>
                  <a:srgbClr val="415FFF"/>
                </a:solidFill>
                <a:latin typeface="+mn-lt"/>
                <a:ea typeface="+mn-ea"/>
                <a:cs typeface="+mn-cs"/>
              </a:rPr>
              <a:t>Motivation for Rel-19 enhancements</a:t>
            </a:r>
          </a:p>
          <a:p>
            <a:pPr lvl="1"/>
            <a:r>
              <a:rPr lang="en-US" altLang="zh-CN" sz="2000" dirty="0">
                <a:latin typeface="Calibri (正文)"/>
              </a:rPr>
              <a:t>Rel-18 multi-cell PUSCH/PDSCH scheduling with a single DCI is not applicable in some cases due to the restrictions, thus may not meet the demand of operator in real deployment</a:t>
            </a:r>
          </a:p>
          <a:p>
            <a:pPr lvl="2"/>
            <a:r>
              <a:rPr lang="en-US" altLang="zh-CN" sz="2000" dirty="0">
                <a:latin typeface="Calibri (正文)"/>
              </a:rPr>
              <a:t>CA with mixed SCSs and mixed carrier types(e.g., FDD+TDD) is typical deployment in NR</a:t>
            </a:r>
          </a:p>
          <a:p>
            <a:pPr lvl="2"/>
            <a:r>
              <a:rPr lang="en-US" altLang="zh-CN" sz="2000" dirty="0">
                <a:latin typeface="Calibri (正文)"/>
              </a:rPr>
              <a:t>UE supporting multiple carriers or bands with different SCS/carrier types is typical</a:t>
            </a:r>
          </a:p>
          <a:p>
            <a:pPr lvl="1"/>
            <a:r>
              <a:rPr lang="en-US" altLang="zh-CN" sz="2000" dirty="0">
                <a:latin typeface="Calibri (正文)"/>
              </a:rPr>
              <a:t>PDCCH overhead issue is not fully addressed</a:t>
            </a:r>
          </a:p>
          <a:p>
            <a:pPr lvl="2"/>
            <a:r>
              <a:rPr lang="en-US" altLang="zh-CN" sz="2000" dirty="0">
                <a:latin typeface="Calibri (正文)"/>
              </a:rPr>
              <a:t>PDCCH blocking issue on the scheduling cell may remain as both mc-DCI and </a:t>
            </a:r>
            <a:r>
              <a:rPr lang="en-US" altLang="zh-CN" sz="2000" dirty="0" err="1">
                <a:latin typeface="Calibri (正文)"/>
              </a:rPr>
              <a:t>sc</a:t>
            </a:r>
            <a:r>
              <a:rPr lang="en-US" altLang="zh-CN" sz="2000" dirty="0">
                <a:latin typeface="Calibri (正文)"/>
              </a:rPr>
              <a:t>-DCI should be located on the same scheduling cell in Rel-18 MCE</a:t>
            </a:r>
          </a:p>
          <a:p>
            <a:r>
              <a:rPr lang="en-US" altLang="zh-CN" sz="2300" dirty="0">
                <a:solidFill>
                  <a:srgbClr val="415FFF"/>
                </a:solidFill>
                <a:latin typeface="+mn-lt"/>
                <a:ea typeface="+mn-ea"/>
                <a:cs typeface="+mn-cs"/>
              </a:rPr>
              <a:t>Support different carrier types/SCSs among co-scheduled cells</a:t>
            </a:r>
          </a:p>
          <a:p>
            <a:r>
              <a:rPr lang="en-US" altLang="zh-CN" sz="2300" dirty="0">
                <a:solidFill>
                  <a:srgbClr val="415FFF"/>
                </a:solidFill>
                <a:latin typeface="+mn-lt"/>
                <a:ea typeface="+mn-ea"/>
                <a:cs typeface="+mn-cs"/>
              </a:rPr>
              <a:t>Support separate scheduling cells for mc-DCI and </a:t>
            </a:r>
            <a:r>
              <a:rPr lang="en-US" altLang="zh-CN" sz="2300" dirty="0" err="1">
                <a:solidFill>
                  <a:srgbClr val="415FFF"/>
                </a:solidFill>
                <a:latin typeface="+mn-lt"/>
                <a:ea typeface="+mn-ea"/>
                <a:cs typeface="+mn-cs"/>
              </a:rPr>
              <a:t>sc</a:t>
            </a:r>
            <a:r>
              <a:rPr lang="en-US" altLang="zh-CN" sz="2300" dirty="0">
                <a:solidFill>
                  <a:srgbClr val="415FFF"/>
                </a:solidFill>
                <a:latin typeface="+mn-lt"/>
                <a:ea typeface="+mn-ea"/>
                <a:cs typeface="+mn-cs"/>
              </a:rPr>
              <a:t>-DCI</a:t>
            </a:r>
            <a:endParaRPr lang="zh-CN" altLang="en-US" sz="2300" dirty="0">
              <a:solidFill>
                <a:srgbClr val="415FFF"/>
              </a:solidFill>
              <a:latin typeface="+mn-lt"/>
              <a:ea typeface="+mn-ea"/>
              <a:cs typeface="+mn-cs"/>
            </a:endParaRPr>
          </a:p>
        </p:txBody>
      </p:sp>
      <p:sp>
        <p:nvSpPr>
          <p:cNvPr id="8" name="箭头: 右 7">
            <a:extLst>
              <a:ext uri="{FF2B5EF4-FFF2-40B4-BE49-F238E27FC236}">
                <a16:creationId xmlns:a16="http://schemas.microsoft.com/office/drawing/2014/main" id="{396D4D26-CBAB-78E0-04DA-34ACC4FD1A3D}"/>
              </a:ext>
            </a:extLst>
          </p:cNvPr>
          <p:cNvSpPr/>
          <p:nvPr/>
        </p:nvSpPr>
        <p:spPr>
          <a:xfrm>
            <a:off x="5704862" y="3429000"/>
            <a:ext cx="484262" cy="394807"/>
          </a:xfrm>
          <a:prstGeom prst="rightArrow">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a:extLst>
              <a:ext uri="{FF2B5EF4-FFF2-40B4-BE49-F238E27FC236}">
                <a16:creationId xmlns:a16="http://schemas.microsoft.com/office/drawing/2014/main" id="{59FD4E4E-55B1-1ECB-35EB-38A795D9E433}"/>
              </a:ext>
            </a:extLst>
          </p:cNvPr>
          <p:cNvSpPr/>
          <p:nvPr/>
        </p:nvSpPr>
        <p:spPr>
          <a:xfrm>
            <a:off x="616685" y="1329070"/>
            <a:ext cx="5024233" cy="5167122"/>
          </a:xfrm>
          <a:prstGeom prst="rect">
            <a:avLst/>
          </a:prstGeom>
          <a:solidFill>
            <a:schemeClr val="accent1">
              <a:alpha val="2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0" name="矩形 9">
            <a:extLst>
              <a:ext uri="{FF2B5EF4-FFF2-40B4-BE49-F238E27FC236}">
                <a16:creationId xmlns:a16="http://schemas.microsoft.com/office/drawing/2014/main" id="{0172AF04-472E-35FD-7D76-66F92F4D577C}"/>
              </a:ext>
            </a:extLst>
          </p:cNvPr>
          <p:cNvSpPr/>
          <p:nvPr/>
        </p:nvSpPr>
        <p:spPr>
          <a:xfrm>
            <a:off x="6231801" y="1329070"/>
            <a:ext cx="5304519" cy="5167122"/>
          </a:xfrm>
          <a:prstGeom prst="rect">
            <a:avLst/>
          </a:prstGeom>
          <a:solidFill>
            <a:schemeClr val="accent1">
              <a:alpha val="2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253937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48618BD-12D8-4F6C-A353-1D74147E344F}"/>
              </a:ext>
            </a:extLst>
          </p:cNvPr>
          <p:cNvSpPr>
            <a:spLocks noGrp="1"/>
          </p:cNvSpPr>
          <p:nvPr>
            <p:ph type="body" sz="quarter" idx="61"/>
          </p:nvPr>
        </p:nvSpPr>
        <p:spPr/>
        <p:txBody>
          <a:bodyPr/>
          <a:lstStyle/>
          <a:p>
            <a:r>
              <a:rPr lang="en-US" altLang="zh-CN" dirty="0"/>
              <a:t>Proposal for Rel-19 MCE WI</a:t>
            </a:r>
            <a:endParaRPr lang="zh-CN" altLang="en-US" dirty="0"/>
          </a:p>
        </p:txBody>
      </p:sp>
      <p:sp>
        <p:nvSpPr>
          <p:cNvPr id="4" name="文本占位符 3">
            <a:extLst>
              <a:ext uri="{FF2B5EF4-FFF2-40B4-BE49-F238E27FC236}">
                <a16:creationId xmlns:a16="http://schemas.microsoft.com/office/drawing/2014/main" id="{D4D44BB2-561C-4211-8343-B33F98E36990}"/>
              </a:ext>
            </a:extLst>
          </p:cNvPr>
          <p:cNvSpPr>
            <a:spLocks noGrp="1"/>
          </p:cNvSpPr>
          <p:nvPr>
            <p:ph type="body" sz="quarter" idx="62"/>
          </p:nvPr>
        </p:nvSpPr>
        <p:spPr/>
        <p:txBody>
          <a:bodyPr/>
          <a:lstStyle/>
          <a:p>
            <a:endParaRPr lang="zh-CN" altLang="en-US" dirty="0"/>
          </a:p>
        </p:txBody>
      </p:sp>
      <p:sp>
        <p:nvSpPr>
          <p:cNvPr id="7" name="矩形 6">
            <a:extLst>
              <a:ext uri="{FF2B5EF4-FFF2-40B4-BE49-F238E27FC236}">
                <a16:creationId xmlns:a16="http://schemas.microsoft.com/office/drawing/2014/main" id="{35930AA3-0F55-C863-A4F6-1983B0A46E0D}"/>
              </a:ext>
            </a:extLst>
          </p:cNvPr>
          <p:cNvSpPr/>
          <p:nvPr/>
        </p:nvSpPr>
        <p:spPr>
          <a:xfrm>
            <a:off x="560744" y="1553261"/>
            <a:ext cx="11050132" cy="1754326"/>
          </a:xfrm>
          <a:prstGeom prst="rect">
            <a:avLst/>
          </a:prstGeom>
        </p:spPr>
        <p:txBody>
          <a:bodyPr wrap="square">
            <a:spAutoFit/>
          </a:bodyPr>
          <a:lstStyle/>
          <a:p>
            <a:pPr marL="571500" lvl="1" indent="-342900">
              <a:buFont typeface="Arial" panose="020B0604020202020204" pitchFamily="34" charset="0"/>
              <a:buChar char="•"/>
            </a:pPr>
            <a:r>
              <a:rPr lang="en-US" altLang="zh-CN" dirty="0">
                <a:ea typeface="方正兰亭黑简体" panose="02000000000000000000" pitchFamily="2" charset="-122"/>
              </a:rPr>
              <a:t>Objective of Rel-19 MCE </a:t>
            </a:r>
            <a:r>
              <a:rPr lang="en-US" altLang="zh-CN" u="sng" dirty="0">
                <a:ea typeface="方正兰亭黑简体" panose="02000000000000000000" pitchFamily="2" charset="-122"/>
              </a:rPr>
              <a:t>work item</a:t>
            </a:r>
            <a:r>
              <a:rPr lang="en-US" altLang="zh-CN" dirty="0">
                <a:ea typeface="方正兰亭黑简体" panose="02000000000000000000" pitchFamily="2" charset="-122"/>
              </a:rPr>
              <a:t>: </a:t>
            </a:r>
          </a:p>
          <a:p>
            <a:pPr marL="1028700" lvl="2" indent="-342900">
              <a:buFont typeface="Arial" panose="020B0604020202020204" pitchFamily="34" charset="0"/>
              <a:buChar char="•"/>
            </a:pPr>
            <a:r>
              <a:rPr lang="en-US" altLang="zh-CN" dirty="0">
                <a:solidFill>
                  <a:srgbClr val="415FFF"/>
                </a:solidFill>
              </a:rPr>
              <a:t>Enhancement for multi-cell scheduling via single DCI [RAN1]</a:t>
            </a:r>
          </a:p>
          <a:p>
            <a:pPr marL="1485900" lvl="3" indent="-342900">
              <a:buFont typeface="Arial" panose="020B0604020202020204" pitchFamily="34" charset="0"/>
              <a:buChar char="•"/>
            </a:pPr>
            <a:r>
              <a:rPr lang="en-US" altLang="zh-CN" dirty="0">
                <a:ea typeface="方正兰亭黑简体" panose="02000000000000000000" pitchFamily="2" charset="-122"/>
              </a:rPr>
              <a:t>Support different carrier types/SCSs among a cell combination scheduled via single DCI.</a:t>
            </a:r>
          </a:p>
          <a:p>
            <a:pPr marL="1485900" lvl="3" indent="-342900">
              <a:buFont typeface="Arial" panose="020B0604020202020204" pitchFamily="34" charset="0"/>
              <a:buChar char="•"/>
            </a:pPr>
            <a:r>
              <a:rPr lang="en-US" altLang="zh-CN" dirty="0">
                <a:ea typeface="方正兰亭黑简体" panose="02000000000000000000" pitchFamily="2" charset="-122"/>
              </a:rPr>
              <a:t>Support up to two scheduling cells for mc-DCI and </a:t>
            </a:r>
            <a:r>
              <a:rPr lang="en-US" altLang="zh-CN" dirty="0" err="1">
                <a:ea typeface="方正兰亭黑简体" panose="02000000000000000000" pitchFamily="2" charset="-122"/>
              </a:rPr>
              <a:t>sc</a:t>
            </a:r>
            <a:r>
              <a:rPr lang="en-US" altLang="zh-CN" dirty="0">
                <a:ea typeface="方正兰亭黑简体" panose="02000000000000000000" pitchFamily="2" charset="-122"/>
              </a:rPr>
              <a:t>-DCI for a non-reference cell/P(S)cell.</a:t>
            </a:r>
          </a:p>
          <a:p>
            <a:pPr marL="571500" lvl="1" indent="-342900">
              <a:buFont typeface="Arial" panose="020B0604020202020204" pitchFamily="34" charset="0"/>
              <a:buChar char="•"/>
            </a:pPr>
            <a:r>
              <a:rPr lang="en-US" altLang="zh-CN" dirty="0">
                <a:ea typeface="方正兰亭黑简体" panose="02000000000000000000" pitchFamily="2" charset="-122"/>
              </a:rPr>
              <a:t>TU</a:t>
            </a:r>
          </a:p>
          <a:p>
            <a:pPr marL="1028700" lvl="2" indent="-342900">
              <a:buFont typeface="Arial" panose="020B0604020202020204" pitchFamily="34" charset="0"/>
              <a:buChar char="•"/>
            </a:pPr>
            <a:r>
              <a:rPr lang="en-US" altLang="zh-CN" dirty="0">
                <a:ea typeface="方正兰亭黑简体" panose="02000000000000000000" pitchFamily="2" charset="-122"/>
              </a:rPr>
              <a:t>The target scope size for Rel-19 MCE: RAN1 </a:t>
            </a:r>
            <a:r>
              <a:rPr lang="en-US" altLang="zh-CN" dirty="0">
                <a:solidFill>
                  <a:srgbClr val="FF0000"/>
                </a:solidFill>
                <a:ea typeface="方正兰亭黑简体" panose="02000000000000000000" pitchFamily="2" charset="-122"/>
              </a:rPr>
              <a:t>0.5 </a:t>
            </a:r>
            <a:r>
              <a:rPr lang="en-US" altLang="zh-CN" dirty="0">
                <a:ea typeface="方正兰亭黑简体" panose="02000000000000000000" pitchFamily="2" charset="-122"/>
              </a:rPr>
              <a:t>TU</a:t>
            </a:r>
            <a:endParaRPr lang="en-GB" altLang="zh-CN" sz="2000" dirty="0">
              <a:solidFill>
                <a:srgbClr val="415FFF"/>
              </a:solidFill>
            </a:endParaRPr>
          </a:p>
        </p:txBody>
      </p:sp>
    </p:spTree>
    <p:extLst>
      <p:ext uri="{BB962C8B-B14F-4D97-AF65-F5344CB8AC3E}">
        <p14:creationId xmlns:p14="http://schemas.microsoft.com/office/powerpoint/2010/main" val="66985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4287</TotalTime>
  <Words>333</Words>
  <Application>Microsoft Office PowerPoint</Application>
  <PresentationFormat>宽屏</PresentationFormat>
  <Paragraphs>32</Paragraphs>
  <Slides>4</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vt:i4>
      </vt:variant>
    </vt:vector>
  </HeadingPairs>
  <TitlesOfParts>
    <vt:vector size="18" baseType="lpstr">
      <vt:lpstr>Calibri (正文)</vt:lpstr>
      <vt:lpstr>MS PGothic</vt:lpstr>
      <vt:lpstr>vivo type CNS</vt:lpstr>
      <vt:lpstr>vivo type CNS Light</vt:lpstr>
      <vt:lpstr>vivo type CN简 Bold</vt:lpstr>
      <vt:lpstr>vivo type CN简 Light</vt:lpstr>
      <vt:lpstr>vivo type CN简 Regular</vt:lpstr>
      <vt:lpstr>等线</vt:lpstr>
      <vt:lpstr>方正兰亭黑简体</vt:lpstr>
      <vt:lpstr>Arial</vt:lpstr>
      <vt:lpstr>Calibri</vt:lpstr>
      <vt:lpstr>Wingdings</vt:lpstr>
      <vt:lpstr>1_Office 主题</vt:lpstr>
      <vt:lpstr>Standarddesign</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Liu Siqi(vivo)</cp:lastModifiedBy>
  <cp:revision>1197</cp:revision>
  <dcterms:created xsi:type="dcterms:W3CDTF">2019-03-21T01:16:00Z</dcterms:created>
  <dcterms:modified xsi:type="dcterms:W3CDTF">2023-09-04T07:55:50Z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ies>
</file>