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 id="2147483660" r:id="rId5"/>
  </p:sldMasterIdLst>
  <p:notesMasterIdLst>
    <p:notesMasterId r:id="rId25"/>
  </p:notesMasterIdLst>
  <p:sldIdLst>
    <p:sldId id="2078" r:id="rId6"/>
    <p:sldId id="2112" r:id="rId7"/>
    <p:sldId id="2113" r:id="rId8"/>
    <p:sldId id="2247" r:id="rId9"/>
    <p:sldId id="2260" r:id="rId10"/>
    <p:sldId id="2254" r:id="rId11"/>
    <p:sldId id="2255" r:id="rId12"/>
    <p:sldId id="2122" r:id="rId13"/>
    <p:sldId id="2242" r:id="rId14"/>
    <p:sldId id="2243" r:id="rId15"/>
    <p:sldId id="2251" r:id="rId16"/>
    <p:sldId id="2259" r:id="rId17"/>
    <p:sldId id="2250" r:id="rId18"/>
    <p:sldId id="2252" r:id="rId19"/>
    <p:sldId id="2248" r:id="rId20"/>
    <p:sldId id="2257" r:id="rId21"/>
    <p:sldId id="2241" r:id="rId22"/>
    <p:sldId id="347" r:id="rId23"/>
    <p:sldId id="2246"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ai Wu(vivo)" initials="KW" lastIdx="1" clrIdx="0">
    <p:extLst>
      <p:ext uri="{19B8F6BF-5375-455C-9EA6-DF929625EA0E}">
        <p15:presenceInfo xmlns:p15="http://schemas.microsoft.com/office/powerpoint/2012/main" userId="S-1-5-21-2660122827-3251746268-3620619969-30208" providerId="AD"/>
      </p:ext>
    </p:extLst>
  </p:cmAuthor>
  <p:cmAuthor id="2" name="Yi Wang (vivo)" initials="YW(" lastIdx="10" clrIdx="1">
    <p:extLst>
      <p:ext uri="{19B8F6BF-5375-455C-9EA6-DF929625EA0E}">
        <p15:presenceInfo xmlns:p15="http://schemas.microsoft.com/office/powerpoint/2012/main" userId="S::11163565@vivo.com::64b0e958-117f-4e91-a8e3-6a89757ff827" providerId="AD"/>
      </p:ext>
    </p:extLst>
  </p:cmAuthor>
  <p:cmAuthor id="3" name="vivo(Qu Xin)" initials="A" lastIdx="1" clrIdx="2">
    <p:extLst>
      <p:ext uri="{19B8F6BF-5375-455C-9EA6-DF929625EA0E}">
        <p15:presenceInfo xmlns:p15="http://schemas.microsoft.com/office/powerpoint/2012/main" userId="vivo(Qu Xi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8EEF8"/>
    <a:srgbClr val="375FFF"/>
    <a:srgbClr val="415FFF"/>
    <a:srgbClr val="E848E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2838BEF-8BB2-4498-84A7-C5851F593DF1}" styleName="中度样式 4 - 强调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847" autoAdjust="0"/>
    <p:restoredTop sz="96357" autoAdjust="0"/>
  </p:normalViewPr>
  <p:slideViewPr>
    <p:cSldViewPr snapToGrid="0">
      <p:cViewPr varScale="1">
        <p:scale>
          <a:sx n="65" d="100"/>
          <a:sy n="65" d="100"/>
        </p:scale>
        <p:origin x="844" y="5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E54F19F-3FA9-4795-AFE1-3275E96BCBF1}" type="datetimeFigureOut">
              <a:rPr lang="zh-CN" altLang="en-US" smtClean="0"/>
              <a:t>2023/9/4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F4AD797-4B9C-4C3A-80C9-A27718EC9A7F}"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5"/>
          </p:nvPr>
        </p:nvSpPr>
        <p:spPr/>
        <p:txBody>
          <a:bodyPr/>
          <a:lstStyle/>
          <a:p>
            <a:fld id="{3F4AD797-4B9C-4C3A-80C9-A27718EC9A7F}" type="slidenum">
              <a:rPr lang="zh-CN" altLang="en-US" smtClean="0"/>
              <a:t>4</a:t>
            </a:fld>
            <a:endParaRPr lang="zh-CN" altLang="en-US"/>
          </a:p>
        </p:txBody>
      </p:sp>
    </p:spTree>
    <p:extLst>
      <p:ext uri="{BB962C8B-B14F-4D97-AF65-F5344CB8AC3E}">
        <p14:creationId xmlns:p14="http://schemas.microsoft.com/office/powerpoint/2010/main" val="31006211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5"/>
          </p:nvPr>
        </p:nvSpPr>
        <p:spPr/>
        <p:txBody>
          <a:bodyPr/>
          <a:lstStyle/>
          <a:p>
            <a:fld id="{3F4AD797-4B9C-4C3A-80C9-A27718EC9A7F}" type="slidenum">
              <a:rPr lang="zh-CN" altLang="en-US" smtClean="0"/>
              <a:t>5</a:t>
            </a:fld>
            <a:endParaRPr lang="zh-CN" altLang="en-US"/>
          </a:p>
        </p:txBody>
      </p:sp>
    </p:spTree>
    <p:extLst>
      <p:ext uri="{BB962C8B-B14F-4D97-AF65-F5344CB8AC3E}">
        <p14:creationId xmlns:p14="http://schemas.microsoft.com/office/powerpoint/2010/main" val="10992774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5"/>
          </p:nvPr>
        </p:nvSpPr>
        <p:spPr/>
        <p:txBody>
          <a:bodyPr/>
          <a:lstStyle/>
          <a:p>
            <a:fld id="{3F4AD797-4B9C-4C3A-80C9-A27718EC9A7F}" type="slidenum">
              <a:rPr lang="zh-CN" altLang="en-US" smtClean="0"/>
              <a:t>10</a:t>
            </a:fld>
            <a:endParaRPr lang="zh-CN" altLang="en-US"/>
          </a:p>
        </p:txBody>
      </p:sp>
    </p:spTree>
    <p:extLst>
      <p:ext uri="{BB962C8B-B14F-4D97-AF65-F5344CB8AC3E}">
        <p14:creationId xmlns:p14="http://schemas.microsoft.com/office/powerpoint/2010/main" val="1689259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5"/>
          </p:nvPr>
        </p:nvSpPr>
        <p:spPr/>
        <p:txBody>
          <a:bodyPr/>
          <a:lstStyle/>
          <a:p>
            <a:fld id="{3F4AD797-4B9C-4C3A-80C9-A27718EC9A7F}" type="slidenum">
              <a:rPr lang="zh-CN" altLang="en-US" smtClean="0"/>
              <a:t>19</a:t>
            </a:fld>
            <a:endParaRPr lang="zh-CN" altLang="en-US"/>
          </a:p>
        </p:txBody>
      </p:sp>
    </p:spTree>
    <p:extLst>
      <p:ext uri="{BB962C8B-B14F-4D97-AF65-F5344CB8AC3E}">
        <p14:creationId xmlns:p14="http://schemas.microsoft.com/office/powerpoint/2010/main" val="235736099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2_封面（品牌标志）">
    <p:bg>
      <p:bgPr>
        <a:solidFill>
          <a:schemeClr val="accent1"/>
        </a:solidFill>
        <a:effectLst/>
      </p:bgPr>
    </p:bg>
    <p:spTree>
      <p:nvGrpSpPr>
        <p:cNvPr id="1" name=""/>
        <p:cNvGrpSpPr/>
        <p:nvPr/>
      </p:nvGrpSpPr>
      <p:grpSpPr>
        <a:xfrm>
          <a:off x="0" y="0"/>
          <a:ext cx="0" cy="0"/>
          <a:chOff x="0" y="0"/>
          <a:chExt cx="0" cy="0"/>
        </a:xfrm>
      </p:grpSpPr>
      <p:pic>
        <p:nvPicPr>
          <p:cNvPr id="75" name="图片占位符 9"/>
          <p:cNvPicPr>
            <a:picLocks noChangeAspect="1"/>
          </p:cNvPicPr>
          <p:nvPr/>
        </p:nvPicPr>
        <p:blipFill>
          <a:blip r:embed="rId2" cstate="email"/>
          <a:srcRect/>
          <a:stretch>
            <a:fillRect/>
          </a:stretch>
        </p:blipFill>
        <p:spPr>
          <a:xfrm>
            <a:off x="0" y="-1"/>
            <a:ext cx="12195175" cy="6858001"/>
          </a:xfrm>
          <a:prstGeom prst="rect">
            <a:avLst/>
          </a:prstGeom>
        </p:spPr>
      </p:pic>
      <p:sp>
        <p:nvSpPr>
          <p:cNvPr id="78" name="图片占位符 5"/>
          <p:cNvSpPr>
            <a:spLocks noGrp="1"/>
          </p:cNvSpPr>
          <p:nvPr>
            <p:ph type="pic" sz="quarter" idx="19"/>
          </p:nvPr>
        </p:nvSpPr>
        <p:spPr>
          <a:xfrm>
            <a:off x="8995" y="17379"/>
            <a:ext cx="12195175" cy="6858001"/>
          </a:xfrm>
        </p:spPr>
        <p:txBody>
          <a:bodyPr>
            <a:normAutofit/>
          </a:bodyPr>
          <a:lstStyle>
            <a:lvl1pPr marL="0" indent="0">
              <a:buNone/>
              <a:defRPr sz="1600"/>
            </a:lvl1pPr>
          </a:lstStyle>
          <a:p>
            <a:endParaRPr lang="zh-CN" altLang="en-US" dirty="0"/>
          </a:p>
        </p:txBody>
      </p:sp>
      <p:sp>
        <p:nvSpPr>
          <p:cNvPr id="172" name="文本框 171"/>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73" name="矩形 172"/>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174" name="矩形 173"/>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176" name="文本框 175"/>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77" name="组 176"/>
          <p:cNvGrpSpPr/>
          <p:nvPr/>
        </p:nvGrpSpPr>
        <p:grpSpPr>
          <a:xfrm>
            <a:off x="-3386918" y="1009241"/>
            <a:ext cx="2795791" cy="348813"/>
            <a:chOff x="-5043485" y="1324983"/>
            <a:chExt cx="4785749" cy="538842"/>
          </a:xfrm>
        </p:grpSpPr>
        <p:sp>
          <p:nvSpPr>
            <p:cNvPr id="178" name="矩形 177"/>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79" name="矩形 178"/>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0" name="矩形 179"/>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1" name="矩形 180"/>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83" name="文本框 182"/>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84" name="组 183"/>
          <p:cNvGrpSpPr/>
          <p:nvPr/>
        </p:nvGrpSpPr>
        <p:grpSpPr>
          <a:xfrm>
            <a:off x="-3386918" y="1862479"/>
            <a:ext cx="2795791" cy="348813"/>
            <a:chOff x="16164196" y="17668285"/>
            <a:chExt cx="4785749" cy="486635"/>
          </a:xfrm>
        </p:grpSpPr>
        <p:sp>
          <p:nvSpPr>
            <p:cNvPr id="185" name="矩形 184"/>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6" name="矩形 185"/>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7" name="矩形 186"/>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8" name="矩形 187"/>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204" name="矩形 203"/>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5" name="矩形 204"/>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6" name="矩形 205"/>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7" name="矩形 206"/>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8" name="文本框 207"/>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210" name="组 209"/>
          <p:cNvGrpSpPr/>
          <p:nvPr/>
        </p:nvGrpSpPr>
        <p:grpSpPr>
          <a:xfrm>
            <a:off x="-3398070" y="4458239"/>
            <a:ext cx="2806943" cy="351124"/>
            <a:chOff x="-3429000" y="9944467"/>
            <a:chExt cx="3171264" cy="702248"/>
          </a:xfrm>
        </p:grpSpPr>
        <p:sp>
          <p:nvSpPr>
            <p:cNvPr id="212" name="矩形 211"/>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3" name="矩形 212"/>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4" name="矩形 213"/>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5" name="矩形 214"/>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211" name="文本框 210"/>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217" name="矩形 216"/>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8" name="矩形 217"/>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9" name="矩形 218"/>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0" name="矩形 219"/>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1" name="文本框 220"/>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223" name="矩形 222"/>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4" name="矩形 223"/>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5" name="矩形 224"/>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6" name="矩形 225"/>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7" name="矩形 226"/>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8" name="矩形 227"/>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9" name="文本框 228"/>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37" name="文本框 236"/>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81" name="组 65"/>
          <p:cNvGrpSpPr/>
          <p:nvPr/>
        </p:nvGrpSpPr>
        <p:grpSpPr>
          <a:xfrm>
            <a:off x="-3400879" y="2739059"/>
            <a:ext cx="2809752" cy="348813"/>
            <a:chOff x="5058585" y="17714855"/>
            <a:chExt cx="4833751" cy="515167"/>
          </a:xfrm>
        </p:grpSpPr>
        <p:sp>
          <p:nvSpPr>
            <p:cNvPr id="83" name="矩形 82"/>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4" name="矩形 83"/>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5" name="矩形 84"/>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6" name="矩形 85"/>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2" name="文本框 81"/>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8" name="组 88"/>
          <p:cNvGrpSpPr/>
          <p:nvPr/>
        </p:nvGrpSpPr>
        <p:grpSpPr>
          <a:xfrm>
            <a:off x="-3388739" y="3603967"/>
            <a:ext cx="2797612" cy="348813"/>
            <a:chOff x="10651243" y="17726064"/>
            <a:chExt cx="4775839" cy="526796"/>
          </a:xfrm>
        </p:grpSpPr>
        <p:sp>
          <p:nvSpPr>
            <p:cNvPr id="90" name="矩形 89"/>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1" name="矩形 90"/>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9" name="文本框 88"/>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94" name="文本框 93"/>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5" name="文本框 94"/>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6" name="文本框 95"/>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7" name="文本框 96"/>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8" name="文本框 97"/>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9" name="文本框 98"/>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70" name="内容占位符 14"/>
          <p:cNvSpPr>
            <a:spLocks noGrp="1"/>
          </p:cNvSpPr>
          <p:nvPr>
            <p:ph sz="quarter" idx="37"/>
          </p:nvPr>
        </p:nvSpPr>
        <p:spPr>
          <a:xfrm>
            <a:off x="-993" y="3556922"/>
            <a:ext cx="8653431" cy="2087507"/>
          </a:xfrm>
          <a:solidFill>
            <a:schemeClr val="accent5">
              <a:lumMod val="75000"/>
              <a:alpha val="82000"/>
            </a:schemeClr>
          </a:solidFill>
        </p:spPr>
        <p:txBody>
          <a:bodyPr>
            <a:normAutofit/>
          </a:bodyPr>
          <a:lstStyle>
            <a:lvl1pPr marL="0" indent="0">
              <a:buNone/>
              <a:defRPr sz="400">
                <a:solidFill>
                  <a:schemeClr val="accent1"/>
                </a:solidFill>
              </a:defRPr>
            </a:lvl1pPr>
          </a:lstStyle>
          <a:p>
            <a:endParaRPr lang="zh-CN" altLang="en-US" dirty="0"/>
          </a:p>
        </p:txBody>
      </p:sp>
      <p:sp>
        <p:nvSpPr>
          <p:cNvPr id="100" name="Textplatzhalter 8"/>
          <p:cNvSpPr>
            <a:spLocks noGrp="1"/>
          </p:cNvSpPr>
          <p:nvPr>
            <p:ph type="body" sz="quarter" idx="14" hasCustomPrompt="1"/>
          </p:nvPr>
        </p:nvSpPr>
        <p:spPr>
          <a:xfrm>
            <a:off x="863349" y="4265758"/>
            <a:ext cx="7387570" cy="456860"/>
          </a:xfrm>
          <a:prstGeom prst="rect">
            <a:avLst/>
          </a:prstGeom>
        </p:spPr>
        <p:txBody>
          <a:bodyPr lIns="0" tIns="0" rIns="0" bIns="0" anchor="ctr">
            <a:noAutofit/>
          </a:bodyPr>
          <a:lstStyle>
            <a:lvl1pPr marL="0" indent="0">
              <a:lnSpc>
                <a:spcPct val="100000"/>
              </a:lnSpc>
              <a:spcBef>
                <a:spcPts val="0"/>
              </a:spcBef>
              <a:spcAft>
                <a:spcPts val="0"/>
              </a:spcAft>
              <a:buNone/>
              <a:defRPr sz="2200" b="0" i="0" cap="none" baseline="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封面副标题可在此处添加</a:t>
            </a:r>
            <a:endParaRPr lang="en-US" altLang="zh-CN" noProof="0" dirty="0"/>
          </a:p>
        </p:txBody>
      </p:sp>
      <p:sp>
        <p:nvSpPr>
          <p:cNvPr id="73" name="Textplatzhalter 3"/>
          <p:cNvSpPr>
            <a:spLocks noGrp="1"/>
          </p:cNvSpPr>
          <p:nvPr>
            <p:ph type="body" sz="quarter" idx="35" hasCustomPrompt="1"/>
          </p:nvPr>
        </p:nvSpPr>
        <p:spPr>
          <a:xfrm>
            <a:off x="821781" y="5206233"/>
            <a:ext cx="3227360" cy="276283"/>
          </a:xfrm>
        </p:spPr>
        <p:txBody>
          <a:bodyPr anchor="b">
            <a:noAutofit/>
          </a:bodyPr>
          <a:lstStyle>
            <a:lvl1pPr marL="0" marR="0" indent="0" algn="l" defTabSz="914400" rtl="0" eaLnBrk="1" fontAlgn="auto" latinLnBrk="0" hangingPunct="1">
              <a:lnSpc>
                <a:spcPct val="150000"/>
              </a:lnSpc>
              <a:spcBef>
                <a:spcPts val="1000"/>
              </a:spcBef>
              <a:spcAft>
                <a:spcPts val="0"/>
              </a:spcAft>
              <a:buClrTx/>
              <a:buSzTx/>
              <a:buFont typeface="Arial" panose="020B0604020202020204" pitchFamily="34" charset="0"/>
              <a:buNone/>
              <a:defRPr sz="1400" b="0" i="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stStyle>
          <a:p>
            <a:pPr marL="0" marR="0" lvl="0" indent="0" defTabSz="914400" rtl="0" eaLnBrk="1" fontAlgn="auto" latinLnBrk="0" hangingPunct="1">
              <a:lnSpc>
                <a:spcPct val="150000"/>
              </a:lnSpc>
              <a:spcBef>
                <a:spcPts val="1000"/>
              </a:spcBef>
              <a:spcAft>
                <a:spcPts val="0"/>
              </a:spcAft>
              <a:buClrTx/>
              <a:buSzTx/>
              <a:buFont typeface="Arial" panose="020B0604020202020204" pitchFamily="34" charset="0"/>
              <a:buNone/>
              <a:defRPr/>
            </a:pPr>
            <a:r>
              <a:rPr lang="zh-CN" altLang="en-US" noProof="0" dirty="0"/>
              <a:t>部门名称  </a:t>
            </a:r>
            <a:r>
              <a:rPr lang="en-US" altLang="zh-CN" noProof="0" dirty="0"/>
              <a:t>|  </a:t>
            </a:r>
            <a:r>
              <a:rPr lang="zh-CN" altLang="en-US" noProof="0" dirty="0"/>
              <a:t>日期</a:t>
            </a:r>
            <a:endParaRPr lang="en-US" altLang="zh-CN" noProof="0" dirty="0"/>
          </a:p>
        </p:txBody>
      </p:sp>
      <p:sp>
        <p:nvSpPr>
          <p:cNvPr id="66" name="文本框 65"/>
          <p:cNvSpPr txBox="1"/>
          <p:nvPr/>
        </p:nvSpPr>
        <p:spPr>
          <a:xfrm>
            <a:off x="785907" y="1438816"/>
            <a:ext cx="4325055" cy="475500"/>
          </a:xfrm>
          <a:prstGeom prst="rect">
            <a:avLst/>
          </a:prstGeom>
          <a:noFill/>
        </p:spPr>
        <p:txBody>
          <a:bodyPr wrap="square" rtlCol="0" anchor="ctr">
            <a:noAutofit/>
          </a:bodyPr>
          <a:lstStyle/>
          <a:p>
            <a:pPr>
              <a:lnSpc>
                <a:spcPct val="150000"/>
              </a:lnSpc>
            </a:pPr>
            <a:endParaRPr lang="zh-CN" altLang="en-US" sz="3600" dirty="0">
              <a:solidFill>
                <a:schemeClr val="bg1"/>
              </a:solidFill>
              <a:latin typeface="vivo type CN简 Bold" panose="02000800000000000000" pitchFamily="50" charset="-122"/>
              <a:ea typeface="vivo type CN简 Bold" panose="02000800000000000000" pitchFamily="50" charset="-122"/>
            </a:endParaRPr>
          </a:p>
        </p:txBody>
      </p:sp>
      <p:sp>
        <p:nvSpPr>
          <p:cNvPr id="74" name="Textplatzhalter 8"/>
          <p:cNvSpPr>
            <a:spLocks noGrp="1"/>
          </p:cNvSpPr>
          <p:nvPr>
            <p:ph type="body" sz="quarter" idx="38" hasCustomPrompt="1"/>
          </p:nvPr>
        </p:nvSpPr>
        <p:spPr>
          <a:xfrm>
            <a:off x="857306" y="3755487"/>
            <a:ext cx="7393613" cy="456860"/>
          </a:xfrm>
          <a:prstGeom prst="rect">
            <a:avLst/>
          </a:prstGeom>
        </p:spPr>
        <p:txBody>
          <a:bodyPr lIns="0" tIns="0" rIns="0" bIns="0" anchor="ctr">
            <a:noAutofit/>
          </a:bodyPr>
          <a:lstStyle>
            <a:lvl1pPr marL="0" indent="0">
              <a:lnSpc>
                <a:spcPct val="150000"/>
              </a:lnSpc>
              <a:spcBef>
                <a:spcPts val="0"/>
              </a:spcBef>
              <a:spcAft>
                <a:spcPts val="0"/>
              </a:spcAft>
              <a:buNone/>
              <a:defRPr sz="3600" b="0" i="0" cap="none" baseline="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en-US" altLang="zh-CN" noProof="0" dirty="0"/>
              <a:t>PPT</a:t>
            </a:r>
            <a:r>
              <a:rPr lang="zh-CN" altLang="en-US" noProof="0" dirty="0"/>
              <a:t>封面示意</a:t>
            </a:r>
            <a:endParaRPr lang="en-US" altLang="zh-CN" noProof="0" dirty="0"/>
          </a:p>
        </p:txBody>
      </p:sp>
      <p:pic>
        <p:nvPicPr>
          <p:cNvPr id="67" name="图片占位符 9"/>
          <p:cNvPicPr>
            <a:picLocks noChangeAspect="1"/>
          </p:cNvPicPr>
          <p:nvPr userDrawn="1"/>
        </p:nvPicPr>
        <p:blipFill>
          <a:blip r:embed="rId2" cstate="email"/>
          <a:srcRect/>
          <a:stretch>
            <a:fillRect/>
          </a:stretch>
        </p:blipFill>
        <p:spPr>
          <a:xfrm>
            <a:off x="0" y="-1"/>
            <a:ext cx="12195175" cy="6858001"/>
          </a:xfrm>
          <a:prstGeom prst="rect">
            <a:avLst/>
          </a:prstGeom>
        </p:spPr>
      </p:pic>
      <p:sp>
        <p:nvSpPr>
          <p:cNvPr id="68" name="文本框 67"/>
          <p:cNvSpPr txBox="1"/>
          <p:nvPr userDrawn="1"/>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69" name="矩形 68"/>
          <p:cNvSpPr/>
          <p:nvPr userDrawn="1"/>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1" name="矩形 70"/>
          <p:cNvSpPr/>
          <p:nvPr userDrawn="1"/>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2" name="文本框 71"/>
          <p:cNvSpPr txBox="1"/>
          <p:nvPr userDrawn="1"/>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6" name="组 176"/>
          <p:cNvGrpSpPr/>
          <p:nvPr userDrawn="1"/>
        </p:nvGrpSpPr>
        <p:grpSpPr>
          <a:xfrm>
            <a:off x="-3386918" y="1009241"/>
            <a:ext cx="2795791" cy="348813"/>
            <a:chOff x="-5043485" y="1324983"/>
            <a:chExt cx="4785749" cy="538842"/>
          </a:xfrm>
        </p:grpSpPr>
        <p:sp>
          <p:nvSpPr>
            <p:cNvPr id="77" name="矩形 76"/>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9" name="矩形 78"/>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0" name="矩形 79"/>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矩形 86"/>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1" name="文本框 100"/>
          <p:cNvSpPr txBox="1"/>
          <p:nvPr userDrawn="1"/>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02" name="组 183"/>
          <p:cNvGrpSpPr/>
          <p:nvPr userDrawn="1"/>
        </p:nvGrpSpPr>
        <p:grpSpPr>
          <a:xfrm>
            <a:off x="-3386918" y="1862479"/>
            <a:ext cx="2795791" cy="348813"/>
            <a:chOff x="16164196" y="17668285"/>
            <a:chExt cx="4785749" cy="486635"/>
          </a:xfrm>
        </p:grpSpPr>
        <p:sp>
          <p:nvSpPr>
            <p:cNvPr id="103" name="矩形 102"/>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4" name="矩形 103"/>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5" name="矩形 104"/>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6" name="矩形 105"/>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7" name="矩形 106"/>
          <p:cNvSpPr/>
          <p:nvPr userDrawn="1"/>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8" name="矩形 107"/>
          <p:cNvSpPr/>
          <p:nvPr userDrawn="1"/>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9" name="矩形 108"/>
          <p:cNvSpPr/>
          <p:nvPr userDrawn="1"/>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0" name="矩形 109"/>
          <p:cNvSpPr/>
          <p:nvPr userDrawn="1"/>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1" name="文本框 110"/>
          <p:cNvSpPr txBox="1"/>
          <p:nvPr userDrawn="1"/>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2" name="组 209"/>
          <p:cNvGrpSpPr/>
          <p:nvPr userDrawn="1"/>
        </p:nvGrpSpPr>
        <p:grpSpPr>
          <a:xfrm>
            <a:off x="-3398070" y="4458239"/>
            <a:ext cx="2806943" cy="351124"/>
            <a:chOff x="-3429000" y="9944467"/>
            <a:chExt cx="3171264" cy="702248"/>
          </a:xfrm>
        </p:grpSpPr>
        <p:sp>
          <p:nvSpPr>
            <p:cNvPr id="113" name="矩形 112"/>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矩形 114"/>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6" name="矩形 115"/>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7" name="文本框 116"/>
          <p:cNvSpPr txBox="1"/>
          <p:nvPr userDrawn="1"/>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18" name="矩形 117"/>
          <p:cNvSpPr/>
          <p:nvPr userDrawn="1"/>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p:cNvSpPr/>
          <p:nvPr userDrawn="1"/>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p:cNvSpPr/>
          <p:nvPr userDrawn="1"/>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1" name="矩形 120"/>
          <p:cNvSpPr/>
          <p:nvPr userDrawn="1"/>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文本框 121"/>
          <p:cNvSpPr txBox="1"/>
          <p:nvPr userDrawn="1"/>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3" name="矩形 122"/>
          <p:cNvSpPr/>
          <p:nvPr userDrawn="1"/>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p:cNvSpPr/>
          <p:nvPr userDrawn="1"/>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p:cNvSpPr/>
          <p:nvPr userDrawn="1"/>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p:cNvSpPr/>
          <p:nvPr userDrawn="1"/>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矩形 126"/>
          <p:cNvSpPr/>
          <p:nvPr userDrawn="1"/>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p:cNvSpPr/>
          <p:nvPr userDrawn="1"/>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文本框 128"/>
          <p:cNvSpPr txBox="1"/>
          <p:nvPr userDrawn="1"/>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30" name="文本框 129"/>
          <p:cNvSpPr txBox="1"/>
          <p:nvPr userDrawn="1"/>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31" name="组 65"/>
          <p:cNvGrpSpPr/>
          <p:nvPr userDrawn="1"/>
        </p:nvGrpSpPr>
        <p:grpSpPr>
          <a:xfrm>
            <a:off x="-3400879" y="2739059"/>
            <a:ext cx="2809752" cy="348813"/>
            <a:chOff x="5058585" y="17714855"/>
            <a:chExt cx="4833751" cy="515167"/>
          </a:xfrm>
        </p:grpSpPr>
        <p:sp>
          <p:nvSpPr>
            <p:cNvPr id="132" name="矩形 131"/>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6" name="文本框 135"/>
          <p:cNvSpPr txBox="1"/>
          <p:nvPr userDrawn="1"/>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37" name="组 88"/>
          <p:cNvGrpSpPr/>
          <p:nvPr userDrawn="1"/>
        </p:nvGrpSpPr>
        <p:grpSpPr>
          <a:xfrm>
            <a:off x="-3388739" y="3603967"/>
            <a:ext cx="2797612" cy="348813"/>
            <a:chOff x="10651243" y="17726064"/>
            <a:chExt cx="4775839" cy="526796"/>
          </a:xfrm>
        </p:grpSpPr>
        <p:sp>
          <p:nvSpPr>
            <p:cNvPr id="138" name="矩形 137"/>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2" name="文本框 141"/>
          <p:cNvSpPr txBox="1"/>
          <p:nvPr userDrawn="1"/>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3" name="文本框 142"/>
          <p:cNvSpPr txBox="1"/>
          <p:nvPr userDrawn="1"/>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4" name="文本框 143"/>
          <p:cNvSpPr txBox="1"/>
          <p:nvPr userDrawn="1"/>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5" name="文本框 144"/>
          <p:cNvSpPr txBox="1"/>
          <p:nvPr userDrawn="1"/>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6" name="文本框 145"/>
          <p:cNvSpPr txBox="1"/>
          <p:nvPr userDrawn="1"/>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7" name="文本框 146"/>
          <p:cNvSpPr txBox="1"/>
          <p:nvPr userDrawn="1"/>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8" name="文本框 147"/>
          <p:cNvSpPr txBox="1"/>
          <p:nvPr userDrawn="1"/>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9" name="文本框 148"/>
          <p:cNvSpPr txBox="1"/>
          <p:nvPr userDrawn="1"/>
        </p:nvSpPr>
        <p:spPr>
          <a:xfrm>
            <a:off x="785907" y="1438816"/>
            <a:ext cx="4325055" cy="475500"/>
          </a:xfrm>
          <a:prstGeom prst="rect">
            <a:avLst/>
          </a:prstGeom>
          <a:noFill/>
        </p:spPr>
        <p:txBody>
          <a:bodyPr wrap="square" rtlCol="0" anchor="ctr">
            <a:noAutofit/>
          </a:bodyPr>
          <a:lstStyle/>
          <a:p>
            <a:pPr>
              <a:lnSpc>
                <a:spcPct val="150000"/>
              </a:lnSpc>
            </a:pPr>
            <a:endParaRPr lang="zh-CN" altLang="en-US" sz="3600" dirty="0">
              <a:solidFill>
                <a:schemeClr val="bg1"/>
              </a:solidFill>
              <a:latin typeface="vivo type CN简 Bold" panose="02000800000000000000" pitchFamily="50" charset="-122"/>
              <a:ea typeface="vivo type CN简 Bold" panose="02000800000000000000" pitchFamily="50" charset="-122"/>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16内容页">
    <p:spTree>
      <p:nvGrpSpPr>
        <p:cNvPr id="1" name=""/>
        <p:cNvGrpSpPr/>
        <p:nvPr/>
      </p:nvGrpSpPr>
      <p:grpSpPr>
        <a:xfrm>
          <a:off x="0" y="0"/>
          <a:ext cx="0" cy="0"/>
          <a:chOff x="0" y="0"/>
          <a:chExt cx="0" cy="0"/>
        </a:xfrm>
      </p:grpSpPr>
      <p:sp>
        <p:nvSpPr>
          <p:cNvPr id="42" name="矩形 41"/>
          <p:cNvSpPr/>
          <p:nvPr/>
        </p:nvSpPr>
        <p:spPr>
          <a:xfrm>
            <a:off x="567673" y="1321918"/>
            <a:ext cx="2577289"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3" name="矩形 42"/>
          <p:cNvSpPr/>
          <p:nvPr/>
        </p:nvSpPr>
        <p:spPr>
          <a:xfrm>
            <a:off x="6213425" y="1321918"/>
            <a:ext cx="2579281"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4" name="矩形 43"/>
          <p:cNvSpPr/>
          <p:nvPr/>
        </p:nvSpPr>
        <p:spPr>
          <a:xfrm>
            <a:off x="3393028" y="1321918"/>
            <a:ext cx="2575806"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2" name="矩形 71"/>
          <p:cNvSpPr/>
          <p:nvPr/>
        </p:nvSpPr>
        <p:spPr>
          <a:xfrm>
            <a:off x="9026099" y="1321918"/>
            <a:ext cx="2579281"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95" name="矩形 94"/>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96" name="文本框 95"/>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8" name="组 176"/>
          <p:cNvGrpSpPr/>
          <p:nvPr/>
        </p:nvGrpSpPr>
        <p:grpSpPr>
          <a:xfrm>
            <a:off x="-3386918" y="1009241"/>
            <a:ext cx="2795791" cy="348813"/>
            <a:chOff x="-5043485" y="1324983"/>
            <a:chExt cx="4785749" cy="538842"/>
          </a:xfrm>
        </p:grpSpPr>
        <p:sp>
          <p:nvSpPr>
            <p:cNvPr id="99" name="矩形 98"/>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2" name="矩形 101"/>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4" name="矩形 103"/>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6" name="矩形 105"/>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7" name="文本框 106"/>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08" name="组 183"/>
          <p:cNvGrpSpPr/>
          <p:nvPr/>
        </p:nvGrpSpPr>
        <p:grpSpPr>
          <a:xfrm>
            <a:off x="-3386918" y="1862479"/>
            <a:ext cx="2795791" cy="348813"/>
            <a:chOff x="16164196" y="17668285"/>
            <a:chExt cx="4785749" cy="486635"/>
          </a:xfrm>
        </p:grpSpPr>
        <p:sp>
          <p:nvSpPr>
            <p:cNvPr id="110" name="矩形 109"/>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5" name="矩形 134"/>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文本框 138"/>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40" name="组 209"/>
          <p:cNvGrpSpPr/>
          <p:nvPr/>
        </p:nvGrpSpPr>
        <p:grpSpPr>
          <a:xfrm>
            <a:off x="-3398070" y="4458239"/>
            <a:ext cx="2806943" cy="351124"/>
            <a:chOff x="-3429000" y="9944467"/>
            <a:chExt cx="3171264" cy="702248"/>
          </a:xfrm>
        </p:grpSpPr>
        <p:sp>
          <p:nvSpPr>
            <p:cNvPr id="141" name="矩形 140"/>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矩形 142"/>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5" name="文本框 144"/>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6" name="矩形 145"/>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0" name="文本框 149"/>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1" name="矩形 150"/>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2" name="矩形 151"/>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7" name="文本框 156"/>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8" name="文本框 157"/>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9" name="组 65"/>
          <p:cNvGrpSpPr/>
          <p:nvPr/>
        </p:nvGrpSpPr>
        <p:grpSpPr>
          <a:xfrm>
            <a:off x="-3400879" y="2739059"/>
            <a:ext cx="2809752" cy="348813"/>
            <a:chOff x="5058585" y="17714855"/>
            <a:chExt cx="4833751" cy="515167"/>
          </a:xfrm>
        </p:grpSpPr>
        <p:sp>
          <p:nvSpPr>
            <p:cNvPr id="160" name="矩形 159"/>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2" name="矩形 161"/>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3" name="矩形 162"/>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4" name="文本框 163"/>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65" name="组 88"/>
          <p:cNvGrpSpPr/>
          <p:nvPr/>
        </p:nvGrpSpPr>
        <p:grpSpPr>
          <a:xfrm>
            <a:off x="-3388739" y="3603967"/>
            <a:ext cx="2797612" cy="348813"/>
            <a:chOff x="10651243" y="17726064"/>
            <a:chExt cx="4775839" cy="526796"/>
          </a:xfrm>
        </p:grpSpPr>
        <p:sp>
          <p:nvSpPr>
            <p:cNvPr id="166" name="矩形 165"/>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7" name="矩形 166"/>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8" name="矩形 167"/>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9" name="矩形 168"/>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70" name="文本框 169"/>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71" name="文本框 170"/>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2" name="文本框 171"/>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3" name="文本框 172"/>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4" name="文本框 173"/>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5" name="文本框 174"/>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6" name="文本框 175"/>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7" name="文本框 176"/>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80" name="内容占位符 4"/>
          <p:cNvSpPr>
            <a:spLocks noGrp="1"/>
          </p:cNvSpPr>
          <p:nvPr>
            <p:ph sz="quarter" idx="83"/>
          </p:nvPr>
        </p:nvSpPr>
        <p:spPr>
          <a:xfrm>
            <a:off x="729118"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3" name="内容占位符 4"/>
          <p:cNvSpPr>
            <a:spLocks noGrp="1"/>
          </p:cNvSpPr>
          <p:nvPr>
            <p:ph sz="quarter" idx="84"/>
          </p:nvPr>
        </p:nvSpPr>
        <p:spPr>
          <a:xfrm>
            <a:off x="3550365"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4" name="内容占位符 4"/>
          <p:cNvSpPr>
            <a:spLocks noGrp="1"/>
          </p:cNvSpPr>
          <p:nvPr>
            <p:ph sz="quarter" idx="85"/>
          </p:nvPr>
        </p:nvSpPr>
        <p:spPr>
          <a:xfrm>
            <a:off x="6370761"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97" name="内容占位符 4"/>
          <p:cNvSpPr>
            <a:spLocks noGrp="1"/>
          </p:cNvSpPr>
          <p:nvPr>
            <p:ph sz="quarter" idx="86"/>
          </p:nvPr>
        </p:nvSpPr>
        <p:spPr>
          <a:xfrm>
            <a:off x="9186910"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73" name="图片 72"/>
          <p:cNvPicPr>
            <a:picLocks noChangeAspect="1"/>
          </p:cNvPicPr>
          <p:nvPr/>
        </p:nvPicPr>
        <p:blipFill>
          <a:blip r:embed="rId2" cstate="email"/>
          <a:stretch>
            <a:fillRect/>
          </a:stretch>
        </p:blipFill>
        <p:spPr>
          <a:xfrm>
            <a:off x="10625745" y="317694"/>
            <a:ext cx="979635" cy="257702"/>
          </a:xfrm>
          <a:prstGeom prst="rect">
            <a:avLst/>
          </a:prstGeom>
        </p:spPr>
      </p:pic>
      <p:sp>
        <p:nvSpPr>
          <p:cNvPr id="78" name="图片占位符 2"/>
          <p:cNvSpPr>
            <a:spLocks noGrp="1"/>
          </p:cNvSpPr>
          <p:nvPr>
            <p:ph type="pic" sz="quarter" idx="87"/>
          </p:nvPr>
        </p:nvSpPr>
        <p:spPr>
          <a:xfrm>
            <a:off x="583829" y="1328988"/>
            <a:ext cx="2561133" cy="1430505"/>
          </a:xfrm>
        </p:spPr>
        <p:txBody>
          <a:bodyPr>
            <a:normAutofit/>
          </a:bodyPr>
          <a:lstStyle>
            <a:lvl1pPr marL="0" indent="0" algn="ctr">
              <a:buNone/>
              <a:defRPr sz="1600"/>
            </a:lvl1pPr>
          </a:lstStyle>
          <a:p>
            <a:endParaRPr kumimoji="1" lang="zh-CN" altLang="en-US" dirty="0"/>
          </a:p>
        </p:txBody>
      </p:sp>
      <p:sp>
        <p:nvSpPr>
          <p:cNvPr id="79" name="图片占位符 2"/>
          <p:cNvSpPr>
            <a:spLocks noGrp="1"/>
          </p:cNvSpPr>
          <p:nvPr>
            <p:ph type="pic" sz="quarter" idx="88"/>
          </p:nvPr>
        </p:nvSpPr>
        <p:spPr>
          <a:xfrm>
            <a:off x="3407701" y="1328988"/>
            <a:ext cx="2561133" cy="1430505"/>
          </a:xfrm>
        </p:spPr>
        <p:txBody>
          <a:bodyPr>
            <a:normAutofit/>
          </a:bodyPr>
          <a:lstStyle>
            <a:lvl1pPr marL="0" indent="0" algn="ctr">
              <a:buNone/>
              <a:defRPr sz="1600"/>
            </a:lvl1pPr>
          </a:lstStyle>
          <a:p>
            <a:endParaRPr kumimoji="1" lang="zh-CN" altLang="en-US" dirty="0"/>
          </a:p>
        </p:txBody>
      </p:sp>
      <p:sp>
        <p:nvSpPr>
          <p:cNvPr id="81" name="图片占位符 2"/>
          <p:cNvSpPr>
            <a:spLocks noGrp="1"/>
          </p:cNvSpPr>
          <p:nvPr>
            <p:ph type="pic" sz="quarter" idx="89"/>
          </p:nvPr>
        </p:nvSpPr>
        <p:spPr>
          <a:xfrm>
            <a:off x="6202228" y="1328988"/>
            <a:ext cx="2561133" cy="1430505"/>
          </a:xfrm>
        </p:spPr>
        <p:txBody>
          <a:bodyPr>
            <a:normAutofit/>
          </a:bodyPr>
          <a:lstStyle>
            <a:lvl1pPr marL="0" indent="0" algn="ctr">
              <a:buNone/>
              <a:defRPr sz="1600"/>
            </a:lvl1pPr>
          </a:lstStyle>
          <a:p>
            <a:endParaRPr kumimoji="1" lang="zh-CN" altLang="en-US" dirty="0"/>
          </a:p>
        </p:txBody>
      </p:sp>
      <p:sp>
        <p:nvSpPr>
          <p:cNvPr id="82" name="图片占位符 2"/>
          <p:cNvSpPr>
            <a:spLocks noGrp="1"/>
          </p:cNvSpPr>
          <p:nvPr>
            <p:ph type="pic" sz="quarter" idx="90"/>
          </p:nvPr>
        </p:nvSpPr>
        <p:spPr>
          <a:xfrm>
            <a:off x="9026100" y="1328988"/>
            <a:ext cx="2561133" cy="1430505"/>
          </a:xfrm>
        </p:spPr>
        <p:txBody>
          <a:bodyPr>
            <a:normAutofit/>
          </a:bodyPr>
          <a:lstStyle>
            <a:lvl1pPr marL="0" indent="0" algn="ctr">
              <a:buNone/>
              <a:defRPr sz="1600"/>
            </a:lvl1pPr>
          </a:lstStyle>
          <a:p>
            <a:endParaRPr kumimoji="1" lang="zh-CN" altLang="en-US" dirty="0"/>
          </a:p>
        </p:txBody>
      </p:sp>
      <p:sp>
        <p:nvSpPr>
          <p:cNvPr id="89"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90"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尾页">
    <p:bg>
      <p:bgPr>
        <a:solidFill>
          <a:srgbClr val="415FFF"/>
        </a:solidFill>
        <a:effectLst/>
      </p:bgPr>
    </p:bg>
    <p:spTree>
      <p:nvGrpSpPr>
        <p:cNvPr id="1" name=""/>
        <p:cNvGrpSpPr/>
        <p:nvPr/>
      </p:nvGrpSpPr>
      <p:grpSpPr>
        <a:xfrm>
          <a:off x="0" y="0"/>
          <a:ext cx="0" cy="0"/>
          <a:chOff x="0" y="0"/>
          <a:chExt cx="0" cy="0"/>
        </a:xfrm>
      </p:grpSpPr>
      <p:sp>
        <p:nvSpPr>
          <p:cNvPr id="2" name="矩形 1"/>
          <p:cNvSpPr/>
          <p:nvPr/>
        </p:nvSpPr>
        <p:spPr>
          <a:xfrm>
            <a:off x="678070" y="1492739"/>
            <a:ext cx="8176613" cy="1877437"/>
          </a:xfrm>
          <a:prstGeom prst="rect">
            <a:avLst/>
          </a:prstGeom>
        </p:spPr>
        <p:txBody>
          <a:bodyPr wrap="square">
            <a:spAutoFit/>
          </a:bodyPr>
          <a:lstStyle/>
          <a:p>
            <a:pPr lvl="0"/>
            <a:r>
              <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THANK YOU.</a:t>
            </a:r>
          </a:p>
          <a:p>
            <a:pPr lvl="0"/>
            <a:r>
              <a:rPr lang="zh-CN" altLang="en-US"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谢谢。</a:t>
            </a:r>
            <a:endPar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endParaRPr>
          </a:p>
        </p:txBody>
      </p:sp>
      <p:sp>
        <p:nvSpPr>
          <p:cNvPr id="70" name="矩形 69"/>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1" name="矩形 70"/>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2" name="文本框 71"/>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3" name="组 176"/>
          <p:cNvGrpSpPr/>
          <p:nvPr/>
        </p:nvGrpSpPr>
        <p:grpSpPr>
          <a:xfrm>
            <a:off x="-3386918" y="1009241"/>
            <a:ext cx="2795791" cy="348813"/>
            <a:chOff x="-5043485" y="1324983"/>
            <a:chExt cx="4785749" cy="538842"/>
          </a:xfrm>
        </p:grpSpPr>
        <p:sp>
          <p:nvSpPr>
            <p:cNvPr id="74" name="矩形 73"/>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5" name="矩形 74"/>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6" name="矩形 75"/>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7" name="矩形 76"/>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78" name="文本框 77"/>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9" name="组 183"/>
          <p:cNvGrpSpPr/>
          <p:nvPr/>
        </p:nvGrpSpPr>
        <p:grpSpPr>
          <a:xfrm>
            <a:off x="-3386918" y="1862479"/>
            <a:ext cx="2795791" cy="348813"/>
            <a:chOff x="16164196" y="17668285"/>
            <a:chExt cx="4785749" cy="486635"/>
          </a:xfrm>
        </p:grpSpPr>
        <p:sp>
          <p:nvSpPr>
            <p:cNvPr id="80" name="矩形 79"/>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1" name="矩形 80"/>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2" name="矩形 81"/>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3" name="矩形 82"/>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4" name="矩形 83"/>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5" name="矩形 84"/>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6" name="矩形 85"/>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8" name="矩形 107"/>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9" name="文本框 108"/>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0" name="组 209"/>
          <p:cNvGrpSpPr/>
          <p:nvPr/>
        </p:nvGrpSpPr>
        <p:grpSpPr>
          <a:xfrm>
            <a:off x="-3398070" y="4458239"/>
            <a:ext cx="2806943" cy="351124"/>
            <a:chOff x="-3429000" y="9944467"/>
            <a:chExt cx="3171264" cy="702248"/>
          </a:xfrm>
        </p:grpSpPr>
        <p:sp>
          <p:nvSpPr>
            <p:cNvPr id="111" name="矩形 110"/>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2" name="矩形 111"/>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5" name="文本框 114"/>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16" name="矩形 115"/>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7" name="矩形 116"/>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8" name="矩形 117"/>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文本框 119"/>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1" name="矩形 120"/>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矩形 121"/>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文本框 126"/>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28" name="文本框 127"/>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29" name="组 65"/>
          <p:cNvGrpSpPr/>
          <p:nvPr/>
        </p:nvGrpSpPr>
        <p:grpSpPr>
          <a:xfrm>
            <a:off x="-3400879" y="2739059"/>
            <a:ext cx="2809752" cy="348813"/>
            <a:chOff x="5058585" y="17714855"/>
            <a:chExt cx="4833751" cy="515167"/>
          </a:xfrm>
        </p:grpSpPr>
        <p:sp>
          <p:nvSpPr>
            <p:cNvPr id="130" name="矩形 129"/>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1" name="文本框 150"/>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2" name="组 88"/>
          <p:cNvGrpSpPr/>
          <p:nvPr/>
        </p:nvGrpSpPr>
        <p:grpSpPr>
          <a:xfrm>
            <a:off x="-3388739" y="3603967"/>
            <a:ext cx="2797612" cy="348813"/>
            <a:chOff x="10651243" y="17726064"/>
            <a:chExt cx="4775839" cy="526796"/>
          </a:xfrm>
        </p:grpSpPr>
        <p:sp>
          <p:nvSpPr>
            <p:cNvPr id="153" name="矩形 152"/>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7" name="文本框 156"/>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8" name="文本框 157"/>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9" name="文本框 158"/>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0" name="文本框 159"/>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1" name="文本框 160"/>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2" name="文本框 161"/>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3" name="文本框 162"/>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4" name="文本框 163"/>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92" name="Textplatzhalter 3"/>
          <p:cNvSpPr>
            <a:spLocks noGrp="1"/>
          </p:cNvSpPr>
          <p:nvPr>
            <p:ph type="body" sz="quarter" idx="58" hasCustomPrompt="1"/>
          </p:nvPr>
        </p:nvSpPr>
        <p:spPr>
          <a:xfrm>
            <a:off x="735493" y="6096530"/>
            <a:ext cx="9160221" cy="151857"/>
          </a:xfrm>
        </p:spPr>
        <p:txBody>
          <a:bodyPr tIns="36000" bIns="36000" anchor="t">
            <a:noAutofit/>
          </a:bodyPr>
          <a:lstStyle>
            <a:lvl1pPr marL="0" indent="0">
              <a:lnSpc>
                <a:spcPct val="100000"/>
              </a:lnSpc>
              <a:buNone/>
              <a:defRPr sz="1600" b="0" i="0" spc="0" baseline="0">
                <a:solidFill>
                  <a:schemeClr val="bg1"/>
                </a:solidFill>
                <a:latin typeface="vivo type CN简 Regular" panose="02000500000000000000" charset="-122"/>
                <a:ea typeface="vivo type CN简 Regular" panose="02000500000000000000" charset="-122"/>
                <a:cs typeface="vivo type CNS" charset="-122"/>
              </a:defRPr>
            </a:lvl1pPr>
          </a:lstStyle>
          <a:p>
            <a:pPr lvl="0"/>
            <a:r>
              <a:rPr lang="en-US" altLang="zh-CN" noProof="0" dirty="0"/>
              <a:t>www.vivo.com</a:t>
            </a:r>
            <a:endParaRPr lang="zh-CN" altLang="en-US" noProof="0" dirty="0"/>
          </a:p>
        </p:txBody>
      </p:sp>
      <p:pic>
        <p:nvPicPr>
          <p:cNvPr id="63" name="图片 62"/>
          <p:cNvPicPr>
            <a:picLocks noChangeAspect="1"/>
          </p:cNvPicPr>
          <p:nvPr/>
        </p:nvPicPr>
        <p:blipFill>
          <a:blip r:embed="rId2" cstate="email"/>
          <a:stretch>
            <a:fillRect/>
          </a:stretch>
        </p:blipFill>
        <p:spPr>
          <a:xfrm>
            <a:off x="10625744" y="317694"/>
            <a:ext cx="979636" cy="257702"/>
          </a:xfrm>
          <a:prstGeom prst="rect">
            <a:avLst/>
          </a:prstGeom>
        </p:spPr>
      </p:pic>
      <p:sp>
        <p:nvSpPr>
          <p:cNvPr id="62" name="矩形 61"/>
          <p:cNvSpPr/>
          <p:nvPr userDrawn="1"/>
        </p:nvSpPr>
        <p:spPr>
          <a:xfrm>
            <a:off x="678070" y="1492739"/>
            <a:ext cx="8176613" cy="1877437"/>
          </a:xfrm>
          <a:prstGeom prst="rect">
            <a:avLst/>
          </a:prstGeom>
        </p:spPr>
        <p:txBody>
          <a:bodyPr wrap="square">
            <a:spAutoFit/>
          </a:bodyPr>
          <a:lstStyle/>
          <a:p>
            <a:pPr lvl="0"/>
            <a:r>
              <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THANK YOU.</a:t>
            </a:r>
          </a:p>
          <a:p>
            <a:pPr lvl="0"/>
            <a:r>
              <a:rPr lang="zh-CN" altLang="en-US"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谢谢。</a:t>
            </a:r>
            <a:endPar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endParaRPr>
          </a:p>
        </p:txBody>
      </p:sp>
      <p:sp>
        <p:nvSpPr>
          <p:cNvPr id="64" name="矩形 63"/>
          <p:cNvSpPr/>
          <p:nvPr userDrawn="1"/>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65" name="矩形 64"/>
          <p:cNvSpPr/>
          <p:nvPr userDrawn="1"/>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66" name="文本框 65"/>
          <p:cNvSpPr txBox="1"/>
          <p:nvPr userDrawn="1"/>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67" name="组 176"/>
          <p:cNvGrpSpPr/>
          <p:nvPr userDrawn="1"/>
        </p:nvGrpSpPr>
        <p:grpSpPr>
          <a:xfrm>
            <a:off x="-3386918" y="1009241"/>
            <a:ext cx="2795791" cy="348813"/>
            <a:chOff x="-5043485" y="1324983"/>
            <a:chExt cx="4785749" cy="538842"/>
          </a:xfrm>
        </p:grpSpPr>
        <p:sp>
          <p:nvSpPr>
            <p:cNvPr id="68" name="矩形 67"/>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69" name="矩形 68"/>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矩形 86"/>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8" name="矩形 87"/>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9" name="文本框 88"/>
          <p:cNvSpPr txBox="1"/>
          <p:nvPr userDrawn="1"/>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0" name="组 183"/>
          <p:cNvGrpSpPr/>
          <p:nvPr userDrawn="1"/>
        </p:nvGrpSpPr>
        <p:grpSpPr>
          <a:xfrm>
            <a:off x="-3386918" y="1862479"/>
            <a:ext cx="2795791" cy="348813"/>
            <a:chOff x="16164196" y="17668285"/>
            <a:chExt cx="4785749" cy="486635"/>
          </a:xfrm>
        </p:grpSpPr>
        <p:sp>
          <p:nvSpPr>
            <p:cNvPr id="91" name="矩形 90"/>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4" name="矩形 93"/>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95" name="矩形 94"/>
          <p:cNvSpPr/>
          <p:nvPr userDrawn="1"/>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6" name="矩形 95"/>
          <p:cNvSpPr/>
          <p:nvPr userDrawn="1"/>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7" name="矩形 96"/>
          <p:cNvSpPr/>
          <p:nvPr userDrawn="1"/>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8" name="矩形 97"/>
          <p:cNvSpPr/>
          <p:nvPr userDrawn="1"/>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9" name="文本框 98"/>
          <p:cNvSpPr txBox="1"/>
          <p:nvPr userDrawn="1"/>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00" name="组 209"/>
          <p:cNvGrpSpPr/>
          <p:nvPr userDrawn="1"/>
        </p:nvGrpSpPr>
        <p:grpSpPr>
          <a:xfrm>
            <a:off x="-3398070" y="4458239"/>
            <a:ext cx="2806943" cy="351124"/>
            <a:chOff x="-3429000" y="9944467"/>
            <a:chExt cx="3171264" cy="702248"/>
          </a:xfrm>
        </p:grpSpPr>
        <p:sp>
          <p:nvSpPr>
            <p:cNvPr id="101" name="矩形 100"/>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2" name="矩形 101"/>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3" name="矩形 102"/>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4" name="矩形 103"/>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5" name="文本框 104"/>
          <p:cNvSpPr txBox="1"/>
          <p:nvPr userDrawn="1"/>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06" name="矩形 105"/>
          <p:cNvSpPr/>
          <p:nvPr userDrawn="1"/>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7" name="矩形 106"/>
          <p:cNvSpPr/>
          <p:nvPr userDrawn="1"/>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p:cNvSpPr/>
          <p:nvPr userDrawn="1"/>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p:cNvSpPr/>
          <p:nvPr userDrawn="1"/>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文本框 135"/>
          <p:cNvSpPr txBox="1"/>
          <p:nvPr userDrawn="1"/>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7" name="矩形 136"/>
          <p:cNvSpPr/>
          <p:nvPr userDrawn="1"/>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p:cNvSpPr/>
          <p:nvPr userDrawn="1"/>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p:cNvSpPr/>
          <p:nvPr userDrawn="1"/>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p:cNvSpPr/>
          <p:nvPr userDrawn="1"/>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p:cNvSpPr/>
          <p:nvPr userDrawn="1"/>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p:cNvSpPr/>
          <p:nvPr userDrawn="1"/>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文本框 142"/>
          <p:cNvSpPr txBox="1"/>
          <p:nvPr userDrawn="1"/>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4" name="文本框 143"/>
          <p:cNvSpPr txBox="1"/>
          <p:nvPr userDrawn="1"/>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45" name="组 65"/>
          <p:cNvGrpSpPr/>
          <p:nvPr userDrawn="1"/>
        </p:nvGrpSpPr>
        <p:grpSpPr>
          <a:xfrm>
            <a:off x="-3400879" y="2739059"/>
            <a:ext cx="2809752" cy="348813"/>
            <a:chOff x="5058585" y="17714855"/>
            <a:chExt cx="4833751" cy="515167"/>
          </a:xfrm>
        </p:grpSpPr>
        <p:sp>
          <p:nvSpPr>
            <p:cNvPr id="146" name="矩形 145"/>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0" name="文本框 149"/>
          <p:cNvSpPr txBox="1"/>
          <p:nvPr userDrawn="1"/>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65" name="组 88"/>
          <p:cNvGrpSpPr/>
          <p:nvPr userDrawn="1"/>
        </p:nvGrpSpPr>
        <p:grpSpPr>
          <a:xfrm>
            <a:off x="-3388739" y="3603967"/>
            <a:ext cx="2797612" cy="348813"/>
            <a:chOff x="10651243" y="17726064"/>
            <a:chExt cx="4775839" cy="526796"/>
          </a:xfrm>
        </p:grpSpPr>
        <p:sp>
          <p:nvSpPr>
            <p:cNvPr id="166" name="矩形 165"/>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7" name="矩形 166"/>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8" name="矩形 167"/>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9" name="矩形 168"/>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70" name="文本框 169"/>
          <p:cNvSpPr txBox="1"/>
          <p:nvPr userDrawn="1"/>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71" name="文本框 170"/>
          <p:cNvSpPr txBox="1"/>
          <p:nvPr userDrawn="1"/>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2" name="文本框 171"/>
          <p:cNvSpPr txBox="1"/>
          <p:nvPr userDrawn="1"/>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3" name="文本框 172"/>
          <p:cNvSpPr txBox="1"/>
          <p:nvPr userDrawn="1"/>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4" name="文本框 173"/>
          <p:cNvSpPr txBox="1"/>
          <p:nvPr userDrawn="1"/>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5" name="文本框 174"/>
          <p:cNvSpPr txBox="1"/>
          <p:nvPr userDrawn="1"/>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6" name="文本框 175"/>
          <p:cNvSpPr txBox="1"/>
          <p:nvPr userDrawn="1"/>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7" name="文本框 176"/>
          <p:cNvSpPr txBox="1"/>
          <p:nvPr userDrawn="1"/>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178" name="图片 177"/>
          <p:cNvPicPr>
            <a:picLocks noChangeAspect="1"/>
          </p:cNvPicPr>
          <p:nvPr userDrawn="1"/>
        </p:nvPicPr>
        <p:blipFill>
          <a:blip r:embed="rId2" cstate="email"/>
          <a:stretch>
            <a:fillRect/>
          </a:stretch>
        </p:blipFill>
        <p:spPr>
          <a:xfrm>
            <a:off x="10625744" y="317694"/>
            <a:ext cx="979636" cy="257702"/>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表紙スライド">
    <p:spTree>
      <p:nvGrpSpPr>
        <p:cNvPr id="1" name=""/>
        <p:cNvGrpSpPr/>
        <p:nvPr/>
      </p:nvGrpSpPr>
      <p:grpSpPr>
        <a:xfrm>
          <a:off x="0" y="0"/>
          <a:ext cx="0" cy="0"/>
          <a:chOff x="0" y="0"/>
          <a:chExt cx="0" cy="0"/>
        </a:xfrm>
      </p:grpSpPr>
      <p:sp>
        <p:nvSpPr>
          <p:cNvPr id="6" name="正方形/長方形 5"/>
          <p:cNvSpPr/>
          <p:nvPr userDrawn="1"/>
        </p:nvSpPr>
        <p:spPr>
          <a:xfrm>
            <a:off x="442" y="3672114"/>
            <a:ext cx="12191558" cy="3185886"/>
          </a:xfrm>
          <a:prstGeom prst="rect">
            <a:avLst/>
          </a:prstGeom>
          <a:gradFill flip="none" rotWithShape="1">
            <a:gsLst>
              <a:gs pos="0">
                <a:srgbClr val="1E3C90"/>
              </a:gs>
              <a:gs pos="50000">
                <a:srgbClr val="3366FF">
                  <a:shade val="67500"/>
                  <a:satMod val="115000"/>
                </a:srgbClr>
              </a:gs>
              <a:gs pos="100000">
                <a:srgbClr val="6699FF"/>
              </a:gs>
            </a:gsLst>
            <a:lin ang="10800000" scaled="1"/>
            <a:tileRect/>
          </a:gradFill>
          <a:ln w="95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lstStyle/>
          <a:p>
            <a:pPr algn="ctr" fontAlgn="ctr"/>
            <a:endParaRPr kumimoji="1" lang="ja-JP" altLang="en-US" dirty="0">
              <a:solidFill>
                <a:srgbClr val="000000"/>
              </a:solidFill>
              <a:latin typeface="MS PGothic" panose="020B0600070205080204" pitchFamily="50" charset="-128"/>
              <a:ea typeface="MS PGothic" panose="020B0600070205080204" pitchFamily="50" charset="-128"/>
            </a:endParaRPr>
          </a:p>
        </p:txBody>
      </p:sp>
      <p:pic>
        <p:nvPicPr>
          <p:cNvPr id="4" name="图片占位符 2"/>
          <p:cNvPicPr>
            <a:picLocks noChangeAspect="1"/>
          </p:cNvPicPr>
          <p:nvPr userDrawn="1"/>
        </p:nvPicPr>
        <p:blipFill rotWithShape="1">
          <a:blip r:embed="rId2" cstate="email"/>
          <a:srcRect/>
          <a:stretch>
            <a:fillRect/>
          </a:stretch>
        </p:blipFill>
        <p:spPr>
          <a:xfrm>
            <a:off x="0" y="-1"/>
            <a:ext cx="12192000" cy="3672115"/>
          </a:xfrm>
          <a:prstGeom prst="rect">
            <a:avLst/>
          </a:prstGeom>
        </p:spPr>
      </p:pic>
      <p:sp>
        <p:nvSpPr>
          <p:cNvPr id="647173" name="Rectangle 5"/>
          <p:cNvSpPr>
            <a:spLocks noGrp="1" noChangeArrowheads="1"/>
          </p:cNvSpPr>
          <p:nvPr>
            <p:ph type="subTitle" idx="1"/>
          </p:nvPr>
        </p:nvSpPr>
        <p:spPr>
          <a:xfrm>
            <a:off x="431800" y="5565567"/>
            <a:ext cx="10560051" cy="887769"/>
          </a:xfrm>
        </p:spPr>
        <p:txBody>
          <a:bodyPr/>
          <a:lstStyle>
            <a:lvl1pPr marL="0" indent="0">
              <a:lnSpc>
                <a:spcPct val="100000"/>
              </a:lnSpc>
              <a:spcBef>
                <a:spcPct val="0"/>
              </a:spcBef>
              <a:spcAft>
                <a:spcPct val="0"/>
              </a:spcAft>
              <a:buFont typeface="Wingdings" panose="05000000000000000000" pitchFamily="2" charset="2"/>
              <a:buNone/>
              <a:defRPr sz="2800">
                <a:solidFill>
                  <a:schemeClr val="bg1"/>
                </a:solidFill>
              </a:defRPr>
            </a:lvl1pPr>
          </a:lstStyle>
          <a:p>
            <a:r>
              <a:rPr lang="ja-JP" altLang="en-US" dirty="0"/>
              <a:t>マスタ サブタイトルの書式設定</a:t>
            </a:r>
          </a:p>
        </p:txBody>
      </p:sp>
      <p:sp>
        <p:nvSpPr>
          <p:cNvPr id="647174" name="Rectangle 6"/>
          <p:cNvSpPr>
            <a:spLocks noGrp="1" noChangeArrowheads="1"/>
          </p:cNvSpPr>
          <p:nvPr>
            <p:ph type="ctrTitle" hasCustomPrompt="1"/>
          </p:nvPr>
        </p:nvSpPr>
        <p:spPr>
          <a:xfrm>
            <a:off x="431800" y="3982223"/>
            <a:ext cx="10560051" cy="1174969"/>
          </a:xfrm>
        </p:spPr>
        <p:txBody>
          <a:bodyPr anchor="b"/>
          <a:lstStyle>
            <a:lvl1pPr>
              <a:defRPr sz="4000">
                <a:solidFill>
                  <a:srgbClr val="FFFFFF"/>
                </a:solidFill>
              </a:defRPr>
            </a:lvl1pPr>
          </a:lstStyle>
          <a:p>
            <a:br>
              <a:rPr lang="en-US" altLang="ja-JP" dirty="0"/>
            </a:br>
            <a:r>
              <a:rPr lang="ja-JP" altLang="en-US" dirty="0"/>
              <a:t>マスタ タイトルの書式設定</a:t>
            </a:r>
            <a:endParaRPr lang="de-DE" altLang="ja-JP"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t>マスタ タイトルの書式設定</a:t>
            </a:r>
          </a:p>
        </p:txBody>
      </p:sp>
      <p:sp>
        <p:nvSpPr>
          <p:cNvPr id="3" name="コンテンツ プレースホルダ 2"/>
          <p:cNvSpPr>
            <a:spLocks noGrp="1"/>
          </p:cNvSpPr>
          <p:nvPr>
            <p:ph idx="1"/>
          </p:nvPr>
        </p:nvSpPr>
        <p:spPr/>
        <p:txBody>
          <a:bodyPr/>
          <a:lstStyle>
            <a:lvl1pPr>
              <a:buClr>
                <a:srgbClr val="3366FF"/>
              </a:buClr>
              <a:defRPr/>
            </a:lvl1pPr>
            <a:lvl2pPr>
              <a:buClr>
                <a:srgbClr val="3366FF"/>
              </a:buClr>
              <a:defRPr/>
            </a:lvl2pPr>
            <a:lvl3pPr marL="795655" indent="-215900">
              <a:buClr>
                <a:srgbClr val="3366FF"/>
              </a:buClr>
              <a:buSzPct val="80000"/>
              <a:buFont typeface="Wingdings" panose="05000000000000000000" pitchFamily="2" charset="2"/>
              <a:buChar char="u"/>
              <a:defRPr/>
            </a:lvl3pPr>
            <a:lvl4pPr>
              <a:buClr>
                <a:srgbClr val="3366FF"/>
              </a:buClr>
              <a:defRPr/>
            </a:lvl4pPr>
            <a:lvl5pPr marL="1224280" indent="161925">
              <a:buClr>
                <a:srgbClr val="3366FF"/>
              </a:buClr>
              <a:buFont typeface="Wingdings" panose="05000000000000000000" pitchFamily="2" charset="2"/>
              <a:buChar char="ü"/>
              <a:defRPr sz="1400"/>
            </a:lvl5pPr>
          </a:lstStyle>
          <a:p>
            <a:pPr lvl="0"/>
            <a:r>
              <a:rPr lang="ja-JP" altLang="en-US" dirty="0"/>
              <a:t>マスタ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p>
        </p:txBody>
      </p:sp>
      <p:sp>
        <p:nvSpPr>
          <p:cNvPr id="5" name="Rectangle 6"/>
          <p:cNvSpPr>
            <a:spLocks noGrp="1" noChangeArrowheads="1"/>
          </p:cNvSpPr>
          <p:nvPr>
            <p:ph type="sldNum" sz="quarter" idx="11"/>
          </p:nvPr>
        </p:nvSpPr>
        <p:spPr/>
        <p:txBody>
          <a:bodyPr/>
          <a:lstStyle>
            <a:lvl1pPr>
              <a:defRPr/>
            </a:lvl1pPr>
          </a:lstStyle>
          <a:p>
            <a:pPr>
              <a:defRPr/>
            </a:pPr>
            <a:fld id="{437EB465-030E-407A-8915-648F2594A060}" type="slidenum">
              <a:rPr lang="ja-JP" altLang="de-DE"/>
              <a:t>‹#›</a:t>
            </a:fld>
            <a:endParaRPr lang="de-DE" altLang="ja-JP"/>
          </a:p>
        </p:txBody>
      </p:sp>
      <p:sp>
        <p:nvSpPr>
          <p:cNvPr id="10" name="Rectangle 3"/>
          <p:cNvSpPr>
            <a:spLocks noGrp="1" noChangeArrowheads="1"/>
          </p:cNvSpPr>
          <p:nvPr>
            <p:ph type="ftr" sz="quarter" idx="3"/>
          </p:nvPr>
        </p:nvSpPr>
        <p:spPr>
          <a:xfrm>
            <a:off x="8095313" y="6635457"/>
            <a:ext cx="4022725" cy="201613"/>
          </a:xfrm>
          <a:prstGeom prst="rect">
            <a:avLst/>
          </a:prstGeom>
          <a:noFill/>
          <a:ln w="9525">
            <a:noFill/>
            <a:miter lim="800000"/>
          </a:ln>
          <a:effectLst/>
        </p:spPr>
        <p:txBody>
          <a:bodyPr vert="horz" wrap="square" lIns="0" tIns="0" rIns="0" bIns="0" numCol="1" anchor="ctr" anchorCtr="0" compatLnSpc="1"/>
          <a:lstStyle>
            <a:lvl1pPr>
              <a:defRPr kumimoji="0" lang="en-US" altLang="ja-JP" sz="1000" smtClean="0">
                <a:solidFill>
                  <a:schemeClr val="bg1"/>
                </a:solidFill>
                <a:effectLst/>
                <a:latin typeface="Arial" panose="020B0604020202020204" pitchFamily="34" charset="0"/>
                <a:ea typeface="MS PGothic" panose="020B0600070205080204" pitchFamily="50" charset="-128"/>
              </a:defRPr>
            </a:lvl1pPr>
          </a:lstStyle>
          <a:p>
            <a:pPr algn="r"/>
            <a:r>
              <a:rPr lang="en-US" dirty="0"/>
              <a:t>Copyright 2021 vivo Limited</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Vivo">
    <p:bg>
      <p:bgRef idx="1001">
        <a:schemeClr val="bg1"/>
      </p:bgRef>
    </p:bg>
    <p:spTree>
      <p:nvGrpSpPr>
        <p:cNvPr id="1" name=""/>
        <p:cNvGrpSpPr/>
        <p:nvPr/>
      </p:nvGrpSpPr>
      <p:grpSpPr>
        <a:xfrm>
          <a:off x="0" y="0"/>
          <a:ext cx="0" cy="0"/>
          <a:chOff x="0" y="0"/>
          <a:chExt cx="0" cy="0"/>
        </a:xfrm>
      </p:grpSpPr>
      <p:sp>
        <p:nvSpPr>
          <p:cNvPr id="12" name="正方形/長方形 11"/>
          <p:cNvSpPr/>
          <p:nvPr userDrawn="1"/>
        </p:nvSpPr>
        <p:spPr>
          <a:xfrm>
            <a:off x="0" y="1700808"/>
            <a:ext cx="12191558" cy="3312369"/>
          </a:xfrm>
          <a:prstGeom prst="rect">
            <a:avLst/>
          </a:prstGeom>
          <a:gradFill flip="none" rotWithShape="1">
            <a:gsLst>
              <a:gs pos="0">
                <a:srgbClr val="1E3C90"/>
              </a:gs>
              <a:gs pos="50000">
                <a:srgbClr val="3366FF">
                  <a:shade val="67500"/>
                  <a:satMod val="115000"/>
                </a:srgbClr>
              </a:gs>
              <a:gs pos="100000">
                <a:srgbClr val="6699FF"/>
              </a:gs>
            </a:gsLst>
            <a:lin ang="10800000" scaled="1"/>
            <a:tileRect/>
          </a:gradFill>
          <a:ln w="95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lstStyle/>
          <a:p>
            <a:pPr algn="ctr" fontAlgn="ctr"/>
            <a:endParaRPr kumimoji="1" lang="ja-JP" altLang="en-US" dirty="0">
              <a:solidFill>
                <a:srgbClr val="000000"/>
              </a:solidFill>
              <a:latin typeface="MS PGothic" panose="020B0600070205080204" pitchFamily="50" charset="-128"/>
              <a:ea typeface="MS PGothic" panose="020B0600070205080204" pitchFamily="50" charset="-128"/>
            </a:endParaRPr>
          </a:p>
        </p:txBody>
      </p:sp>
      <p:sp>
        <p:nvSpPr>
          <p:cNvPr id="2" name="Rectangle 6"/>
          <p:cNvSpPr>
            <a:spLocks noChangeArrowheads="1"/>
          </p:cNvSpPr>
          <p:nvPr userDrawn="1"/>
        </p:nvSpPr>
        <p:spPr bwMode="gray">
          <a:xfrm>
            <a:off x="480484" y="3789363"/>
            <a:ext cx="11040533" cy="2519362"/>
          </a:xfrm>
          <a:prstGeom prst="rect">
            <a:avLst/>
          </a:prstGeom>
          <a:noFill/>
          <a:ln w="9525">
            <a:noFill/>
            <a:miter lim="800000"/>
          </a:ln>
        </p:spPr>
        <p:txBody>
          <a:bodyPr lIns="0" tIns="0" rIns="0" bIns="0"/>
          <a:lstStyle/>
          <a:p>
            <a:pPr indent="304800" defTabSz="457200">
              <a:spcBef>
                <a:spcPct val="10000"/>
              </a:spcBef>
              <a:spcAft>
                <a:spcPct val="10000"/>
              </a:spcAft>
              <a:buClr>
                <a:srgbClr val="87867E"/>
              </a:buClr>
              <a:buFont typeface="Wingdings" panose="05000000000000000000" pitchFamily="2" charset="2"/>
              <a:buChar char="n"/>
              <a:defRPr/>
            </a:pPr>
            <a:endParaRPr lang="ja-JP" altLang="de-DE" sz="2800" dirty="0">
              <a:latin typeface="Arial" panose="020B0604020202020204" pitchFamily="34" charset="0"/>
              <a:ea typeface="MS PGothic" panose="020B0600070205080204" pitchFamily="50" charset="-128"/>
            </a:endParaRPr>
          </a:p>
        </p:txBody>
      </p:sp>
      <p:sp>
        <p:nvSpPr>
          <p:cNvPr id="5" name="テキスト ボックス 4"/>
          <p:cNvSpPr txBox="1"/>
          <p:nvPr userDrawn="1"/>
        </p:nvSpPr>
        <p:spPr>
          <a:xfrm>
            <a:off x="4437313" y="2924944"/>
            <a:ext cx="3279359" cy="830997"/>
          </a:xfrm>
          <a:prstGeom prst="rect">
            <a:avLst/>
          </a:prstGeom>
          <a:noFill/>
        </p:spPr>
        <p:txBody>
          <a:bodyPr wrap="none" rtlCol="0">
            <a:spAutoFit/>
          </a:bodyPr>
          <a:lstStyle/>
          <a:p>
            <a:r>
              <a:rPr kumimoji="1" lang="en-US" altLang="ja-JP" sz="4800" b="1" dirty="0">
                <a:solidFill>
                  <a:schemeClr val="bg1"/>
                </a:solidFill>
                <a:latin typeface="Arial" panose="020B0604020202020204" pitchFamily="34" charset="0"/>
                <a:cs typeface="Arial" panose="020B0604020202020204" pitchFamily="34" charset="0"/>
              </a:rPr>
              <a:t>Thank</a:t>
            </a:r>
            <a:r>
              <a:rPr kumimoji="1" lang="en-US" altLang="ja-JP" sz="4800" b="1" baseline="0" dirty="0">
                <a:solidFill>
                  <a:schemeClr val="bg1"/>
                </a:solidFill>
                <a:latin typeface="Arial" panose="020B0604020202020204" pitchFamily="34" charset="0"/>
                <a:cs typeface="Arial" panose="020B0604020202020204" pitchFamily="34" charset="0"/>
              </a:rPr>
              <a:t> You</a:t>
            </a:r>
            <a:endParaRPr kumimoji="1" lang="ja-JP" altLang="en-US" sz="4800" b="1" dirty="0">
              <a:solidFill>
                <a:schemeClr val="bg1"/>
              </a:solidFill>
              <a:latin typeface="Arial" panose="020B0604020202020204" pitchFamily="34" charset="0"/>
              <a:cs typeface="Arial" panose="020B0604020202020204" pitchFamily="34" charset="0"/>
            </a:endParaRPr>
          </a:p>
        </p:txBody>
      </p:sp>
      <p:pic>
        <p:nvPicPr>
          <p:cNvPr id="8" name="图片 25"/>
          <p:cNvPicPr>
            <a:picLocks noChangeAspect="1"/>
          </p:cNvPicPr>
          <p:nvPr userDrawn="1"/>
        </p:nvPicPr>
        <p:blipFill>
          <a:blip r:embed="rId2" cstate="email"/>
          <a:stretch>
            <a:fillRect/>
          </a:stretch>
        </p:blipFill>
        <p:spPr>
          <a:xfrm>
            <a:off x="10272464" y="1903494"/>
            <a:ext cx="1415848" cy="373378"/>
          </a:xfrm>
          <a:prstGeom prst="rect">
            <a:avLst/>
          </a:prstGeom>
        </p:spPr>
      </p:pic>
      <p:sp>
        <p:nvSpPr>
          <p:cNvPr id="10" name="正方形/長方形 9"/>
          <p:cNvSpPr/>
          <p:nvPr userDrawn="1"/>
        </p:nvSpPr>
        <p:spPr>
          <a:xfrm>
            <a:off x="442" y="6632844"/>
            <a:ext cx="12191558" cy="225141"/>
          </a:xfrm>
          <a:prstGeom prst="rect">
            <a:avLst/>
          </a:prstGeom>
          <a:gradFill flip="none" rotWithShape="1">
            <a:gsLst>
              <a:gs pos="0">
                <a:srgbClr val="1E3C90"/>
              </a:gs>
              <a:gs pos="50000">
                <a:srgbClr val="3366FF">
                  <a:shade val="67500"/>
                  <a:satMod val="115000"/>
                </a:srgbClr>
              </a:gs>
              <a:gs pos="100000">
                <a:srgbClr val="6699FF"/>
              </a:gs>
            </a:gsLst>
            <a:lin ang="10800000" scaled="1"/>
            <a:tileRect/>
          </a:gradFill>
          <a:ln w="95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lstStyle/>
          <a:p>
            <a:pPr algn="ctr" fontAlgn="ctr"/>
            <a:endParaRPr kumimoji="1" lang="ja-JP" altLang="en-US" dirty="0">
              <a:solidFill>
                <a:srgbClr val="000000"/>
              </a:solidFill>
              <a:latin typeface="MS PGothic" panose="020B0600070205080204" pitchFamily="50" charset="-128"/>
              <a:ea typeface="MS PGothic" panose="020B0600070205080204" pitchFamily="50" charset="-128"/>
            </a:endParaRPr>
          </a:p>
        </p:txBody>
      </p:sp>
      <p:sp>
        <p:nvSpPr>
          <p:cNvPr id="11" name="正方形/長方形 10"/>
          <p:cNvSpPr/>
          <p:nvPr userDrawn="1"/>
        </p:nvSpPr>
        <p:spPr>
          <a:xfrm>
            <a:off x="65" y="0"/>
            <a:ext cx="12191558" cy="225141"/>
          </a:xfrm>
          <a:prstGeom prst="rect">
            <a:avLst/>
          </a:prstGeom>
          <a:gradFill flip="none" rotWithShape="1">
            <a:gsLst>
              <a:gs pos="0">
                <a:srgbClr val="1E3C90"/>
              </a:gs>
              <a:gs pos="50000">
                <a:srgbClr val="3366FF">
                  <a:shade val="67500"/>
                  <a:satMod val="115000"/>
                </a:srgbClr>
              </a:gs>
              <a:gs pos="100000">
                <a:srgbClr val="6699FF"/>
              </a:gs>
            </a:gsLst>
            <a:lin ang="10800000" scaled="1"/>
            <a:tileRect/>
          </a:gradFill>
          <a:ln w="95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lstStyle/>
          <a:p>
            <a:pPr algn="ctr" fontAlgn="ctr"/>
            <a:endParaRPr kumimoji="1" lang="ja-JP" altLang="en-US" dirty="0">
              <a:solidFill>
                <a:srgbClr val="000000"/>
              </a:solidFill>
              <a:latin typeface="MS PGothic" panose="020B0600070205080204" pitchFamily="50" charset="-128"/>
              <a:ea typeface="MS PGothic" panose="020B0600070205080204" pitchFamily="50" charset="-128"/>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3目录">
    <p:bg>
      <p:bgPr>
        <a:solidFill>
          <a:schemeClr val="bg1"/>
        </a:solidFill>
        <a:effectLst/>
      </p:bgPr>
    </p:bg>
    <p:spTree>
      <p:nvGrpSpPr>
        <p:cNvPr id="1" name=""/>
        <p:cNvGrpSpPr/>
        <p:nvPr/>
      </p:nvGrpSpPr>
      <p:grpSpPr>
        <a:xfrm>
          <a:off x="0" y="0"/>
          <a:ext cx="0" cy="0"/>
          <a:chOff x="0" y="0"/>
          <a:chExt cx="0" cy="0"/>
        </a:xfrm>
      </p:grpSpPr>
      <p:sp>
        <p:nvSpPr>
          <p:cNvPr id="37" name="文本占位符 2"/>
          <p:cNvSpPr>
            <a:spLocks noGrp="1"/>
          </p:cNvSpPr>
          <p:nvPr>
            <p:ph type="body" sz="quarter" idx="28" hasCustomPrompt="1"/>
          </p:nvPr>
        </p:nvSpPr>
        <p:spPr>
          <a:xfrm>
            <a:off x="829594" y="1996021"/>
            <a:ext cx="10477388" cy="4475423"/>
          </a:xfrm>
        </p:spPr>
        <p:txBody>
          <a:bodyPr>
            <a:normAutofit/>
          </a:bodyPr>
          <a:lstStyle>
            <a:lvl1pPr marL="371475" marR="0" indent="-371475" algn="l" defTabSz="914400" rtl="0" eaLnBrk="1" fontAlgn="auto" latinLnBrk="0" hangingPunct="1">
              <a:lnSpc>
                <a:spcPct val="150000"/>
              </a:lnSpc>
              <a:spcBef>
                <a:spcPts val="1000"/>
              </a:spcBef>
              <a:spcAft>
                <a:spcPts val="0"/>
              </a:spcAft>
              <a:buClrTx/>
              <a:buSzTx/>
              <a:buFont typeface="+mj-lt"/>
              <a:buAutoNum type="arabicPeriod"/>
              <a:defRPr sz="1800" b="0" i="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vl2pPr marL="457200" indent="0">
              <a:buNone/>
              <a:defRPr sz="1800" b="0" i="0">
                <a:solidFill>
                  <a:schemeClr val="bg1"/>
                </a:solidFill>
                <a:latin typeface="vivo type CNS" charset="-122"/>
                <a:ea typeface="vivo type CNS" charset="-122"/>
                <a:cs typeface="vivo type CNS" charset="-122"/>
              </a:defRPr>
            </a:lvl2pPr>
            <a:lvl3pPr marL="914400" indent="0">
              <a:buNone/>
              <a:defRPr sz="1800" b="0" i="0">
                <a:solidFill>
                  <a:schemeClr val="bg1"/>
                </a:solidFill>
                <a:latin typeface="vivo type CNS" charset="-122"/>
                <a:ea typeface="vivo type CNS" charset="-122"/>
                <a:cs typeface="vivo type CNS" charset="-122"/>
              </a:defRPr>
            </a:lvl3pPr>
            <a:lvl4pPr marL="1371600" indent="0">
              <a:buNone/>
              <a:defRPr sz="1800" b="0" i="0">
                <a:solidFill>
                  <a:schemeClr val="bg1"/>
                </a:solidFill>
                <a:latin typeface="vivo type CNS" charset="-122"/>
                <a:ea typeface="vivo type CNS" charset="-122"/>
                <a:cs typeface="vivo type CNS" charset="-122"/>
              </a:defRPr>
            </a:lvl4pPr>
            <a:lvl5pPr marL="1828800" indent="0">
              <a:buNone/>
              <a:defRPr sz="1800" b="0" i="0">
                <a:solidFill>
                  <a:schemeClr val="bg1"/>
                </a:solidFill>
                <a:latin typeface="vivo type CNS" charset="-122"/>
                <a:ea typeface="vivo type CNS" charset="-122"/>
                <a:cs typeface="vivo type CNS" charset="-122"/>
              </a:defRPr>
            </a:lvl5pPr>
          </a:lstStyle>
          <a:p>
            <a:pPr lvl="0"/>
            <a:r>
              <a:rPr kumimoji="1" lang="en-US" altLang="zh-CN" dirty="0"/>
              <a:t>topic one</a:t>
            </a:r>
          </a:p>
          <a:p>
            <a:pPr lvl="0"/>
            <a:r>
              <a:rPr kumimoji="1" lang="en-US" altLang="zh-CN" dirty="0"/>
              <a:t>topic two</a:t>
            </a:r>
          </a:p>
          <a:p>
            <a:pPr lvl="0"/>
            <a:r>
              <a:rPr kumimoji="1" lang="en-US" altLang="zh-CN" dirty="0"/>
              <a:t>topic three</a:t>
            </a:r>
          </a:p>
          <a:p>
            <a:pPr lvl="0"/>
            <a:r>
              <a:rPr kumimoji="1" lang="en-US" altLang="zh-CN" dirty="0"/>
              <a:t>topic four</a:t>
            </a:r>
          </a:p>
          <a:p>
            <a:pPr lvl="0"/>
            <a:r>
              <a:rPr kumimoji="1" lang="en-US" altLang="zh-CN" dirty="0"/>
              <a:t>topic five</a:t>
            </a:r>
            <a:r>
              <a:rPr kumimoji="1" lang="zh-CN" altLang="en-US" dirty="0"/>
              <a:t> </a:t>
            </a:r>
            <a:endParaRPr kumimoji="1" lang="en-US" altLang="zh-CN" dirty="0"/>
          </a:p>
        </p:txBody>
      </p:sp>
      <p:sp>
        <p:nvSpPr>
          <p:cNvPr id="77" name="矩形 76"/>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8" name="矩形 77"/>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9" name="文本框 78"/>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0" name="组 176"/>
          <p:cNvGrpSpPr/>
          <p:nvPr/>
        </p:nvGrpSpPr>
        <p:grpSpPr>
          <a:xfrm>
            <a:off x="-3386918" y="1009241"/>
            <a:ext cx="2795791" cy="348813"/>
            <a:chOff x="-5043485" y="1324983"/>
            <a:chExt cx="4785749" cy="538842"/>
          </a:xfrm>
        </p:grpSpPr>
        <p:sp>
          <p:nvSpPr>
            <p:cNvPr id="81" name="矩形 80"/>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2" name="矩形 81"/>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3" name="矩形 82"/>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4" name="矩形 83"/>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5" name="文本框 84"/>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6" name="组 183"/>
          <p:cNvGrpSpPr/>
          <p:nvPr/>
        </p:nvGrpSpPr>
        <p:grpSpPr>
          <a:xfrm>
            <a:off x="-3386918" y="1862479"/>
            <a:ext cx="2795791" cy="348813"/>
            <a:chOff x="16164196" y="17668285"/>
            <a:chExt cx="4785749" cy="486635"/>
          </a:xfrm>
        </p:grpSpPr>
        <p:sp>
          <p:nvSpPr>
            <p:cNvPr id="108" name="矩形 107"/>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9" name="矩形 108"/>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0" name="矩形 109"/>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1" name="矩形 110"/>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2" name="矩形 111"/>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矩形 114"/>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6" name="文本框 115"/>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7" name="组 209"/>
          <p:cNvGrpSpPr/>
          <p:nvPr/>
        </p:nvGrpSpPr>
        <p:grpSpPr>
          <a:xfrm>
            <a:off x="-3398070" y="4458239"/>
            <a:ext cx="2806943" cy="351124"/>
            <a:chOff x="-3429000" y="9944467"/>
            <a:chExt cx="3171264" cy="702248"/>
          </a:xfrm>
        </p:grpSpPr>
        <p:sp>
          <p:nvSpPr>
            <p:cNvPr id="118" name="矩形 117"/>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1" name="矩形 120"/>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2" name="文本框 121"/>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3" name="矩形 122"/>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文本框 126"/>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8" name="矩形 127"/>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文本框 133"/>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35" name="文本框 134"/>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36" name="组 65"/>
          <p:cNvGrpSpPr/>
          <p:nvPr/>
        </p:nvGrpSpPr>
        <p:grpSpPr>
          <a:xfrm>
            <a:off x="-3400879" y="2739059"/>
            <a:ext cx="2809752" cy="348813"/>
            <a:chOff x="5058585" y="17714855"/>
            <a:chExt cx="4833751" cy="515167"/>
          </a:xfrm>
        </p:grpSpPr>
        <p:sp>
          <p:nvSpPr>
            <p:cNvPr id="137" name="矩形 136"/>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1" name="文本框 140"/>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42" name="组 88"/>
          <p:cNvGrpSpPr/>
          <p:nvPr/>
        </p:nvGrpSpPr>
        <p:grpSpPr>
          <a:xfrm>
            <a:off x="-3388739" y="3603967"/>
            <a:ext cx="2797612" cy="348813"/>
            <a:chOff x="10651243" y="17726064"/>
            <a:chExt cx="4775839" cy="526796"/>
          </a:xfrm>
        </p:grpSpPr>
        <p:sp>
          <p:nvSpPr>
            <p:cNvPr id="143" name="矩形 142"/>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7" name="文本框 146"/>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8" name="文本框 147"/>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9" name="文本框 148"/>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1" name="文本框 150"/>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2" name="文本框 151"/>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3" name="文本框 152"/>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4" name="文本框 153"/>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63" name="图片 62"/>
          <p:cNvPicPr>
            <a:picLocks noChangeAspect="1"/>
          </p:cNvPicPr>
          <p:nvPr/>
        </p:nvPicPr>
        <p:blipFill>
          <a:blip r:embed="rId2" cstate="email"/>
          <a:stretch>
            <a:fillRect/>
          </a:stretch>
        </p:blipFill>
        <p:spPr>
          <a:xfrm>
            <a:off x="10625745" y="317694"/>
            <a:ext cx="979635" cy="257702"/>
          </a:xfrm>
          <a:prstGeom prst="rect">
            <a:avLst/>
          </a:prstGeom>
        </p:spPr>
      </p:pic>
      <p:sp>
        <p:nvSpPr>
          <p:cNvPr id="62" name="Textplatzhalter 8"/>
          <p:cNvSpPr>
            <a:spLocks noGrp="1"/>
          </p:cNvSpPr>
          <p:nvPr>
            <p:ph type="body" sz="quarter" idx="38" hasCustomPrompt="1"/>
          </p:nvPr>
        </p:nvSpPr>
        <p:spPr>
          <a:xfrm>
            <a:off x="818265" y="793944"/>
            <a:ext cx="5399968" cy="456860"/>
          </a:xfrm>
          <a:prstGeom prst="rect">
            <a:avLst/>
          </a:prstGeom>
        </p:spPr>
        <p:txBody>
          <a:bodyPr lIns="0" tIns="0" rIns="0" bIns="0" anchor="ctr">
            <a:noAutofit/>
          </a:bodyPr>
          <a:lstStyle>
            <a:lvl1pPr marL="0" indent="0">
              <a:lnSpc>
                <a:spcPct val="150000"/>
              </a:lnSpc>
              <a:spcBef>
                <a:spcPts val="0"/>
              </a:spcBef>
              <a:spcAft>
                <a:spcPts val="0"/>
              </a:spcAft>
              <a:buNone/>
              <a:defRPr sz="27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目录 </a:t>
            </a:r>
            <a:r>
              <a:rPr lang="en-US" altLang="zh-CN" noProof="0" dirty="0"/>
              <a:t>content</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6标题页面">
    <p:spTree>
      <p:nvGrpSpPr>
        <p:cNvPr id="1" name=""/>
        <p:cNvGrpSpPr/>
        <p:nvPr/>
      </p:nvGrpSpPr>
      <p:grpSpPr>
        <a:xfrm>
          <a:off x="0" y="0"/>
          <a:ext cx="0" cy="0"/>
          <a:chOff x="0" y="0"/>
          <a:chExt cx="0" cy="0"/>
        </a:xfrm>
      </p:grpSpPr>
      <p:sp>
        <p:nvSpPr>
          <p:cNvPr id="35" name="矩形 34"/>
          <p:cNvSpPr/>
          <p:nvPr/>
        </p:nvSpPr>
        <p:spPr>
          <a:xfrm>
            <a:off x="0" y="0"/>
            <a:ext cx="12192000" cy="6858000"/>
          </a:xfrm>
          <a:prstGeom prst="rect">
            <a:avLst/>
          </a:prstGeom>
          <a:solidFill>
            <a:srgbClr val="415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latin typeface="vivo type CN简 Regular" panose="02000500000000000000" charset="-122"/>
              <a:ea typeface="vivo type CN简 Regular" panose="02000500000000000000" charset="-122"/>
            </a:endParaRPr>
          </a:p>
        </p:txBody>
      </p:sp>
      <p:sp>
        <p:nvSpPr>
          <p:cNvPr id="36" name="Textplatzhalter 3"/>
          <p:cNvSpPr>
            <a:spLocks noGrp="1"/>
          </p:cNvSpPr>
          <p:nvPr>
            <p:ph type="body" sz="quarter" idx="26" hasCustomPrompt="1"/>
          </p:nvPr>
        </p:nvSpPr>
        <p:spPr>
          <a:xfrm>
            <a:off x="569156" y="2183384"/>
            <a:ext cx="7604082" cy="473390"/>
          </a:xfrm>
        </p:spPr>
        <p:txBody>
          <a:bodyPr anchor="b">
            <a:noAutofit/>
          </a:bodyPr>
          <a:lstStyle>
            <a:lvl1pPr marL="0" indent="0">
              <a:lnSpc>
                <a:spcPct val="100000"/>
              </a:lnSpc>
              <a:buFont typeface="+mj-lt"/>
              <a:buNone/>
              <a:defRPr sz="3600" b="0" i="0" spc="-75" baseline="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kumimoji="1" lang="en-US" altLang="zh-CN" dirty="0"/>
              <a:t>Topic one </a:t>
            </a:r>
            <a:r>
              <a:rPr kumimoji="1" lang="zh-CN" altLang="en-US" dirty="0"/>
              <a:t>标题此处添加</a:t>
            </a:r>
            <a:endParaRPr kumimoji="1" lang="en-US" altLang="zh-CN" dirty="0"/>
          </a:p>
        </p:txBody>
      </p:sp>
      <p:sp>
        <p:nvSpPr>
          <p:cNvPr id="37" name="Textplatzhalter 3"/>
          <p:cNvSpPr>
            <a:spLocks noGrp="1"/>
          </p:cNvSpPr>
          <p:nvPr>
            <p:ph type="body" sz="quarter" idx="27" hasCustomPrompt="1"/>
          </p:nvPr>
        </p:nvSpPr>
        <p:spPr>
          <a:xfrm>
            <a:off x="568518" y="2857771"/>
            <a:ext cx="11036862" cy="690276"/>
          </a:xfrm>
        </p:spPr>
        <p:txBody>
          <a:bodyPr anchor="t">
            <a:noAutofit/>
          </a:bodyPr>
          <a:lstStyle>
            <a:lvl1pPr marL="0" indent="0">
              <a:lnSpc>
                <a:spcPct val="100000"/>
              </a:lnSpc>
              <a:buNone/>
              <a:defRPr sz="2000" b="0" i="0" spc="-75" baseline="0">
                <a:solidFill>
                  <a:srgbClr val="E5E5E5"/>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
        <p:nvSpPr>
          <p:cNvPr id="77" name="矩形 76"/>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8" name="矩形 77"/>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9" name="文本框 78"/>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0" name="组 176"/>
          <p:cNvGrpSpPr/>
          <p:nvPr/>
        </p:nvGrpSpPr>
        <p:grpSpPr>
          <a:xfrm>
            <a:off x="-3386918" y="1009241"/>
            <a:ext cx="2795791" cy="348813"/>
            <a:chOff x="-5043485" y="1324983"/>
            <a:chExt cx="4785749" cy="538842"/>
          </a:xfrm>
        </p:grpSpPr>
        <p:sp>
          <p:nvSpPr>
            <p:cNvPr id="81" name="矩形 80"/>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2" name="矩形 81"/>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3" name="矩形 82"/>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4" name="矩形 83"/>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5" name="文本框 84"/>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6" name="组 183"/>
          <p:cNvGrpSpPr/>
          <p:nvPr/>
        </p:nvGrpSpPr>
        <p:grpSpPr>
          <a:xfrm>
            <a:off x="-3386918" y="1862479"/>
            <a:ext cx="2795791" cy="348813"/>
            <a:chOff x="16164196" y="17668285"/>
            <a:chExt cx="4785749" cy="486635"/>
          </a:xfrm>
        </p:grpSpPr>
        <p:sp>
          <p:nvSpPr>
            <p:cNvPr id="87" name="矩形 86"/>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8" name="矩形 87"/>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0" name="矩形 89"/>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0" name="矩形 109"/>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1" name="矩形 110"/>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2" name="矩形 111"/>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文本框 114"/>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6" name="组 209"/>
          <p:cNvGrpSpPr/>
          <p:nvPr/>
        </p:nvGrpSpPr>
        <p:grpSpPr>
          <a:xfrm>
            <a:off x="-3398070" y="4458239"/>
            <a:ext cx="2806943" cy="351124"/>
            <a:chOff x="-3429000" y="9944467"/>
            <a:chExt cx="3171264" cy="702248"/>
          </a:xfrm>
        </p:grpSpPr>
        <p:sp>
          <p:nvSpPr>
            <p:cNvPr id="117" name="矩形 116"/>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8" name="矩形 117"/>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1" name="文本框 120"/>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2" name="矩形 121"/>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文本框 125"/>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7" name="矩形 126"/>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文本框 132"/>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34" name="文本框 133"/>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35" name="组 65"/>
          <p:cNvGrpSpPr/>
          <p:nvPr/>
        </p:nvGrpSpPr>
        <p:grpSpPr>
          <a:xfrm>
            <a:off x="-3400879" y="2739059"/>
            <a:ext cx="2809752" cy="348813"/>
            <a:chOff x="5058585" y="17714855"/>
            <a:chExt cx="4833751" cy="515167"/>
          </a:xfrm>
        </p:grpSpPr>
        <p:sp>
          <p:nvSpPr>
            <p:cNvPr id="136" name="矩形 135"/>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0" name="文本框 139"/>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41" name="组 88"/>
          <p:cNvGrpSpPr/>
          <p:nvPr/>
        </p:nvGrpSpPr>
        <p:grpSpPr>
          <a:xfrm>
            <a:off x="-3388739" y="3603967"/>
            <a:ext cx="2797612" cy="348813"/>
            <a:chOff x="10651243" y="17726064"/>
            <a:chExt cx="4775839" cy="526796"/>
          </a:xfrm>
        </p:grpSpPr>
        <p:sp>
          <p:nvSpPr>
            <p:cNvPr id="142" name="矩形 141"/>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矩形 142"/>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6" name="文本框 145"/>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7" name="文本框 146"/>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8" name="文本框 147"/>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9" name="文本框 148"/>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1" name="文本框 150"/>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2" name="文本框 151"/>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3" name="文本框 152"/>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65" name="图片 64"/>
          <p:cNvPicPr>
            <a:picLocks noChangeAspect="1"/>
          </p:cNvPicPr>
          <p:nvPr/>
        </p:nvPicPr>
        <p:blipFill>
          <a:blip r:embed="rId2" cstate="email"/>
          <a:stretch>
            <a:fillRect/>
          </a:stretch>
        </p:blipFill>
        <p:spPr>
          <a:xfrm>
            <a:off x="10625744" y="317694"/>
            <a:ext cx="979636" cy="257702"/>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7内容页">
    <p:spTree>
      <p:nvGrpSpPr>
        <p:cNvPr id="1" name=""/>
        <p:cNvGrpSpPr/>
        <p:nvPr/>
      </p:nvGrpSpPr>
      <p:grpSpPr>
        <a:xfrm>
          <a:off x="0" y="0"/>
          <a:ext cx="0" cy="0"/>
          <a:chOff x="0" y="0"/>
          <a:chExt cx="0" cy="0"/>
        </a:xfrm>
      </p:grpSpPr>
      <p:sp>
        <p:nvSpPr>
          <p:cNvPr id="78" name="矩形 77"/>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9" name="矩形 78"/>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81" name="文本框 80"/>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2" name="组 176"/>
          <p:cNvGrpSpPr/>
          <p:nvPr/>
        </p:nvGrpSpPr>
        <p:grpSpPr>
          <a:xfrm>
            <a:off x="-3386918" y="1009241"/>
            <a:ext cx="2795791" cy="348813"/>
            <a:chOff x="-5043485" y="1324983"/>
            <a:chExt cx="4785749" cy="538842"/>
          </a:xfrm>
        </p:grpSpPr>
        <p:sp>
          <p:nvSpPr>
            <p:cNvPr id="83" name="矩形 82"/>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5" name="矩形 84"/>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6" name="矩形 85"/>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矩形 86"/>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8" name="文本框 87"/>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5" name="组 183"/>
          <p:cNvGrpSpPr/>
          <p:nvPr/>
        </p:nvGrpSpPr>
        <p:grpSpPr>
          <a:xfrm>
            <a:off x="-3386918" y="1862479"/>
            <a:ext cx="2795791" cy="348813"/>
            <a:chOff x="16164196" y="17668285"/>
            <a:chExt cx="4785749" cy="486635"/>
          </a:xfrm>
        </p:grpSpPr>
        <p:sp>
          <p:nvSpPr>
            <p:cNvPr id="116" name="矩形 115"/>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8" name="矩形 117"/>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1" name="矩形 120"/>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矩形 121"/>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文本框 124"/>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26" name="组 209"/>
          <p:cNvGrpSpPr/>
          <p:nvPr/>
        </p:nvGrpSpPr>
        <p:grpSpPr>
          <a:xfrm>
            <a:off x="-3398070" y="4458239"/>
            <a:ext cx="2806943" cy="351124"/>
            <a:chOff x="-3429000" y="9944467"/>
            <a:chExt cx="3171264" cy="702248"/>
          </a:xfrm>
        </p:grpSpPr>
        <p:sp>
          <p:nvSpPr>
            <p:cNvPr id="127" name="矩形 126"/>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1" name="文本框 130"/>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2" name="矩形 131"/>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文本框 135"/>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7" name="矩形 136"/>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文本框 142"/>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4" name="文本框 143"/>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45" name="组 65"/>
          <p:cNvGrpSpPr/>
          <p:nvPr/>
        </p:nvGrpSpPr>
        <p:grpSpPr>
          <a:xfrm>
            <a:off x="-3400879" y="2739059"/>
            <a:ext cx="2809752" cy="348813"/>
            <a:chOff x="5058585" y="17714855"/>
            <a:chExt cx="4833751" cy="515167"/>
          </a:xfrm>
        </p:grpSpPr>
        <p:sp>
          <p:nvSpPr>
            <p:cNvPr id="146" name="矩形 145"/>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0" name="文本框 149"/>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1" name="组 88"/>
          <p:cNvGrpSpPr/>
          <p:nvPr/>
        </p:nvGrpSpPr>
        <p:grpSpPr>
          <a:xfrm>
            <a:off x="-3388739" y="3603967"/>
            <a:ext cx="2797612" cy="348813"/>
            <a:chOff x="10651243" y="17726064"/>
            <a:chExt cx="4775839" cy="526796"/>
          </a:xfrm>
        </p:grpSpPr>
        <p:sp>
          <p:nvSpPr>
            <p:cNvPr id="152" name="矩形 151"/>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6" name="文本框 155"/>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7" name="文本框 156"/>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8" name="文本框 157"/>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9" name="文本框 158"/>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0" name="文本框 159"/>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1" name="文本框 160"/>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2" name="文本框 161"/>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3" name="文本框 162"/>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73" name="内容占位符 3"/>
          <p:cNvSpPr>
            <a:spLocks noGrp="1"/>
          </p:cNvSpPr>
          <p:nvPr>
            <p:ph sz="quarter" idx="59"/>
          </p:nvPr>
        </p:nvSpPr>
        <p:spPr>
          <a:xfrm>
            <a:off x="567671" y="1353477"/>
            <a:ext cx="11033080" cy="5131822"/>
          </a:xfrm>
        </p:spPr>
        <p:txBody>
          <a:bodyPr anchor="t">
            <a:normAutofit/>
          </a:bodyPr>
          <a:lstStyle>
            <a:lvl1pPr marL="228600"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68935"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385"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11239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p:txBody>
      </p:sp>
      <p:pic>
        <p:nvPicPr>
          <p:cNvPr id="63" name="图片 62"/>
          <p:cNvPicPr>
            <a:picLocks noChangeAspect="1"/>
          </p:cNvPicPr>
          <p:nvPr/>
        </p:nvPicPr>
        <p:blipFill>
          <a:blip r:embed="rId2" cstate="email"/>
          <a:stretch>
            <a:fillRect/>
          </a:stretch>
        </p:blipFill>
        <p:spPr>
          <a:xfrm>
            <a:off x="10625745" y="317694"/>
            <a:ext cx="979635" cy="257702"/>
          </a:xfrm>
          <a:prstGeom prst="rect">
            <a:avLst/>
          </a:prstGeom>
        </p:spPr>
      </p:pic>
      <p:sp>
        <p:nvSpPr>
          <p:cNvPr id="67"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68"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9内容页">
    <p:spTree>
      <p:nvGrpSpPr>
        <p:cNvPr id="1" name=""/>
        <p:cNvGrpSpPr/>
        <p:nvPr/>
      </p:nvGrpSpPr>
      <p:grpSpPr>
        <a:xfrm>
          <a:off x="0" y="0"/>
          <a:ext cx="0" cy="0"/>
          <a:chOff x="0" y="0"/>
          <a:chExt cx="0" cy="0"/>
        </a:xfrm>
      </p:grpSpPr>
      <p:sp>
        <p:nvSpPr>
          <p:cNvPr id="38" name="矩形 37"/>
          <p:cNvSpPr/>
          <p:nvPr/>
        </p:nvSpPr>
        <p:spPr>
          <a:xfrm>
            <a:off x="569156" y="1306186"/>
            <a:ext cx="11036224" cy="5165259"/>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0" name="内容占位符 3"/>
          <p:cNvSpPr>
            <a:spLocks noGrp="1"/>
          </p:cNvSpPr>
          <p:nvPr>
            <p:ph sz="quarter" idx="57"/>
          </p:nvPr>
        </p:nvSpPr>
        <p:spPr>
          <a:xfrm>
            <a:off x="874769" y="1498891"/>
            <a:ext cx="10442461" cy="4792371"/>
          </a:xfrm>
        </p:spPr>
        <p:txBody>
          <a:bodyPr anchor="t">
            <a:normAutofit/>
          </a:bodyPr>
          <a:lstStyle>
            <a:lvl1pPr marL="228600"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68935"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385"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11239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p:txBody>
      </p:sp>
      <p:sp>
        <p:nvSpPr>
          <p:cNvPr id="104" name="矩形 103"/>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106" name="矩形 105"/>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109" name="文本框 108"/>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10" name="组 176"/>
          <p:cNvGrpSpPr/>
          <p:nvPr/>
        </p:nvGrpSpPr>
        <p:grpSpPr>
          <a:xfrm>
            <a:off x="-3386918" y="1009241"/>
            <a:ext cx="2795791" cy="348813"/>
            <a:chOff x="-5043485" y="1324983"/>
            <a:chExt cx="4785749" cy="538842"/>
          </a:xfrm>
        </p:grpSpPr>
        <p:sp>
          <p:nvSpPr>
            <p:cNvPr id="112" name="矩形 111"/>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矩形 114"/>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6" name="文本框 115"/>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17" name="组 183"/>
          <p:cNvGrpSpPr/>
          <p:nvPr/>
        </p:nvGrpSpPr>
        <p:grpSpPr>
          <a:xfrm>
            <a:off x="-3386918" y="1862479"/>
            <a:ext cx="2795791" cy="348813"/>
            <a:chOff x="16164196" y="17668285"/>
            <a:chExt cx="4785749" cy="486635"/>
          </a:xfrm>
        </p:grpSpPr>
        <p:sp>
          <p:nvSpPr>
            <p:cNvPr id="118" name="矩形 117"/>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1" name="矩形 120"/>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2" name="矩形 121"/>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文本框 125"/>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3" name="组 209"/>
          <p:cNvGrpSpPr/>
          <p:nvPr/>
        </p:nvGrpSpPr>
        <p:grpSpPr>
          <a:xfrm>
            <a:off x="-3398070" y="4458239"/>
            <a:ext cx="2806943" cy="351124"/>
            <a:chOff x="-3429000" y="9944467"/>
            <a:chExt cx="3171264" cy="702248"/>
          </a:xfrm>
        </p:grpSpPr>
        <p:sp>
          <p:nvSpPr>
            <p:cNvPr id="134" name="矩形 133"/>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0" name="文本框 139"/>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1" name="矩形 140"/>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1" name="矩形 150"/>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2" name="矩形 151"/>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文本框 153"/>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5" name="矩形 154"/>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7" name="矩形 156"/>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8" name="矩形 157"/>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文本框 160"/>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2" name="文本框 161"/>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63" name="组 65"/>
          <p:cNvGrpSpPr/>
          <p:nvPr/>
        </p:nvGrpSpPr>
        <p:grpSpPr>
          <a:xfrm>
            <a:off x="-3400879" y="2739059"/>
            <a:ext cx="2809752" cy="348813"/>
            <a:chOff x="5058585" y="17714855"/>
            <a:chExt cx="4833751" cy="515167"/>
          </a:xfrm>
        </p:grpSpPr>
        <p:sp>
          <p:nvSpPr>
            <p:cNvPr id="164" name="矩形 163"/>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2" name="矩形 191"/>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3" name="矩形 192"/>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4" name="矩形 193"/>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95" name="文本框 194"/>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96" name="组 88"/>
          <p:cNvGrpSpPr/>
          <p:nvPr/>
        </p:nvGrpSpPr>
        <p:grpSpPr>
          <a:xfrm>
            <a:off x="-3388739" y="3603967"/>
            <a:ext cx="2797612" cy="348813"/>
            <a:chOff x="10651243" y="17726064"/>
            <a:chExt cx="4775839" cy="526796"/>
          </a:xfrm>
        </p:grpSpPr>
        <p:sp>
          <p:nvSpPr>
            <p:cNvPr id="197" name="矩形 196"/>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9" name="矩形 198"/>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0" name="矩形 199"/>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1" name="矩形 200"/>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202" name="文本框 201"/>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203" name="文本框 202"/>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4" name="文本框 203"/>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5" name="文本框 204"/>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6" name="文本框 205"/>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7" name="文本框 206"/>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8" name="文本框 207"/>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9" name="文本框 208"/>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66" name="图片 65"/>
          <p:cNvPicPr>
            <a:picLocks noChangeAspect="1"/>
          </p:cNvPicPr>
          <p:nvPr/>
        </p:nvPicPr>
        <p:blipFill>
          <a:blip r:embed="rId2" cstate="email"/>
          <a:stretch>
            <a:fillRect/>
          </a:stretch>
        </p:blipFill>
        <p:spPr>
          <a:xfrm>
            <a:off x="10625745" y="318201"/>
            <a:ext cx="979635" cy="257702"/>
          </a:xfrm>
          <a:prstGeom prst="rect">
            <a:avLst/>
          </a:prstGeom>
        </p:spPr>
      </p:pic>
      <p:sp>
        <p:nvSpPr>
          <p:cNvPr id="73"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74"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0内容页">
    <p:spTree>
      <p:nvGrpSpPr>
        <p:cNvPr id="1" name=""/>
        <p:cNvGrpSpPr/>
        <p:nvPr/>
      </p:nvGrpSpPr>
      <p:grpSpPr>
        <a:xfrm>
          <a:off x="0" y="0"/>
          <a:ext cx="0" cy="0"/>
          <a:chOff x="0" y="0"/>
          <a:chExt cx="0" cy="0"/>
        </a:xfrm>
      </p:grpSpPr>
      <p:sp>
        <p:nvSpPr>
          <p:cNvPr id="2" name="矩形 1"/>
          <p:cNvSpPr/>
          <p:nvPr/>
        </p:nvSpPr>
        <p:spPr>
          <a:xfrm>
            <a:off x="588938" y="1321917"/>
            <a:ext cx="5408719" cy="5149527"/>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54" name="内容占位符 3"/>
          <p:cNvSpPr>
            <a:spLocks noGrp="1"/>
          </p:cNvSpPr>
          <p:nvPr>
            <p:ph sz="quarter" idx="57"/>
          </p:nvPr>
        </p:nvSpPr>
        <p:spPr>
          <a:xfrm>
            <a:off x="874770" y="2117710"/>
            <a:ext cx="4776376" cy="4173553"/>
          </a:xfrm>
        </p:spPr>
        <p:txBody>
          <a:bodyPr anchor="t">
            <a:normAutofit/>
          </a:bodyPr>
          <a:lstStyle>
            <a:lvl1pPr marL="228600" marR="0" indent="-228600" algn="l" defTabSz="914400" rtl="0" eaLnBrk="1" fontAlgn="auto" latinLnBrk="0" hangingPunct="1">
              <a:lnSpc>
                <a:spcPct val="150000"/>
              </a:lnSpc>
              <a:spcBef>
                <a:spcPts val="1000"/>
              </a:spcBef>
              <a:spcAft>
                <a:spcPts val="0"/>
              </a:spcAft>
              <a:buClrTx/>
              <a:buSzTx/>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408940"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385"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78815"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0"/>
            <a:endParaRPr lang="zh-CN" altLang="en-US" noProof="0" dirty="0"/>
          </a:p>
        </p:txBody>
      </p:sp>
      <p:sp>
        <p:nvSpPr>
          <p:cNvPr id="86" name="矩形 85"/>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87" name="矩形 86"/>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92" name="文本框 91"/>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4" name="组 176"/>
          <p:cNvGrpSpPr/>
          <p:nvPr/>
        </p:nvGrpSpPr>
        <p:grpSpPr>
          <a:xfrm>
            <a:off x="-3386918" y="1009241"/>
            <a:ext cx="2795791" cy="348813"/>
            <a:chOff x="-5043485" y="1324983"/>
            <a:chExt cx="4785749" cy="538842"/>
          </a:xfrm>
        </p:grpSpPr>
        <p:sp>
          <p:nvSpPr>
            <p:cNvPr id="95" name="矩形 94"/>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6" name="矩形 95"/>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8" name="矩形 97"/>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1" name="文本框 120"/>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22" name="组 183"/>
          <p:cNvGrpSpPr/>
          <p:nvPr/>
        </p:nvGrpSpPr>
        <p:grpSpPr>
          <a:xfrm>
            <a:off x="-3386918" y="1862479"/>
            <a:ext cx="2795791" cy="348813"/>
            <a:chOff x="16164196" y="17668285"/>
            <a:chExt cx="4785749" cy="486635"/>
          </a:xfrm>
        </p:grpSpPr>
        <p:sp>
          <p:nvSpPr>
            <p:cNvPr id="123" name="矩形 122"/>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7" name="矩形 126"/>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文本框 130"/>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2" name="组 209"/>
          <p:cNvGrpSpPr/>
          <p:nvPr/>
        </p:nvGrpSpPr>
        <p:grpSpPr>
          <a:xfrm>
            <a:off x="-3398070" y="4458239"/>
            <a:ext cx="2806943" cy="351124"/>
            <a:chOff x="-3429000" y="9944467"/>
            <a:chExt cx="3171264" cy="702248"/>
          </a:xfrm>
        </p:grpSpPr>
        <p:sp>
          <p:nvSpPr>
            <p:cNvPr id="133" name="矩形 132"/>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7" name="文本框 136"/>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8" name="矩形 137"/>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文本框 141"/>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3" name="矩形 142"/>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文本框 148"/>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1" name="组 65"/>
          <p:cNvGrpSpPr/>
          <p:nvPr/>
        </p:nvGrpSpPr>
        <p:grpSpPr>
          <a:xfrm>
            <a:off x="-3400879" y="2739059"/>
            <a:ext cx="2809752" cy="348813"/>
            <a:chOff x="5058585" y="17714855"/>
            <a:chExt cx="4833751" cy="515167"/>
          </a:xfrm>
        </p:grpSpPr>
        <p:sp>
          <p:nvSpPr>
            <p:cNvPr id="152" name="矩形 151"/>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6" name="文本框 155"/>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7" name="组 88"/>
          <p:cNvGrpSpPr/>
          <p:nvPr/>
        </p:nvGrpSpPr>
        <p:grpSpPr>
          <a:xfrm>
            <a:off x="-3388739" y="3603967"/>
            <a:ext cx="2797612" cy="348813"/>
            <a:chOff x="10651243" y="17726064"/>
            <a:chExt cx="4775839" cy="526796"/>
          </a:xfrm>
        </p:grpSpPr>
        <p:sp>
          <p:nvSpPr>
            <p:cNvPr id="158" name="矩形 157"/>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2" name="文本框 161"/>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3" name="文本框 162"/>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4" name="文本框 163"/>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5" name="文本框 164"/>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6" name="文本框 165"/>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7" name="文本框 166"/>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8" name="文本框 167"/>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9" name="文本框 168"/>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74" name="Textplatzhalter 3"/>
          <p:cNvSpPr>
            <a:spLocks noGrp="1"/>
          </p:cNvSpPr>
          <p:nvPr>
            <p:ph type="body" sz="quarter" idx="58" hasCustomPrompt="1"/>
          </p:nvPr>
        </p:nvSpPr>
        <p:spPr>
          <a:xfrm>
            <a:off x="874770" y="1559072"/>
            <a:ext cx="4771542" cy="477232"/>
          </a:xfrm>
        </p:spPr>
        <p:txBody>
          <a:bodyPr tIns="36000" bIns="36000" anchor="t">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r>
              <a:rPr lang="zh-CN" altLang="en-US" noProof="0" dirty="0"/>
              <a:t>副标题可在此处添加</a:t>
            </a:r>
          </a:p>
        </p:txBody>
      </p:sp>
      <p:sp>
        <p:nvSpPr>
          <p:cNvPr id="80" name="矩形 79"/>
          <p:cNvSpPr/>
          <p:nvPr/>
        </p:nvSpPr>
        <p:spPr>
          <a:xfrm>
            <a:off x="6188622" y="1321815"/>
            <a:ext cx="5408719" cy="5146859"/>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pic>
        <p:nvPicPr>
          <p:cNvPr id="68" name="图片 67"/>
          <p:cNvPicPr>
            <a:picLocks noChangeAspect="1"/>
          </p:cNvPicPr>
          <p:nvPr/>
        </p:nvPicPr>
        <p:blipFill>
          <a:blip r:embed="rId2" cstate="email"/>
          <a:stretch>
            <a:fillRect/>
          </a:stretch>
        </p:blipFill>
        <p:spPr>
          <a:xfrm>
            <a:off x="10625745" y="317694"/>
            <a:ext cx="979635" cy="257702"/>
          </a:xfrm>
          <a:prstGeom prst="rect">
            <a:avLst/>
          </a:prstGeom>
        </p:spPr>
      </p:pic>
      <p:sp>
        <p:nvSpPr>
          <p:cNvPr id="73" name="内容占位符 3"/>
          <p:cNvSpPr>
            <a:spLocks noGrp="1"/>
          </p:cNvSpPr>
          <p:nvPr>
            <p:ph sz="quarter" idx="63"/>
          </p:nvPr>
        </p:nvSpPr>
        <p:spPr>
          <a:xfrm>
            <a:off x="6491710" y="2124709"/>
            <a:ext cx="4776376" cy="4166554"/>
          </a:xfrm>
        </p:spPr>
        <p:txBody>
          <a:bodyPr anchor="t">
            <a:normAutofit/>
          </a:bodyPr>
          <a:lstStyle>
            <a:lvl1pPr marL="228600" marR="0" indent="-228600" algn="l" defTabSz="914400" rtl="0" eaLnBrk="1" fontAlgn="auto" latinLnBrk="0" hangingPunct="1">
              <a:lnSpc>
                <a:spcPct val="150000"/>
              </a:lnSpc>
              <a:spcBef>
                <a:spcPts val="1000"/>
              </a:spcBef>
              <a:spcAft>
                <a:spcPts val="0"/>
              </a:spcAft>
              <a:buClrTx/>
              <a:buSzTx/>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408940"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385"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78815"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0"/>
            <a:endParaRPr lang="zh-CN" altLang="en-US" noProof="0" dirty="0"/>
          </a:p>
        </p:txBody>
      </p:sp>
      <p:sp>
        <p:nvSpPr>
          <p:cNvPr id="76" name="Textplatzhalter 3"/>
          <p:cNvSpPr>
            <a:spLocks noGrp="1"/>
          </p:cNvSpPr>
          <p:nvPr>
            <p:ph type="body" sz="quarter" idx="64" hasCustomPrompt="1"/>
          </p:nvPr>
        </p:nvSpPr>
        <p:spPr>
          <a:xfrm>
            <a:off x="6491710" y="1566071"/>
            <a:ext cx="4771542" cy="477232"/>
          </a:xfrm>
        </p:spPr>
        <p:txBody>
          <a:bodyPr tIns="36000" bIns="36000" anchor="t">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r>
              <a:rPr lang="zh-CN" altLang="en-US" noProof="0" dirty="0"/>
              <a:t>副标题可在此处添加</a:t>
            </a:r>
          </a:p>
        </p:txBody>
      </p:sp>
      <p:sp>
        <p:nvSpPr>
          <p:cNvPr id="81"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82"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1内容页">
    <p:spTree>
      <p:nvGrpSpPr>
        <p:cNvPr id="1" name=""/>
        <p:cNvGrpSpPr/>
        <p:nvPr/>
      </p:nvGrpSpPr>
      <p:grpSpPr>
        <a:xfrm>
          <a:off x="0" y="0"/>
          <a:ext cx="0" cy="0"/>
          <a:chOff x="0" y="0"/>
          <a:chExt cx="0" cy="0"/>
        </a:xfrm>
      </p:grpSpPr>
      <p:sp>
        <p:nvSpPr>
          <p:cNvPr id="76" name="矩形 75"/>
          <p:cNvSpPr/>
          <p:nvPr/>
        </p:nvSpPr>
        <p:spPr>
          <a:xfrm>
            <a:off x="567672" y="1304925"/>
            <a:ext cx="3440233" cy="5180374"/>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86" name="矩形 85"/>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87" name="矩形 86"/>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88" name="文本框 87"/>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9" name="组 176"/>
          <p:cNvGrpSpPr/>
          <p:nvPr/>
        </p:nvGrpSpPr>
        <p:grpSpPr>
          <a:xfrm>
            <a:off x="-3386918" y="1009241"/>
            <a:ext cx="2795791" cy="348813"/>
            <a:chOff x="-5043485" y="1324983"/>
            <a:chExt cx="4785749" cy="538842"/>
          </a:xfrm>
        </p:grpSpPr>
        <p:sp>
          <p:nvSpPr>
            <p:cNvPr id="91" name="矩形 90"/>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4" name="矩形 93"/>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96" name="文本框 95"/>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22" name="组 183"/>
          <p:cNvGrpSpPr/>
          <p:nvPr/>
        </p:nvGrpSpPr>
        <p:grpSpPr>
          <a:xfrm>
            <a:off x="-3386918" y="1862479"/>
            <a:ext cx="2795791" cy="348813"/>
            <a:chOff x="16164196" y="17668285"/>
            <a:chExt cx="4785749" cy="486635"/>
          </a:xfrm>
        </p:grpSpPr>
        <p:sp>
          <p:nvSpPr>
            <p:cNvPr id="123" name="矩形 122"/>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矩形 126"/>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9" name="矩形 128"/>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文本框 132"/>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4" name="组 209"/>
          <p:cNvGrpSpPr/>
          <p:nvPr/>
        </p:nvGrpSpPr>
        <p:grpSpPr>
          <a:xfrm>
            <a:off x="-3398070" y="4458239"/>
            <a:ext cx="2806943" cy="351124"/>
            <a:chOff x="-3429000" y="9944467"/>
            <a:chExt cx="3171264" cy="702248"/>
          </a:xfrm>
        </p:grpSpPr>
        <p:sp>
          <p:nvSpPr>
            <p:cNvPr id="135" name="矩形 134"/>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9" name="文本框 138"/>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0" name="矩形 139"/>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矩形 142"/>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文本框 143"/>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5" name="矩形 144"/>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0" name="矩形 149"/>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1" name="文本框 150"/>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2" name="文本框 151"/>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3" name="组 65"/>
          <p:cNvGrpSpPr/>
          <p:nvPr/>
        </p:nvGrpSpPr>
        <p:grpSpPr>
          <a:xfrm>
            <a:off x="-3400879" y="2739059"/>
            <a:ext cx="2809752" cy="348813"/>
            <a:chOff x="5058585" y="17714855"/>
            <a:chExt cx="4833751" cy="515167"/>
          </a:xfrm>
        </p:grpSpPr>
        <p:sp>
          <p:nvSpPr>
            <p:cNvPr id="154" name="矩形 153"/>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7" name="矩形 156"/>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8" name="文本框 157"/>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9" name="组 88"/>
          <p:cNvGrpSpPr/>
          <p:nvPr/>
        </p:nvGrpSpPr>
        <p:grpSpPr>
          <a:xfrm>
            <a:off x="-3388739" y="3603967"/>
            <a:ext cx="2797612" cy="348813"/>
            <a:chOff x="10651243" y="17726064"/>
            <a:chExt cx="4775839" cy="526796"/>
          </a:xfrm>
        </p:grpSpPr>
        <p:sp>
          <p:nvSpPr>
            <p:cNvPr id="160" name="矩形 159"/>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2" name="矩形 161"/>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3" name="矩形 162"/>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4" name="文本框 163"/>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5" name="文本框 164"/>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6" name="文本框 165"/>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7" name="文本框 166"/>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8" name="文本框 167"/>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9" name="文本框 168"/>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0" name="文本框 169"/>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1" name="文本框 170"/>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77" name="矩形 76"/>
          <p:cNvSpPr/>
          <p:nvPr/>
        </p:nvSpPr>
        <p:spPr>
          <a:xfrm>
            <a:off x="4367497" y="1304925"/>
            <a:ext cx="3440233" cy="5180374"/>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78" name="矩形 77"/>
          <p:cNvSpPr/>
          <p:nvPr/>
        </p:nvSpPr>
        <p:spPr>
          <a:xfrm>
            <a:off x="8173144" y="1304925"/>
            <a:ext cx="3440233" cy="5180374"/>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83" name="内容占位符 3"/>
          <p:cNvSpPr>
            <a:spLocks noGrp="1"/>
          </p:cNvSpPr>
          <p:nvPr>
            <p:ph sz="quarter" idx="57"/>
          </p:nvPr>
        </p:nvSpPr>
        <p:spPr>
          <a:xfrm>
            <a:off x="874770" y="2125840"/>
            <a:ext cx="2826728" cy="4165423"/>
          </a:xfrm>
        </p:spPr>
        <p:txBody>
          <a:bodyPr anchor="t">
            <a:normAutofit/>
          </a:bodyPr>
          <a:lstStyle>
            <a:lvl1pPr marL="17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79" name="Textplatzhalter 3"/>
          <p:cNvSpPr>
            <a:spLocks noGrp="1"/>
          </p:cNvSpPr>
          <p:nvPr>
            <p:ph type="body" sz="quarter" idx="63"/>
          </p:nvPr>
        </p:nvSpPr>
        <p:spPr>
          <a:xfrm>
            <a:off x="874770" y="1559479"/>
            <a:ext cx="2826728" cy="477232"/>
          </a:xfrm>
        </p:spPr>
        <p:txBody>
          <a:bodyPr tIns="36000" bIns="36000" anchor="t">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endParaRPr lang="zh-CN" altLang="en-US" noProof="0" dirty="0"/>
          </a:p>
        </p:txBody>
      </p:sp>
      <p:sp>
        <p:nvSpPr>
          <p:cNvPr id="81" name="Textplatzhalter 3"/>
          <p:cNvSpPr>
            <a:spLocks noGrp="1"/>
          </p:cNvSpPr>
          <p:nvPr>
            <p:ph type="body" sz="quarter" idx="65"/>
          </p:nvPr>
        </p:nvSpPr>
        <p:spPr>
          <a:xfrm>
            <a:off x="4673904" y="1559479"/>
            <a:ext cx="2826728" cy="477232"/>
          </a:xfrm>
        </p:spPr>
        <p:txBody>
          <a:bodyPr tIns="36000" bIns="36000" anchor="t">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endParaRPr lang="zh-CN" altLang="en-US" noProof="0" dirty="0"/>
          </a:p>
        </p:txBody>
      </p:sp>
      <p:sp>
        <p:nvSpPr>
          <p:cNvPr id="82" name="Textplatzhalter 3"/>
          <p:cNvSpPr>
            <a:spLocks noGrp="1"/>
          </p:cNvSpPr>
          <p:nvPr>
            <p:ph type="body" sz="quarter" idx="66"/>
          </p:nvPr>
        </p:nvSpPr>
        <p:spPr>
          <a:xfrm>
            <a:off x="8479173" y="1559479"/>
            <a:ext cx="2826728" cy="477232"/>
          </a:xfrm>
        </p:spPr>
        <p:txBody>
          <a:bodyPr tIns="36000" bIns="36000" anchor="t">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endParaRPr lang="zh-CN" altLang="en-US" noProof="0" dirty="0"/>
          </a:p>
        </p:txBody>
      </p:sp>
      <p:sp>
        <p:nvSpPr>
          <p:cNvPr id="101" name="内容占位符 3"/>
          <p:cNvSpPr>
            <a:spLocks noGrp="1"/>
          </p:cNvSpPr>
          <p:nvPr>
            <p:ph sz="quarter" idx="67"/>
          </p:nvPr>
        </p:nvSpPr>
        <p:spPr>
          <a:xfrm>
            <a:off x="4673904" y="2125840"/>
            <a:ext cx="2826728" cy="4165423"/>
          </a:xfrm>
        </p:spPr>
        <p:txBody>
          <a:bodyPr anchor="t">
            <a:normAutofit/>
          </a:bodyPr>
          <a:lstStyle>
            <a:lvl1pPr marL="17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102" name="内容占位符 3"/>
          <p:cNvSpPr>
            <a:spLocks noGrp="1"/>
          </p:cNvSpPr>
          <p:nvPr>
            <p:ph sz="quarter" idx="68"/>
          </p:nvPr>
        </p:nvSpPr>
        <p:spPr>
          <a:xfrm>
            <a:off x="8481063" y="2125417"/>
            <a:ext cx="2826728" cy="4165423"/>
          </a:xfrm>
        </p:spPr>
        <p:txBody>
          <a:bodyPr anchor="t">
            <a:normAutofit/>
          </a:bodyPr>
          <a:lstStyle>
            <a:lvl1pPr marL="17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71" name="图片 70"/>
          <p:cNvPicPr>
            <a:picLocks noChangeAspect="1"/>
          </p:cNvPicPr>
          <p:nvPr/>
        </p:nvPicPr>
        <p:blipFill>
          <a:blip r:embed="rId2" cstate="email"/>
          <a:stretch>
            <a:fillRect/>
          </a:stretch>
        </p:blipFill>
        <p:spPr>
          <a:xfrm>
            <a:off x="10625745" y="317694"/>
            <a:ext cx="979635" cy="257702"/>
          </a:xfrm>
          <a:prstGeom prst="rect">
            <a:avLst/>
          </a:prstGeom>
        </p:spPr>
      </p:pic>
      <p:sp>
        <p:nvSpPr>
          <p:cNvPr id="95"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97"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3内容页">
    <p:spTree>
      <p:nvGrpSpPr>
        <p:cNvPr id="1" name=""/>
        <p:cNvGrpSpPr/>
        <p:nvPr/>
      </p:nvGrpSpPr>
      <p:grpSpPr>
        <a:xfrm>
          <a:off x="0" y="0"/>
          <a:ext cx="0" cy="0"/>
          <a:chOff x="0" y="0"/>
          <a:chExt cx="0" cy="0"/>
        </a:xfrm>
      </p:grpSpPr>
      <p:sp>
        <p:nvSpPr>
          <p:cNvPr id="73" name="矩形 72"/>
          <p:cNvSpPr/>
          <p:nvPr/>
        </p:nvSpPr>
        <p:spPr>
          <a:xfrm>
            <a:off x="588938" y="1321917"/>
            <a:ext cx="5408719" cy="5149527"/>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44" name="矩形 43"/>
          <p:cNvSpPr/>
          <p:nvPr/>
        </p:nvSpPr>
        <p:spPr>
          <a:xfrm>
            <a:off x="6190418" y="1322388"/>
            <a:ext cx="5408719" cy="5149057"/>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vivo type CN简 Regular" panose="02000500000000000000" charset="-122"/>
              <a:ea typeface="vivo type CN简 Regular" panose="02000500000000000000" charset="-122"/>
              <a:cs typeface="+mn-cs"/>
              <a:sym typeface="Helvetica Neue Medium"/>
            </a:endParaRPr>
          </a:p>
        </p:txBody>
      </p:sp>
      <p:sp>
        <p:nvSpPr>
          <p:cNvPr id="75" name="内容占位符 4"/>
          <p:cNvSpPr>
            <a:spLocks noGrp="1"/>
          </p:cNvSpPr>
          <p:nvPr>
            <p:ph sz="quarter" idx="76"/>
          </p:nvPr>
        </p:nvSpPr>
        <p:spPr>
          <a:xfrm>
            <a:off x="787451" y="3709449"/>
            <a:ext cx="4970644" cy="2595099"/>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78" name="图片占位符 2"/>
          <p:cNvSpPr>
            <a:spLocks noGrp="1"/>
          </p:cNvSpPr>
          <p:nvPr>
            <p:ph type="pic" sz="quarter" idx="77"/>
          </p:nvPr>
        </p:nvSpPr>
        <p:spPr>
          <a:xfrm>
            <a:off x="6208429" y="1329938"/>
            <a:ext cx="5407377" cy="2203603"/>
          </a:xfrm>
        </p:spPr>
        <p:txBody>
          <a:bodyPr>
            <a:normAutofit/>
          </a:bodyPr>
          <a:lstStyle>
            <a:lvl1pPr marL="0" indent="0" algn="ctr">
              <a:buNone/>
              <a:defRPr sz="1600">
                <a:latin typeface="vivo type CN简 Light" panose="02000400000000000000" pitchFamily="50" charset="-122"/>
                <a:ea typeface="vivo type CN简 Light" panose="02000400000000000000" pitchFamily="50" charset="-122"/>
              </a:defRPr>
            </a:lvl1pPr>
          </a:lstStyle>
          <a:p>
            <a:endParaRPr kumimoji="1" lang="zh-CN" altLang="en-US"/>
          </a:p>
        </p:txBody>
      </p:sp>
      <p:sp>
        <p:nvSpPr>
          <p:cNvPr id="83" name="矩形 82"/>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86" name="矩形 85"/>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87" name="文本框 86"/>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8" name="组 176"/>
          <p:cNvGrpSpPr/>
          <p:nvPr/>
        </p:nvGrpSpPr>
        <p:grpSpPr>
          <a:xfrm>
            <a:off x="-3386918" y="1009241"/>
            <a:ext cx="2795791" cy="348813"/>
            <a:chOff x="-5043485" y="1324983"/>
            <a:chExt cx="4785749" cy="538842"/>
          </a:xfrm>
        </p:grpSpPr>
        <p:sp>
          <p:nvSpPr>
            <p:cNvPr id="89" name="矩形 88"/>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1" name="矩形 90"/>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94" name="文本框 93"/>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6" name="组 183"/>
          <p:cNvGrpSpPr/>
          <p:nvPr/>
        </p:nvGrpSpPr>
        <p:grpSpPr>
          <a:xfrm>
            <a:off x="-3386918" y="1862479"/>
            <a:ext cx="2795791" cy="348813"/>
            <a:chOff x="16164196" y="17668285"/>
            <a:chExt cx="4785749" cy="486635"/>
          </a:xfrm>
        </p:grpSpPr>
        <p:sp>
          <p:nvSpPr>
            <p:cNvPr id="98" name="矩形 97"/>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矩形 121"/>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7" name="矩形 126"/>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文本框 130"/>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2" name="组 209"/>
          <p:cNvGrpSpPr/>
          <p:nvPr/>
        </p:nvGrpSpPr>
        <p:grpSpPr>
          <a:xfrm>
            <a:off x="-3398070" y="4458239"/>
            <a:ext cx="2806943" cy="351124"/>
            <a:chOff x="-3429000" y="9944467"/>
            <a:chExt cx="3171264" cy="702248"/>
          </a:xfrm>
        </p:grpSpPr>
        <p:sp>
          <p:nvSpPr>
            <p:cNvPr id="133" name="矩形 132"/>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7" name="文本框 136"/>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8" name="矩形 137"/>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文本框 141"/>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3" name="矩形 142"/>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文本框 148"/>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1" name="组 65"/>
          <p:cNvGrpSpPr/>
          <p:nvPr/>
        </p:nvGrpSpPr>
        <p:grpSpPr>
          <a:xfrm>
            <a:off x="-3400879" y="2739059"/>
            <a:ext cx="2809752" cy="348813"/>
            <a:chOff x="5058585" y="17714855"/>
            <a:chExt cx="4833751" cy="515167"/>
          </a:xfrm>
        </p:grpSpPr>
        <p:sp>
          <p:nvSpPr>
            <p:cNvPr id="152" name="矩形 151"/>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6" name="文本框 155"/>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7" name="组 88"/>
          <p:cNvGrpSpPr/>
          <p:nvPr/>
        </p:nvGrpSpPr>
        <p:grpSpPr>
          <a:xfrm>
            <a:off x="-3388739" y="3603967"/>
            <a:ext cx="2797612" cy="348813"/>
            <a:chOff x="10651243" y="17726064"/>
            <a:chExt cx="4775839" cy="526796"/>
          </a:xfrm>
        </p:grpSpPr>
        <p:sp>
          <p:nvSpPr>
            <p:cNvPr id="158" name="矩形 157"/>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2" name="文本框 161"/>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3" name="文本框 162"/>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4" name="文本框 163"/>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5" name="文本框 164"/>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6" name="文本框 165"/>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7" name="文本框 166"/>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8" name="文本框 167"/>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9" name="文本框 168"/>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81" name="内容占位符 4"/>
          <p:cNvSpPr>
            <a:spLocks noGrp="1"/>
          </p:cNvSpPr>
          <p:nvPr>
            <p:ph sz="quarter" idx="78"/>
          </p:nvPr>
        </p:nvSpPr>
        <p:spPr>
          <a:xfrm>
            <a:off x="6409455" y="3709449"/>
            <a:ext cx="4970644" cy="2595099"/>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68" name="图片 67"/>
          <p:cNvPicPr>
            <a:picLocks noChangeAspect="1"/>
          </p:cNvPicPr>
          <p:nvPr/>
        </p:nvPicPr>
        <p:blipFill>
          <a:blip r:embed="rId2" cstate="email"/>
          <a:stretch>
            <a:fillRect/>
          </a:stretch>
        </p:blipFill>
        <p:spPr>
          <a:xfrm>
            <a:off x="10625745" y="317694"/>
            <a:ext cx="979635" cy="257702"/>
          </a:xfrm>
          <a:prstGeom prst="rect">
            <a:avLst/>
          </a:prstGeom>
        </p:spPr>
      </p:pic>
      <p:sp>
        <p:nvSpPr>
          <p:cNvPr id="74" name="图片占位符 2"/>
          <p:cNvSpPr>
            <a:spLocks noGrp="1"/>
          </p:cNvSpPr>
          <p:nvPr>
            <p:ph type="pic" sz="quarter" idx="79"/>
          </p:nvPr>
        </p:nvSpPr>
        <p:spPr>
          <a:xfrm>
            <a:off x="580886" y="1329938"/>
            <a:ext cx="5407377" cy="2203603"/>
          </a:xfrm>
        </p:spPr>
        <p:txBody>
          <a:bodyPr>
            <a:normAutofit/>
          </a:bodyPr>
          <a:lstStyle>
            <a:lvl1pPr marL="0" indent="0" algn="ctr">
              <a:buNone/>
              <a:defRPr sz="1600">
                <a:latin typeface="vivo type CN简 Light" panose="02000400000000000000" pitchFamily="50" charset="-122"/>
                <a:ea typeface="vivo type CN简 Light" panose="02000400000000000000" pitchFamily="50" charset="-122"/>
              </a:defRPr>
            </a:lvl1pPr>
          </a:lstStyle>
          <a:p>
            <a:endParaRPr kumimoji="1" lang="zh-CN" altLang="en-US"/>
          </a:p>
        </p:txBody>
      </p:sp>
      <p:sp>
        <p:nvSpPr>
          <p:cNvPr id="82"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84"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5内容页">
    <p:spTree>
      <p:nvGrpSpPr>
        <p:cNvPr id="1" name=""/>
        <p:cNvGrpSpPr/>
        <p:nvPr/>
      </p:nvGrpSpPr>
      <p:grpSpPr>
        <a:xfrm>
          <a:off x="0" y="0"/>
          <a:ext cx="0" cy="0"/>
          <a:chOff x="0" y="0"/>
          <a:chExt cx="0" cy="0"/>
        </a:xfrm>
      </p:grpSpPr>
      <p:sp>
        <p:nvSpPr>
          <p:cNvPr id="42" name="矩形 41"/>
          <p:cNvSpPr/>
          <p:nvPr/>
        </p:nvSpPr>
        <p:spPr>
          <a:xfrm>
            <a:off x="567673" y="1321918"/>
            <a:ext cx="3461990"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3" name="矩形 42"/>
          <p:cNvSpPr/>
          <p:nvPr/>
        </p:nvSpPr>
        <p:spPr>
          <a:xfrm>
            <a:off x="8142960" y="1321918"/>
            <a:ext cx="3462951"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4" name="矩形 43"/>
          <p:cNvSpPr/>
          <p:nvPr/>
        </p:nvSpPr>
        <p:spPr>
          <a:xfrm>
            <a:off x="4357911" y="1321918"/>
            <a:ext cx="3457758"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图片占位符 2"/>
          <p:cNvSpPr>
            <a:spLocks noGrp="1"/>
          </p:cNvSpPr>
          <p:nvPr>
            <p:ph type="pic" sz="quarter" idx="77"/>
          </p:nvPr>
        </p:nvSpPr>
        <p:spPr>
          <a:xfrm>
            <a:off x="4355162" y="1321918"/>
            <a:ext cx="3460507" cy="1746403"/>
          </a:xfrm>
        </p:spPr>
        <p:txBody>
          <a:bodyPr>
            <a:normAutofit/>
          </a:bodyPr>
          <a:lstStyle>
            <a:lvl1pPr marL="0" indent="0" algn="ctr">
              <a:buNone/>
              <a:defRPr sz="1600"/>
            </a:lvl1pPr>
          </a:lstStyle>
          <a:p>
            <a:endParaRPr kumimoji="1" lang="zh-CN" altLang="en-US"/>
          </a:p>
        </p:txBody>
      </p:sp>
      <p:sp>
        <p:nvSpPr>
          <p:cNvPr id="89" name="图片占位符 2"/>
          <p:cNvSpPr>
            <a:spLocks noGrp="1"/>
          </p:cNvSpPr>
          <p:nvPr>
            <p:ph type="pic" sz="quarter" idx="79"/>
          </p:nvPr>
        </p:nvSpPr>
        <p:spPr>
          <a:xfrm>
            <a:off x="8141168" y="1304925"/>
            <a:ext cx="3460507" cy="1763396"/>
          </a:xfrm>
        </p:spPr>
        <p:txBody>
          <a:bodyPr>
            <a:normAutofit/>
          </a:bodyPr>
          <a:lstStyle>
            <a:lvl1pPr marL="0" indent="0" algn="ctr">
              <a:buNone/>
              <a:defRPr sz="1600"/>
            </a:lvl1pPr>
          </a:lstStyle>
          <a:p>
            <a:endParaRPr kumimoji="1" lang="zh-CN" altLang="en-US"/>
          </a:p>
        </p:txBody>
      </p:sp>
      <p:sp>
        <p:nvSpPr>
          <p:cNvPr id="93" name="矩形 92"/>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94" name="矩形 93"/>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95" name="文本框 94"/>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6" name="组 176"/>
          <p:cNvGrpSpPr/>
          <p:nvPr/>
        </p:nvGrpSpPr>
        <p:grpSpPr>
          <a:xfrm>
            <a:off x="-3386918" y="1009241"/>
            <a:ext cx="2795791" cy="348813"/>
            <a:chOff x="-5043485" y="1324983"/>
            <a:chExt cx="4785749" cy="538842"/>
          </a:xfrm>
        </p:grpSpPr>
        <p:sp>
          <p:nvSpPr>
            <p:cNvPr id="97" name="矩形 96"/>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8" name="矩形 97"/>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9" name="矩形 98"/>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0" name="矩形 99"/>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1" name="文本框 100"/>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02" name="组 183"/>
          <p:cNvGrpSpPr/>
          <p:nvPr/>
        </p:nvGrpSpPr>
        <p:grpSpPr>
          <a:xfrm>
            <a:off x="-3386918" y="1862479"/>
            <a:ext cx="2795791" cy="348813"/>
            <a:chOff x="16164196" y="17668285"/>
            <a:chExt cx="4785749" cy="486635"/>
          </a:xfrm>
        </p:grpSpPr>
        <p:sp>
          <p:nvSpPr>
            <p:cNvPr id="103" name="矩形 102"/>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3" name="矩形 132"/>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文本框 136"/>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8" name="组 209"/>
          <p:cNvGrpSpPr/>
          <p:nvPr/>
        </p:nvGrpSpPr>
        <p:grpSpPr>
          <a:xfrm>
            <a:off x="-3398070" y="4458239"/>
            <a:ext cx="2806943" cy="351124"/>
            <a:chOff x="-3429000" y="9944467"/>
            <a:chExt cx="3171264" cy="702248"/>
          </a:xfrm>
        </p:grpSpPr>
        <p:sp>
          <p:nvSpPr>
            <p:cNvPr id="139" name="矩形 138"/>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3" name="文本框 142"/>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4" name="矩形 143"/>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文本框 147"/>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9" name="矩形 148"/>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0" name="矩形 149"/>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1" name="矩形 150"/>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2" name="矩形 151"/>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文本框 154"/>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6" name="文本框 155"/>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7" name="组 65"/>
          <p:cNvGrpSpPr/>
          <p:nvPr/>
        </p:nvGrpSpPr>
        <p:grpSpPr>
          <a:xfrm>
            <a:off x="-3400879" y="2739059"/>
            <a:ext cx="2809752" cy="348813"/>
            <a:chOff x="5058585" y="17714855"/>
            <a:chExt cx="4833751" cy="515167"/>
          </a:xfrm>
        </p:grpSpPr>
        <p:sp>
          <p:nvSpPr>
            <p:cNvPr id="158" name="矩形 157"/>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2" name="文本框 161"/>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63" name="组 88"/>
          <p:cNvGrpSpPr/>
          <p:nvPr/>
        </p:nvGrpSpPr>
        <p:grpSpPr>
          <a:xfrm>
            <a:off x="-3388739" y="3603967"/>
            <a:ext cx="2797612" cy="348813"/>
            <a:chOff x="10651243" y="17726064"/>
            <a:chExt cx="4775839" cy="526796"/>
          </a:xfrm>
        </p:grpSpPr>
        <p:sp>
          <p:nvSpPr>
            <p:cNvPr id="164" name="矩形 163"/>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5" name="矩形 164"/>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6" name="矩形 165"/>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7" name="矩形 166"/>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8" name="文本框 167"/>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9" name="文本框 168"/>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0" name="文本框 169"/>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1" name="文本框 170"/>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2" name="文本框 171"/>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3" name="文本框 172"/>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4" name="文本框 173"/>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5" name="文本框 174"/>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83" name="内容占位符 4"/>
          <p:cNvSpPr>
            <a:spLocks noGrp="1"/>
          </p:cNvSpPr>
          <p:nvPr>
            <p:ph sz="quarter" idx="81"/>
          </p:nvPr>
        </p:nvSpPr>
        <p:spPr>
          <a:xfrm>
            <a:off x="770578" y="3211265"/>
            <a:ext cx="3057662" cy="3093283"/>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4" name="内容占位符 4"/>
          <p:cNvSpPr>
            <a:spLocks noGrp="1"/>
          </p:cNvSpPr>
          <p:nvPr>
            <p:ph sz="quarter" idx="82"/>
          </p:nvPr>
        </p:nvSpPr>
        <p:spPr>
          <a:xfrm>
            <a:off x="4556585" y="3211265"/>
            <a:ext cx="3057662" cy="3093283"/>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5" name="内容占位符 4"/>
          <p:cNvSpPr>
            <a:spLocks noGrp="1"/>
          </p:cNvSpPr>
          <p:nvPr>
            <p:ph sz="quarter" idx="83"/>
          </p:nvPr>
        </p:nvSpPr>
        <p:spPr>
          <a:xfrm>
            <a:off x="8342591" y="3211265"/>
            <a:ext cx="3057662" cy="3093283"/>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71" name="图片 70"/>
          <p:cNvPicPr>
            <a:picLocks noChangeAspect="1"/>
          </p:cNvPicPr>
          <p:nvPr/>
        </p:nvPicPr>
        <p:blipFill>
          <a:blip r:embed="rId2" cstate="email"/>
          <a:stretch>
            <a:fillRect/>
          </a:stretch>
        </p:blipFill>
        <p:spPr>
          <a:xfrm>
            <a:off x="10625745" y="317694"/>
            <a:ext cx="979635" cy="257702"/>
          </a:xfrm>
          <a:prstGeom prst="rect">
            <a:avLst/>
          </a:prstGeom>
        </p:spPr>
      </p:pic>
      <p:sp>
        <p:nvSpPr>
          <p:cNvPr id="77" name="图片占位符 2"/>
          <p:cNvSpPr>
            <a:spLocks noGrp="1"/>
          </p:cNvSpPr>
          <p:nvPr>
            <p:ph type="pic" sz="quarter" idx="84"/>
          </p:nvPr>
        </p:nvSpPr>
        <p:spPr>
          <a:xfrm>
            <a:off x="580222" y="1317296"/>
            <a:ext cx="3447648" cy="1746403"/>
          </a:xfrm>
        </p:spPr>
        <p:txBody>
          <a:bodyPr>
            <a:normAutofit/>
          </a:bodyPr>
          <a:lstStyle>
            <a:lvl1pPr marL="0" indent="0" algn="ctr">
              <a:buNone/>
              <a:defRPr sz="1600"/>
            </a:lvl1pPr>
          </a:lstStyle>
          <a:p>
            <a:endParaRPr kumimoji="1" lang="zh-CN" altLang="en-US"/>
          </a:p>
        </p:txBody>
      </p:sp>
      <p:sp>
        <p:nvSpPr>
          <p:cNvPr id="81"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82"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endParaRPr lang="en-US" dirty="0"/>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b="0" i="0">
                <a:solidFill>
                  <a:schemeClr val="tx1">
                    <a:tint val="75000"/>
                  </a:schemeClr>
                </a:solidFill>
                <a:latin typeface="vivo type CNS" charset="-122"/>
                <a:ea typeface="vivo type CNS" charset="-122"/>
                <a:cs typeface="vivo type CNS" charset="-122"/>
              </a:defRPr>
            </a:lvl1pPr>
          </a:lstStyle>
          <a:p>
            <a:fld id="{9235DC95-CA93-4412-83B5-44E84C2AB4A2}" type="datetimeFigureOut">
              <a:rPr lang="zh-CN" altLang="en-US" smtClean="0"/>
              <a:t>2023/9/4</a:t>
            </a:fld>
            <a:endParaRPr lang="zh-CN" altLang="en-US"/>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b="0" i="0">
                <a:solidFill>
                  <a:schemeClr val="tx1">
                    <a:tint val="75000"/>
                  </a:schemeClr>
                </a:solidFill>
                <a:latin typeface="vivo type CNS" charset="-122"/>
                <a:ea typeface="vivo type CNS" charset="-122"/>
                <a:cs typeface="vivo type CNS" charset="-122"/>
              </a:defRPr>
            </a:lvl1pPr>
          </a:lstStyle>
          <a:p>
            <a:endParaRPr lang="zh-CN" altLang="en-US"/>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b="0" i="0">
                <a:solidFill>
                  <a:schemeClr val="tx1">
                    <a:tint val="75000"/>
                  </a:schemeClr>
                </a:solidFill>
                <a:latin typeface="vivo type CNS" charset="-122"/>
                <a:ea typeface="vivo type CNS" charset="-122"/>
                <a:cs typeface="vivo type CNS" charset="-122"/>
              </a:defRPr>
            </a:lvl1pPr>
          </a:lstStyle>
          <a:p>
            <a:fld id="{41663981-0834-4737-95F4-37FF14E266D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b="0" i="0" kern="1200">
          <a:solidFill>
            <a:schemeClr val="tx1"/>
          </a:solidFill>
          <a:latin typeface="vivo type CNS" charset="-122"/>
          <a:ea typeface="vivo type CNS" charset="-122"/>
          <a:cs typeface="vivo type CNS"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vivo type CNS Light" charset="-122"/>
          <a:ea typeface="vivo type CNS Light" charset="-122"/>
          <a:cs typeface="vivo type CNS Light"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vivo type CNS Light" charset="-122"/>
          <a:ea typeface="vivo type CNS Light" charset="-122"/>
          <a:cs typeface="vivo type CNS Light"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vivo type CNS Light" charset="-122"/>
          <a:ea typeface="vivo type CNS Light" charset="-122"/>
          <a:cs typeface="vivo type CNS Light"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15" name="正方形/長方形 14"/>
          <p:cNvSpPr/>
          <p:nvPr userDrawn="1"/>
        </p:nvSpPr>
        <p:spPr>
          <a:xfrm>
            <a:off x="442" y="6632844"/>
            <a:ext cx="12191558" cy="225141"/>
          </a:xfrm>
          <a:prstGeom prst="rect">
            <a:avLst/>
          </a:prstGeom>
          <a:gradFill flip="none" rotWithShape="1">
            <a:gsLst>
              <a:gs pos="0">
                <a:srgbClr val="1E3C90"/>
              </a:gs>
              <a:gs pos="50000">
                <a:srgbClr val="3366FF">
                  <a:shade val="67500"/>
                  <a:satMod val="115000"/>
                </a:srgbClr>
              </a:gs>
              <a:gs pos="100000">
                <a:srgbClr val="6699FF"/>
              </a:gs>
            </a:gsLst>
            <a:lin ang="10800000" scaled="1"/>
            <a:tileRect/>
          </a:gradFill>
          <a:ln w="95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lstStyle/>
          <a:p>
            <a:pPr algn="ctr" fontAlgn="ctr"/>
            <a:endParaRPr kumimoji="1" lang="ja-JP" altLang="en-US" dirty="0">
              <a:solidFill>
                <a:srgbClr val="000000"/>
              </a:solidFill>
              <a:latin typeface="MS PGothic" panose="020B0600070205080204" pitchFamily="50" charset="-128"/>
              <a:ea typeface="MS PGothic" panose="020B0600070205080204" pitchFamily="50" charset="-128"/>
            </a:endParaRPr>
          </a:p>
        </p:txBody>
      </p:sp>
      <p:sp>
        <p:nvSpPr>
          <p:cNvPr id="14" name="正方形/長方形 13"/>
          <p:cNvSpPr/>
          <p:nvPr userDrawn="1"/>
        </p:nvSpPr>
        <p:spPr>
          <a:xfrm>
            <a:off x="442" y="0"/>
            <a:ext cx="12191558" cy="702924"/>
          </a:xfrm>
          <a:prstGeom prst="rect">
            <a:avLst/>
          </a:prstGeom>
          <a:gradFill flip="none" rotWithShape="1">
            <a:gsLst>
              <a:gs pos="0">
                <a:srgbClr val="1E3C90"/>
              </a:gs>
              <a:gs pos="50000">
                <a:srgbClr val="3366FF">
                  <a:shade val="67500"/>
                  <a:satMod val="115000"/>
                </a:srgbClr>
              </a:gs>
              <a:gs pos="100000">
                <a:srgbClr val="6699FF"/>
              </a:gs>
            </a:gsLst>
            <a:lin ang="10800000" scaled="1"/>
            <a:tileRect/>
          </a:gradFill>
          <a:ln w="95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lstStyle/>
          <a:p>
            <a:pPr algn="ctr" fontAlgn="ctr"/>
            <a:endParaRPr kumimoji="1" lang="ja-JP" altLang="en-US" dirty="0">
              <a:solidFill>
                <a:srgbClr val="000000"/>
              </a:solidFill>
              <a:latin typeface="MS PGothic" panose="020B0600070205080204" pitchFamily="50" charset="-128"/>
              <a:ea typeface="MS PGothic" panose="020B0600070205080204" pitchFamily="50" charset="-128"/>
            </a:endParaRPr>
          </a:p>
        </p:txBody>
      </p:sp>
      <p:sp>
        <p:nvSpPr>
          <p:cNvPr id="646150" name="Rectangle 6"/>
          <p:cNvSpPr>
            <a:spLocks noGrp="1" noChangeArrowheads="1"/>
          </p:cNvSpPr>
          <p:nvPr>
            <p:ph type="sldNum" sz="quarter" idx="4"/>
          </p:nvPr>
        </p:nvSpPr>
        <p:spPr bwMode="gray">
          <a:xfrm>
            <a:off x="5734051" y="6643637"/>
            <a:ext cx="719667" cy="201612"/>
          </a:xfrm>
          <a:prstGeom prst="rect">
            <a:avLst/>
          </a:prstGeom>
          <a:noFill/>
          <a:ln w="9525">
            <a:noFill/>
            <a:miter lim="800000"/>
          </a:ln>
          <a:effectLst/>
        </p:spPr>
        <p:txBody>
          <a:bodyPr vert="horz" wrap="square" lIns="0" tIns="0" rIns="0" bIns="0" numCol="1" anchor="ctr" anchorCtr="0" compatLnSpc="1"/>
          <a:lstStyle>
            <a:lvl1pPr algn="ctr" fontAlgn="base">
              <a:defRPr kumimoji="0" sz="800">
                <a:solidFill>
                  <a:schemeClr val="bg1"/>
                </a:solidFill>
                <a:latin typeface="+mn-lt"/>
                <a:ea typeface="MS PGothic" panose="020B0600070205080204" pitchFamily="50" charset="-128"/>
              </a:defRPr>
            </a:lvl1pPr>
          </a:lstStyle>
          <a:p>
            <a:pPr>
              <a:defRPr/>
            </a:pPr>
            <a:fld id="{90A2944E-8D73-4226-A567-87DDE47F2CA8}" type="slidenum">
              <a:rPr lang="ja-JP" altLang="de-DE" smtClean="0"/>
              <a:t>‹#›</a:t>
            </a:fld>
            <a:endParaRPr lang="de-DE" altLang="ja-JP"/>
          </a:p>
        </p:txBody>
      </p:sp>
      <p:sp>
        <p:nvSpPr>
          <p:cNvPr id="1030" name="Rectangle 7"/>
          <p:cNvSpPr>
            <a:spLocks noGrp="1" noChangeArrowheads="1"/>
          </p:cNvSpPr>
          <p:nvPr>
            <p:ph type="title"/>
          </p:nvPr>
        </p:nvSpPr>
        <p:spPr bwMode="gray">
          <a:xfrm>
            <a:off x="226485" y="3175"/>
            <a:ext cx="10477500" cy="693738"/>
          </a:xfrm>
          <a:prstGeom prst="rect">
            <a:avLst/>
          </a:prstGeom>
          <a:noFill/>
          <a:ln w="9525">
            <a:noFill/>
            <a:miter lim="800000"/>
          </a:ln>
        </p:spPr>
        <p:txBody>
          <a:bodyPr vert="horz" wrap="square" lIns="0" tIns="0" rIns="0" bIns="0" numCol="1" anchor="ctr" anchorCtr="0" compatLnSpc="1"/>
          <a:lstStyle/>
          <a:p>
            <a:pPr lvl="0"/>
            <a:r>
              <a:rPr lang="ja-JP" altLang="en-US" dirty="0"/>
              <a:t>マスタ タイトルの書式設定</a:t>
            </a:r>
          </a:p>
        </p:txBody>
      </p:sp>
      <p:sp>
        <p:nvSpPr>
          <p:cNvPr id="1031" name="Rectangle 8"/>
          <p:cNvSpPr>
            <a:spLocks noGrp="1" noChangeArrowheads="1"/>
          </p:cNvSpPr>
          <p:nvPr>
            <p:ph type="body" idx="1"/>
          </p:nvPr>
        </p:nvSpPr>
        <p:spPr bwMode="gray">
          <a:xfrm>
            <a:off x="224367" y="869951"/>
            <a:ext cx="11715751" cy="5592763"/>
          </a:xfrm>
          <a:prstGeom prst="rect">
            <a:avLst/>
          </a:prstGeom>
          <a:noFill/>
          <a:ln w="9525">
            <a:noFill/>
            <a:miter lim="800000"/>
          </a:ln>
        </p:spPr>
        <p:txBody>
          <a:bodyPr vert="horz" wrap="square" lIns="0" tIns="0" rIns="0" bIns="0" numCol="1" anchor="t" anchorCtr="0" compatLnSpc="1"/>
          <a:lstStyle/>
          <a:p>
            <a:pPr lvl="0"/>
            <a:r>
              <a:rPr lang="ja-JP" altLang="en-US" dirty="0"/>
              <a:t>マスタテキスト</a:t>
            </a:r>
            <a:r>
              <a:rPr lang="en-US" altLang="ja-JP" dirty="0"/>
              <a:t>24</a:t>
            </a:r>
            <a:r>
              <a:rPr lang="ja-JP" altLang="en-US" dirty="0" err="1"/>
              <a:t>ｐ</a:t>
            </a:r>
            <a:r>
              <a:rPr lang="ja-JP" altLang="en-US" dirty="0"/>
              <a:t>ああああああああああああああああああああああああああああああああああああああああああああああああああ</a:t>
            </a:r>
          </a:p>
          <a:p>
            <a:pPr lvl="1"/>
            <a:r>
              <a:rPr lang="ja-JP" altLang="en-US" dirty="0"/>
              <a:t>マスタテキスト</a:t>
            </a:r>
            <a:r>
              <a:rPr lang="en-US" altLang="ja-JP" dirty="0"/>
              <a:t>20</a:t>
            </a:r>
            <a:r>
              <a:rPr lang="ja-JP" altLang="en-US" dirty="0" err="1"/>
              <a:t>ｐ</a:t>
            </a:r>
            <a:r>
              <a:rPr lang="ja-JP" altLang="en-US" dirty="0"/>
              <a:t>ああああああああああああああああああああああああああああああああああああああああああああ</a:t>
            </a:r>
          </a:p>
          <a:p>
            <a:pPr lvl="2"/>
            <a:r>
              <a:rPr lang="ja-JP" altLang="en-US" dirty="0"/>
              <a:t>マスタテキスト</a:t>
            </a:r>
            <a:r>
              <a:rPr lang="en-US" altLang="ja-JP" dirty="0"/>
              <a:t>18</a:t>
            </a:r>
            <a:r>
              <a:rPr lang="ja-JP" altLang="en-US" dirty="0" err="1"/>
              <a:t>ｐ</a:t>
            </a:r>
            <a:r>
              <a:rPr lang="ja-JP" altLang="en-US" dirty="0"/>
              <a:t>ああああああああああああああああああああああああああああああああああああああああああああああ</a:t>
            </a:r>
          </a:p>
          <a:p>
            <a:pPr lvl="3"/>
            <a:r>
              <a:rPr lang="ja-JP" altLang="en-US" dirty="0"/>
              <a:t>マスタテキスト</a:t>
            </a:r>
            <a:r>
              <a:rPr lang="en-US" altLang="ja-JP" dirty="0"/>
              <a:t>16</a:t>
            </a:r>
            <a:r>
              <a:rPr lang="ja-JP" altLang="en-US" dirty="0" err="1"/>
              <a:t>ｐ</a:t>
            </a:r>
            <a:r>
              <a:rPr lang="ja-JP" altLang="en-US" dirty="0"/>
              <a:t>あああああああああああああああああああああああああああああああああああああああああああああああ</a:t>
            </a:r>
          </a:p>
        </p:txBody>
      </p:sp>
      <p:sp>
        <p:nvSpPr>
          <p:cNvPr id="646153" name="Text Box 9"/>
          <p:cNvSpPr txBox="1">
            <a:spLocks noChangeArrowheads="1"/>
          </p:cNvSpPr>
          <p:nvPr userDrawn="1"/>
        </p:nvSpPr>
        <p:spPr bwMode="gray">
          <a:xfrm>
            <a:off x="251884" y="6675438"/>
            <a:ext cx="2446867" cy="152400"/>
          </a:xfrm>
          <a:prstGeom prst="rect">
            <a:avLst/>
          </a:prstGeom>
          <a:noFill/>
          <a:ln w="9525">
            <a:noFill/>
            <a:miter lim="800000"/>
          </a:ln>
          <a:effectLst/>
        </p:spPr>
        <p:txBody>
          <a:bodyPr lIns="0" tIns="0" rIns="0" bIns="0" anchor="b">
            <a:spAutoFit/>
          </a:bodyPr>
          <a:lstStyle/>
          <a:p>
            <a:pPr>
              <a:spcBef>
                <a:spcPct val="50000"/>
              </a:spcBef>
              <a:defRPr/>
            </a:pPr>
            <a:r>
              <a:rPr kumimoji="0" lang="en-US" altLang="ja-JP" sz="1000" b="1">
                <a:solidFill>
                  <a:schemeClr val="bg1"/>
                </a:solidFill>
                <a:latin typeface="Arial" panose="020B0604020202020204" pitchFamily="34" charset="0"/>
                <a:ea typeface="MS PGothic" panose="020B0600070205080204" pitchFamily="50" charset="-128"/>
              </a:rPr>
              <a:t> </a:t>
            </a:r>
          </a:p>
        </p:txBody>
      </p:sp>
      <p:pic>
        <p:nvPicPr>
          <p:cNvPr id="9" name="图片 25"/>
          <p:cNvPicPr>
            <a:picLocks noChangeAspect="1"/>
          </p:cNvPicPr>
          <p:nvPr userDrawn="1"/>
        </p:nvPicPr>
        <p:blipFill>
          <a:blip r:embed="rId5" cstate="email"/>
          <a:stretch>
            <a:fillRect/>
          </a:stretch>
        </p:blipFill>
        <p:spPr>
          <a:xfrm>
            <a:off x="10488488" y="135351"/>
            <a:ext cx="1415848" cy="373378"/>
          </a:xfrm>
          <a:prstGeom prst="rect">
            <a:avLst/>
          </a:prstGeom>
        </p:spPr>
      </p:pic>
      <p:sp>
        <p:nvSpPr>
          <p:cNvPr id="12" name="Rectangle 3"/>
          <p:cNvSpPr txBox="1">
            <a:spLocks noChangeArrowheads="1"/>
          </p:cNvSpPr>
          <p:nvPr userDrawn="1"/>
        </p:nvSpPr>
        <p:spPr bwMode="gray">
          <a:xfrm>
            <a:off x="76200" y="6639896"/>
            <a:ext cx="4022725" cy="201613"/>
          </a:xfrm>
          <a:prstGeom prst="rect">
            <a:avLst/>
          </a:prstGeom>
          <a:noFill/>
          <a:ln w="9525">
            <a:noFill/>
            <a:miter lim="800000"/>
          </a:ln>
          <a:effectLst/>
        </p:spPr>
        <p:txBody>
          <a:bodyPr vert="horz" wrap="square" lIns="0" tIns="0" rIns="0" bIns="0" numCol="1" anchor="ctr" anchorCtr="0" compatLnSpc="1"/>
          <a:lstStyle>
            <a:defPPr>
              <a:defRPr lang="ja-JP"/>
            </a:defPPr>
            <a:lvl1pPr algn="r" rtl="0" fontAlgn="base">
              <a:spcBef>
                <a:spcPct val="0"/>
              </a:spcBef>
              <a:spcAft>
                <a:spcPct val="0"/>
              </a:spcAft>
              <a:defRPr kumimoji="0" sz="800" kern="1200">
                <a:solidFill>
                  <a:schemeClr val="tx1"/>
                </a:solidFill>
                <a:latin typeface="Arial" panose="020B0604020202020204" pitchFamily="34" charset="0"/>
                <a:ea typeface="MS PGothic" panose="020B0600070205080204" pitchFamily="50" charset="-128"/>
                <a:cs typeface="+mn-cs"/>
              </a:defRPr>
            </a:lvl1pPr>
            <a:lvl2pPr marL="457200" algn="ctr" rtl="0" fontAlgn="ctr">
              <a:spcBef>
                <a:spcPct val="0"/>
              </a:spcBef>
              <a:spcAft>
                <a:spcPct val="0"/>
              </a:spcAft>
              <a:defRPr kumimoji="1" kern="1200">
                <a:solidFill>
                  <a:srgbClr val="000000"/>
                </a:solidFill>
                <a:latin typeface="MS PGothic" panose="020B0600070205080204" pitchFamily="50" charset="-128"/>
                <a:ea typeface="MS PGothic" panose="020B0600070205080204" pitchFamily="50" charset="-128"/>
                <a:cs typeface="+mn-cs"/>
              </a:defRPr>
            </a:lvl2pPr>
            <a:lvl3pPr marL="914400" algn="ctr" rtl="0" fontAlgn="ctr">
              <a:spcBef>
                <a:spcPct val="0"/>
              </a:spcBef>
              <a:spcAft>
                <a:spcPct val="0"/>
              </a:spcAft>
              <a:defRPr kumimoji="1" kern="1200">
                <a:solidFill>
                  <a:srgbClr val="000000"/>
                </a:solidFill>
                <a:latin typeface="MS PGothic" panose="020B0600070205080204" pitchFamily="50" charset="-128"/>
                <a:ea typeface="MS PGothic" panose="020B0600070205080204" pitchFamily="50" charset="-128"/>
                <a:cs typeface="+mn-cs"/>
              </a:defRPr>
            </a:lvl3pPr>
            <a:lvl4pPr marL="1371600" algn="ctr" rtl="0" fontAlgn="ctr">
              <a:spcBef>
                <a:spcPct val="0"/>
              </a:spcBef>
              <a:spcAft>
                <a:spcPct val="0"/>
              </a:spcAft>
              <a:defRPr kumimoji="1" kern="1200">
                <a:solidFill>
                  <a:srgbClr val="000000"/>
                </a:solidFill>
                <a:latin typeface="MS PGothic" panose="020B0600070205080204" pitchFamily="50" charset="-128"/>
                <a:ea typeface="MS PGothic" panose="020B0600070205080204" pitchFamily="50" charset="-128"/>
                <a:cs typeface="+mn-cs"/>
              </a:defRPr>
            </a:lvl4pPr>
            <a:lvl5pPr marL="1828800" algn="ctr" rtl="0" fontAlgn="ctr">
              <a:spcBef>
                <a:spcPct val="0"/>
              </a:spcBef>
              <a:spcAft>
                <a:spcPct val="0"/>
              </a:spcAft>
              <a:defRPr kumimoji="1" kern="1200">
                <a:solidFill>
                  <a:srgbClr val="000000"/>
                </a:solidFill>
                <a:latin typeface="MS PGothic" panose="020B0600070205080204" pitchFamily="50" charset="-128"/>
                <a:ea typeface="MS PGothic" panose="020B0600070205080204" pitchFamily="50" charset="-128"/>
                <a:cs typeface="+mn-cs"/>
              </a:defRPr>
            </a:lvl5pPr>
            <a:lvl6pPr marL="2286000" algn="l" defTabSz="914400" rtl="0" eaLnBrk="1" latinLnBrk="0" hangingPunct="1">
              <a:defRPr kumimoji="1" kern="1200">
                <a:solidFill>
                  <a:srgbClr val="000000"/>
                </a:solidFill>
                <a:latin typeface="MS PGothic" panose="020B0600070205080204" pitchFamily="50" charset="-128"/>
                <a:ea typeface="MS PGothic" panose="020B0600070205080204" pitchFamily="50" charset="-128"/>
                <a:cs typeface="+mn-cs"/>
              </a:defRPr>
            </a:lvl6pPr>
            <a:lvl7pPr marL="2743200" algn="l" defTabSz="914400" rtl="0" eaLnBrk="1" latinLnBrk="0" hangingPunct="1">
              <a:defRPr kumimoji="1" kern="1200">
                <a:solidFill>
                  <a:srgbClr val="000000"/>
                </a:solidFill>
                <a:latin typeface="MS PGothic" panose="020B0600070205080204" pitchFamily="50" charset="-128"/>
                <a:ea typeface="MS PGothic" panose="020B0600070205080204" pitchFamily="50" charset="-128"/>
                <a:cs typeface="+mn-cs"/>
              </a:defRPr>
            </a:lvl7pPr>
            <a:lvl8pPr marL="3200400" algn="l" defTabSz="914400" rtl="0" eaLnBrk="1" latinLnBrk="0" hangingPunct="1">
              <a:defRPr kumimoji="1" kern="1200">
                <a:solidFill>
                  <a:srgbClr val="000000"/>
                </a:solidFill>
                <a:latin typeface="MS PGothic" panose="020B0600070205080204" pitchFamily="50" charset="-128"/>
                <a:ea typeface="MS PGothic" panose="020B0600070205080204" pitchFamily="50" charset="-128"/>
                <a:cs typeface="+mn-cs"/>
              </a:defRPr>
            </a:lvl8pPr>
            <a:lvl9pPr marL="3657600" algn="l" defTabSz="914400" rtl="0" eaLnBrk="1" latinLnBrk="0" hangingPunct="1">
              <a:defRPr kumimoji="1" kern="1200">
                <a:solidFill>
                  <a:srgbClr val="000000"/>
                </a:solidFill>
                <a:latin typeface="MS PGothic" panose="020B0600070205080204" pitchFamily="50" charset="-128"/>
                <a:ea typeface="MS PGothic" panose="020B0600070205080204" pitchFamily="50" charset="-128"/>
                <a:cs typeface="+mn-cs"/>
              </a:defRPr>
            </a:lvl9pPr>
          </a:lstStyle>
          <a:p>
            <a:pPr algn="l">
              <a:defRPr/>
            </a:pPr>
            <a:r>
              <a:rPr lang="en-US" altLang="ja-JP" sz="1000" dirty="0">
                <a:solidFill>
                  <a:schemeClr val="bg1"/>
                </a:solidFill>
                <a:effectLst/>
              </a:rPr>
              <a:t>CONFIDENTIAL MATERIAL/RESTRICTED ACCESS</a:t>
            </a:r>
            <a:endParaRPr lang="de-DE" altLang="ja-JP" sz="1000" dirty="0">
              <a:solidFill>
                <a:schemeClr val="bg1"/>
              </a:solidFill>
            </a:endParaRPr>
          </a:p>
        </p:txBody>
      </p:sp>
      <p:sp>
        <p:nvSpPr>
          <p:cNvPr id="13" name="Rectangle 3"/>
          <p:cNvSpPr>
            <a:spLocks noGrp="1" noChangeArrowheads="1"/>
          </p:cNvSpPr>
          <p:nvPr>
            <p:ph type="ftr" sz="quarter" idx="3"/>
          </p:nvPr>
        </p:nvSpPr>
        <p:spPr>
          <a:xfrm>
            <a:off x="8112224" y="6631018"/>
            <a:ext cx="4022725" cy="201613"/>
          </a:xfrm>
          <a:prstGeom prst="rect">
            <a:avLst/>
          </a:prstGeom>
          <a:noFill/>
          <a:ln w="9525">
            <a:noFill/>
            <a:miter lim="800000"/>
          </a:ln>
          <a:effectLst/>
        </p:spPr>
        <p:txBody>
          <a:bodyPr vert="horz" wrap="square" lIns="0" tIns="0" rIns="0" bIns="0" numCol="1" anchor="ctr" anchorCtr="0" compatLnSpc="1"/>
          <a:lstStyle>
            <a:lvl1pPr>
              <a:defRPr kumimoji="0" lang="en-US" altLang="ja-JP" sz="1000" smtClean="0">
                <a:solidFill>
                  <a:schemeClr val="bg1"/>
                </a:solidFill>
                <a:effectLst/>
                <a:latin typeface="Arial" panose="020B0604020202020204" pitchFamily="34" charset="0"/>
                <a:ea typeface="MS PGothic" panose="020B0600070205080204" pitchFamily="50" charset="-128"/>
              </a:defRPr>
            </a:lvl1pPr>
          </a:lstStyle>
          <a:p>
            <a:pPr algn="r"/>
            <a:r>
              <a:rPr lang="en-US" dirty="0"/>
              <a:t>Copyright 2021 vivo Limited</a:t>
            </a: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rtl="0" eaLnBrk="0" fontAlgn="base" hangingPunct="0">
        <a:spcBef>
          <a:spcPct val="0"/>
        </a:spcBef>
        <a:spcAft>
          <a:spcPct val="0"/>
        </a:spcAft>
        <a:tabLst>
          <a:tab pos="3676650" algn="l"/>
        </a:tabLst>
        <a:defRPr kumimoji="1" sz="3200">
          <a:solidFill>
            <a:schemeClr val="bg1"/>
          </a:solidFill>
          <a:latin typeface="+mj-lt"/>
          <a:ea typeface="+mj-ea"/>
          <a:cs typeface="+mj-cs"/>
        </a:defRPr>
      </a:lvl1pPr>
      <a:lvl2pPr algn="l" rtl="0" eaLnBrk="0" fontAlgn="base" hangingPunct="0">
        <a:spcBef>
          <a:spcPct val="0"/>
        </a:spcBef>
        <a:spcAft>
          <a:spcPct val="0"/>
        </a:spcAft>
        <a:tabLst>
          <a:tab pos="3676650" algn="l"/>
        </a:tabLst>
        <a:defRPr kumimoji="1" sz="3200">
          <a:solidFill>
            <a:schemeClr val="tx2"/>
          </a:solidFill>
          <a:latin typeface="Arial" panose="020B0604020202020204" pitchFamily="34" charset="0"/>
          <a:ea typeface="MS PGothic" panose="020B0600070205080204" pitchFamily="50" charset="-128"/>
        </a:defRPr>
      </a:lvl2pPr>
      <a:lvl3pPr algn="l" rtl="0" eaLnBrk="0" fontAlgn="base" hangingPunct="0">
        <a:spcBef>
          <a:spcPct val="0"/>
        </a:spcBef>
        <a:spcAft>
          <a:spcPct val="0"/>
        </a:spcAft>
        <a:tabLst>
          <a:tab pos="3676650" algn="l"/>
        </a:tabLst>
        <a:defRPr kumimoji="1" sz="3200">
          <a:solidFill>
            <a:schemeClr val="tx2"/>
          </a:solidFill>
          <a:latin typeface="Arial" panose="020B0604020202020204" pitchFamily="34" charset="0"/>
          <a:ea typeface="MS PGothic" panose="020B0600070205080204" pitchFamily="50" charset="-128"/>
        </a:defRPr>
      </a:lvl3pPr>
      <a:lvl4pPr algn="l" rtl="0" eaLnBrk="0" fontAlgn="base" hangingPunct="0">
        <a:spcBef>
          <a:spcPct val="0"/>
        </a:spcBef>
        <a:spcAft>
          <a:spcPct val="0"/>
        </a:spcAft>
        <a:tabLst>
          <a:tab pos="3676650" algn="l"/>
        </a:tabLst>
        <a:defRPr kumimoji="1" sz="3200">
          <a:solidFill>
            <a:schemeClr val="tx2"/>
          </a:solidFill>
          <a:latin typeface="Arial" panose="020B0604020202020204" pitchFamily="34" charset="0"/>
          <a:ea typeface="MS PGothic" panose="020B0600070205080204" pitchFamily="50" charset="-128"/>
        </a:defRPr>
      </a:lvl4pPr>
      <a:lvl5pPr algn="l" rtl="0" eaLnBrk="0" fontAlgn="base" hangingPunct="0">
        <a:spcBef>
          <a:spcPct val="0"/>
        </a:spcBef>
        <a:spcAft>
          <a:spcPct val="0"/>
        </a:spcAft>
        <a:tabLst>
          <a:tab pos="3676650" algn="l"/>
        </a:tabLst>
        <a:defRPr kumimoji="1" sz="3200">
          <a:solidFill>
            <a:schemeClr val="tx2"/>
          </a:solidFill>
          <a:latin typeface="Arial" panose="020B0604020202020204" pitchFamily="34" charset="0"/>
          <a:ea typeface="MS PGothic" panose="020B0600070205080204" pitchFamily="50" charset="-128"/>
        </a:defRPr>
      </a:lvl5pPr>
      <a:lvl6pPr marL="457200" algn="l" rtl="0" fontAlgn="base">
        <a:spcBef>
          <a:spcPct val="0"/>
        </a:spcBef>
        <a:spcAft>
          <a:spcPct val="0"/>
        </a:spcAft>
        <a:tabLst>
          <a:tab pos="3676650" algn="l"/>
        </a:tabLst>
        <a:defRPr kumimoji="1" sz="3200">
          <a:solidFill>
            <a:schemeClr val="tx2"/>
          </a:solidFill>
          <a:latin typeface="Arial" panose="020B0604020202020204" pitchFamily="34" charset="0"/>
          <a:ea typeface="MS PGothic" panose="020B0600070205080204" pitchFamily="50" charset="-128"/>
        </a:defRPr>
      </a:lvl6pPr>
      <a:lvl7pPr marL="914400" algn="l" rtl="0" fontAlgn="base">
        <a:spcBef>
          <a:spcPct val="0"/>
        </a:spcBef>
        <a:spcAft>
          <a:spcPct val="0"/>
        </a:spcAft>
        <a:tabLst>
          <a:tab pos="3676650" algn="l"/>
        </a:tabLst>
        <a:defRPr kumimoji="1" sz="3200">
          <a:solidFill>
            <a:schemeClr val="tx2"/>
          </a:solidFill>
          <a:latin typeface="Arial" panose="020B0604020202020204" pitchFamily="34" charset="0"/>
          <a:ea typeface="MS PGothic" panose="020B0600070205080204" pitchFamily="50" charset="-128"/>
        </a:defRPr>
      </a:lvl7pPr>
      <a:lvl8pPr marL="1371600" algn="l" rtl="0" fontAlgn="base">
        <a:spcBef>
          <a:spcPct val="0"/>
        </a:spcBef>
        <a:spcAft>
          <a:spcPct val="0"/>
        </a:spcAft>
        <a:tabLst>
          <a:tab pos="3676650" algn="l"/>
        </a:tabLst>
        <a:defRPr kumimoji="1" sz="3200">
          <a:solidFill>
            <a:schemeClr val="tx2"/>
          </a:solidFill>
          <a:latin typeface="Arial" panose="020B0604020202020204" pitchFamily="34" charset="0"/>
          <a:ea typeface="MS PGothic" panose="020B0600070205080204" pitchFamily="50" charset="-128"/>
        </a:defRPr>
      </a:lvl8pPr>
      <a:lvl9pPr marL="1828800" algn="l" rtl="0" fontAlgn="base">
        <a:spcBef>
          <a:spcPct val="0"/>
        </a:spcBef>
        <a:spcAft>
          <a:spcPct val="0"/>
        </a:spcAft>
        <a:tabLst>
          <a:tab pos="3676650" algn="l"/>
        </a:tabLst>
        <a:defRPr kumimoji="1" sz="3200">
          <a:solidFill>
            <a:schemeClr val="tx2"/>
          </a:solidFill>
          <a:latin typeface="Arial" panose="020B0604020202020204" pitchFamily="34" charset="0"/>
          <a:ea typeface="MS PGothic" panose="020B0600070205080204" pitchFamily="50" charset="-128"/>
        </a:defRPr>
      </a:lvl9pPr>
    </p:titleStyle>
    <p:bodyStyle>
      <a:lvl1pPr marL="290830" indent="-290830" algn="l" defTabSz="457200" rtl="0" eaLnBrk="0" fontAlgn="base" hangingPunct="0">
        <a:lnSpc>
          <a:spcPct val="95000"/>
        </a:lnSpc>
        <a:spcBef>
          <a:spcPct val="20000"/>
        </a:spcBef>
        <a:spcAft>
          <a:spcPct val="10000"/>
        </a:spcAft>
        <a:buClr>
          <a:srgbClr val="0066FF"/>
        </a:buClr>
        <a:buFont typeface="Wingdings" panose="05000000000000000000" pitchFamily="2" charset="2"/>
        <a:buChar char="n"/>
        <a:defRPr kumimoji="1" sz="2000">
          <a:solidFill>
            <a:srgbClr val="000000"/>
          </a:solidFill>
          <a:latin typeface="+mn-lt"/>
          <a:ea typeface="+mn-ea"/>
          <a:cs typeface="+mn-cs"/>
        </a:defRPr>
      </a:lvl1pPr>
      <a:lvl2pPr marL="581025" indent="-243205" algn="l" defTabSz="457200" rtl="0" eaLnBrk="0" fontAlgn="base" hangingPunct="0">
        <a:lnSpc>
          <a:spcPct val="95000"/>
        </a:lnSpc>
        <a:spcBef>
          <a:spcPct val="20000"/>
        </a:spcBef>
        <a:spcAft>
          <a:spcPct val="10000"/>
        </a:spcAft>
        <a:buClr>
          <a:srgbClr val="3366FF"/>
        </a:buClr>
        <a:buFont typeface="Wingdings" panose="05000000000000000000" pitchFamily="2" charset="2"/>
        <a:buChar char="Ø"/>
        <a:defRPr kumimoji="1" sz="1800">
          <a:solidFill>
            <a:srgbClr val="000000"/>
          </a:solidFill>
          <a:latin typeface="+mn-lt"/>
          <a:ea typeface="+mn-ea"/>
          <a:cs typeface="+mn-cs"/>
        </a:defRPr>
      </a:lvl2pPr>
      <a:lvl3pPr marL="795655" indent="-138430" algn="l" defTabSz="457200" rtl="0" eaLnBrk="0" fontAlgn="base" hangingPunct="0">
        <a:lnSpc>
          <a:spcPct val="95000"/>
        </a:lnSpc>
        <a:spcBef>
          <a:spcPct val="20000"/>
        </a:spcBef>
        <a:spcAft>
          <a:spcPct val="10000"/>
        </a:spcAft>
        <a:buClr>
          <a:srgbClr val="3366FF"/>
        </a:buClr>
        <a:buSzPct val="80000"/>
        <a:buFont typeface="Wingdings" panose="05000000000000000000" pitchFamily="2" charset="2"/>
        <a:buChar char="u"/>
        <a:defRPr kumimoji="1" sz="1600">
          <a:solidFill>
            <a:srgbClr val="000000"/>
          </a:solidFill>
          <a:latin typeface="+mn-lt"/>
          <a:ea typeface="+mn-ea"/>
          <a:cs typeface="+mn-cs"/>
        </a:defRPr>
      </a:lvl3pPr>
      <a:lvl4pPr marL="1014730" indent="-135255" algn="l" defTabSz="457200" rtl="0" eaLnBrk="0" fontAlgn="base" hangingPunct="0">
        <a:lnSpc>
          <a:spcPct val="95000"/>
        </a:lnSpc>
        <a:spcBef>
          <a:spcPct val="20000"/>
        </a:spcBef>
        <a:spcAft>
          <a:spcPct val="10000"/>
        </a:spcAft>
        <a:buClr>
          <a:srgbClr val="3366FF"/>
        </a:buClr>
        <a:buSzPct val="100000"/>
        <a:buChar char="•"/>
        <a:defRPr kumimoji="1" sz="1400">
          <a:solidFill>
            <a:srgbClr val="000000"/>
          </a:solidFill>
          <a:latin typeface="+mn-lt"/>
          <a:ea typeface="+mn-ea"/>
          <a:cs typeface="+mn-cs"/>
        </a:defRPr>
      </a:lvl4pPr>
      <a:lvl5pPr marL="2305050" indent="365125" algn="l" defTabSz="457200" rtl="0" eaLnBrk="0" fontAlgn="base" hangingPunct="0">
        <a:spcBef>
          <a:spcPct val="0"/>
        </a:spcBef>
        <a:spcAft>
          <a:spcPct val="0"/>
        </a:spcAft>
        <a:buBlip>
          <a:blip r:embed="rId6"/>
        </a:buBlip>
        <a:defRPr kumimoji="1" sz="2000">
          <a:solidFill>
            <a:srgbClr val="000000"/>
          </a:solidFill>
          <a:latin typeface="+mn-lt"/>
          <a:ea typeface="+mn-ea"/>
          <a:cs typeface="+mn-cs"/>
        </a:defRPr>
      </a:lvl5pPr>
      <a:lvl6pPr marL="2762250" indent="365125" algn="l" defTabSz="457200" rtl="0" fontAlgn="base">
        <a:spcBef>
          <a:spcPct val="0"/>
        </a:spcBef>
        <a:spcAft>
          <a:spcPct val="0"/>
        </a:spcAft>
        <a:buBlip>
          <a:blip r:embed="rId6"/>
        </a:buBlip>
        <a:defRPr kumimoji="1" sz="2000">
          <a:solidFill>
            <a:srgbClr val="000000"/>
          </a:solidFill>
          <a:latin typeface="+mn-lt"/>
          <a:ea typeface="+mn-ea"/>
          <a:cs typeface="+mn-cs"/>
        </a:defRPr>
      </a:lvl6pPr>
      <a:lvl7pPr marL="3219450" indent="365125" algn="l" defTabSz="457200" rtl="0" fontAlgn="base">
        <a:spcBef>
          <a:spcPct val="0"/>
        </a:spcBef>
        <a:spcAft>
          <a:spcPct val="0"/>
        </a:spcAft>
        <a:buBlip>
          <a:blip r:embed="rId6"/>
        </a:buBlip>
        <a:defRPr kumimoji="1" sz="2000">
          <a:solidFill>
            <a:srgbClr val="000000"/>
          </a:solidFill>
          <a:latin typeface="+mn-lt"/>
          <a:ea typeface="+mn-ea"/>
          <a:cs typeface="+mn-cs"/>
        </a:defRPr>
      </a:lvl7pPr>
      <a:lvl8pPr marL="3676650" indent="365125" algn="l" defTabSz="457200" rtl="0" fontAlgn="base">
        <a:spcBef>
          <a:spcPct val="0"/>
        </a:spcBef>
        <a:spcAft>
          <a:spcPct val="0"/>
        </a:spcAft>
        <a:buBlip>
          <a:blip r:embed="rId6"/>
        </a:buBlip>
        <a:defRPr kumimoji="1" sz="2000">
          <a:solidFill>
            <a:srgbClr val="000000"/>
          </a:solidFill>
          <a:latin typeface="+mn-lt"/>
          <a:ea typeface="+mn-ea"/>
          <a:cs typeface="+mn-cs"/>
        </a:defRPr>
      </a:lvl8pPr>
      <a:lvl9pPr marL="4133850" indent="365125" algn="l" defTabSz="457200" rtl="0" fontAlgn="base">
        <a:spcBef>
          <a:spcPct val="0"/>
        </a:spcBef>
        <a:spcAft>
          <a:spcPct val="0"/>
        </a:spcAft>
        <a:buBlip>
          <a:blip r:embed="rId6"/>
        </a:buBlip>
        <a:defRPr kumimoji="1" sz="2000">
          <a:solidFill>
            <a:srgbClr val="000000"/>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2" cstate="email"/>
          <a:stretch>
            <a:fillRect/>
          </a:stretch>
        </p:blipFill>
        <p:spPr>
          <a:xfrm>
            <a:off x="857647" y="400505"/>
            <a:ext cx="979572" cy="257702"/>
          </a:xfrm>
          <a:prstGeom prst="rect">
            <a:avLst/>
          </a:prstGeom>
        </p:spPr>
      </p:pic>
      <p:sp>
        <p:nvSpPr>
          <p:cNvPr id="13" name="内容占位符 6">
            <a:extLst>
              <a:ext uri="{FF2B5EF4-FFF2-40B4-BE49-F238E27FC236}">
                <a16:creationId xmlns:a16="http://schemas.microsoft.com/office/drawing/2014/main" id="{5FE35023-CA9E-4667-B759-7F4CC2193684}"/>
              </a:ext>
            </a:extLst>
          </p:cNvPr>
          <p:cNvSpPr>
            <a:spLocks noGrp="1"/>
          </p:cNvSpPr>
          <p:nvPr/>
        </p:nvSpPr>
        <p:spPr>
          <a:xfrm>
            <a:off x="0" y="3037758"/>
            <a:ext cx="8974775" cy="2622508"/>
          </a:xfrm>
          <a:prstGeom prst="rect">
            <a:avLst/>
          </a:prstGeom>
          <a:solidFill>
            <a:srgbClr val="8E9FFE">
              <a:lumMod val="75000"/>
              <a:alpha val="82000"/>
            </a:srgbClr>
          </a:solidFill>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400" b="0" i="0" kern="1200">
                <a:solidFill>
                  <a:schemeClr val="accent1"/>
                </a:solidFill>
                <a:latin typeface="vivo type CNS Light" charset="-122"/>
                <a:ea typeface="vivo type CNS Light" charset="-122"/>
                <a:cs typeface="vivo type CNS Light"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vivo type CNS Light" charset="-122"/>
                <a:ea typeface="vivo type CNS Light" charset="-122"/>
                <a:cs typeface="vivo type CNS Light"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vivo type CNS Light" charset="-122"/>
                <a:ea typeface="vivo type CNS Light" charset="-122"/>
                <a:cs typeface="vivo type CNS Light"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kumimoji="0" lang="en-GB" altLang="zh-CN" sz="1600" b="1" i="0" u="none" strike="noStrike" kern="1200" cap="none" spc="0" normalizeH="0" baseline="0" noProof="0" dirty="0">
                <a:ln>
                  <a:noFill/>
                </a:ln>
                <a:solidFill>
                  <a:srgbClr val="FFFFFF"/>
                </a:solidFill>
                <a:effectLst/>
                <a:uLnTx/>
                <a:uFillTx/>
                <a:ea typeface="vivo type CNS Light" charset="-122"/>
              </a:rPr>
              <a:t>3GPP TSG  RAN #</a:t>
            </a:r>
            <a:r>
              <a:rPr lang="en-GB" altLang="zh-CN" sz="1600" b="1" kern="1200" noProof="0" dirty="0">
                <a:ln>
                  <a:noFill/>
                </a:ln>
                <a:solidFill>
                  <a:srgbClr val="FFFFFF"/>
                </a:solidFill>
                <a:effectLst/>
                <a:uLnTx/>
                <a:uFillTx/>
                <a:ea typeface="vivo type CNS Light" charset="-122"/>
              </a:rPr>
              <a:t>101</a:t>
            </a:r>
            <a:r>
              <a:rPr kumimoji="0" lang="en-GB" altLang="zh-CN" sz="1600" b="1" i="0" u="none" strike="noStrike" kern="1200" cap="none" spc="0" normalizeH="0" baseline="0" noProof="0" dirty="0">
                <a:ln>
                  <a:noFill/>
                </a:ln>
                <a:solidFill>
                  <a:srgbClr val="FFFFFF"/>
                </a:solidFill>
                <a:effectLst/>
                <a:uLnTx/>
                <a:uFillTx/>
                <a:ea typeface="vivo type CNS Light" charset="-122"/>
              </a:rPr>
              <a:t> </a:t>
            </a:r>
            <a:r>
              <a:rPr kumimoji="0" lang="en-US" altLang="en-GB" sz="1600" b="1" i="0" u="none" strike="noStrike" kern="1200" cap="none" spc="0" normalizeH="0" baseline="0" noProof="0" dirty="0">
                <a:ln>
                  <a:noFill/>
                </a:ln>
                <a:solidFill>
                  <a:srgbClr val="FFFFFF"/>
                </a:solidFill>
                <a:effectLst/>
                <a:uLnTx/>
                <a:uFillTx/>
                <a:ea typeface="vivo type CNS Light" charset="-122"/>
              </a:rPr>
              <a:t> </a:t>
            </a:r>
            <a:r>
              <a:rPr kumimoji="0" lang="en-GB" altLang="zh-CN" sz="1600" b="1" i="0" u="none" strike="noStrike" kern="1200" cap="none" spc="0" normalizeH="0" baseline="0" noProof="0" dirty="0">
                <a:ln>
                  <a:noFill/>
                </a:ln>
                <a:solidFill>
                  <a:srgbClr val="FFFFFF"/>
                </a:solidFill>
                <a:effectLst/>
                <a:uLnTx/>
                <a:uFillTx/>
                <a:ea typeface="vivo type CNS Light" charset="-122"/>
              </a:rPr>
              <a:t>                                                                                        RP</a:t>
            </a:r>
            <a:r>
              <a:rPr lang="en-US" altLang="zh-CN" sz="1600" b="1" dirty="0">
                <a:solidFill>
                  <a:srgbClr val="FFFFFF"/>
                </a:solidFill>
              </a:rPr>
              <a:t>-231799</a:t>
            </a:r>
          </a:p>
          <a:p>
            <a:pPr lvl="0">
              <a:defRPr/>
            </a:pPr>
            <a:r>
              <a:rPr lang="en-US" altLang="zh-CN" sz="1600" b="1" dirty="0">
                <a:solidFill>
                  <a:srgbClr val="FFFFFF"/>
                </a:solidFill>
              </a:rPr>
              <a:t>Bangalore, Sep 11-15, 2023</a:t>
            </a:r>
            <a:endParaRPr kumimoji="0" lang="zh-CN" altLang="en-US" sz="400" b="0" i="0" u="none" strike="noStrike" kern="1200" cap="none" spc="0" normalizeH="0" baseline="0" noProof="0" dirty="0">
              <a:ln>
                <a:noFill/>
              </a:ln>
              <a:solidFill>
                <a:srgbClr val="375FFF"/>
              </a:solidFill>
              <a:effectLst/>
              <a:uLnTx/>
              <a:uFillTx/>
              <a:ea typeface="vivo type CNS Light" charset="-122"/>
            </a:endParaRPr>
          </a:p>
        </p:txBody>
      </p:sp>
      <p:sp>
        <p:nvSpPr>
          <p:cNvPr id="14" name="文本占位符 2">
            <a:extLst>
              <a:ext uri="{FF2B5EF4-FFF2-40B4-BE49-F238E27FC236}">
                <a16:creationId xmlns:a16="http://schemas.microsoft.com/office/drawing/2014/main" id="{A510375F-CF57-47A8-A658-26EF3677CBFC}"/>
              </a:ext>
            </a:extLst>
          </p:cNvPr>
          <p:cNvSpPr>
            <a:spLocks noGrp="1"/>
          </p:cNvSpPr>
          <p:nvPr/>
        </p:nvSpPr>
        <p:spPr>
          <a:xfrm>
            <a:off x="58993" y="4909243"/>
            <a:ext cx="3709464" cy="607346"/>
          </a:xfrm>
          <a:prstGeom prst="rect">
            <a:avLst/>
          </a:prstGeom>
        </p:spPr>
        <p:txBody>
          <a:bodyPr vert="horz" lIns="91440" tIns="45720" rIns="91440" bIns="45720" rtlCol="0" anchor="b">
            <a:noAutofit/>
          </a:bodyPr>
          <a:lstStyle>
            <a:lvl1pPr marL="0" marR="0" indent="0" algn="l" defTabSz="914400" rtl="0" eaLnBrk="1" fontAlgn="auto" latinLnBrk="0" hangingPunct="1">
              <a:lnSpc>
                <a:spcPct val="150000"/>
              </a:lnSpc>
              <a:spcBef>
                <a:spcPts val="1000"/>
              </a:spcBef>
              <a:spcAft>
                <a:spcPts val="0"/>
              </a:spcAft>
              <a:buClrTx/>
              <a:buSzTx/>
              <a:buFont typeface="Arial" panose="020B0604020202020204" pitchFamily="34" charset="0"/>
              <a:buNone/>
              <a:defRPr sz="1400" b="0" i="0" kern="120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vivo type CNS Light" charset="-122"/>
                <a:ea typeface="vivo type CNS Light" charset="-122"/>
                <a:cs typeface="vivo type CNS Light"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vivo type CNS Light" charset="-122"/>
                <a:ea typeface="vivo type CNS Light" charset="-122"/>
                <a:cs typeface="vivo type CNS Light"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600"/>
              </a:spcBef>
              <a:spcAft>
                <a:spcPts val="0"/>
              </a:spcAft>
              <a:buClrTx/>
              <a:buSzTx/>
              <a:buFont typeface="Arial" panose="020B0604020202020204" pitchFamily="34" charset="0"/>
              <a:buNone/>
              <a:defRPr/>
            </a:pPr>
            <a:r>
              <a:rPr kumimoji="0" lang="en-US" altLang="zh-CN" sz="1400" b="1" i="0" u="none" strike="noStrike" kern="1200" cap="none" spc="0" normalizeH="0" baseline="0" noProof="0" dirty="0">
                <a:ln>
                  <a:noFill/>
                </a:ln>
                <a:solidFill>
                  <a:srgbClr val="FFFFFF"/>
                </a:solidFill>
                <a:effectLst/>
                <a:uLnTx/>
                <a:uFillTx/>
                <a:ea typeface="vivo type CN简 Regular" panose="02000500000000000000" charset="-122"/>
              </a:rPr>
              <a:t>Source: vivo</a:t>
            </a:r>
            <a:endParaRPr kumimoji="0" lang="zh-CN" altLang="en-US" sz="1400" b="1" i="0" u="none" strike="noStrike" kern="1200" cap="none" spc="0" normalizeH="0" baseline="0" noProof="0" dirty="0">
              <a:ln>
                <a:noFill/>
              </a:ln>
              <a:solidFill>
                <a:srgbClr val="FFFFFF"/>
              </a:solidFill>
              <a:effectLst/>
              <a:uLnTx/>
              <a:uFillTx/>
              <a:ea typeface="vivo type CN简 Regular" panose="02000500000000000000" charset="-122"/>
            </a:endParaRPr>
          </a:p>
          <a:p>
            <a:pPr marL="0" marR="0" lvl="0" indent="0" algn="l" defTabSz="914400" rtl="0" eaLnBrk="1" fontAlgn="auto" latinLnBrk="0" hangingPunct="1">
              <a:lnSpc>
                <a:spcPct val="100000"/>
              </a:lnSpc>
              <a:spcBef>
                <a:spcPts val="600"/>
              </a:spcBef>
              <a:spcAft>
                <a:spcPts val="0"/>
              </a:spcAft>
              <a:buClrTx/>
              <a:buSzTx/>
              <a:buFont typeface="Arial" panose="020B0604020202020204" pitchFamily="34" charset="0"/>
              <a:buNone/>
              <a:defRPr/>
            </a:pPr>
            <a:r>
              <a:rPr kumimoji="0" lang="en-US" altLang="zh-CN" sz="1400" b="1" i="0" u="none" strike="noStrike" kern="1200" cap="none" spc="0" normalizeH="0" baseline="0" noProof="0" dirty="0">
                <a:ln>
                  <a:noFill/>
                </a:ln>
                <a:solidFill>
                  <a:srgbClr val="FFFFFF"/>
                </a:solidFill>
                <a:effectLst/>
                <a:uLnTx/>
                <a:uFillTx/>
                <a:ea typeface="vivo type CN简 Regular" panose="02000500000000000000" charset="-122"/>
              </a:rPr>
              <a:t>Document for: </a:t>
            </a:r>
            <a:r>
              <a:rPr lang="en-US" altLang="zh-CN" b="1" dirty="0">
                <a:solidFill>
                  <a:srgbClr val="FFFFFF"/>
                </a:solidFill>
              </a:rPr>
              <a:t>Discussion and Decision</a:t>
            </a:r>
            <a:endParaRPr kumimoji="0" lang="en-US" altLang="zh-CN" sz="1400" b="1" i="0" u="none" strike="noStrike" kern="1200" cap="none" spc="0" normalizeH="0" baseline="0" noProof="0" dirty="0">
              <a:ln>
                <a:noFill/>
              </a:ln>
              <a:solidFill>
                <a:srgbClr val="FFFFFF"/>
              </a:solidFill>
              <a:effectLst/>
              <a:uLnTx/>
              <a:uFillTx/>
              <a:ea typeface="vivo type CN简 Regular" panose="02000500000000000000" charset="-122"/>
            </a:endParaRPr>
          </a:p>
          <a:p>
            <a:pPr lvl="0">
              <a:lnSpc>
                <a:spcPct val="100000"/>
              </a:lnSpc>
              <a:spcBef>
                <a:spcPts val="600"/>
              </a:spcBef>
              <a:defRPr/>
            </a:pPr>
            <a:r>
              <a:rPr kumimoji="0" lang="en-GB" altLang="zh-CN" sz="1400" b="1" i="0" u="none" strike="noStrike" kern="1200" cap="none" spc="0" normalizeH="0" baseline="0" noProof="0" dirty="0">
                <a:ln>
                  <a:noFill/>
                </a:ln>
                <a:solidFill>
                  <a:srgbClr val="FFFFFF"/>
                </a:solidFill>
                <a:effectLst/>
                <a:uLnTx/>
                <a:uFillTx/>
                <a:ea typeface="vivo type CN简 Regular" panose="02000500000000000000" charset="-122"/>
              </a:rPr>
              <a:t>Agenda Item:</a:t>
            </a:r>
            <a:r>
              <a:rPr kumimoji="0" lang="zh-CN" altLang="en-US" sz="1400" b="1" i="0" u="none" strike="noStrike" kern="1200" cap="none" spc="0" normalizeH="0" baseline="0" noProof="0" dirty="0">
                <a:ln>
                  <a:noFill/>
                </a:ln>
                <a:solidFill>
                  <a:srgbClr val="FFFFFF"/>
                </a:solidFill>
                <a:effectLst/>
                <a:uLnTx/>
                <a:uFillTx/>
                <a:ea typeface="vivo type CN简 Regular" panose="02000500000000000000" charset="-122"/>
              </a:rPr>
              <a:t>  </a:t>
            </a:r>
            <a:r>
              <a:rPr lang="en-US" altLang="zh-CN" b="1" dirty="0">
                <a:solidFill>
                  <a:srgbClr val="FFFFFF"/>
                </a:solidFill>
              </a:rPr>
              <a:t>8A.2.12.1</a:t>
            </a:r>
            <a:endParaRPr kumimoji="0" lang="en-US" altLang="zh-CN" sz="1400" b="1" i="0" u="none" strike="noStrike" kern="1200" cap="none" spc="0" normalizeH="0" baseline="0" noProof="0" dirty="0">
              <a:ln>
                <a:noFill/>
              </a:ln>
              <a:solidFill>
                <a:srgbClr val="FFFFFF"/>
              </a:solidFill>
              <a:effectLst/>
              <a:uLnTx/>
              <a:uFillTx/>
              <a:ea typeface="vivo type CN简 Regular" panose="02000500000000000000" charset="-122"/>
            </a:endParaRPr>
          </a:p>
        </p:txBody>
      </p:sp>
      <p:sp>
        <p:nvSpPr>
          <p:cNvPr id="15" name="文本占位符 4">
            <a:extLst>
              <a:ext uri="{FF2B5EF4-FFF2-40B4-BE49-F238E27FC236}">
                <a16:creationId xmlns:a16="http://schemas.microsoft.com/office/drawing/2014/main" id="{C42DC30F-BA36-4CB8-9D78-C0A92E693C83}"/>
              </a:ext>
            </a:extLst>
          </p:cNvPr>
          <p:cNvSpPr>
            <a:spLocks noGrp="1"/>
          </p:cNvSpPr>
          <p:nvPr/>
        </p:nvSpPr>
        <p:spPr>
          <a:xfrm>
            <a:off x="58993" y="3892152"/>
            <a:ext cx="8974775" cy="456860"/>
          </a:xfrm>
          <a:prstGeom prst="rect">
            <a:avLst/>
          </a:prstGeom>
        </p:spPr>
        <p:txBody>
          <a:bodyPr vert="horz" lIns="0" tIns="0" rIns="0" bIns="0" rtlCol="0" anchor="ctr">
            <a:noAutofit/>
          </a:bodyPr>
          <a:lstStyle>
            <a:lvl1pPr marL="0" indent="0" algn="l" defTabSz="914400" rtl="0" eaLnBrk="1" latinLnBrk="0" hangingPunct="1">
              <a:lnSpc>
                <a:spcPct val="150000"/>
              </a:lnSpc>
              <a:spcBef>
                <a:spcPts val="0"/>
              </a:spcBef>
              <a:spcAft>
                <a:spcPts val="0"/>
              </a:spcAft>
              <a:buFont typeface="Arial" panose="020B0604020202020204" pitchFamily="34" charset="0"/>
              <a:buNone/>
              <a:defRPr sz="3600" b="0" i="0" kern="1200" cap="none" baseline="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vivo type CNS Light" charset="-122"/>
                <a:ea typeface="vivo type CNS Light" charset="-122"/>
                <a:cs typeface="vivo type CNS Light"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vivo type CNS Light" charset="-122"/>
                <a:ea typeface="vivo type CNS Light" charset="-122"/>
                <a:cs typeface="vivo type CNS Light"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2000" b="1" dirty="0">
                <a:latin typeface="微软雅黑" panose="020B0503020204020204" pitchFamily="34" charset="-122"/>
                <a:ea typeface="微软雅黑" panose="020B0503020204020204" pitchFamily="34" charset="-122"/>
              </a:rPr>
              <a:t>Rel-19 LP-WUS/WUR (RAN1-Led)</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61"/>
          </p:nvPr>
        </p:nvSpPr>
        <p:spPr>
          <a:xfrm>
            <a:off x="560744" y="280072"/>
            <a:ext cx="9194219" cy="456860"/>
          </a:xfrm>
        </p:spPr>
        <p:txBody>
          <a:bodyPr/>
          <a:lstStyle/>
          <a:p>
            <a:r>
              <a:rPr lang="en-US" altLang="zh-CN" dirty="0"/>
              <a:t>SI Output and Conclusion: Receiver Architecture</a:t>
            </a:r>
          </a:p>
        </p:txBody>
      </p:sp>
      <p:sp>
        <p:nvSpPr>
          <p:cNvPr id="12" name="文本占位符 3">
            <a:extLst>
              <a:ext uri="{FF2B5EF4-FFF2-40B4-BE49-F238E27FC236}">
                <a16:creationId xmlns:a16="http://schemas.microsoft.com/office/drawing/2014/main" id="{77740B30-7915-482D-AB92-9023CFEC0225}"/>
              </a:ext>
            </a:extLst>
          </p:cNvPr>
          <p:cNvSpPr>
            <a:spLocks noGrp="1"/>
          </p:cNvSpPr>
          <p:nvPr>
            <p:ph type="body" sz="quarter" idx="62"/>
          </p:nvPr>
        </p:nvSpPr>
        <p:spPr>
          <a:xfrm>
            <a:off x="560744" y="742370"/>
            <a:ext cx="9194219" cy="267033"/>
          </a:xfrm>
        </p:spPr>
        <p:txBody>
          <a:bodyPr/>
          <a:lstStyle/>
          <a:p>
            <a:r>
              <a:rPr lang="en-US" altLang="zh-CN" dirty="0"/>
              <a:t>Power and Noise Figure</a:t>
            </a:r>
            <a:endParaRPr lang="zh-CN" altLang="en-US" dirty="0"/>
          </a:p>
        </p:txBody>
      </p:sp>
      <p:sp>
        <p:nvSpPr>
          <p:cNvPr id="22" name="矩形 21">
            <a:extLst>
              <a:ext uri="{FF2B5EF4-FFF2-40B4-BE49-F238E27FC236}">
                <a16:creationId xmlns:a16="http://schemas.microsoft.com/office/drawing/2014/main" id="{08131841-4C66-4E32-9094-EFCE0DC85533}"/>
              </a:ext>
            </a:extLst>
          </p:cNvPr>
          <p:cNvSpPr/>
          <p:nvPr/>
        </p:nvSpPr>
        <p:spPr>
          <a:xfrm>
            <a:off x="7825057" y="1654258"/>
            <a:ext cx="3657439" cy="461665"/>
          </a:xfrm>
          <a:prstGeom prst="rect">
            <a:avLst/>
          </a:prstGeom>
        </p:spPr>
        <p:txBody>
          <a:bodyPr wrap="square">
            <a:spAutoFit/>
          </a:bodyPr>
          <a:lstStyle/>
          <a:p>
            <a:pPr>
              <a:spcAft>
                <a:spcPts val="600"/>
              </a:spcAft>
            </a:pPr>
            <a:r>
              <a:rPr lang="en-US" altLang="zh-CN" sz="1200" dirty="0">
                <a:latin typeface="Times New Roman" panose="02020603050405020304" pitchFamily="18" charset="0"/>
                <a:cs typeface="Times New Roman" panose="02020603050405020304" pitchFamily="18" charset="0"/>
              </a:rPr>
              <a:t>Table 4  Comparison on receiver power consumption for OOK, FSK, and OFDM reception</a:t>
            </a:r>
          </a:p>
        </p:txBody>
      </p:sp>
      <p:sp>
        <p:nvSpPr>
          <p:cNvPr id="25" name="矩形 24">
            <a:extLst>
              <a:ext uri="{FF2B5EF4-FFF2-40B4-BE49-F238E27FC236}">
                <a16:creationId xmlns:a16="http://schemas.microsoft.com/office/drawing/2014/main" id="{D8073F2F-B939-4A94-B2C0-73BDF75A471B}"/>
              </a:ext>
            </a:extLst>
          </p:cNvPr>
          <p:cNvSpPr/>
          <p:nvPr/>
        </p:nvSpPr>
        <p:spPr>
          <a:xfrm>
            <a:off x="560744" y="1323398"/>
            <a:ext cx="10181320" cy="661720"/>
          </a:xfrm>
          <a:prstGeom prst="rect">
            <a:avLst/>
          </a:prstGeom>
        </p:spPr>
        <p:txBody>
          <a:bodyPr wrap="square">
            <a:spAutoFit/>
          </a:bodyPr>
          <a:lstStyle/>
          <a:p>
            <a:pPr marL="285750" indent="-285750">
              <a:spcAft>
                <a:spcPts val="600"/>
              </a:spcAft>
              <a:buFont typeface="Arial" panose="020B0604020202020204" pitchFamily="34" charset="0"/>
              <a:buChar char="•"/>
            </a:pPr>
            <a:r>
              <a:rPr lang="en-US" altLang="zh-CN" sz="1600" b="1" dirty="0">
                <a:latin typeface="Times New Roman" panose="02020603050405020304" pitchFamily="18" charset="0"/>
                <a:cs typeface="Times New Roman" panose="02020603050405020304" pitchFamily="18" charset="0"/>
              </a:rPr>
              <a:t>Receiver architectures : power</a:t>
            </a:r>
            <a:r>
              <a:rPr lang="zh-CN" altLang="en-US" sz="1600" b="1" dirty="0">
                <a:latin typeface="Times New Roman" panose="02020603050405020304" pitchFamily="18" charset="0"/>
                <a:cs typeface="Times New Roman" panose="02020603050405020304" pitchFamily="18" charset="0"/>
              </a:rPr>
              <a:t> </a:t>
            </a:r>
            <a:r>
              <a:rPr lang="en-US" altLang="zh-CN" sz="1600" b="1" dirty="0">
                <a:latin typeface="Times New Roman" panose="02020603050405020304" pitchFamily="18" charset="0"/>
                <a:cs typeface="Times New Roman" panose="02020603050405020304" pitchFamily="18" charset="0"/>
              </a:rPr>
              <a:t>consumption and noise figure  </a:t>
            </a:r>
          </a:p>
          <a:p>
            <a:pPr marL="358650">
              <a:spcAft>
                <a:spcPts val="600"/>
              </a:spcAft>
            </a:pPr>
            <a:endParaRPr lang="en-US" altLang="zh-CN" sz="1600" dirty="0">
              <a:latin typeface="Times New Roman" panose="02020603050405020304" pitchFamily="18" charset="0"/>
              <a:cs typeface="Times New Roman" panose="02020603050405020304" pitchFamily="18" charset="0"/>
            </a:endParaRPr>
          </a:p>
        </p:txBody>
      </p:sp>
      <p:sp>
        <p:nvSpPr>
          <p:cNvPr id="5" name="矩形 4">
            <a:extLst>
              <a:ext uri="{FF2B5EF4-FFF2-40B4-BE49-F238E27FC236}">
                <a16:creationId xmlns:a16="http://schemas.microsoft.com/office/drawing/2014/main" id="{68E4891F-39F1-4A45-8CFF-8B9C268075E8}"/>
              </a:ext>
            </a:extLst>
          </p:cNvPr>
          <p:cNvSpPr/>
          <p:nvPr/>
        </p:nvSpPr>
        <p:spPr>
          <a:xfrm>
            <a:off x="967355" y="5401860"/>
            <a:ext cx="7719927" cy="1015663"/>
          </a:xfrm>
          <a:prstGeom prst="rect">
            <a:avLst/>
          </a:prstGeom>
          <a:solidFill>
            <a:schemeClr val="bg2">
              <a:lumMod val="20000"/>
              <a:lumOff val="80000"/>
            </a:schemeClr>
          </a:solidFill>
        </p:spPr>
        <p:txBody>
          <a:bodyPr wrap="square">
            <a:spAutoFit/>
          </a:bodyPr>
          <a:lstStyle/>
          <a:p>
            <a:pPr marL="358650" algn="just">
              <a:spcAft>
                <a:spcPts val="600"/>
              </a:spcAft>
            </a:pPr>
            <a:r>
              <a:rPr lang="en-US" altLang="zh-CN" sz="1600" b="1" dirty="0">
                <a:latin typeface="Times New Roman" panose="02020603050405020304" pitchFamily="18" charset="0"/>
                <a:cs typeface="Times New Roman" panose="02020603050405020304" pitchFamily="18" charset="0"/>
              </a:rPr>
              <a:t>Observation:  Receiver power consumption OOK ≈ FSK &lt;OFDM</a:t>
            </a:r>
          </a:p>
          <a:p>
            <a:pPr marL="644400" indent="-285750" algn="just">
              <a:spcAft>
                <a:spcPts val="600"/>
              </a:spcAft>
              <a:buFont typeface="Arial" panose="020B0604020202020204" pitchFamily="34" charset="0"/>
              <a:buChar char="•"/>
            </a:pPr>
            <a:r>
              <a:rPr lang="en-US" altLang="zh-CN" sz="1600" b="1" dirty="0">
                <a:latin typeface="Times New Roman" panose="02020603050405020304" pitchFamily="18" charset="0"/>
                <a:cs typeface="Times New Roman" panose="02020603050405020304" pitchFamily="18" charset="0"/>
              </a:rPr>
              <a:t>For OOK/FSK, receiver power consumption of less than 1~4 unit is feasible</a:t>
            </a:r>
          </a:p>
          <a:p>
            <a:pPr marL="644400" indent="-285750" algn="just">
              <a:spcAft>
                <a:spcPts val="600"/>
              </a:spcAft>
              <a:buFont typeface="Arial" panose="020B0604020202020204" pitchFamily="34" charset="0"/>
              <a:buChar char="•"/>
            </a:pPr>
            <a:r>
              <a:rPr lang="en-US" altLang="zh-CN" sz="1600" b="1" dirty="0">
                <a:latin typeface="Times New Roman" panose="02020603050405020304" pitchFamily="18" charset="0"/>
                <a:cs typeface="Times New Roman" panose="02020603050405020304" pitchFamily="18" charset="0"/>
              </a:rPr>
              <a:t>For OFDM, receiver power consumption of less than 10units is not guaranteed</a:t>
            </a:r>
          </a:p>
        </p:txBody>
      </p:sp>
      <p:graphicFrame>
        <p:nvGraphicFramePr>
          <p:cNvPr id="9" name="表格 8">
            <a:extLst>
              <a:ext uri="{FF2B5EF4-FFF2-40B4-BE49-F238E27FC236}">
                <a16:creationId xmlns:a16="http://schemas.microsoft.com/office/drawing/2014/main" id="{02613349-EC1B-4822-A76B-DB925A17E090}"/>
              </a:ext>
            </a:extLst>
          </p:cNvPr>
          <p:cNvGraphicFramePr>
            <a:graphicFrameLocks noGrp="1"/>
          </p:cNvGraphicFramePr>
          <p:nvPr>
            <p:extLst>
              <p:ext uri="{D42A27DB-BD31-4B8C-83A1-F6EECF244321}">
                <p14:modId xmlns:p14="http://schemas.microsoft.com/office/powerpoint/2010/main" val="4142357693"/>
              </p:ext>
            </p:extLst>
          </p:nvPr>
        </p:nvGraphicFramePr>
        <p:xfrm>
          <a:off x="7364682" y="2075739"/>
          <a:ext cx="4228910" cy="3193622"/>
        </p:xfrm>
        <a:graphic>
          <a:graphicData uri="http://schemas.openxmlformats.org/drawingml/2006/table">
            <a:tbl>
              <a:tblPr firstRow="1" bandRow="1">
                <a:tableStyleId>{5C22544A-7EE6-4342-B048-85BDC9FD1C3A}</a:tableStyleId>
              </a:tblPr>
              <a:tblGrid>
                <a:gridCol w="1079772">
                  <a:extLst>
                    <a:ext uri="{9D8B030D-6E8A-4147-A177-3AD203B41FA5}">
                      <a16:colId xmlns:a16="http://schemas.microsoft.com/office/drawing/2014/main" val="3228769659"/>
                    </a:ext>
                  </a:extLst>
                </a:gridCol>
                <a:gridCol w="3149138">
                  <a:extLst>
                    <a:ext uri="{9D8B030D-6E8A-4147-A177-3AD203B41FA5}">
                      <a16:colId xmlns:a16="http://schemas.microsoft.com/office/drawing/2014/main" val="2711661851"/>
                    </a:ext>
                  </a:extLst>
                </a:gridCol>
              </a:tblGrid>
              <a:tr h="510797">
                <a:tc>
                  <a:txBody>
                    <a:bodyPr/>
                    <a:lstStyle/>
                    <a:p>
                      <a:pPr algn="ctr"/>
                      <a:endParaRPr lang="en-US" sz="1200" b="1"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b="1" dirty="0">
                          <a:latin typeface="Times New Roman" panose="02020603050405020304" pitchFamily="18" charset="0"/>
                          <a:cs typeface="Times New Roman" panose="02020603050405020304" pitchFamily="18" charset="0"/>
                        </a:rPr>
                        <a:t>Receiver power consumption</a:t>
                      </a:r>
                      <a:endParaRPr lang="zh-CN" altLang="en-US" sz="1200" b="1" dirty="0">
                        <a:latin typeface="Times New Roman" panose="02020603050405020304" pitchFamily="18" charset="0"/>
                        <a:cs typeface="Times New Roman" panose="02020603050405020304" pitchFamily="18" charset="0"/>
                      </a:endParaRPr>
                    </a:p>
                    <a:p>
                      <a:pPr algn="ctr"/>
                      <a:endParaRPr lang="en-US" sz="1200" b="1" dirty="0"/>
                    </a:p>
                  </a:txBody>
                  <a:tcPr/>
                </a:tc>
                <a:extLst>
                  <a:ext uri="{0D108BD9-81ED-4DB2-BD59-A6C34878D82A}">
                    <a16:rowId xmlns:a16="http://schemas.microsoft.com/office/drawing/2014/main" val="4182198191"/>
                  </a:ext>
                </a:extLst>
              </a:tr>
              <a:tr h="91943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b="1" dirty="0">
                          <a:latin typeface="Times New Roman" panose="02020603050405020304" pitchFamily="18" charset="0"/>
                          <a:cs typeface="Times New Roman" panose="02020603050405020304" pitchFamily="18" charset="0"/>
                        </a:rPr>
                        <a:t>OOK (OOK-1/4)</a:t>
                      </a:r>
                      <a:endParaRPr lang="zh-CN" altLang="en-US" sz="1200" b="1" dirty="0">
                        <a:latin typeface="Times New Roman" panose="02020603050405020304" pitchFamily="18" charset="0"/>
                        <a:cs typeface="Times New Roman" panose="02020603050405020304" pitchFamily="18" charset="0"/>
                      </a:endParaRPr>
                    </a:p>
                    <a:p>
                      <a:endParaRPr lang="en-US" sz="1200" b="1" dirty="0"/>
                    </a:p>
                  </a:txBody>
                  <a:tcPr/>
                </a:tc>
                <a:tc>
                  <a:txBody>
                    <a:bodyPr/>
                    <a:lstStyle/>
                    <a:p>
                      <a:pPr marL="285750" indent="-285750" algn="just">
                        <a:buFont typeface="Arial" panose="020B0604020202020204" pitchFamily="34" charset="0"/>
                        <a:buChar char="•"/>
                      </a:pPr>
                      <a:r>
                        <a:rPr lang="en-US" altLang="zh-CN" sz="1200" b="1" dirty="0">
                          <a:latin typeface="Times New Roman" panose="02020603050405020304" pitchFamily="18" charset="0"/>
                          <a:cs typeface="Times New Roman" panose="02020603050405020304" pitchFamily="18" charset="0"/>
                        </a:rPr>
                        <a:t>Lowest power consumption</a:t>
                      </a:r>
                      <a:endParaRPr lang="en-US" altLang="zh-CN" sz="1200" dirty="0">
                        <a:latin typeface="Times New Roman" panose="02020603050405020304" pitchFamily="18" charset="0"/>
                        <a:cs typeface="Times New Roman" panose="02020603050405020304" pitchFamily="18" charset="0"/>
                      </a:endParaRPr>
                    </a:p>
                    <a:p>
                      <a:pPr marL="285750" indent="-285750" algn="just">
                        <a:buFont typeface="Arial" panose="020B0604020202020204" pitchFamily="34" charset="0"/>
                        <a:buChar char="•"/>
                      </a:pPr>
                      <a:r>
                        <a:rPr lang="en-US" altLang="zh-CN" sz="1200" dirty="0">
                          <a:latin typeface="Times New Roman" panose="02020603050405020304" pitchFamily="18" charset="0"/>
                          <a:cs typeface="Times New Roman" panose="02020603050405020304" pitchFamily="18" charset="0"/>
                        </a:rPr>
                        <a:t>LP-WUR ‘On’ power </a:t>
                      </a:r>
                      <a:r>
                        <a:rPr lang="en-US" altLang="zh-CN" sz="1200" b="1" dirty="0">
                          <a:latin typeface="Times New Roman" panose="02020603050405020304" pitchFamily="18" charset="0"/>
                          <a:cs typeface="Times New Roman" panose="02020603050405020304" pitchFamily="18" charset="0"/>
                        </a:rPr>
                        <a:t>&lt;=4units</a:t>
                      </a:r>
                      <a:r>
                        <a:rPr lang="en-US" altLang="zh-CN" sz="1200" dirty="0">
                          <a:latin typeface="Times New Roman" panose="02020603050405020304" pitchFamily="18" charset="0"/>
                          <a:cs typeface="Times New Roman" panose="02020603050405020304" pitchFamily="18" charset="0"/>
                        </a:rPr>
                        <a:t>, and  </a:t>
                      </a:r>
                      <a:r>
                        <a:rPr lang="en-US" altLang="zh-CN" sz="1200" b="1" dirty="0">
                          <a:latin typeface="Times New Roman" panose="02020603050405020304" pitchFamily="18" charset="0"/>
                          <a:cs typeface="Times New Roman" panose="02020603050405020304" pitchFamily="18" charset="0"/>
                        </a:rPr>
                        <a:t>&lt;=1 unit </a:t>
                      </a:r>
                      <a:r>
                        <a:rPr lang="en-US" altLang="zh-CN" sz="1200" dirty="0">
                          <a:latin typeface="Times New Roman" panose="02020603050405020304" pitchFamily="18" charset="0"/>
                          <a:cs typeface="Times New Roman" panose="02020603050405020304" pitchFamily="18" charset="0"/>
                        </a:rPr>
                        <a:t>is reported by majority</a:t>
                      </a:r>
                      <a:endParaRPr lang="zh-CN" altLang="en-US" sz="1200" dirty="0">
                        <a:latin typeface="Times New Roman" panose="02020603050405020304" pitchFamily="18" charset="0"/>
                        <a:cs typeface="Times New Roman" panose="02020603050405020304" pitchFamily="18" charset="0"/>
                      </a:endParaRPr>
                    </a:p>
                    <a:p>
                      <a:endParaRPr lang="en-US" sz="1200" dirty="0"/>
                    </a:p>
                  </a:txBody>
                  <a:tcPr/>
                </a:tc>
                <a:extLst>
                  <a:ext uri="{0D108BD9-81ED-4DB2-BD59-A6C34878D82A}">
                    <a16:rowId xmlns:a16="http://schemas.microsoft.com/office/drawing/2014/main" val="413341965"/>
                  </a:ext>
                </a:extLst>
              </a:tr>
              <a:tr h="104827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b="1" dirty="0">
                          <a:latin typeface="Times New Roman" panose="02020603050405020304" pitchFamily="18" charset="0"/>
                          <a:cs typeface="Times New Roman" panose="02020603050405020304" pitchFamily="18" charset="0"/>
                        </a:rPr>
                        <a:t>FSK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b="1" dirty="0">
                          <a:latin typeface="Times New Roman" panose="02020603050405020304" pitchFamily="18" charset="0"/>
                          <a:cs typeface="Times New Roman" panose="02020603050405020304" pitchFamily="18" charset="0"/>
                        </a:rPr>
                        <a:t>(FSK-2)</a:t>
                      </a:r>
                      <a:endParaRPr lang="zh-CN" altLang="en-US" sz="1200" b="1" dirty="0">
                        <a:latin typeface="Times New Roman" panose="02020603050405020304" pitchFamily="18" charset="0"/>
                        <a:cs typeface="Times New Roman" panose="02020603050405020304" pitchFamily="18" charset="0"/>
                      </a:endParaRPr>
                    </a:p>
                    <a:p>
                      <a:endParaRPr lang="en-US" sz="1200" b="1" dirty="0"/>
                    </a:p>
                  </a:txBody>
                  <a:tcPr/>
                </a:tc>
                <a:tc>
                  <a:txBody>
                    <a:bodyPr/>
                    <a:lstStyle/>
                    <a:p>
                      <a:pPr marL="285750" indent="-285750" algn="just">
                        <a:buFont typeface="Arial" panose="020B0604020202020204" pitchFamily="34" charset="0"/>
                        <a:buChar char="•"/>
                      </a:pPr>
                      <a:r>
                        <a:rPr lang="en-US" altLang="zh-CN" sz="1200" b="1" dirty="0">
                          <a:latin typeface="Times New Roman" panose="02020603050405020304" pitchFamily="18" charset="0"/>
                          <a:cs typeface="Times New Roman" panose="02020603050405020304" pitchFamily="18" charset="0"/>
                        </a:rPr>
                        <a:t>Similar or slightly higher than OOK</a:t>
                      </a:r>
                    </a:p>
                    <a:p>
                      <a:pPr marL="0" indent="0" algn="just">
                        <a:buFont typeface="Arial" panose="020B0604020202020204" pitchFamily="34" charset="0"/>
                        <a:buNone/>
                      </a:pPr>
                      <a:r>
                        <a:rPr lang="en-US" altLang="zh-CN" sz="1200" dirty="0">
                          <a:latin typeface="Times New Roman" panose="02020603050405020304" pitchFamily="18" charset="0"/>
                          <a:cs typeface="Times New Roman" panose="02020603050405020304" pitchFamily="18" charset="0"/>
                        </a:rPr>
                        <a:t>      (Note: Some of the inconsistent ranges for the architectures for OOK and FSK is due to the fact that not all sources provided analysis for all the architectures. )</a:t>
                      </a:r>
                      <a:endParaRPr lang="en-US" sz="1200" dirty="0"/>
                    </a:p>
                  </a:txBody>
                  <a:tcPr/>
                </a:tc>
                <a:extLst>
                  <a:ext uri="{0D108BD9-81ED-4DB2-BD59-A6C34878D82A}">
                    <a16:rowId xmlns:a16="http://schemas.microsoft.com/office/drawing/2014/main" val="395353891"/>
                  </a:ext>
                </a:extLst>
              </a:tr>
              <a:tr h="71511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b="1" dirty="0">
                          <a:latin typeface="Times New Roman" panose="02020603050405020304" pitchFamily="18" charset="0"/>
                          <a:cs typeface="Times New Roman" panose="02020603050405020304" pitchFamily="18" charset="0"/>
                        </a:rPr>
                        <a:t>OFDM</a:t>
                      </a:r>
                      <a:endParaRPr lang="zh-CN" altLang="en-US" sz="1200" b="1" dirty="0">
                        <a:latin typeface="Times New Roman" panose="02020603050405020304" pitchFamily="18" charset="0"/>
                        <a:cs typeface="Times New Roman" panose="02020603050405020304" pitchFamily="18" charset="0"/>
                      </a:endParaRPr>
                    </a:p>
                    <a:p>
                      <a:endParaRPr lang="en-US" sz="1200" b="1" dirty="0"/>
                    </a:p>
                  </a:txBody>
                  <a:tcPr/>
                </a:tc>
                <a:tc>
                  <a:txBody>
                    <a:bodyPr/>
                    <a:lstStyle/>
                    <a:p>
                      <a:pPr marL="285750" indent="-285750" algn="just">
                        <a:buFont typeface="Arial" panose="020B0604020202020204" pitchFamily="34" charset="0"/>
                        <a:buChar char="•"/>
                      </a:pPr>
                      <a:r>
                        <a:rPr lang="en-US" altLang="zh-CN" sz="1200" b="1" dirty="0">
                          <a:latin typeface="Times New Roman" panose="02020603050405020304" pitchFamily="18" charset="0"/>
                          <a:cs typeface="Times New Roman" panose="02020603050405020304" pitchFamily="18" charset="0"/>
                        </a:rPr>
                        <a:t>Highest power consumption</a:t>
                      </a:r>
                    </a:p>
                    <a:p>
                      <a:pPr marL="285750" indent="-285750" algn="just">
                        <a:buFont typeface="Arial" panose="020B0604020202020204" pitchFamily="34" charset="0"/>
                        <a:buChar char="•"/>
                      </a:pPr>
                      <a:r>
                        <a:rPr lang="en-US" altLang="zh-CN" sz="1200" dirty="0">
                          <a:latin typeface="Times New Roman" panose="02020603050405020304" pitchFamily="18" charset="0"/>
                          <a:cs typeface="Times New Roman" panose="02020603050405020304" pitchFamily="18" charset="0"/>
                        </a:rPr>
                        <a:t> LP-WUR ‘On’  power </a:t>
                      </a:r>
                      <a:r>
                        <a:rPr lang="en-US" altLang="zh-CN" sz="1200" b="1" dirty="0">
                          <a:latin typeface="Times New Roman" panose="02020603050405020304" pitchFamily="18" charset="0"/>
                          <a:cs typeface="Times New Roman" panose="02020603050405020304" pitchFamily="18" charset="0"/>
                        </a:rPr>
                        <a:t>&lt;= 30 units</a:t>
                      </a:r>
                      <a:r>
                        <a:rPr lang="en-US" altLang="zh-CN" sz="1200" dirty="0">
                          <a:latin typeface="Times New Roman" panose="02020603050405020304" pitchFamily="18" charset="0"/>
                          <a:cs typeface="Times New Roman" panose="02020603050405020304" pitchFamily="18" charset="0"/>
                        </a:rPr>
                        <a:t>, and &gt;=</a:t>
                      </a:r>
                      <a:r>
                        <a:rPr lang="en-US" altLang="zh-CN" sz="1200" b="1" dirty="0">
                          <a:latin typeface="Times New Roman" panose="02020603050405020304" pitchFamily="18" charset="0"/>
                          <a:cs typeface="Times New Roman" panose="02020603050405020304" pitchFamily="18" charset="0"/>
                        </a:rPr>
                        <a:t>10 units</a:t>
                      </a:r>
                      <a:r>
                        <a:rPr lang="en-US" altLang="zh-CN" sz="1200" dirty="0">
                          <a:latin typeface="Times New Roman" panose="02020603050405020304" pitchFamily="18" charset="0"/>
                          <a:cs typeface="Times New Roman" panose="02020603050405020304" pitchFamily="18" charset="0"/>
                        </a:rPr>
                        <a:t> reported by majority</a:t>
                      </a:r>
                      <a:endParaRPr lang="en-US" sz="1200" dirty="0"/>
                    </a:p>
                  </a:txBody>
                  <a:tcPr/>
                </a:tc>
                <a:extLst>
                  <a:ext uri="{0D108BD9-81ED-4DB2-BD59-A6C34878D82A}">
                    <a16:rowId xmlns:a16="http://schemas.microsoft.com/office/drawing/2014/main" val="1002420233"/>
                  </a:ext>
                </a:extLst>
              </a:tr>
            </a:tbl>
          </a:graphicData>
        </a:graphic>
      </p:graphicFrame>
      <p:sp>
        <p:nvSpPr>
          <p:cNvPr id="10" name="文本框 9">
            <a:extLst>
              <a:ext uri="{FF2B5EF4-FFF2-40B4-BE49-F238E27FC236}">
                <a16:creationId xmlns:a16="http://schemas.microsoft.com/office/drawing/2014/main" id="{62D5B110-A3B5-4D0B-9F5A-B51F26C39110}"/>
              </a:ext>
            </a:extLst>
          </p:cNvPr>
          <p:cNvSpPr txBox="1"/>
          <p:nvPr/>
        </p:nvSpPr>
        <p:spPr>
          <a:xfrm>
            <a:off x="1240020" y="1708119"/>
            <a:ext cx="5994398" cy="276999"/>
          </a:xfrm>
          <a:prstGeom prst="rect">
            <a:avLst/>
          </a:prstGeom>
          <a:noFill/>
        </p:spPr>
        <p:txBody>
          <a:bodyPr wrap="none" rtlCol="0">
            <a:spAutoFit/>
          </a:bodyPr>
          <a:lstStyle/>
          <a:p>
            <a:r>
              <a:rPr lang="en-US" sz="1200" dirty="0">
                <a:latin typeface="Times New Roman" panose="02020603050405020304" pitchFamily="18" charset="0"/>
                <a:cs typeface="Times New Roman" panose="02020603050405020304" pitchFamily="18" charset="0"/>
              </a:rPr>
              <a:t>Table 1 OOK-1/2/4 with homodyne/zero-IF architecture with baseband envelope detection </a:t>
            </a:r>
            <a:r>
              <a:rPr lang="en-US" sz="1200" baseline="30000" dirty="0">
                <a:latin typeface="Times New Roman" panose="02020603050405020304" pitchFamily="18" charset="0"/>
                <a:cs typeface="Times New Roman" panose="02020603050405020304" pitchFamily="18" charset="0"/>
              </a:rPr>
              <a:t>[1]</a:t>
            </a:r>
          </a:p>
        </p:txBody>
      </p:sp>
      <p:sp>
        <p:nvSpPr>
          <p:cNvPr id="13" name="矩形 12">
            <a:extLst>
              <a:ext uri="{FF2B5EF4-FFF2-40B4-BE49-F238E27FC236}">
                <a16:creationId xmlns:a16="http://schemas.microsoft.com/office/drawing/2014/main" id="{03294578-2A42-4337-A5E0-D4FD303ACC1B}"/>
              </a:ext>
            </a:extLst>
          </p:cNvPr>
          <p:cNvSpPr/>
          <p:nvPr/>
        </p:nvSpPr>
        <p:spPr>
          <a:xfrm>
            <a:off x="2297210" y="3344167"/>
            <a:ext cx="3415166" cy="276999"/>
          </a:xfrm>
          <a:prstGeom prst="rect">
            <a:avLst/>
          </a:prstGeom>
        </p:spPr>
        <p:txBody>
          <a:bodyPr wrap="none">
            <a:spAutoFit/>
          </a:bodyPr>
          <a:lstStyle/>
          <a:p>
            <a:r>
              <a:rPr lang="en-US" sz="1200" dirty="0">
                <a:latin typeface="Times New Roman" panose="02020603050405020304" pitchFamily="18" charset="0"/>
                <a:ea typeface="宋体" panose="02010600030101010101" pitchFamily="2" charset="-122"/>
              </a:rPr>
              <a:t>Table 2 FSK with parallel homodyne architecture</a:t>
            </a:r>
            <a:r>
              <a:rPr lang="en-US" sz="1200" baseline="30000" dirty="0">
                <a:latin typeface="Times New Roman" panose="02020603050405020304" pitchFamily="18" charset="0"/>
                <a:ea typeface="宋体" panose="02010600030101010101" pitchFamily="2" charset="-122"/>
              </a:rPr>
              <a:t>[1]</a:t>
            </a:r>
            <a:endParaRPr lang="en-US" sz="1200" baseline="30000" dirty="0"/>
          </a:p>
        </p:txBody>
      </p:sp>
      <p:graphicFrame>
        <p:nvGraphicFramePr>
          <p:cNvPr id="14" name="表格 13">
            <a:extLst>
              <a:ext uri="{FF2B5EF4-FFF2-40B4-BE49-F238E27FC236}">
                <a16:creationId xmlns:a16="http://schemas.microsoft.com/office/drawing/2014/main" id="{2D4E44DF-C664-428C-B263-5E0AED5E2B04}"/>
              </a:ext>
            </a:extLst>
          </p:cNvPr>
          <p:cNvGraphicFramePr>
            <a:graphicFrameLocks noGrp="1"/>
          </p:cNvGraphicFramePr>
          <p:nvPr>
            <p:extLst>
              <p:ext uri="{D42A27DB-BD31-4B8C-83A1-F6EECF244321}">
                <p14:modId xmlns:p14="http://schemas.microsoft.com/office/powerpoint/2010/main" val="1087315500"/>
              </p:ext>
            </p:extLst>
          </p:nvPr>
        </p:nvGraphicFramePr>
        <p:xfrm>
          <a:off x="971874" y="4652605"/>
          <a:ext cx="6045835" cy="628080"/>
        </p:xfrm>
        <a:graphic>
          <a:graphicData uri="http://schemas.openxmlformats.org/drawingml/2006/table">
            <a:tbl>
              <a:tblPr firstRow="1" firstCol="1" bandRow="1">
                <a:tableStyleId>{5C22544A-7EE6-4342-B048-85BDC9FD1C3A}</a:tableStyleId>
              </a:tblPr>
              <a:tblGrid>
                <a:gridCol w="1196975">
                  <a:extLst>
                    <a:ext uri="{9D8B030D-6E8A-4147-A177-3AD203B41FA5}">
                      <a16:colId xmlns:a16="http://schemas.microsoft.com/office/drawing/2014/main" val="284407898"/>
                    </a:ext>
                  </a:extLst>
                </a:gridCol>
                <a:gridCol w="1113790">
                  <a:extLst>
                    <a:ext uri="{9D8B030D-6E8A-4147-A177-3AD203B41FA5}">
                      <a16:colId xmlns:a16="http://schemas.microsoft.com/office/drawing/2014/main" val="3877456283"/>
                    </a:ext>
                  </a:extLst>
                </a:gridCol>
                <a:gridCol w="612775">
                  <a:extLst>
                    <a:ext uri="{9D8B030D-6E8A-4147-A177-3AD203B41FA5}">
                      <a16:colId xmlns:a16="http://schemas.microsoft.com/office/drawing/2014/main" val="1702116415"/>
                    </a:ext>
                  </a:extLst>
                </a:gridCol>
                <a:gridCol w="612775">
                  <a:extLst>
                    <a:ext uri="{9D8B030D-6E8A-4147-A177-3AD203B41FA5}">
                      <a16:colId xmlns:a16="http://schemas.microsoft.com/office/drawing/2014/main" val="3162479018"/>
                    </a:ext>
                  </a:extLst>
                </a:gridCol>
                <a:gridCol w="627380">
                  <a:extLst>
                    <a:ext uri="{9D8B030D-6E8A-4147-A177-3AD203B41FA5}">
                      <a16:colId xmlns:a16="http://schemas.microsoft.com/office/drawing/2014/main" val="2419576150"/>
                    </a:ext>
                  </a:extLst>
                </a:gridCol>
                <a:gridCol w="627380">
                  <a:extLst>
                    <a:ext uri="{9D8B030D-6E8A-4147-A177-3AD203B41FA5}">
                      <a16:colId xmlns:a16="http://schemas.microsoft.com/office/drawing/2014/main" val="1009179427"/>
                    </a:ext>
                  </a:extLst>
                </a:gridCol>
                <a:gridCol w="627380">
                  <a:extLst>
                    <a:ext uri="{9D8B030D-6E8A-4147-A177-3AD203B41FA5}">
                      <a16:colId xmlns:a16="http://schemas.microsoft.com/office/drawing/2014/main" val="3202029497"/>
                    </a:ext>
                  </a:extLst>
                </a:gridCol>
                <a:gridCol w="627380">
                  <a:extLst>
                    <a:ext uri="{9D8B030D-6E8A-4147-A177-3AD203B41FA5}">
                      <a16:colId xmlns:a16="http://schemas.microsoft.com/office/drawing/2014/main" val="2335714427"/>
                    </a:ext>
                  </a:extLst>
                </a:gridCol>
              </a:tblGrid>
              <a:tr h="39370">
                <a:tc>
                  <a:txBody>
                    <a:bodyPr/>
                    <a:lstStyle/>
                    <a:p>
                      <a:pPr algn="l" hangingPunct="0">
                        <a:lnSpc>
                          <a:spcPct val="107000"/>
                        </a:lnSpc>
                        <a:spcAft>
                          <a:spcPts val="0"/>
                        </a:spcAft>
                      </a:pPr>
                      <a:r>
                        <a:rPr lang="en-GB" sz="1000">
                          <a:effectLst/>
                        </a:rPr>
                        <a:t>Source reference</a:t>
                      </a:r>
                      <a:endParaRPr lang="en-US" sz="1000">
                        <a:effectLst/>
                        <a:latin typeface="Times New Roman" panose="02020603050405020304" pitchFamily="18" charset="0"/>
                        <a:ea typeface="宋体" panose="02010600030101010101" pitchFamily="2" charset="-122"/>
                      </a:endParaRPr>
                    </a:p>
                  </a:txBody>
                  <a:tcPr marL="36830" marR="36830" marT="0" marB="0"/>
                </a:tc>
                <a:tc>
                  <a:txBody>
                    <a:bodyPr/>
                    <a:lstStyle/>
                    <a:p>
                      <a:pPr algn="ctr" hangingPunct="0">
                        <a:lnSpc>
                          <a:spcPct val="107000"/>
                        </a:lnSpc>
                        <a:spcAft>
                          <a:spcPts val="0"/>
                        </a:spcAft>
                      </a:pPr>
                      <a:r>
                        <a:rPr lang="en-GB" sz="1000">
                          <a:effectLst/>
                        </a:rPr>
                        <a:t>[7A-1]</a:t>
                      </a:r>
                      <a:endParaRPr lang="en-US" sz="1000">
                        <a:effectLst/>
                        <a:latin typeface="Times New Roman" panose="02020603050405020304" pitchFamily="18" charset="0"/>
                        <a:ea typeface="宋体" panose="02010600030101010101" pitchFamily="2" charset="-122"/>
                      </a:endParaRPr>
                    </a:p>
                  </a:txBody>
                  <a:tcPr marL="36830" marR="36830" marT="0" marB="0" anchor="ctr"/>
                </a:tc>
                <a:tc>
                  <a:txBody>
                    <a:bodyPr/>
                    <a:lstStyle/>
                    <a:p>
                      <a:pPr algn="ctr" hangingPunct="0">
                        <a:lnSpc>
                          <a:spcPct val="107000"/>
                        </a:lnSpc>
                        <a:spcAft>
                          <a:spcPts val="0"/>
                        </a:spcAft>
                      </a:pPr>
                      <a:r>
                        <a:rPr lang="en-GB" sz="1000">
                          <a:effectLst/>
                        </a:rPr>
                        <a:t>[7A-3]</a:t>
                      </a:r>
                      <a:endParaRPr lang="en-US" sz="1000">
                        <a:effectLst/>
                        <a:latin typeface="Times New Roman" panose="02020603050405020304" pitchFamily="18" charset="0"/>
                        <a:ea typeface="宋体" panose="02010600030101010101" pitchFamily="2" charset="-122"/>
                      </a:endParaRPr>
                    </a:p>
                  </a:txBody>
                  <a:tcPr marL="36830" marR="36830" marT="0" marB="0" anchor="ctr"/>
                </a:tc>
                <a:tc>
                  <a:txBody>
                    <a:bodyPr/>
                    <a:lstStyle/>
                    <a:p>
                      <a:pPr algn="ctr" hangingPunct="0">
                        <a:lnSpc>
                          <a:spcPct val="107000"/>
                        </a:lnSpc>
                        <a:spcAft>
                          <a:spcPts val="0"/>
                        </a:spcAft>
                      </a:pPr>
                      <a:r>
                        <a:rPr lang="en-GB" sz="1000">
                          <a:effectLst/>
                        </a:rPr>
                        <a:t>[7A-5]</a:t>
                      </a:r>
                      <a:endParaRPr lang="en-US" sz="1000">
                        <a:effectLst/>
                        <a:latin typeface="Times New Roman" panose="02020603050405020304" pitchFamily="18" charset="0"/>
                        <a:ea typeface="宋体" panose="02010600030101010101" pitchFamily="2" charset="-122"/>
                      </a:endParaRPr>
                    </a:p>
                  </a:txBody>
                  <a:tcPr marL="36830" marR="36830" marT="0" marB="0" anchor="ctr"/>
                </a:tc>
                <a:tc>
                  <a:txBody>
                    <a:bodyPr/>
                    <a:lstStyle/>
                    <a:p>
                      <a:pPr algn="ctr" hangingPunct="0">
                        <a:lnSpc>
                          <a:spcPct val="107000"/>
                        </a:lnSpc>
                        <a:spcAft>
                          <a:spcPts val="0"/>
                        </a:spcAft>
                      </a:pPr>
                      <a:r>
                        <a:rPr lang="en-GB" sz="1000">
                          <a:effectLst/>
                        </a:rPr>
                        <a:t>[7A-6]</a:t>
                      </a:r>
                      <a:endParaRPr lang="en-US" sz="1000">
                        <a:effectLst/>
                        <a:latin typeface="Times New Roman" panose="02020603050405020304" pitchFamily="18" charset="0"/>
                        <a:ea typeface="宋体" panose="02010600030101010101" pitchFamily="2" charset="-122"/>
                      </a:endParaRPr>
                    </a:p>
                  </a:txBody>
                  <a:tcPr marL="36830" marR="36830" marT="0" marB="0" anchor="ctr"/>
                </a:tc>
                <a:tc>
                  <a:txBody>
                    <a:bodyPr/>
                    <a:lstStyle/>
                    <a:p>
                      <a:pPr algn="ctr" hangingPunct="0">
                        <a:lnSpc>
                          <a:spcPct val="107000"/>
                        </a:lnSpc>
                        <a:spcAft>
                          <a:spcPts val="0"/>
                        </a:spcAft>
                      </a:pPr>
                      <a:r>
                        <a:rPr lang="en-GB" sz="1000">
                          <a:effectLst/>
                        </a:rPr>
                        <a:t>[7A-7]</a:t>
                      </a:r>
                      <a:endParaRPr lang="en-US" sz="1000">
                        <a:effectLst/>
                        <a:latin typeface="Times New Roman" panose="02020603050405020304" pitchFamily="18" charset="0"/>
                        <a:ea typeface="宋体" panose="02010600030101010101" pitchFamily="2" charset="-122"/>
                      </a:endParaRPr>
                    </a:p>
                  </a:txBody>
                  <a:tcPr marL="36830" marR="36830" marT="0" marB="0" anchor="ctr"/>
                </a:tc>
                <a:tc>
                  <a:txBody>
                    <a:bodyPr/>
                    <a:lstStyle/>
                    <a:p>
                      <a:pPr algn="ctr" hangingPunct="0">
                        <a:lnSpc>
                          <a:spcPct val="107000"/>
                        </a:lnSpc>
                        <a:spcAft>
                          <a:spcPts val="0"/>
                        </a:spcAft>
                      </a:pPr>
                      <a:r>
                        <a:rPr lang="en-GB" sz="1000">
                          <a:effectLst/>
                        </a:rPr>
                        <a:t>[7A-8]</a:t>
                      </a:r>
                      <a:endParaRPr lang="en-US" sz="1000">
                        <a:effectLst/>
                        <a:latin typeface="Times New Roman" panose="02020603050405020304" pitchFamily="18" charset="0"/>
                        <a:ea typeface="宋体" panose="02010600030101010101" pitchFamily="2" charset="-122"/>
                      </a:endParaRPr>
                    </a:p>
                  </a:txBody>
                  <a:tcPr marL="36830" marR="36830" marT="0" marB="0" anchor="ctr"/>
                </a:tc>
                <a:tc>
                  <a:txBody>
                    <a:bodyPr/>
                    <a:lstStyle/>
                    <a:p>
                      <a:pPr algn="ctr" hangingPunct="0">
                        <a:lnSpc>
                          <a:spcPct val="107000"/>
                        </a:lnSpc>
                        <a:spcAft>
                          <a:spcPts val="0"/>
                        </a:spcAft>
                      </a:pPr>
                      <a:r>
                        <a:rPr lang="en-GB" sz="1000">
                          <a:effectLst/>
                        </a:rPr>
                        <a:t>[7A-9]</a:t>
                      </a:r>
                      <a:endParaRPr lang="en-US" sz="1000">
                        <a:effectLst/>
                        <a:latin typeface="Times New Roman" panose="02020603050405020304" pitchFamily="18" charset="0"/>
                        <a:ea typeface="宋体" panose="02010600030101010101" pitchFamily="2" charset="-122"/>
                      </a:endParaRPr>
                    </a:p>
                  </a:txBody>
                  <a:tcPr marL="36830" marR="36830" marT="0" marB="0" anchor="ctr"/>
                </a:tc>
                <a:extLst>
                  <a:ext uri="{0D108BD9-81ED-4DB2-BD59-A6C34878D82A}">
                    <a16:rowId xmlns:a16="http://schemas.microsoft.com/office/drawing/2014/main" val="1074780542"/>
                  </a:ext>
                </a:extLst>
              </a:tr>
              <a:tr h="238125">
                <a:tc>
                  <a:txBody>
                    <a:bodyPr/>
                    <a:lstStyle/>
                    <a:p>
                      <a:pPr algn="l" hangingPunct="0">
                        <a:lnSpc>
                          <a:spcPct val="107000"/>
                        </a:lnSpc>
                        <a:spcAft>
                          <a:spcPts val="0"/>
                        </a:spcAft>
                      </a:pPr>
                      <a:r>
                        <a:rPr lang="en-GB" sz="1000">
                          <a:effectLst/>
                        </a:rPr>
                        <a:t>Power consumption</a:t>
                      </a:r>
                      <a:endParaRPr lang="en-US" sz="1000">
                        <a:effectLst/>
                      </a:endParaRPr>
                    </a:p>
                    <a:p>
                      <a:pPr algn="l" hangingPunct="0">
                        <a:lnSpc>
                          <a:spcPct val="107000"/>
                        </a:lnSpc>
                        <a:spcAft>
                          <a:spcPts val="0"/>
                        </a:spcAft>
                      </a:pPr>
                      <a:r>
                        <a:rPr lang="en-GB" sz="1000">
                          <a:effectLst/>
                        </a:rPr>
                        <a:t>(ON state)</a:t>
                      </a:r>
                      <a:endParaRPr lang="en-US" sz="1000">
                        <a:effectLst/>
                        <a:latin typeface="Times New Roman" panose="02020603050405020304" pitchFamily="18" charset="0"/>
                        <a:ea typeface="宋体" panose="02010600030101010101" pitchFamily="2" charset="-122"/>
                      </a:endParaRPr>
                    </a:p>
                  </a:txBody>
                  <a:tcPr marL="36830" marR="36830" marT="0" marB="0"/>
                </a:tc>
                <a:tc>
                  <a:txBody>
                    <a:bodyPr/>
                    <a:lstStyle/>
                    <a:p>
                      <a:pPr algn="ctr" hangingPunct="0">
                        <a:lnSpc>
                          <a:spcPct val="107000"/>
                        </a:lnSpc>
                        <a:spcAft>
                          <a:spcPts val="0"/>
                        </a:spcAft>
                      </a:pPr>
                      <a:r>
                        <a:rPr lang="en-GB" sz="1000">
                          <a:effectLst/>
                        </a:rPr>
                        <a:t>0.15~0.2</a:t>
                      </a:r>
                      <a:endParaRPr lang="en-US" sz="1000">
                        <a:effectLst/>
                        <a:latin typeface="Times New Roman" panose="02020603050405020304" pitchFamily="18" charset="0"/>
                        <a:ea typeface="宋体" panose="02010600030101010101" pitchFamily="2" charset="-122"/>
                      </a:endParaRPr>
                    </a:p>
                  </a:txBody>
                  <a:tcPr marL="36830" marR="36830" marT="0" marB="0" anchor="ctr"/>
                </a:tc>
                <a:tc>
                  <a:txBody>
                    <a:bodyPr/>
                    <a:lstStyle/>
                    <a:p>
                      <a:pPr algn="ctr" hangingPunct="0">
                        <a:lnSpc>
                          <a:spcPct val="107000"/>
                        </a:lnSpc>
                        <a:spcAft>
                          <a:spcPts val="0"/>
                        </a:spcAft>
                      </a:pPr>
                      <a:r>
                        <a:rPr lang="en-GB" sz="1000" dirty="0">
                          <a:effectLst/>
                          <a:highlight>
                            <a:srgbClr val="FFFF00"/>
                          </a:highlight>
                        </a:rPr>
                        <a:t>10</a:t>
                      </a:r>
                      <a:endParaRPr lang="en-US" sz="1000" dirty="0">
                        <a:effectLst/>
                        <a:latin typeface="Times New Roman" panose="02020603050405020304" pitchFamily="18" charset="0"/>
                        <a:ea typeface="宋体" panose="02010600030101010101" pitchFamily="2" charset="-122"/>
                      </a:endParaRPr>
                    </a:p>
                  </a:txBody>
                  <a:tcPr marL="36830" marR="36830" marT="0" marB="0" anchor="ctr"/>
                </a:tc>
                <a:tc>
                  <a:txBody>
                    <a:bodyPr/>
                    <a:lstStyle/>
                    <a:p>
                      <a:pPr algn="ctr" hangingPunct="0">
                        <a:lnSpc>
                          <a:spcPct val="107000"/>
                        </a:lnSpc>
                        <a:spcAft>
                          <a:spcPts val="0"/>
                        </a:spcAft>
                      </a:pPr>
                      <a:r>
                        <a:rPr lang="en-GB" sz="1000" dirty="0">
                          <a:effectLst/>
                          <a:highlight>
                            <a:srgbClr val="FFFF00"/>
                          </a:highlight>
                        </a:rPr>
                        <a:t>10~20</a:t>
                      </a:r>
                      <a:endParaRPr lang="en-US" sz="1000" dirty="0">
                        <a:effectLst/>
                        <a:latin typeface="Times New Roman" panose="02020603050405020304" pitchFamily="18" charset="0"/>
                        <a:ea typeface="宋体" panose="02010600030101010101" pitchFamily="2" charset="-122"/>
                      </a:endParaRPr>
                    </a:p>
                  </a:txBody>
                  <a:tcPr marL="36830" marR="36830" marT="0" marB="0" anchor="ctr"/>
                </a:tc>
                <a:tc>
                  <a:txBody>
                    <a:bodyPr/>
                    <a:lstStyle/>
                    <a:p>
                      <a:pPr algn="ctr" hangingPunct="0">
                        <a:lnSpc>
                          <a:spcPct val="107000"/>
                        </a:lnSpc>
                        <a:spcAft>
                          <a:spcPts val="0"/>
                        </a:spcAft>
                      </a:pPr>
                      <a:r>
                        <a:rPr lang="en-GB" sz="1000">
                          <a:effectLst/>
                          <a:highlight>
                            <a:srgbClr val="FFFF00"/>
                          </a:highlight>
                        </a:rPr>
                        <a:t>10~30</a:t>
                      </a:r>
                      <a:endParaRPr lang="en-US" sz="1000">
                        <a:effectLst/>
                        <a:latin typeface="Times New Roman" panose="02020603050405020304" pitchFamily="18" charset="0"/>
                        <a:ea typeface="宋体" panose="02010600030101010101" pitchFamily="2" charset="-122"/>
                      </a:endParaRPr>
                    </a:p>
                  </a:txBody>
                  <a:tcPr marL="36830" marR="36830" marT="0" marB="0" anchor="ctr"/>
                </a:tc>
                <a:tc>
                  <a:txBody>
                    <a:bodyPr/>
                    <a:lstStyle/>
                    <a:p>
                      <a:pPr algn="ctr" hangingPunct="0">
                        <a:lnSpc>
                          <a:spcPct val="107000"/>
                        </a:lnSpc>
                        <a:spcAft>
                          <a:spcPts val="0"/>
                        </a:spcAft>
                      </a:pPr>
                      <a:r>
                        <a:rPr lang="en-GB" sz="1000">
                          <a:effectLst/>
                        </a:rPr>
                        <a:t>1~5</a:t>
                      </a:r>
                      <a:endParaRPr lang="en-US" sz="1000">
                        <a:effectLst/>
                        <a:latin typeface="Times New Roman" panose="02020603050405020304" pitchFamily="18" charset="0"/>
                        <a:ea typeface="宋体" panose="02010600030101010101" pitchFamily="2" charset="-122"/>
                      </a:endParaRPr>
                    </a:p>
                  </a:txBody>
                  <a:tcPr marL="36830" marR="36830" marT="0" marB="0" anchor="ctr"/>
                </a:tc>
                <a:tc>
                  <a:txBody>
                    <a:bodyPr/>
                    <a:lstStyle/>
                    <a:p>
                      <a:pPr algn="ctr" hangingPunct="0">
                        <a:lnSpc>
                          <a:spcPct val="107000"/>
                        </a:lnSpc>
                        <a:spcAft>
                          <a:spcPts val="0"/>
                        </a:spcAft>
                      </a:pPr>
                      <a:r>
                        <a:rPr lang="en-GB" sz="1000">
                          <a:effectLst/>
                          <a:highlight>
                            <a:srgbClr val="FFFF00"/>
                          </a:highlight>
                        </a:rPr>
                        <a:t>10~20</a:t>
                      </a:r>
                      <a:endParaRPr lang="en-US" sz="1000">
                        <a:effectLst/>
                        <a:latin typeface="Times New Roman" panose="02020603050405020304" pitchFamily="18" charset="0"/>
                        <a:ea typeface="宋体" panose="02010600030101010101" pitchFamily="2" charset="-122"/>
                      </a:endParaRPr>
                    </a:p>
                  </a:txBody>
                  <a:tcPr marL="36830" marR="36830" marT="0" marB="0" anchor="ctr"/>
                </a:tc>
                <a:tc>
                  <a:txBody>
                    <a:bodyPr/>
                    <a:lstStyle/>
                    <a:p>
                      <a:pPr algn="ctr" hangingPunct="0">
                        <a:lnSpc>
                          <a:spcPct val="107000"/>
                        </a:lnSpc>
                        <a:spcAft>
                          <a:spcPts val="0"/>
                        </a:spcAft>
                      </a:pPr>
                      <a:r>
                        <a:rPr lang="en-GB" sz="1000">
                          <a:effectLst/>
                        </a:rPr>
                        <a:t>~5</a:t>
                      </a:r>
                      <a:endParaRPr lang="en-US" sz="1000">
                        <a:effectLst/>
                        <a:latin typeface="Times New Roman" panose="02020603050405020304" pitchFamily="18" charset="0"/>
                        <a:ea typeface="宋体" panose="02010600030101010101" pitchFamily="2" charset="-122"/>
                      </a:endParaRPr>
                    </a:p>
                  </a:txBody>
                  <a:tcPr marL="36830" marR="36830" marT="0" marB="0" anchor="ctr"/>
                </a:tc>
                <a:extLst>
                  <a:ext uri="{0D108BD9-81ED-4DB2-BD59-A6C34878D82A}">
                    <a16:rowId xmlns:a16="http://schemas.microsoft.com/office/drawing/2014/main" val="1438999662"/>
                  </a:ext>
                </a:extLst>
              </a:tr>
              <a:tr h="50800">
                <a:tc>
                  <a:txBody>
                    <a:bodyPr/>
                    <a:lstStyle/>
                    <a:p>
                      <a:pPr algn="l" hangingPunct="0">
                        <a:lnSpc>
                          <a:spcPct val="107000"/>
                        </a:lnSpc>
                        <a:spcAft>
                          <a:spcPts val="0"/>
                        </a:spcAft>
                      </a:pPr>
                      <a:r>
                        <a:rPr lang="en-GB" sz="1000">
                          <a:effectLst/>
                        </a:rPr>
                        <a:t>Noise figure (dB)</a:t>
                      </a:r>
                      <a:endParaRPr lang="en-US" sz="1000">
                        <a:effectLst/>
                        <a:latin typeface="Times New Roman" panose="02020603050405020304" pitchFamily="18" charset="0"/>
                        <a:ea typeface="宋体" panose="02010600030101010101" pitchFamily="2" charset="-122"/>
                      </a:endParaRPr>
                    </a:p>
                  </a:txBody>
                  <a:tcPr marL="36830" marR="36830" marT="0" marB="0"/>
                </a:tc>
                <a:tc>
                  <a:txBody>
                    <a:bodyPr/>
                    <a:lstStyle/>
                    <a:p>
                      <a:pPr algn="ctr" hangingPunct="0">
                        <a:lnSpc>
                          <a:spcPct val="107000"/>
                        </a:lnSpc>
                        <a:spcAft>
                          <a:spcPts val="0"/>
                        </a:spcAft>
                      </a:pPr>
                      <a:r>
                        <a:rPr lang="en-GB" sz="1000">
                          <a:effectLst/>
                        </a:rPr>
                        <a:t>15</a:t>
                      </a:r>
                      <a:endParaRPr lang="en-US" sz="1000">
                        <a:effectLst/>
                        <a:latin typeface="Times New Roman" panose="02020603050405020304" pitchFamily="18" charset="0"/>
                        <a:ea typeface="宋体" panose="02010600030101010101" pitchFamily="2" charset="-122"/>
                      </a:endParaRPr>
                    </a:p>
                  </a:txBody>
                  <a:tcPr marL="36830" marR="36830" marT="0" marB="0" anchor="ctr"/>
                </a:tc>
                <a:tc>
                  <a:txBody>
                    <a:bodyPr/>
                    <a:lstStyle/>
                    <a:p>
                      <a:pPr algn="ctr" hangingPunct="0">
                        <a:lnSpc>
                          <a:spcPct val="107000"/>
                        </a:lnSpc>
                        <a:spcAft>
                          <a:spcPts val="0"/>
                        </a:spcAft>
                      </a:pPr>
                      <a:r>
                        <a:rPr lang="en-GB" sz="1000">
                          <a:effectLst/>
                        </a:rPr>
                        <a:t>9.5</a:t>
                      </a:r>
                      <a:endParaRPr lang="en-US" sz="1000">
                        <a:effectLst/>
                        <a:latin typeface="Times New Roman" panose="02020603050405020304" pitchFamily="18" charset="0"/>
                        <a:ea typeface="宋体" panose="02010600030101010101" pitchFamily="2" charset="-122"/>
                      </a:endParaRPr>
                    </a:p>
                  </a:txBody>
                  <a:tcPr marL="36830" marR="36830" marT="0" marB="0" anchor="ctr"/>
                </a:tc>
                <a:tc>
                  <a:txBody>
                    <a:bodyPr/>
                    <a:lstStyle/>
                    <a:p>
                      <a:pPr algn="ctr" hangingPunct="0">
                        <a:lnSpc>
                          <a:spcPct val="107000"/>
                        </a:lnSpc>
                        <a:spcAft>
                          <a:spcPts val="0"/>
                        </a:spcAft>
                      </a:pPr>
                      <a:r>
                        <a:rPr lang="en-GB" sz="1000">
                          <a:effectLst/>
                        </a:rPr>
                        <a:t>9.5 or 12</a:t>
                      </a:r>
                      <a:endParaRPr lang="en-US" sz="1000">
                        <a:effectLst/>
                        <a:latin typeface="Times New Roman" panose="02020603050405020304" pitchFamily="18" charset="0"/>
                        <a:ea typeface="宋体" panose="02010600030101010101" pitchFamily="2" charset="-122"/>
                      </a:endParaRPr>
                    </a:p>
                  </a:txBody>
                  <a:tcPr marL="36830" marR="36830" marT="0" marB="0" anchor="ctr"/>
                </a:tc>
                <a:tc>
                  <a:txBody>
                    <a:bodyPr/>
                    <a:lstStyle/>
                    <a:p>
                      <a:pPr algn="ctr" hangingPunct="0">
                        <a:lnSpc>
                          <a:spcPct val="107000"/>
                        </a:lnSpc>
                        <a:spcAft>
                          <a:spcPts val="0"/>
                        </a:spcAft>
                      </a:pPr>
                      <a:r>
                        <a:rPr lang="en-GB" sz="1000">
                          <a:effectLst/>
                        </a:rPr>
                        <a:t>9</a:t>
                      </a:r>
                      <a:endParaRPr lang="en-US" sz="1000">
                        <a:effectLst/>
                        <a:latin typeface="Times New Roman" panose="02020603050405020304" pitchFamily="18" charset="0"/>
                        <a:ea typeface="宋体" panose="02010600030101010101" pitchFamily="2" charset="-122"/>
                      </a:endParaRPr>
                    </a:p>
                  </a:txBody>
                  <a:tcPr marL="36830" marR="36830" marT="0" marB="0" anchor="ctr"/>
                </a:tc>
                <a:tc>
                  <a:txBody>
                    <a:bodyPr/>
                    <a:lstStyle/>
                    <a:p>
                      <a:pPr algn="ctr" hangingPunct="0">
                        <a:lnSpc>
                          <a:spcPct val="107000"/>
                        </a:lnSpc>
                        <a:spcAft>
                          <a:spcPts val="0"/>
                        </a:spcAft>
                      </a:pPr>
                      <a:r>
                        <a:rPr lang="en-GB" sz="1000">
                          <a:effectLst/>
                        </a:rPr>
                        <a:t>7~10</a:t>
                      </a:r>
                      <a:endParaRPr lang="en-US" sz="1000">
                        <a:effectLst/>
                        <a:latin typeface="Times New Roman" panose="02020603050405020304" pitchFamily="18" charset="0"/>
                        <a:ea typeface="宋体" panose="02010600030101010101" pitchFamily="2" charset="-122"/>
                      </a:endParaRPr>
                    </a:p>
                  </a:txBody>
                  <a:tcPr marL="36830" marR="36830" marT="0" marB="0" anchor="ctr"/>
                </a:tc>
                <a:tc>
                  <a:txBody>
                    <a:bodyPr/>
                    <a:lstStyle/>
                    <a:p>
                      <a:pPr algn="ctr" hangingPunct="0">
                        <a:lnSpc>
                          <a:spcPct val="107000"/>
                        </a:lnSpc>
                        <a:spcAft>
                          <a:spcPts val="0"/>
                        </a:spcAft>
                      </a:pPr>
                      <a:r>
                        <a:rPr lang="en-GB" sz="1000">
                          <a:effectLst/>
                        </a:rPr>
                        <a:t>9</a:t>
                      </a:r>
                      <a:endParaRPr lang="en-US" sz="1000">
                        <a:effectLst/>
                        <a:latin typeface="Times New Roman" panose="02020603050405020304" pitchFamily="18" charset="0"/>
                        <a:ea typeface="宋体" panose="02010600030101010101" pitchFamily="2" charset="-122"/>
                      </a:endParaRPr>
                    </a:p>
                  </a:txBody>
                  <a:tcPr marL="36830" marR="36830" marT="0" marB="0" anchor="ctr"/>
                </a:tc>
                <a:tc>
                  <a:txBody>
                    <a:bodyPr/>
                    <a:lstStyle/>
                    <a:p>
                      <a:pPr algn="ctr" hangingPunct="0">
                        <a:lnSpc>
                          <a:spcPct val="107000"/>
                        </a:lnSpc>
                        <a:spcAft>
                          <a:spcPts val="0"/>
                        </a:spcAft>
                      </a:pPr>
                      <a:r>
                        <a:rPr lang="en-GB" sz="1000" dirty="0">
                          <a:effectLst/>
                        </a:rPr>
                        <a:t>15~25</a:t>
                      </a:r>
                      <a:endParaRPr lang="en-US" sz="1000" dirty="0">
                        <a:effectLst/>
                        <a:latin typeface="Times New Roman" panose="02020603050405020304" pitchFamily="18" charset="0"/>
                        <a:ea typeface="宋体" panose="02010600030101010101" pitchFamily="2" charset="-122"/>
                      </a:endParaRPr>
                    </a:p>
                  </a:txBody>
                  <a:tcPr marL="36830" marR="36830" marT="0" marB="0" anchor="ctr"/>
                </a:tc>
                <a:extLst>
                  <a:ext uri="{0D108BD9-81ED-4DB2-BD59-A6C34878D82A}">
                    <a16:rowId xmlns:a16="http://schemas.microsoft.com/office/drawing/2014/main" val="782862671"/>
                  </a:ext>
                </a:extLst>
              </a:tr>
            </a:tbl>
          </a:graphicData>
        </a:graphic>
      </p:graphicFrame>
      <p:sp>
        <p:nvSpPr>
          <p:cNvPr id="17" name="矩形 16">
            <a:extLst>
              <a:ext uri="{FF2B5EF4-FFF2-40B4-BE49-F238E27FC236}">
                <a16:creationId xmlns:a16="http://schemas.microsoft.com/office/drawing/2014/main" id="{1C845BA5-123A-4345-AB68-A710D5CDE7BB}"/>
              </a:ext>
            </a:extLst>
          </p:cNvPr>
          <p:cNvSpPr/>
          <p:nvPr/>
        </p:nvSpPr>
        <p:spPr>
          <a:xfrm>
            <a:off x="2237088" y="4317100"/>
            <a:ext cx="4000262" cy="276999"/>
          </a:xfrm>
          <a:prstGeom prst="rect">
            <a:avLst/>
          </a:prstGeom>
        </p:spPr>
        <p:txBody>
          <a:bodyPr wrap="none">
            <a:spAutoFit/>
          </a:bodyPr>
          <a:lstStyle/>
          <a:p>
            <a:r>
              <a:rPr lang="en-US" sz="1200" dirty="0">
                <a:latin typeface="Times New Roman" panose="02020603050405020304" pitchFamily="18" charset="0"/>
                <a:ea typeface="宋体" panose="02010600030101010101" pitchFamily="2" charset="-122"/>
              </a:rPr>
              <a:t>Table 3 OFDM-based signal with time-domain correlation </a:t>
            </a:r>
            <a:r>
              <a:rPr lang="en-US" sz="1200" baseline="30000" dirty="0">
                <a:latin typeface="Times New Roman" panose="02020603050405020304" pitchFamily="18" charset="0"/>
                <a:ea typeface="宋体" panose="02010600030101010101" pitchFamily="2" charset="-122"/>
              </a:rPr>
              <a:t>[1]</a:t>
            </a:r>
            <a:endParaRPr lang="en-US" sz="1200" baseline="30000" dirty="0"/>
          </a:p>
        </p:txBody>
      </p:sp>
      <p:graphicFrame>
        <p:nvGraphicFramePr>
          <p:cNvPr id="18" name="表格 17">
            <a:extLst>
              <a:ext uri="{FF2B5EF4-FFF2-40B4-BE49-F238E27FC236}">
                <a16:creationId xmlns:a16="http://schemas.microsoft.com/office/drawing/2014/main" id="{AAFE91B7-112F-4CC4-A940-36016756FFB8}"/>
              </a:ext>
            </a:extLst>
          </p:cNvPr>
          <p:cNvGraphicFramePr>
            <a:graphicFrameLocks noGrp="1"/>
          </p:cNvGraphicFramePr>
          <p:nvPr>
            <p:extLst>
              <p:ext uri="{D42A27DB-BD31-4B8C-83A1-F6EECF244321}">
                <p14:modId xmlns:p14="http://schemas.microsoft.com/office/powerpoint/2010/main" val="2757395351"/>
              </p:ext>
            </p:extLst>
          </p:nvPr>
        </p:nvGraphicFramePr>
        <p:xfrm>
          <a:off x="971874" y="3633365"/>
          <a:ext cx="6065837" cy="628080"/>
        </p:xfrm>
        <a:graphic>
          <a:graphicData uri="http://schemas.openxmlformats.org/drawingml/2006/table">
            <a:tbl>
              <a:tblPr firstRow="1" firstCol="1" bandRow="1">
                <a:tableStyleId>{5C22544A-7EE6-4342-B048-85BDC9FD1C3A}</a:tableStyleId>
              </a:tblPr>
              <a:tblGrid>
                <a:gridCol w="1447738">
                  <a:extLst>
                    <a:ext uri="{9D8B030D-6E8A-4147-A177-3AD203B41FA5}">
                      <a16:colId xmlns:a16="http://schemas.microsoft.com/office/drawing/2014/main" val="615693270"/>
                    </a:ext>
                  </a:extLst>
                </a:gridCol>
                <a:gridCol w="2243077">
                  <a:extLst>
                    <a:ext uri="{9D8B030D-6E8A-4147-A177-3AD203B41FA5}">
                      <a16:colId xmlns:a16="http://schemas.microsoft.com/office/drawing/2014/main" val="3643872579"/>
                    </a:ext>
                  </a:extLst>
                </a:gridCol>
                <a:gridCol w="791674">
                  <a:extLst>
                    <a:ext uri="{9D8B030D-6E8A-4147-A177-3AD203B41FA5}">
                      <a16:colId xmlns:a16="http://schemas.microsoft.com/office/drawing/2014/main" val="3731302818"/>
                    </a:ext>
                  </a:extLst>
                </a:gridCol>
                <a:gridCol w="791674">
                  <a:extLst>
                    <a:ext uri="{9D8B030D-6E8A-4147-A177-3AD203B41FA5}">
                      <a16:colId xmlns:a16="http://schemas.microsoft.com/office/drawing/2014/main" val="1352955985"/>
                    </a:ext>
                  </a:extLst>
                </a:gridCol>
                <a:gridCol w="791674">
                  <a:extLst>
                    <a:ext uri="{9D8B030D-6E8A-4147-A177-3AD203B41FA5}">
                      <a16:colId xmlns:a16="http://schemas.microsoft.com/office/drawing/2014/main" val="3191431624"/>
                    </a:ext>
                  </a:extLst>
                </a:gridCol>
              </a:tblGrid>
              <a:tr h="39370">
                <a:tc>
                  <a:txBody>
                    <a:bodyPr/>
                    <a:lstStyle/>
                    <a:p>
                      <a:pPr algn="l" hangingPunct="0">
                        <a:lnSpc>
                          <a:spcPct val="107000"/>
                        </a:lnSpc>
                        <a:spcAft>
                          <a:spcPts val="0"/>
                        </a:spcAft>
                      </a:pPr>
                      <a:r>
                        <a:rPr lang="en-GB" sz="1000">
                          <a:effectLst/>
                        </a:rPr>
                        <a:t>Source reference</a:t>
                      </a:r>
                      <a:endParaRPr lang="en-US" sz="1000">
                        <a:effectLst/>
                        <a:latin typeface="Times New Roman" panose="02020603050405020304" pitchFamily="18" charset="0"/>
                        <a:ea typeface="宋体" panose="02010600030101010101" pitchFamily="2" charset="-122"/>
                      </a:endParaRPr>
                    </a:p>
                  </a:txBody>
                  <a:tcPr marL="36830" marR="36830" marT="0" marB="0"/>
                </a:tc>
                <a:tc>
                  <a:txBody>
                    <a:bodyPr/>
                    <a:lstStyle/>
                    <a:p>
                      <a:pPr algn="ctr" hangingPunct="0">
                        <a:lnSpc>
                          <a:spcPct val="107000"/>
                        </a:lnSpc>
                        <a:spcAft>
                          <a:spcPts val="0"/>
                        </a:spcAft>
                      </a:pPr>
                      <a:r>
                        <a:rPr lang="en-GB" sz="1000">
                          <a:effectLst/>
                        </a:rPr>
                        <a:t>[7A-1]</a:t>
                      </a:r>
                      <a:endParaRPr lang="en-US" sz="1000">
                        <a:effectLst/>
                        <a:latin typeface="Times New Roman" panose="02020603050405020304" pitchFamily="18" charset="0"/>
                        <a:ea typeface="宋体" panose="02010600030101010101" pitchFamily="2" charset="-122"/>
                      </a:endParaRPr>
                    </a:p>
                  </a:txBody>
                  <a:tcPr marL="36830" marR="36830" marT="0" marB="0" anchor="ctr"/>
                </a:tc>
                <a:tc>
                  <a:txBody>
                    <a:bodyPr/>
                    <a:lstStyle/>
                    <a:p>
                      <a:pPr algn="ctr" hangingPunct="0">
                        <a:lnSpc>
                          <a:spcPct val="107000"/>
                        </a:lnSpc>
                        <a:spcAft>
                          <a:spcPts val="0"/>
                        </a:spcAft>
                      </a:pPr>
                      <a:r>
                        <a:rPr lang="en-GB" sz="1000">
                          <a:effectLst/>
                        </a:rPr>
                        <a:t>[7A-2]</a:t>
                      </a:r>
                      <a:endParaRPr lang="en-US" sz="1000">
                        <a:effectLst/>
                        <a:latin typeface="Times New Roman" panose="02020603050405020304" pitchFamily="18" charset="0"/>
                        <a:ea typeface="宋体" panose="02010600030101010101" pitchFamily="2" charset="-122"/>
                      </a:endParaRPr>
                    </a:p>
                  </a:txBody>
                  <a:tcPr marL="36830" marR="36830" marT="0" marB="0" anchor="ctr"/>
                </a:tc>
                <a:tc>
                  <a:txBody>
                    <a:bodyPr/>
                    <a:lstStyle/>
                    <a:p>
                      <a:pPr algn="ctr" hangingPunct="0">
                        <a:lnSpc>
                          <a:spcPct val="107000"/>
                        </a:lnSpc>
                        <a:spcAft>
                          <a:spcPts val="0"/>
                        </a:spcAft>
                      </a:pPr>
                      <a:r>
                        <a:rPr lang="en-GB" sz="1000">
                          <a:effectLst/>
                        </a:rPr>
                        <a:t>[7A-3]</a:t>
                      </a:r>
                      <a:endParaRPr lang="en-US" sz="1000">
                        <a:effectLst/>
                        <a:latin typeface="Times New Roman" panose="02020603050405020304" pitchFamily="18" charset="0"/>
                        <a:ea typeface="宋体" panose="02010600030101010101" pitchFamily="2" charset="-122"/>
                      </a:endParaRPr>
                    </a:p>
                  </a:txBody>
                  <a:tcPr marL="36830" marR="36830" marT="0" marB="0" anchor="ctr"/>
                </a:tc>
                <a:tc>
                  <a:txBody>
                    <a:bodyPr/>
                    <a:lstStyle/>
                    <a:p>
                      <a:pPr algn="ctr" hangingPunct="0">
                        <a:lnSpc>
                          <a:spcPct val="107000"/>
                        </a:lnSpc>
                        <a:spcAft>
                          <a:spcPts val="0"/>
                        </a:spcAft>
                      </a:pPr>
                      <a:r>
                        <a:rPr lang="en-GB" sz="1000">
                          <a:effectLst/>
                        </a:rPr>
                        <a:t>[7A-4]</a:t>
                      </a:r>
                      <a:endParaRPr lang="en-US" sz="1000">
                        <a:effectLst/>
                        <a:latin typeface="Times New Roman" panose="02020603050405020304" pitchFamily="18" charset="0"/>
                        <a:ea typeface="宋体" panose="02010600030101010101" pitchFamily="2" charset="-122"/>
                      </a:endParaRPr>
                    </a:p>
                  </a:txBody>
                  <a:tcPr marL="36830" marR="36830" marT="0" marB="0" anchor="ctr"/>
                </a:tc>
                <a:extLst>
                  <a:ext uri="{0D108BD9-81ED-4DB2-BD59-A6C34878D82A}">
                    <a16:rowId xmlns:a16="http://schemas.microsoft.com/office/drawing/2014/main" val="719867218"/>
                  </a:ext>
                </a:extLst>
              </a:tr>
              <a:tr h="238125">
                <a:tc>
                  <a:txBody>
                    <a:bodyPr/>
                    <a:lstStyle/>
                    <a:p>
                      <a:pPr algn="l" hangingPunct="0">
                        <a:lnSpc>
                          <a:spcPct val="107000"/>
                        </a:lnSpc>
                        <a:spcAft>
                          <a:spcPts val="0"/>
                        </a:spcAft>
                      </a:pPr>
                      <a:r>
                        <a:rPr lang="en-GB" sz="1000" dirty="0">
                          <a:effectLst/>
                        </a:rPr>
                        <a:t>Power consumption</a:t>
                      </a:r>
                      <a:endParaRPr lang="en-US" sz="1000" dirty="0">
                        <a:effectLst/>
                      </a:endParaRPr>
                    </a:p>
                    <a:p>
                      <a:pPr algn="l" hangingPunct="0">
                        <a:lnSpc>
                          <a:spcPct val="107000"/>
                        </a:lnSpc>
                        <a:spcAft>
                          <a:spcPts val="0"/>
                        </a:spcAft>
                      </a:pPr>
                      <a:r>
                        <a:rPr lang="en-GB" sz="1000" dirty="0">
                          <a:effectLst/>
                        </a:rPr>
                        <a:t>(ON state)</a:t>
                      </a:r>
                      <a:endParaRPr lang="en-US" sz="1000" dirty="0">
                        <a:effectLst/>
                        <a:latin typeface="Times New Roman" panose="02020603050405020304" pitchFamily="18" charset="0"/>
                        <a:ea typeface="宋体" panose="02010600030101010101" pitchFamily="2" charset="-122"/>
                      </a:endParaRPr>
                    </a:p>
                  </a:txBody>
                  <a:tcPr marL="36830" marR="36830" marT="0" marB="0"/>
                </a:tc>
                <a:tc>
                  <a:txBody>
                    <a:bodyPr/>
                    <a:lstStyle/>
                    <a:p>
                      <a:pPr algn="ctr" hangingPunct="0">
                        <a:lnSpc>
                          <a:spcPct val="107000"/>
                        </a:lnSpc>
                        <a:spcAft>
                          <a:spcPts val="0"/>
                        </a:spcAft>
                      </a:pPr>
                      <a:r>
                        <a:rPr lang="en-GB" sz="1000" dirty="0">
                          <a:effectLst/>
                        </a:rPr>
                        <a:t>0.09 for single-branch, 0.01 or 0.02 for each additional branch</a:t>
                      </a:r>
                      <a:endParaRPr lang="en-US" sz="1000" dirty="0">
                        <a:effectLst/>
                        <a:latin typeface="Times New Roman" panose="02020603050405020304" pitchFamily="18" charset="0"/>
                        <a:ea typeface="宋体" panose="02010600030101010101" pitchFamily="2" charset="-122"/>
                      </a:endParaRPr>
                    </a:p>
                  </a:txBody>
                  <a:tcPr marL="36830" marR="36830" marT="0" marB="0" anchor="ctr"/>
                </a:tc>
                <a:tc>
                  <a:txBody>
                    <a:bodyPr/>
                    <a:lstStyle/>
                    <a:p>
                      <a:pPr algn="ctr" hangingPunct="0">
                        <a:lnSpc>
                          <a:spcPct val="107000"/>
                        </a:lnSpc>
                        <a:spcAft>
                          <a:spcPts val="0"/>
                        </a:spcAft>
                      </a:pPr>
                      <a:r>
                        <a:rPr lang="en-GB" sz="1000" dirty="0">
                          <a:effectLst/>
                        </a:rPr>
                        <a:t>0.5</a:t>
                      </a:r>
                      <a:endParaRPr lang="en-US" sz="1000" dirty="0">
                        <a:effectLst/>
                        <a:latin typeface="Times New Roman" panose="02020603050405020304" pitchFamily="18" charset="0"/>
                        <a:ea typeface="宋体" panose="02010600030101010101" pitchFamily="2" charset="-122"/>
                      </a:endParaRPr>
                    </a:p>
                  </a:txBody>
                  <a:tcPr marL="36830" marR="36830" marT="0" marB="0" anchor="ctr"/>
                </a:tc>
                <a:tc>
                  <a:txBody>
                    <a:bodyPr/>
                    <a:lstStyle/>
                    <a:p>
                      <a:pPr algn="ctr" hangingPunct="0">
                        <a:lnSpc>
                          <a:spcPct val="107000"/>
                        </a:lnSpc>
                        <a:spcAft>
                          <a:spcPts val="0"/>
                        </a:spcAft>
                      </a:pPr>
                      <a:r>
                        <a:rPr lang="en-GB" sz="1000">
                          <a:effectLst/>
                        </a:rPr>
                        <a:t>0.1~1</a:t>
                      </a:r>
                      <a:endParaRPr lang="en-US" sz="1000">
                        <a:effectLst/>
                        <a:latin typeface="Times New Roman" panose="02020603050405020304" pitchFamily="18" charset="0"/>
                        <a:ea typeface="宋体" panose="02010600030101010101" pitchFamily="2" charset="-122"/>
                      </a:endParaRPr>
                    </a:p>
                  </a:txBody>
                  <a:tcPr marL="36830" marR="36830" marT="0" marB="0" anchor="ctr"/>
                </a:tc>
                <a:tc>
                  <a:txBody>
                    <a:bodyPr/>
                    <a:lstStyle/>
                    <a:p>
                      <a:pPr algn="ctr" hangingPunct="0">
                        <a:lnSpc>
                          <a:spcPct val="107000"/>
                        </a:lnSpc>
                        <a:spcAft>
                          <a:spcPts val="0"/>
                        </a:spcAft>
                      </a:pPr>
                      <a:r>
                        <a:rPr lang="en-GB" sz="1000">
                          <a:effectLst/>
                        </a:rPr>
                        <a:t>0.1</a:t>
                      </a:r>
                      <a:endParaRPr lang="en-US" sz="1000">
                        <a:effectLst/>
                        <a:latin typeface="Times New Roman" panose="02020603050405020304" pitchFamily="18" charset="0"/>
                        <a:ea typeface="宋体" panose="02010600030101010101" pitchFamily="2" charset="-122"/>
                      </a:endParaRPr>
                    </a:p>
                  </a:txBody>
                  <a:tcPr marL="36830" marR="36830" marT="0" marB="0" anchor="ctr"/>
                </a:tc>
                <a:extLst>
                  <a:ext uri="{0D108BD9-81ED-4DB2-BD59-A6C34878D82A}">
                    <a16:rowId xmlns:a16="http://schemas.microsoft.com/office/drawing/2014/main" val="245859296"/>
                  </a:ext>
                </a:extLst>
              </a:tr>
              <a:tr h="50800">
                <a:tc>
                  <a:txBody>
                    <a:bodyPr/>
                    <a:lstStyle/>
                    <a:p>
                      <a:pPr algn="l" hangingPunct="0">
                        <a:lnSpc>
                          <a:spcPct val="107000"/>
                        </a:lnSpc>
                        <a:spcAft>
                          <a:spcPts val="0"/>
                        </a:spcAft>
                      </a:pPr>
                      <a:r>
                        <a:rPr lang="en-GB" sz="1000">
                          <a:effectLst/>
                        </a:rPr>
                        <a:t>Noise figure (dB)</a:t>
                      </a:r>
                      <a:endParaRPr lang="en-US" sz="1000">
                        <a:effectLst/>
                        <a:latin typeface="Times New Roman" panose="02020603050405020304" pitchFamily="18" charset="0"/>
                        <a:ea typeface="宋体" panose="02010600030101010101" pitchFamily="2" charset="-122"/>
                      </a:endParaRPr>
                    </a:p>
                  </a:txBody>
                  <a:tcPr marL="36830" marR="36830" marT="0" marB="0"/>
                </a:tc>
                <a:tc>
                  <a:txBody>
                    <a:bodyPr/>
                    <a:lstStyle/>
                    <a:p>
                      <a:pPr algn="ctr" hangingPunct="0">
                        <a:lnSpc>
                          <a:spcPct val="107000"/>
                        </a:lnSpc>
                        <a:spcAft>
                          <a:spcPts val="0"/>
                        </a:spcAft>
                      </a:pPr>
                      <a:r>
                        <a:rPr lang="en-GB" sz="1000" dirty="0">
                          <a:effectLst/>
                        </a:rPr>
                        <a:t>15</a:t>
                      </a:r>
                      <a:endParaRPr lang="en-US" sz="1000" dirty="0">
                        <a:effectLst/>
                        <a:latin typeface="Times New Roman" panose="02020603050405020304" pitchFamily="18" charset="0"/>
                        <a:ea typeface="宋体" panose="02010600030101010101" pitchFamily="2" charset="-122"/>
                      </a:endParaRPr>
                    </a:p>
                  </a:txBody>
                  <a:tcPr marL="36830" marR="36830" marT="0" marB="0" anchor="ctr"/>
                </a:tc>
                <a:tc>
                  <a:txBody>
                    <a:bodyPr/>
                    <a:lstStyle/>
                    <a:p>
                      <a:pPr algn="ctr" hangingPunct="0">
                        <a:lnSpc>
                          <a:spcPct val="107000"/>
                        </a:lnSpc>
                        <a:spcAft>
                          <a:spcPts val="0"/>
                        </a:spcAft>
                      </a:pPr>
                      <a:r>
                        <a:rPr lang="en-GB" sz="1000">
                          <a:effectLst/>
                        </a:rPr>
                        <a:t>10~15</a:t>
                      </a:r>
                      <a:endParaRPr lang="en-US" sz="1000">
                        <a:effectLst/>
                        <a:latin typeface="Times New Roman" panose="02020603050405020304" pitchFamily="18" charset="0"/>
                        <a:ea typeface="宋体" panose="02010600030101010101" pitchFamily="2" charset="-122"/>
                      </a:endParaRPr>
                    </a:p>
                  </a:txBody>
                  <a:tcPr marL="36830" marR="36830" marT="0" marB="0" anchor="ctr"/>
                </a:tc>
                <a:tc>
                  <a:txBody>
                    <a:bodyPr/>
                    <a:lstStyle/>
                    <a:p>
                      <a:pPr algn="ctr" hangingPunct="0">
                        <a:lnSpc>
                          <a:spcPct val="107000"/>
                        </a:lnSpc>
                        <a:spcAft>
                          <a:spcPts val="0"/>
                        </a:spcAft>
                      </a:pPr>
                      <a:r>
                        <a:rPr lang="en-GB" sz="1000" dirty="0">
                          <a:effectLst/>
                        </a:rPr>
                        <a:t>[10~16]</a:t>
                      </a:r>
                      <a:endParaRPr lang="en-US" sz="1000" dirty="0">
                        <a:effectLst/>
                        <a:latin typeface="Times New Roman" panose="02020603050405020304" pitchFamily="18" charset="0"/>
                        <a:ea typeface="宋体" panose="02010600030101010101" pitchFamily="2" charset="-122"/>
                      </a:endParaRPr>
                    </a:p>
                  </a:txBody>
                  <a:tcPr marL="36830" marR="36830" marT="0" marB="0" anchor="ctr"/>
                </a:tc>
                <a:tc>
                  <a:txBody>
                    <a:bodyPr/>
                    <a:lstStyle/>
                    <a:p>
                      <a:pPr algn="ctr" hangingPunct="0">
                        <a:lnSpc>
                          <a:spcPct val="107000"/>
                        </a:lnSpc>
                        <a:spcAft>
                          <a:spcPts val="0"/>
                        </a:spcAft>
                      </a:pPr>
                      <a:r>
                        <a:rPr lang="en-GB" sz="1000" dirty="0">
                          <a:effectLst/>
                        </a:rPr>
                        <a:t>15</a:t>
                      </a:r>
                      <a:endParaRPr lang="en-US" sz="1000" dirty="0">
                        <a:effectLst/>
                        <a:latin typeface="Times New Roman" panose="02020603050405020304" pitchFamily="18" charset="0"/>
                        <a:ea typeface="宋体" panose="02010600030101010101" pitchFamily="2" charset="-122"/>
                      </a:endParaRPr>
                    </a:p>
                  </a:txBody>
                  <a:tcPr marL="36830" marR="36830" marT="0" marB="0" anchor="ctr"/>
                </a:tc>
                <a:extLst>
                  <a:ext uri="{0D108BD9-81ED-4DB2-BD59-A6C34878D82A}">
                    <a16:rowId xmlns:a16="http://schemas.microsoft.com/office/drawing/2014/main" val="1270410706"/>
                  </a:ext>
                </a:extLst>
              </a:tr>
            </a:tbl>
          </a:graphicData>
        </a:graphic>
      </p:graphicFrame>
      <p:graphicFrame>
        <p:nvGraphicFramePr>
          <p:cNvPr id="19" name="表格 18">
            <a:extLst>
              <a:ext uri="{FF2B5EF4-FFF2-40B4-BE49-F238E27FC236}">
                <a16:creationId xmlns:a16="http://schemas.microsoft.com/office/drawing/2014/main" id="{3CCF37E4-FC8D-4B03-9088-0B0BE8835CFE}"/>
              </a:ext>
            </a:extLst>
          </p:cNvPr>
          <p:cNvGraphicFramePr>
            <a:graphicFrameLocks noGrp="1"/>
          </p:cNvGraphicFramePr>
          <p:nvPr>
            <p:extLst>
              <p:ext uri="{D42A27DB-BD31-4B8C-83A1-F6EECF244321}">
                <p14:modId xmlns:p14="http://schemas.microsoft.com/office/powerpoint/2010/main" val="288459225"/>
              </p:ext>
            </p:extLst>
          </p:nvPr>
        </p:nvGraphicFramePr>
        <p:xfrm>
          <a:off x="989471" y="2001244"/>
          <a:ext cx="6030644" cy="1271589"/>
        </p:xfrm>
        <a:graphic>
          <a:graphicData uri="http://schemas.openxmlformats.org/drawingml/2006/table">
            <a:tbl>
              <a:tblPr firstRow="1" firstCol="1" bandRow="1">
                <a:tableStyleId>{5C22544A-7EE6-4342-B048-85BDC9FD1C3A}</a:tableStyleId>
              </a:tblPr>
              <a:tblGrid>
                <a:gridCol w="780013">
                  <a:extLst>
                    <a:ext uri="{9D8B030D-6E8A-4147-A177-3AD203B41FA5}">
                      <a16:colId xmlns:a16="http://schemas.microsoft.com/office/drawing/2014/main" val="2536953368"/>
                    </a:ext>
                  </a:extLst>
                </a:gridCol>
                <a:gridCol w="999858">
                  <a:extLst>
                    <a:ext uri="{9D8B030D-6E8A-4147-A177-3AD203B41FA5}">
                      <a16:colId xmlns:a16="http://schemas.microsoft.com/office/drawing/2014/main" val="2353490064"/>
                    </a:ext>
                  </a:extLst>
                </a:gridCol>
                <a:gridCol w="495656">
                  <a:extLst>
                    <a:ext uri="{9D8B030D-6E8A-4147-A177-3AD203B41FA5}">
                      <a16:colId xmlns:a16="http://schemas.microsoft.com/office/drawing/2014/main" val="2909521570"/>
                    </a:ext>
                  </a:extLst>
                </a:gridCol>
                <a:gridCol w="478564">
                  <a:extLst>
                    <a:ext uri="{9D8B030D-6E8A-4147-A177-3AD203B41FA5}">
                      <a16:colId xmlns:a16="http://schemas.microsoft.com/office/drawing/2014/main" val="1400243858"/>
                    </a:ext>
                  </a:extLst>
                </a:gridCol>
                <a:gridCol w="435836">
                  <a:extLst>
                    <a:ext uri="{9D8B030D-6E8A-4147-A177-3AD203B41FA5}">
                      <a16:colId xmlns:a16="http://schemas.microsoft.com/office/drawing/2014/main" val="28573214"/>
                    </a:ext>
                  </a:extLst>
                </a:gridCol>
                <a:gridCol w="427290">
                  <a:extLst>
                    <a:ext uri="{9D8B030D-6E8A-4147-A177-3AD203B41FA5}">
                      <a16:colId xmlns:a16="http://schemas.microsoft.com/office/drawing/2014/main" val="3701999975"/>
                    </a:ext>
                  </a:extLst>
                </a:gridCol>
                <a:gridCol w="468865">
                  <a:extLst>
                    <a:ext uri="{9D8B030D-6E8A-4147-A177-3AD203B41FA5}">
                      <a16:colId xmlns:a16="http://schemas.microsoft.com/office/drawing/2014/main" val="1519287159"/>
                    </a:ext>
                  </a:extLst>
                </a:gridCol>
                <a:gridCol w="462626">
                  <a:extLst>
                    <a:ext uri="{9D8B030D-6E8A-4147-A177-3AD203B41FA5}">
                      <a16:colId xmlns:a16="http://schemas.microsoft.com/office/drawing/2014/main" val="1769711168"/>
                    </a:ext>
                  </a:extLst>
                </a:gridCol>
                <a:gridCol w="452927">
                  <a:extLst>
                    <a:ext uri="{9D8B030D-6E8A-4147-A177-3AD203B41FA5}">
                      <a16:colId xmlns:a16="http://schemas.microsoft.com/office/drawing/2014/main" val="655260511"/>
                    </a:ext>
                  </a:extLst>
                </a:gridCol>
                <a:gridCol w="470019">
                  <a:extLst>
                    <a:ext uri="{9D8B030D-6E8A-4147-A177-3AD203B41FA5}">
                      <a16:colId xmlns:a16="http://schemas.microsoft.com/office/drawing/2014/main" val="4184021972"/>
                    </a:ext>
                  </a:extLst>
                </a:gridCol>
                <a:gridCol w="558990">
                  <a:extLst>
                    <a:ext uri="{9D8B030D-6E8A-4147-A177-3AD203B41FA5}">
                      <a16:colId xmlns:a16="http://schemas.microsoft.com/office/drawing/2014/main" val="2965489936"/>
                    </a:ext>
                  </a:extLst>
                </a:gridCol>
              </a:tblGrid>
              <a:tr h="39370">
                <a:tc>
                  <a:txBody>
                    <a:bodyPr/>
                    <a:lstStyle/>
                    <a:p>
                      <a:pPr algn="l" hangingPunct="0">
                        <a:lnSpc>
                          <a:spcPct val="107000"/>
                        </a:lnSpc>
                        <a:spcAft>
                          <a:spcPts val="0"/>
                        </a:spcAft>
                      </a:pPr>
                      <a:r>
                        <a:rPr lang="en-GB" sz="1000" dirty="0">
                          <a:effectLst/>
                          <a:latin typeface="Times New Roman" panose="02020603050405020304" pitchFamily="18" charset="0"/>
                          <a:cs typeface="Times New Roman" panose="02020603050405020304" pitchFamily="18" charset="0"/>
                        </a:rPr>
                        <a:t>Source reference</a:t>
                      </a:r>
                      <a:endParaRPr lang="en-US" sz="10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36830" marR="36830" marT="0" marB="0"/>
                </a:tc>
                <a:tc>
                  <a:txBody>
                    <a:bodyPr/>
                    <a:lstStyle/>
                    <a:p>
                      <a:pPr algn="ctr" hangingPunct="0">
                        <a:lnSpc>
                          <a:spcPct val="107000"/>
                        </a:lnSpc>
                        <a:spcAft>
                          <a:spcPts val="0"/>
                        </a:spcAft>
                      </a:pPr>
                      <a:r>
                        <a:rPr lang="en-GB" sz="1000">
                          <a:effectLst/>
                          <a:latin typeface="Times New Roman" panose="02020603050405020304" pitchFamily="18" charset="0"/>
                          <a:cs typeface="Times New Roman" panose="02020603050405020304" pitchFamily="18" charset="0"/>
                        </a:rPr>
                        <a:t>[7A-1]</a:t>
                      </a:r>
                      <a:endParaRPr lang="en-US" sz="1000">
                        <a:effectLst/>
                        <a:latin typeface="Times New Roman" panose="02020603050405020304" pitchFamily="18" charset="0"/>
                        <a:ea typeface="宋体" panose="02010600030101010101" pitchFamily="2" charset="-122"/>
                        <a:cs typeface="Times New Roman" panose="02020603050405020304" pitchFamily="18" charset="0"/>
                      </a:endParaRPr>
                    </a:p>
                  </a:txBody>
                  <a:tcPr marL="36830" marR="36830" marT="0" marB="0" anchor="ctr"/>
                </a:tc>
                <a:tc>
                  <a:txBody>
                    <a:bodyPr/>
                    <a:lstStyle/>
                    <a:p>
                      <a:pPr algn="ctr" hangingPunct="0">
                        <a:lnSpc>
                          <a:spcPct val="107000"/>
                        </a:lnSpc>
                        <a:spcAft>
                          <a:spcPts val="0"/>
                        </a:spcAft>
                      </a:pPr>
                      <a:r>
                        <a:rPr lang="en-GB" sz="1000">
                          <a:effectLst/>
                          <a:latin typeface="Times New Roman" panose="02020603050405020304" pitchFamily="18" charset="0"/>
                          <a:cs typeface="Times New Roman" panose="02020603050405020304" pitchFamily="18" charset="0"/>
                        </a:rPr>
                        <a:t>[7A-2]</a:t>
                      </a:r>
                      <a:endParaRPr lang="en-US" sz="1000">
                        <a:effectLst/>
                        <a:latin typeface="Times New Roman" panose="02020603050405020304" pitchFamily="18" charset="0"/>
                        <a:ea typeface="宋体" panose="02010600030101010101" pitchFamily="2" charset="-122"/>
                        <a:cs typeface="Times New Roman" panose="02020603050405020304" pitchFamily="18" charset="0"/>
                      </a:endParaRPr>
                    </a:p>
                  </a:txBody>
                  <a:tcPr marL="36830" marR="36830" marT="0" marB="0" anchor="ctr"/>
                </a:tc>
                <a:tc>
                  <a:txBody>
                    <a:bodyPr/>
                    <a:lstStyle/>
                    <a:p>
                      <a:pPr algn="ctr" hangingPunct="0">
                        <a:lnSpc>
                          <a:spcPct val="107000"/>
                        </a:lnSpc>
                        <a:spcAft>
                          <a:spcPts val="0"/>
                        </a:spcAft>
                      </a:pPr>
                      <a:r>
                        <a:rPr lang="en-GB" sz="1000" dirty="0">
                          <a:effectLst/>
                          <a:latin typeface="Times New Roman" panose="02020603050405020304" pitchFamily="18" charset="0"/>
                          <a:cs typeface="Times New Roman" panose="02020603050405020304" pitchFamily="18" charset="0"/>
                        </a:rPr>
                        <a:t>[7A-3]</a:t>
                      </a:r>
                      <a:endParaRPr lang="en-US" sz="10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36830" marR="36830" marT="0" marB="0" anchor="ctr"/>
                </a:tc>
                <a:tc>
                  <a:txBody>
                    <a:bodyPr/>
                    <a:lstStyle/>
                    <a:p>
                      <a:pPr algn="ctr" hangingPunct="0">
                        <a:lnSpc>
                          <a:spcPct val="107000"/>
                        </a:lnSpc>
                        <a:spcAft>
                          <a:spcPts val="0"/>
                        </a:spcAft>
                      </a:pPr>
                      <a:r>
                        <a:rPr lang="en-GB" sz="1000">
                          <a:effectLst/>
                          <a:latin typeface="Times New Roman" panose="02020603050405020304" pitchFamily="18" charset="0"/>
                          <a:cs typeface="Times New Roman" panose="02020603050405020304" pitchFamily="18" charset="0"/>
                        </a:rPr>
                        <a:t>[7A-4]</a:t>
                      </a:r>
                      <a:endParaRPr lang="en-US" sz="1000">
                        <a:effectLst/>
                        <a:latin typeface="Times New Roman" panose="02020603050405020304" pitchFamily="18" charset="0"/>
                        <a:ea typeface="宋体" panose="02010600030101010101" pitchFamily="2" charset="-122"/>
                        <a:cs typeface="Times New Roman" panose="02020603050405020304" pitchFamily="18" charset="0"/>
                      </a:endParaRPr>
                    </a:p>
                  </a:txBody>
                  <a:tcPr marL="36830" marR="36830" marT="0" marB="0" anchor="ctr"/>
                </a:tc>
                <a:tc>
                  <a:txBody>
                    <a:bodyPr/>
                    <a:lstStyle/>
                    <a:p>
                      <a:pPr algn="ctr" hangingPunct="0">
                        <a:lnSpc>
                          <a:spcPct val="107000"/>
                        </a:lnSpc>
                        <a:spcAft>
                          <a:spcPts val="0"/>
                        </a:spcAft>
                      </a:pPr>
                      <a:r>
                        <a:rPr lang="en-GB" sz="1000">
                          <a:effectLst/>
                          <a:latin typeface="Times New Roman" panose="02020603050405020304" pitchFamily="18" charset="0"/>
                          <a:cs typeface="Times New Roman" panose="02020603050405020304" pitchFamily="18" charset="0"/>
                        </a:rPr>
                        <a:t>[7A-5]</a:t>
                      </a:r>
                      <a:endParaRPr lang="en-US" sz="1000">
                        <a:effectLst/>
                        <a:latin typeface="Times New Roman" panose="02020603050405020304" pitchFamily="18" charset="0"/>
                        <a:ea typeface="宋体" panose="02010600030101010101" pitchFamily="2" charset="-122"/>
                        <a:cs typeface="Times New Roman" panose="02020603050405020304" pitchFamily="18" charset="0"/>
                      </a:endParaRPr>
                    </a:p>
                  </a:txBody>
                  <a:tcPr marL="36830" marR="36830" marT="0" marB="0" anchor="ctr"/>
                </a:tc>
                <a:tc>
                  <a:txBody>
                    <a:bodyPr/>
                    <a:lstStyle/>
                    <a:p>
                      <a:pPr algn="ctr" hangingPunct="0">
                        <a:lnSpc>
                          <a:spcPct val="107000"/>
                        </a:lnSpc>
                        <a:spcAft>
                          <a:spcPts val="0"/>
                        </a:spcAft>
                      </a:pPr>
                      <a:r>
                        <a:rPr lang="en-GB" sz="1000">
                          <a:effectLst/>
                          <a:latin typeface="Times New Roman" panose="02020603050405020304" pitchFamily="18" charset="0"/>
                          <a:cs typeface="Times New Roman" panose="02020603050405020304" pitchFamily="18" charset="0"/>
                        </a:rPr>
                        <a:t>[7A-6]</a:t>
                      </a:r>
                      <a:endParaRPr lang="en-US" sz="1000">
                        <a:effectLst/>
                        <a:latin typeface="Times New Roman" panose="02020603050405020304" pitchFamily="18" charset="0"/>
                        <a:ea typeface="宋体" panose="02010600030101010101" pitchFamily="2" charset="-122"/>
                        <a:cs typeface="Times New Roman" panose="02020603050405020304" pitchFamily="18" charset="0"/>
                      </a:endParaRPr>
                    </a:p>
                  </a:txBody>
                  <a:tcPr marL="36830" marR="36830" marT="0" marB="0" anchor="ctr"/>
                </a:tc>
                <a:tc>
                  <a:txBody>
                    <a:bodyPr/>
                    <a:lstStyle/>
                    <a:p>
                      <a:pPr algn="ctr" hangingPunct="0">
                        <a:lnSpc>
                          <a:spcPct val="107000"/>
                        </a:lnSpc>
                        <a:spcAft>
                          <a:spcPts val="0"/>
                        </a:spcAft>
                      </a:pPr>
                      <a:r>
                        <a:rPr lang="en-GB" sz="1000">
                          <a:effectLst/>
                          <a:latin typeface="Times New Roman" panose="02020603050405020304" pitchFamily="18" charset="0"/>
                          <a:cs typeface="Times New Roman" panose="02020603050405020304" pitchFamily="18" charset="0"/>
                        </a:rPr>
                        <a:t>[7A-7]</a:t>
                      </a:r>
                      <a:endParaRPr lang="en-US" sz="1000">
                        <a:effectLst/>
                        <a:latin typeface="Times New Roman" panose="02020603050405020304" pitchFamily="18" charset="0"/>
                        <a:ea typeface="宋体" panose="02010600030101010101" pitchFamily="2" charset="-122"/>
                        <a:cs typeface="Times New Roman" panose="02020603050405020304" pitchFamily="18" charset="0"/>
                      </a:endParaRPr>
                    </a:p>
                  </a:txBody>
                  <a:tcPr marL="36830" marR="36830" marT="0" marB="0" anchor="ctr"/>
                </a:tc>
                <a:tc>
                  <a:txBody>
                    <a:bodyPr/>
                    <a:lstStyle/>
                    <a:p>
                      <a:pPr algn="ctr" hangingPunct="0">
                        <a:lnSpc>
                          <a:spcPct val="107000"/>
                        </a:lnSpc>
                        <a:spcAft>
                          <a:spcPts val="0"/>
                        </a:spcAft>
                      </a:pPr>
                      <a:r>
                        <a:rPr lang="en-GB" sz="1000">
                          <a:effectLst/>
                          <a:latin typeface="Times New Roman" panose="02020603050405020304" pitchFamily="18" charset="0"/>
                          <a:cs typeface="Times New Roman" panose="02020603050405020304" pitchFamily="18" charset="0"/>
                        </a:rPr>
                        <a:t>[7A-8]</a:t>
                      </a:r>
                      <a:endParaRPr lang="en-US" sz="1000">
                        <a:effectLst/>
                        <a:latin typeface="Times New Roman" panose="02020603050405020304" pitchFamily="18" charset="0"/>
                        <a:ea typeface="宋体" panose="02010600030101010101" pitchFamily="2" charset="-122"/>
                        <a:cs typeface="Times New Roman" panose="02020603050405020304" pitchFamily="18" charset="0"/>
                      </a:endParaRPr>
                    </a:p>
                  </a:txBody>
                  <a:tcPr marL="36830" marR="36830" marT="0" marB="0" anchor="ctr"/>
                </a:tc>
                <a:tc>
                  <a:txBody>
                    <a:bodyPr/>
                    <a:lstStyle/>
                    <a:p>
                      <a:pPr algn="ctr" hangingPunct="0">
                        <a:lnSpc>
                          <a:spcPct val="107000"/>
                        </a:lnSpc>
                        <a:spcAft>
                          <a:spcPts val="0"/>
                        </a:spcAft>
                      </a:pPr>
                      <a:r>
                        <a:rPr lang="en-GB" sz="1000">
                          <a:effectLst/>
                          <a:latin typeface="Times New Roman" panose="02020603050405020304" pitchFamily="18" charset="0"/>
                          <a:cs typeface="Times New Roman" panose="02020603050405020304" pitchFamily="18" charset="0"/>
                        </a:rPr>
                        <a:t>[7A-9]</a:t>
                      </a:r>
                      <a:endParaRPr lang="en-US" sz="1000">
                        <a:effectLst/>
                        <a:latin typeface="Times New Roman" panose="02020603050405020304" pitchFamily="18" charset="0"/>
                        <a:ea typeface="宋体" panose="02010600030101010101" pitchFamily="2" charset="-122"/>
                        <a:cs typeface="Times New Roman" panose="02020603050405020304" pitchFamily="18" charset="0"/>
                      </a:endParaRPr>
                    </a:p>
                  </a:txBody>
                  <a:tcPr marL="36830" marR="36830" marT="0" marB="0" anchor="ctr"/>
                </a:tc>
                <a:tc>
                  <a:txBody>
                    <a:bodyPr/>
                    <a:lstStyle/>
                    <a:p>
                      <a:pPr algn="ctr" hangingPunct="0">
                        <a:lnSpc>
                          <a:spcPct val="107000"/>
                        </a:lnSpc>
                        <a:spcAft>
                          <a:spcPts val="0"/>
                        </a:spcAft>
                      </a:pPr>
                      <a:r>
                        <a:rPr lang="en-GB" sz="1000">
                          <a:effectLst/>
                          <a:latin typeface="Times New Roman" panose="02020603050405020304" pitchFamily="18" charset="0"/>
                          <a:cs typeface="Times New Roman" panose="02020603050405020304" pitchFamily="18" charset="0"/>
                        </a:rPr>
                        <a:t>[7A-10]</a:t>
                      </a:r>
                      <a:endParaRPr lang="en-US" sz="1000">
                        <a:effectLst/>
                        <a:latin typeface="Times New Roman" panose="02020603050405020304" pitchFamily="18" charset="0"/>
                        <a:ea typeface="宋体" panose="02010600030101010101" pitchFamily="2" charset="-122"/>
                        <a:cs typeface="Times New Roman" panose="02020603050405020304" pitchFamily="18" charset="0"/>
                      </a:endParaRPr>
                    </a:p>
                  </a:txBody>
                  <a:tcPr marL="36830" marR="36830" marT="0" marB="0" anchor="ctr"/>
                </a:tc>
                <a:extLst>
                  <a:ext uri="{0D108BD9-81ED-4DB2-BD59-A6C34878D82A}">
                    <a16:rowId xmlns:a16="http://schemas.microsoft.com/office/drawing/2014/main" val="105415393"/>
                  </a:ext>
                </a:extLst>
              </a:tr>
              <a:tr h="238125">
                <a:tc>
                  <a:txBody>
                    <a:bodyPr/>
                    <a:lstStyle/>
                    <a:p>
                      <a:pPr algn="l" hangingPunct="0">
                        <a:lnSpc>
                          <a:spcPct val="107000"/>
                        </a:lnSpc>
                        <a:spcAft>
                          <a:spcPts val="0"/>
                        </a:spcAft>
                      </a:pPr>
                      <a:r>
                        <a:rPr lang="en-GB" sz="1000">
                          <a:effectLst/>
                          <a:latin typeface="Times New Roman" panose="02020603050405020304" pitchFamily="18" charset="0"/>
                          <a:cs typeface="Times New Roman" panose="02020603050405020304" pitchFamily="18" charset="0"/>
                        </a:rPr>
                        <a:t>Power consumption</a:t>
                      </a:r>
                      <a:endParaRPr lang="en-US" sz="1000">
                        <a:effectLst/>
                        <a:latin typeface="Times New Roman" panose="02020603050405020304" pitchFamily="18" charset="0"/>
                        <a:cs typeface="Times New Roman" panose="02020603050405020304" pitchFamily="18" charset="0"/>
                      </a:endParaRPr>
                    </a:p>
                    <a:p>
                      <a:pPr algn="l" hangingPunct="0">
                        <a:lnSpc>
                          <a:spcPct val="107000"/>
                        </a:lnSpc>
                        <a:spcAft>
                          <a:spcPts val="0"/>
                        </a:spcAft>
                      </a:pPr>
                      <a:r>
                        <a:rPr lang="en-GB" sz="1000">
                          <a:effectLst/>
                          <a:latin typeface="Times New Roman" panose="02020603050405020304" pitchFamily="18" charset="0"/>
                          <a:cs typeface="Times New Roman" panose="02020603050405020304" pitchFamily="18" charset="0"/>
                        </a:rPr>
                        <a:t>(ON state)</a:t>
                      </a:r>
                      <a:endParaRPr lang="en-US" sz="1000">
                        <a:effectLst/>
                        <a:latin typeface="Times New Roman" panose="02020603050405020304" pitchFamily="18" charset="0"/>
                        <a:ea typeface="宋体" panose="02010600030101010101" pitchFamily="2" charset="-122"/>
                        <a:cs typeface="Times New Roman" panose="02020603050405020304" pitchFamily="18" charset="0"/>
                      </a:endParaRPr>
                    </a:p>
                  </a:txBody>
                  <a:tcPr marL="36830" marR="36830" marT="0" marB="0"/>
                </a:tc>
                <a:tc>
                  <a:txBody>
                    <a:bodyPr/>
                    <a:lstStyle/>
                    <a:p>
                      <a:pPr algn="ctr" hangingPunct="0">
                        <a:lnSpc>
                          <a:spcPct val="107000"/>
                        </a:lnSpc>
                        <a:spcAft>
                          <a:spcPts val="0"/>
                        </a:spcAft>
                      </a:pPr>
                      <a:r>
                        <a:rPr lang="en-GB" sz="1000">
                          <a:effectLst/>
                          <a:latin typeface="Times New Roman" panose="02020603050405020304" pitchFamily="18" charset="0"/>
                          <a:cs typeface="Times New Roman" panose="02020603050405020304" pitchFamily="18" charset="0"/>
                        </a:rPr>
                        <a:t>0.09 for single-branch, 0.01 or 0.02 for each additional branch</a:t>
                      </a:r>
                      <a:endParaRPr lang="en-US" sz="1000">
                        <a:effectLst/>
                        <a:latin typeface="Times New Roman" panose="02020603050405020304" pitchFamily="18" charset="0"/>
                        <a:ea typeface="宋体" panose="02010600030101010101" pitchFamily="2" charset="-122"/>
                        <a:cs typeface="Times New Roman" panose="02020603050405020304" pitchFamily="18" charset="0"/>
                      </a:endParaRPr>
                    </a:p>
                  </a:txBody>
                  <a:tcPr marL="36830" marR="36830" marT="0" marB="0" anchor="ctr"/>
                </a:tc>
                <a:tc>
                  <a:txBody>
                    <a:bodyPr/>
                    <a:lstStyle/>
                    <a:p>
                      <a:pPr algn="ctr" hangingPunct="0">
                        <a:lnSpc>
                          <a:spcPct val="107000"/>
                        </a:lnSpc>
                        <a:spcAft>
                          <a:spcPts val="0"/>
                        </a:spcAft>
                      </a:pPr>
                      <a:r>
                        <a:rPr lang="en-GB" sz="1000">
                          <a:effectLst/>
                          <a:highlight>
                            <a:srgbClr val="FFFF00"/>
                          </a:highlight>
                          <a:latin typeface="Times New Roman" panose="02020603050405020304" pitchFamily="18" charset="0"/>
                          <a:cs typeface="Times New Roman" panose="02020603050405020304" pitchFamily="18" charset="0"/>
                        </a:rPr>
                        <a:t>0.5</a:t>
                      </a:r>
                      <a:endParaRPr lang="en-US" sz="1000">
                        <a:effectLst/>
                        <a:latin typeface="Times New Roman" panose="02020603050405020304" pitchFamily="18" charset="0"/>
                        <a:ea typeface="宋体" panose="02010600030101010101" pitchFamily="2" charset="-122"/>
                        <a:cs typeface="Times New Roman" panose="02020603050405020304" pitchFamily="18" charset="0"/>
                      </a:endParaRPr>
                    </a:p>
                  </a:txBody>
                  <a:tcPr marL="36830" marR="36830" marT="0" marB="0" anchor="ctr"/>
                </a:tc>
                <a:tc>
                  <a:txBody>
                    <a:bodyPr/>
                    <a:lstStyle/>
                    <a:p>
                      <a:pPr algn="ctr" hangingPunct="0">
                        <a:lnSpc>
                          <a:spcPct val="107000"/>
                        </a:lnSpc>
                        <a:spcAft>
                          <a:spcPts val="0"/>
                        </a:spcAft>
                      </a:pPr>
                      <a:r>
                        <a:rPr lang="en-GB" sz="1000" dirty="0">
                          <a:effectLst/>
                          <a:highlight>
                            <a:srgbClr val="FFFF00"/>
                          </a:highlight>
                          <a:latin typeface="Times New Roman" panose="02020603050405020304" pitchFamily="18" charset="0"/>
                          <a:cs typeface="Times New Roman" panose="02020603050405020304" pitchFamily="18" charset="0"/>
                        </a:rPr>
                        <a:t>0.1~1</a:t>
                      </a:r>
                      <a:endParaRPr lang="en-US" sz="10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36830" marR="36830" marT="0" marB="0" anchor="ctr"/>
                </a:tc>
                <a:tc>
                  <a:txBody>
                    <a:bodyPr/>
                    <a:lstStyle/>
                    <a:p>
                      <a:pPr algn="ctr" hangingPunct="0">
                        <a:lnSpc>
                          <a:spcPct val="107000"/>
                        </a:lnSpc>
                        <a:spcAft>
                          <a:spcPts val="0"/>
                        </a:spcAft>
                      </a:pPr>
                      <a:r>
                        <a:rPr lang="en-GB" sz="1000">
                          <a:effectLst/>
                          <a:highlight>
                            <a:srgbClr val="FFFF00"/>
                          </a:highlight>
                          <a:latin typeface="Times New Roman" panose="02020603050405020304" pitchFamily="18" charset="0"/>
                          <a:cs typeface="Times New Roman" panose="02020603050405020304" pitchFamily="18" charset="0"/>
                        </a:rPr>
                        <a:t>0.1</a:t>
                      </a:r>
                      <a:endParaRPr lang="en-US" sz="1000">
                        <a:effectLst/>
                        <a:latin typeface="Times New Roman" panose="02020603050405020304" pitchFamily="18" charset="0"/>
                        <a:ea typeface="宋体" panose="02010600030101010101" pitchFamily="2" charset="-122"/>
                        <a:cs typeface="Times New Roman" panose="02020603050405020304" pitchFamily="18" charset="0"/>
                      </a:endParaRPr>
                    </a:p>
                  </a:txBody>
                  <a:tcPr marL="36830" marR="36830" marT="0" marB="0" anchor="ctr"/>
                </a:tc>
                <a:tc>
                  <a:txBody>
                    <a:bodyPr/>
                    <a:lstStyle/>
                    <a:p>
                      <a:pPr algn="ctr" hangingPunct="0">
                        <a:lnSpc>
                          <a:spcPct val="107000"/>
                        </a:lnSpc>
                        <a:spcAft>
                          <a:spcPts val="0"/>
                        </a:spcAft>
                      </a:pPr>
                      <a:r>
                        <a:rPr lang="en-GB" sz="1000">
                          <a:effectLst/>
                          <a:highlight>
                            <a:srgbClr val="FFFF00"/>
                          </a:highlight>
                          <a:latin typeface="Times New Roman" panose="02020603050405020304" pitchFamily="18" charset="0"/>
                          <a:cs typeface="Times New Roman" panose="02020603050405020304" pitchFamily="18" charset="0"/>
                        </a:rPr>
                        <a:t>0.05~</a:t>
                      </a:r>
                      <a:endParaRPr lang="en-US" sz="1000">
                        <a:effectLst/>
                        <a:latin typeface="Times New Roman" panose="02020603050405020304" pitchFamily="18" charset="0"/>
                        <a:cs typeface="Times New Roman" panose="02020603050405020304" pitchFamily="18" charset="0"/>
                      </a:endParaRPr>
                    </a:p>
                    <a:p>
                      <a:pPr algn="ctr" hangingPunct="0">
                        <a:lnSpc>
                          <a:spcPct val="107000"/>
                        </a:lnSpc>
                        <a:spcAft>
                          <a:spcPts val="0"/>
                        </a:spcAft>
                      </a:pPr>
                      <a:r>
                        <a:rPr lang="en-GB" sz="1000">
                          <a:effectLst/>
                          <a:highlight>
                            <a:srgbClr val="FFFF00"/>
                          </a:highlight>
                          <a:latin typeface="Times New Roman" panose="02020603050405020304" pitchFamily="18" charset="0"/>
                          <a:cs typeface="Times New Roman" panose="02020603050405020304" pitchFamily="18" charset="0"/>
                        </a:rPr>
                        <a:t>0.5</a:t>
                      </a:r>
                      <a:endParaRPr lang="en-US" sz="1000">
                        <a:effectLst/>
                        <a:latin typeface="Times New Roman" panose="02020603050405020304" pitchFamily="18" charset="0"/>
                        <a:ea typeface="宋体" panose="02010600030101010101" pitchFamily="2" charset="-122"/>
                        <a:cs typeface="Times New Roman" panose="02020603050405020304" pitchFamily="18" charset="0"/>
                      </a:endParaRPr>
                    </a:p>
                  </a:txBody>
                  <a:tcPr marL="36830" marR="36830" marT="0" marB="0" anchor="ctr"/>
                </a:tc>
                <a:tc>
                  <a:txBody>
                    <a:bodyPr/>
                    <a:lstStyle/>
                    <a:p>
                      <a:pPr algn="ctr" hangingPunct="0">
                        <a:lnSpc>
                          <a:spcPct val="107000"/>
                        </a:lnSpc>
                        <a:spcAft>
                          <a:spcPts val="0"/>
                        </a:spcAft>
                      </a:pPr>
                      <a:r>
                        <a:rPr lang="en-GB" sz="1000">
                          <a:effectLst/>
                          <a:highlight>
                            <a:srgbClr val="FFFF00"/>
                          </a:highlight>
                          <a:latin typeface="Times New Roman" panose="02020603050405020304" pitchFamily="18" charset="0"/>
                          <a:cs typeface="Times New Roman" panose="02020603050405020304" pitchFamily="18" charset="0"/>
                        </a:rPr>
                        <a:t>0.5~</a:t>
                      </a:r>
                      <a:r>
                        <a:rPr lang="en-US" sz="1000">
                          <a:effectLst/>
                          <a:highlight>
                            <a:srgbClr val="FFFF00"/>
                          </a:highlight>
                          <a:latin typeface="Times New Roman" panose="02020603050405020304" pitchFamily="18" charset="0"/>
                          <a:cs typeface="Times New Roman" panose="02020603050405020304" pitchFamily="18" charset="0"/>
                        </a:rPr>
                        <a:t>1</a:t>
                      </a:r>
                      <a:endParaRPr lang="en-US" sz="1000">
                        <a:effectLst/>
                        <a:latin typeface="Times New Roman" panose="02020603050405020304" pitchFamily="18" charset="0"/>
                        <a:ea typeface="宋体" panose="02010600030101010101" pitchFamily="2" charset="-122"/>
                        <a:cs typeface="Times New Roman" panose="02020603050405020304" pitchFamily="18" charset="0"/>
                      </a:endParaRPr>
                    </a:p>
                  </a:txBody>
                  <a:tcPr marL="36830" marR="36830" marT="0" marB="0" anchor="ctr"/>
                </a:tc>
                <a:tc>
                  <a:txBody>
                    <a:bodyPr/>
                    <a:lstStyle/>
                    <a:p>
                      <a:pPr algn="ctr" hangingPunct="0">
                        <a:lnSpc>
                          <a:spcPct val="107000"/>
                        </a:lnSpc>
                        <a:spcAft>
                          <a:spcPts val="0"/>
                        </a:spcAft>
                      </a:pPr>
                      <a:r>
                        <a:rPr lang="en-GB" sz="1000">
                          <a:effectLst/>
                          <a:highlight>
                            <a:srgbClr val="FFFF00"/>
                          </a:highlight>
                          <a:latin typeface="Times New Roman" panose="02020603050405020304" pitchFamily="18" charset="0"/>
                          <a:cs typeface="Times New Roman" panose="02020603050405020304" pitchFamily="18" charset="0"/>
                        </a:rPr>
                        <a:t>0.1~0.5</a:t>
                      </a:r>
                      <a:endParaRPr lang="en-US" sz="1000">
                        <a:effectLst/>
                        <a:latin typeface="Times New Roman" panose="02020603050405020304" pitchFamily="18" charset="0"/>
                        <a:ea typeface="宋体" panose="02010600030101010101" pitchFamily="2" charset="-122"/>
                        <a:cs typeface="Times New Roman" panose="02020603050405020304" pitchFamily="18" charset="0"/>
                      </a:endParaRPr>
                    </a:p>
                  </a:txBody>
                  <a:tcPr marL="36830" marR="36830" marT="0" marB="0" anchor="ctr"/>
                </a:tc>
                <a:tc>
                  <a:txBody>
                    <a:bodyPr/>
                    <a:lstStyle/>
                    <a:p>
                      <a:pPr algn="ctr" hangingPunct="0">
                        <a:lnSpc>
                          <a:spcPct val="107000"/>
                        </a:lnSpc>
                        <a:spcAft>
                          <a:spcPts val="0"/>
                        </a:spcAft>
                      </a:pPr>
                      <a:r>
                        <a:rPr lang="en-GB" sz="1000">
                          <a:effectLst/>
                          <a:latin typeface="Times New Roman" panose="02020603050405020304" pitchFamily="18" charset="0"/>
                          <a:cs typeface="Times New Roman" panose="02020603050405020304" pitchFamily="18" charset="0"/>
                        </a:rPr>
                        <a:t>4</a:t>
                      </a:r>
                      <a:endParaRPr lang="en-US" sz="1000">
                        <a:effectLst/>
                        <a:latin typeface="Times New Roman" panose="02020603050405020304" pitchFamily="18" charset="0"/>
                        <a:ea typeface="宋体" panose="02010600030101010101" pitchFamily="2" charset="-122"/>
                        <a:cs typeface="Times New Roman" panose="02020603050405020304" pitchFamily="18" charset="0"/>
                      </a:endParaRPr>
                    </a:p>
                  </a:txBody>
                  <a:tcPr marL="36830" marR="36830" marT="0" marB="0" anchor="ctr"/>
                </a:tc>
                <a:tc>
                  <a:txBody>
                    <a:bodyPr/>
                    <a:lstStyle/>
                    <a:p>
                      <a:pPr algn="ctr" hangingPunct="0">
                        <a:lnSpc>
                          <a:spcPct val="107000"/>
                        </a:lnSpc>
                        <a:spcAft>
                          <a:spcPts val="0"/>
                        </a:spcAft>
                      </a:pPr>
                      <a:r>
                        <a:rPr lang="en-GB" sz="1000">
                          <a:effectLst/>
                          <a:highlight>
                            <a:srgbClr val="FFFF00"/>
                          </a:highlight>
                          <a:latin typeface="Times New Roman" panose="02020603050405020304" pitchFamily="18" charset="0"/>
                          <a:cs typeface="Times New Roman" panose="02020603050405020304" pitchFamily="18" charset="0"/>
                        </a:rPr>
                        <a:t>~1</a:t>
                      </a:r>
                      <a:endParaRPr lang="en-US" sz="1000">
                        <a:effectLst/>
                        <a:latin typeface="Times New Roman" panose="02020603050405020304" pitchFamily="18" charset="0"/>
                        <a:ea typeface="宋体" panose="02010600030101010101" pitchFamily="2" charset="-122"/>
                        <a:cs typeface="Times New Roman" panose="02020603050405020304" pitchFamily="18" charset="0"/>
                      </a:endParaRPr>
                    </a:p>
                  </a:txBody>
                  <a:tcPr marL="36830" marR="36830" marT="0" marB="0" anchor="ctr"/>
                </a:tc>
                <a:tc>
                  <a:txBody>
                    <a:bodyPr/>
                    <a:lstStyle/>
                    <a:p>
                      <a:pPr algn="ctr" hangingPunct="0">
                        <a:lnSpc>
                          <a:spcPct val="107000"/>
                        </a:lnSpc>
                        <a:spcAft>
                          <a:spcPts val="0"/>
                        </a:spcAft>
                      </a:pPr>
                      <a:r>
                        <a:rPr lang="en-GB" sz="1000">
                          <a:effectLst/>
                          <a:highlight>
                            <a:srgbClr val="FFFF00"/>
                          </a:highlight>
                          <a:latin typeface="Times New Roman" panose="02020603050405020304" pitchFamily="18" charset="0"/>
                          <a:cs typeface="Times New Roman" panose="02020603050405020304" pitchFamily="18" charset="0"/>
                        </a:rPr>
                        <a:t>0.1~0.5</a:t>
                      </a:r>
                      <a:endParaRPr lang="en-US" sz="1000">
                        <a:effectLst/>
                        <a:latin typeface="Times New Roman" panose="02020603050405020304" pitchFamily="18" charset="0"/>
                        <a:ea typeface="宋体" panose="02010600030101010101" pitchFamily="2" charset="-122"/>
                        <a:cs typeface="Times New Roman" panose="02020603050405020304" pitchFamily="18" charset="0"/>
                      </a:endParaRPr>
                    </a:p>
                  </a:txBody>
                  <a:tcPr marL="36830" marR="36830" marT="0" marB="0" anchor="ctr"/>
                </a:tc>
                <a:extLst>
                  <a:ext uri="{0D108BD9-81ED-4DB2-BD59-A6C34878D82A}">
                    <a16:rowId xmlns:a16="http://schemas.microsoft.com/office/drawing/2014/main" val="2841300404"/>
                  </a:ext>
                </a:extLst>
              </a:tr>
              <a:tr h="50800">
                <a:tc>
                  <a:txBody>
                    <a:bodyPr/>
                    <a:lstStyle/>
                    <a:p>
                      <a:pPr algn="l" hangingPunct="0">
                        <a:lnSpc>
                          <a:spcPct val="107000"/>
                        </a:lnSpc>
                        <a:spcAft>
                          <a:spcPts val="0"/>
                        </a:spcAft>
                      </a:pPr>
                      <a:r>
                        <a:rPr lang="en-GB" sz="1000">
                          <a:effectLst/>
                          <a:latin typeface="Times New Roman" panose="02020603050405020304" pitchFamily="18" charset="0"/>
                          <a:cs typeface="Times New Roman" panose="02020603050405020304" pitchFamily="18" charset="0"/>
                        </a:rPr>
                        <a:t>Noise figure (dB)</a:t>
                      </a:r>
                      <a:endParaRPr lang="en-US" sz="1000">
                        <a:effectLst/>
                        <a:latin typeface="Times New Roman" panose="02020603050405020304" pitchFamily="18" charset="0"/>
                        <a:ea typeface="宋体" panose="02010600030101010101" pitchFamily="2" charset="-122"/>
                        <a:cs typeface="Times New Roman" panose="02020603050405020304" pitchFamily="18" charset="0"/>
                      </a:endParaRPr>
                    </a:p>
                  </a:txBody>
                  <a:tcPr marL="36830" marR="36830" marT="0" marB="0"/>
                </a:tc>
                <a:tc>
                  <a:txBody>
                    <a:bodyPr/>
                    <a:lstStyle/>
                    <a:p>
                      <a:pPr algn="ctr" hangingPunct="0">
                        <a:lnSpc>
                          <a:spcPct val="107000"/>
                        </a:lnSpc>
                        <a:spcAft>
                          <a:spcPts val="0"/>
                        </a:spcAft>
                      </a:pPr>
                      <a:r>
                        <a:rPr lang="en-GB" sz="1000" dirty="0">
                          <a:effectLst/>
                          <a:latin typeface="Times New Roman" panose="02020603050405020304" pitchFamily="18" charset="0"/>
                          <a:cs typeface="Times New Roman" panose="02020603050405020304" pitchFamily="18" charset="0"/>
                        </a:rPr>
                        <a:t>15</a:t>
                      </a:r>
                      <a:endParaRPr lang="en-US" sz="10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36830" marR="36830" marT="0" marB="0" anchor="ctr"/>
                </a:tc>
                <a:tc>
                  <a:txBody>
                    <a:bodyPr/>
                    <a:lstStyle/>
                    <a:p>
                      <a:pPr algn="ctr" hangingPunct="0">
                        <a:lnSpc>
                          <a:spcPct val="107000"/>
                        </a:lnSpc>
                        <a:spcAft>
                          <a:spcPts val="0"/>
                        </a:spcAft>
                      </a:pPr>
                      <a:r>
                        <a:rPr lang="en-GB" sz="1000">
                          <a:effectLst/>
                          <a:latin typeface="Times New Roman" panose="02020603050405020304" pitchFamily="18" charset="0"/>
                          <a:cs typeface="Times New Roman" panose="02020603050405020304" pitchFamily="18" charset="0"/>
                        </a:rPr>
                        <a:t>10~15</a:t>
                      </a:r>
                      <a:endParaRPr lang="en-US" sz="1000">
                        <a:effectLst/>
                        <a:latin typeface="Times New Roman" panose="02020603050405020304" pitchFamily="18" charset="0"/>
                        <a:ea typeface="宋体" panose="02010600030101010101" pitchFamily="2" charset="-122"/>
                        <a:cs typeface="Times New Roman" panose="02020603050405020304" pitchFamily="18" charset="0"/>
                      </a:endParaRPr>
                    </a:p>
                  </a:txBody>
                  <a:tcPr marL="36830" marR="36830" marT="0" marB="0" anchor="ctr"/>
                </a:tc>
                <a:tc>
                  <a:txBody>
                    <a:bodyPr/>
                    <a:lstStyle/>
                    <a:p>
                      <a:pPr algn="ctr" hangingPunct="0">
                        <a:lnSpc>
                          <a:spcPct val="107000"/>
                        </a:lnSpc>
                        <a:spcAft>
                          <a:spcPts val="0"/>
                        </a:spcAft>
                      </a:pPr>
                      <a:r>
                        <a:rPr lang="en-GB" sz="1000">
                          <a:effectLst/>
                          <a:latin typeface="Times New Roman" panose="02020603050405020304" pitchFamily="18" charset="0"/>
                          <a:cs typeface="Times New Roman" panose="02020603050405020304" pitchFamily="18" charset="0"/>
                        </a:rPr>
                        <a:t>[10-16]</a:t>
                      </a:r>
                      <a:endParaRPr lang="en-US" sz="1000">
                        <a:effectLst/>
                        <a:latin typeface="Times New Roman" panose="02020603050405020304" pitchFamily="18" charset="0"/>
                        <a:ea typeface="宋体" panose="02010600030101010101" pitchFamily="2" charset="-122"/>
                        <a:cs typeface="Times New Roman" panose="02020603050405020304" pitchFamily="18" charset="0"/>
                      </a:endParaRPr>
                    </a:p>
                  </a:txBody>
                  <a:tcPr marL="36830" marR="36830" marT="0" marB="0" anchor="ctr"/>
                </a:tc>
                <a:tc>
                  <a:txBody>
                    <a:bodyPr/>
                    <a:lstStyle/>
                    <a:p>
                      <a:pPr algn="ctr" hangingPunct="0">
                        <a:lnSpc>
                          <a:spcPct val="107000"/>
                        </a:lnSpc>
                        <a:spcAft>
                          <a:spcPts val="0"/>
                        </a:spcAft>
                      </a:pPr>
                      <a:r>
                        <a:rPr lang="en-GB" sz="1000">
                          <a:effectLst/>
                          <a:latin typeface="Times New Roman" panose="02020603050405020304" pitchFamily="18" charset="0"/>
                          <a:cs typeface="Times New Roman" panose="02020603050405020304" pitchFamily="18" charset="0"/>
                        </a:rPr>
                        <a:t>15</a:t>
                      </a:r>
                      <a:endParaRPr lang="en-US" sz="1000">
                        <a:effectLst/>
                        <a:latin typeface="Times New Roman" panose="02020603050405020304" pitchFamily="18" charset="0"/>
                        <a:ea typeface="宋体" panose="02010600030101010101" pitchFamily="2" charset="-122"/>
                        <a:cs typeface="Times New Roman" panose="02020603050405020304" pitchFamily="18" charset="0"/>
                      </a:endParaRPr>
                    </a:p>
                  </a:txBody>
                  <a:tcPr marL="36830" marR="36830" marT="0" marB="0" anchor="ctr"/>
                </a:tc>
                <a:tc>
                  <a:txBody>
                    <a:bodyPr/>
                    <a:lstStyle/>
                    <a:p>
                      <a:pPr algn="ctr" hangingPunct="0">
                        <a:lnSpc>
                          <a:spcPct val="107000"/>
                        </a:lnSpc>
                        <a:spcAft>
                          <a:spcPts val="0"/>
                        </a:spcAft>
                      </a:pPr>
                      <a:r>
                        <a:rPr lang="en-GB" sz="1000">
                          <a:effectLst/>
                          <a:latin typeface="Times New Roman" panose="02020603050405020304" pitchFamily="18" charset="0"/>
                          <a:cs typeface="Times New Roman" panose="02020603050405020304" pitchFamily="18" charset="0"/>
                        </a:rPr>
                        <a:t>12</a:t>
                      </a:r>
                      <a:endParaRPr lang="en-US" sz="1000">
                        <a:effectLst/>
                        <a:latin typeface="Times New Roman" panose="02020603050405020304" pitchFamily="18" charset="0"/>
                        <a:ea typeface="宋体" panose="02010600030101010101" pitchFamily="2" charset="-122"/>
                        <a:cs typeface="Times New Roman" panose="02020603050405020304" pitchFamily="18" charset="0"/>
                      </a:endParaRPr>
                    </a:p>
                  </a:txBody>
                  <a:tcPr marL="36830" marR="36830" marT="0" marB="0" anchor="ctr"/>
                </a:tc>
                <a:tc>
                  <a:txBody>
                    <a:bodyPr/>
                    <a:lstStyle/>
                    <a:p>
                      <a:pPr algn="ctr" hangingPunct="0">
                        <a:lnSpc>
                          <a:spcPct val="107000"/>
                        </a:lnSpc>
                        <a:spcAft>
                          <a:spcPts val="0"/>
                        </a:spcAft>
                      </a:pPr>
                      <a:r>
                        <a:rPr lang="en-GB" sz="1000">
                          <a:effectLst/>
                          <a:latin typeface="Times New Roman" panose="02020603050405020304" pitchFamily="18" charset="0"/>
                          <a:cs typeface="Times New Roman" panose="02020603050405020304" pitchFamily="18" charset="0"/>
                        </a:rPr>
                        <a:t>15</a:t>
                      </a:r>
                      <a:endParaRPr lang="en-US" sz="1000">
                        <a:effectLst/>
                        <a:latin typeface="Times New Roman" panose="02020603050405020304" pitchFamily="18" charset="0"/>
                        <a:ea typeface="宋体" panose="02010600030101010101" pitchFamily="2" charset="-122"/>
                        <a:cs typeface="Times New Roman" panose="02020603050405020304" pitchFamily="18" charset="0"/>
                      </a:endParaRPr>
                    </a:p>
                  </a:txBody>
                  <a:tcPr marL="36830" marR="36830" marT="0" marB="0" anchor="ctr"/>
                </a:tc>
                <a:tc>
                  <a:txBody>
                    <a:bodyPr/>
                    <a:lstStyle/>
                    <a:p>
                      <a:pPr algn="ctr" hangingPunct="0">
                        <a:lnSpc>
                          <a:spcPct val="107000"/>
                        </a:lnSpc>
                        <a:spcAft>
                          <a:spcPts val="0"/>
                        </a:spcAft>
                      </a:pPr>
                      <a:r>
                        <a:rPr lang="en-GB" sz="1000">
                          <a:effectLst/>
                          <a:latin typeface="Times New Roman" panose="02020603050405020304" pitchFamily="18" charset="0"/>
                          <a:cs typeface="Times New Roman" panose="02020603050405020304" pitchFamily="18" charset="0"/>
                        </a:rPr>
                        <a:t>12~15</a:t>
                      </a:r>
                      <a:endParaRPr lang="en-US" sz="1000">
                        <a:effectLst/>
                        <a:latin typeface="Times New Roman" panose="02020603050405020304" pitchFamily="18" charset="0"/>
                        <a:ea typeface="宋体" panose="02010600030101010101" pitchFamily="2" charset="-122"/>
                        <a:cs typeface="Times New Roman" panose="02020603050405020304" pitchFamily="18" charset="0"/>
                      </a:endParaRPr>
                    </a:p>
                  </a:txBody>
                  <a:tcPr marL="36830" marR="36830" marT="0" marB="0" anchor="ctr"/>
                </a:tc>
                <a:tc>
                  <a:txBody>
                    <a:bodyPr/>
                    <a:lstStyle/>
                    <a:p>
                      <a:pPr algn="ctr" hangingPunct="0">
                        <a:lnSpc>
                          <a:spcPct val="107000"/>
                        </a:lnSpc>
                        <a:spcAft>
                          <a:spcPts val="0"/>
                        </a:spcAft>
                      </a:pPr>
                      <a:r>
                        <a:rPr lang="en-GB" sz="1000">
                          <a:effectLst/>
                          <a:latin typeface="Times New Roman" panose="02020603050405020304" pitchFamily="18" charset="0"/>
                          <a:cs typeface="Times New Roman" panose="02020603050405020304" pitchFamily="18" charset="0"/>
                        </a:rPr>
                        <a:t>15</a:t>
                      </a:r>
                      <a:endParaRPr lang="en-US" sz="1000">
                        <a:effectLst/>
                        <a:latin typeface="Times New Roman" panose="02020603050405020304" pitchFamily="18" charset="0"/>
                        <a:ea typeface="宋体" panose="02010600030101010101" pitchFamily="2" charset="-122"/>
                        <a:cs typeface="Times New Roman" panose="02020603050405020304" pitchFamily="18" charset="0"/>
                      </a:endParaRPr>
                    </a:p>
                  </a:txBody>
                  <a:tcPr marL="36830" marR="36830" marT="0" marB="0" anchor="ctr"/>
                </a:tc>
                <a:tc>
                  <a:txBody>
                    <a:bodyPr/>
                    <a:lstStyle/>
                    <a:p>
                      <a:pPr algn="ctr" hangingPunct="0">
                        <a:lnSpc>
                          <a:spcPct val="107000"/>
                        </a:lnSpc>
                        <a:spcAft>
                          <a:spcPts val="0"/>
                        </a:spcAft>
                      </a:pPr>
                      <a:r>
                        <a:rPr lang="en-GB" sz="1000">
                          <a:effectLst/>
                          <a:latin typeface="Times New Roman" panose="02020603050405020304" pitchFamily="18" charset="0"/>
                          <a:cs typeface="Times New Roman" panose="02020603050405020304" pitchFamily="18" charset="0"/>
                        </a:rPr>
                        <a:t>~15</a:t>
                      </a:r>
                      <a:endParaRPr lang="en-US" sz="1000">
                        <a:effectLst/>
                        <a:latin typeface="Times New Roman" panose="02020603050405020304" pitchFamily="18" charset="0"/>
                        <a:ea typeface="宋体" panose="02010600030101010101" pitchFamily="2" charset="-122"/>
                        <a:cs typeface="Times New Roman" panose="02020603050405020304" pitchFamily="18" charset="0"/>
                      </a:endParaRPr>
                    </a:p>
                  </a:txBody>
                  <a:tcPr marL="36830" marR="36830" marT="0" marB="0" anchor="ctr"/>
                </a:tc>
                <a:tc>
                  <a:txBody>
                    <a:bodyPr/>
                    <a:lstStyle/>
                    <a:p>
                      <a:pPr algn="ctr" hangingPunct="0">
                        <a:lnSpc>
                          <a:spcPct val="107000"/>
                        </a:lnSpc>
                        <a:spcAft>
                          <a:spcPts val="0"/>
                        </a:spcAft>
                      </a:pPr>
                      <a:r>
                        <a:rPr lang="en-GB" sz="1000" dirty="0">
                          <a:effectLst/>
                          <a:latin typeface="Times New Roman" panose="02020603050405020304" pitchFamily="18" charset="0"/>
                          <a:cs typeface="Times New Roman" panose="02020603050405020304" pitchFamily="18" charset="0"/>
                        </a:rPr>
                        <a:t>12</a:t>
                      </a:r>
                      <a:endParaRPr lang="en-US" sz="10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36830" marR="36830" marT="0" marB="0" anchor="ctr"/>
                </a:tc>
                <a:extLst>
                  <a:ext uri="{0D108BD9-81ED-4DB2-BD59-A6C34878D82A}">
                    <a16:rowId xmlns:a16="http://schemas.microsoft.com/office/drawing/2014/main" val="1985834474"/>
                  </a:ext>
                </a:extLst>
              </a:tr>
            </a:tbl>
          </a:graphicData>
        </a:graphic>
      </p:graphicFrame>
      <p:sp>
        <p:nvSpPr>
          <p:cNvPr id="15" name="矩形 14">
            <a:extLst>
              <a:ext uri="{FF2B5EF4-FFF2-40B4-BE49-F238E27FC236}">
                <a16:creationId xmlns:a16="http://schemas.microsoft.com/office/drawing/2014/main" id="{D1B4F032-85E2-4BDB-BFAD-5114E57804CB}"/>
              </a:ext>
            </a:extLst>
          </p:cNvPr>
          <p:cNvSpPr/>
          <p:nvPr/>
        </p:nvSpPr>
        <p:spPr>
          <a:xfrm>
            <a:off x="8108658" y="6498771"/>
            <a:ext cx="4228910" cy="400110"/>
          </a:xfrm>
          <a:prstGeom prst="rect">
            <a:avLst/>
          </a:prstGeom>
        </p:spPr>
        <p:txBody>
          <a:bodyPr wrap="square">
            <a:spAutoFit/>
          </a:bodyPr>
          <a:lstStyle/>
          <a:p>
            <a:r>
              <a:rPr lang="en-US" altLang="zh-CN" sz="1000" dirty="0">
                <a:latin typeface="Times New Roman" panose="02020603050405020304" pitchFamily="18" charset="0"/>
                <a:ea typeface="等线" panose="02010600030101010101" pitchFamily="2" charset="-122"/>
              </a:rPr>
              <a:t>[1] R1-2308729, TR38.869v040,  section 7.1.1a.1, 7.1.1a.2, 7.1.1a.3	 		.</a:t>
            </a:r>
          </a:p>
        </p:txBody>
      </p:sp>
    </p:spTree>
    <p:extLst>
      <p:ext uri="{BB962C8B-B14F-4D97-AF65-F5344CB8AC3E}">
        <p14:creationId xmlns:p14="http://schemas.microsoft.com/office/powerpoint/2010/main" val="5942126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a:extLst>
              <a:ext uri="{FF2B5EF4-FFF2-40B4-BE49-F238E27FC236}">
                <a16:creationId xmlns:a16="http://schemas.microsoft.com/office/drawing/2014/main" id="{61C98BC7-33B3-4FA7-BCAE-198C4E0126A1}"/>
              </a:ext>
            </a:extLst>
          </p:cNvPr>
          <p:cNvSpPr>
            <a:spLocks noGrp="1"/>
          </p:cNvSpPr>
          <p:nvPr>
            <p:ph type="body" sz="quarter" idx="62"/>
          </p:nvPr>
        </p:nvSpPr>
        <p:spPr/>
        <p:txBody>
          <a:bodyPr/>
          <a:lstStyle/>
          <a:p>
            <a:r>
              <a:rPr lang="en-US" dirty="0"/>
              <a:t>Waveform</a:t>
            </a:r>
          </a:p>
        </p:txBody>
      </p:sp>
      <p:sp>
        <p:nvSpPr>
          <p:cNvPr id="4" name="文本占位符 3">
            <a:extLst>
              <a:ext uri="{FF2B5EF4-FFF2-40B4-BE49-F238E27FC236}">
                <a16:creationId xmlns:a16="http://schemas.microsoft.com/office/drawing/2014/main" id="{F531B2B3-B78A-4E24-BF25-2ECBE09534E5}"/>
              </a:ext>
            </a:extLst>
          </p:cNvPr>
          <p:cNvSpPr>
            <a:spLocks noGrp="1"/>
          </p:cNvSpPr>
          <p:nvPr>
            <p:ph type="body" sz="quarter" idx="61"/>
          </p:nvPr>
        </p:nvSpPr>
        <p:spPr/>
        <p:txBody>
          <a:bodyPr/>
          <a:lstStyle/>
          <a:p>
            <a:r>
              <a:rPr lang="en-US" dirty="0"/>
              <a:t>SI Output and Conclusion: L1 Signal Design</a:t>
            </a:r>
          </a:p>
        </p:txBody>
      </p:sp>
      <p:sp>
        <p:nvSpPr>
          <p:cNvPr id="19" name="任意多边形: 形状 18">
            <a:extLst>
              <a:ext uri="{FF2B5EF4-FFF2-40B4-BE49-F238E27FC236}">
                <a16:creationId xmlns:a16="http://schemas.microsoft.com/office/drawing/2014/main" id="{93529493-B275-4C6F-BC94-ACE23F3F4618}"/>
              </a:ext>
            </a:extLst>
          </p:cNvPr>
          <p:cNvSpPr/>
          <p:nvPr/>
        </p:nvSpPr>
        <p:spPr>
          <a:xfrm>
            <a:off x="2032037" y="708437"/>
            <a:ext cx="3964841" cy="837943"/>
          </a:xfrm>
          <a:custGeom>
            <a:avLst/>
            <a:gdLst>
              <a:gd name="connsiteX0" fmla="*/ 0 w 3964841"/>
              <a:gd name="connsiteY0" fmla="*/ 0 h 837943"/>
              <a:gd name="connsiteX1" fmla="*/ 3964841 w 3964841"/>
              <a:gd name="connsiteY1" fmla="*/ 0 h 837943"/>
              <a:gd name="connsiteX2" fmla="*/ 3964841 w 3964841"/>
              <a:gd name="connsiteY2" fmla="*/ 837943 h 837943"/>
              <a:gd name="connsiteX3" fmla="*/ 0 w 3964841"/>
              <a:gd name="connsiteY3" fmla="*/ 837943 h 837943"/>
              <a:gd name="connsiteX4" fmla="*/ 0 w 3964841"/>
              <a:gd name="connsiteY4" fmla="*/ 0 h 8379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4841" h="837943">
                <a:moveTo>
                  <a:pt x="0" y="0"/>
                </a:moveTo>
                <a:lnTo>
                  <a:pt x="3964841" y="0"/>
                </a:lnTo>
                <a:lnTo>
                  <a:pt x="3964841" y="837943"/>
                </a:lnTo>
                <a:lnTo>
                  <a:pt x="0" y="83794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91440" tIns="60960" rIns="91440" bIns="60960" numCol="1" spcCol="1270" anchor="ctr" anchorCtr="0">
            <a:noAutofit/>
          </a:bodyPr>
          <a:lstStyle/>
          <a:p>
            <a:pPr marL="0" lvl="0" indent="0" algn="l" defTabSz="2133600">
              <a:lnSpc>
                <a:spcPct val="90000"/>
              </a:lnSpc>
              <a:spcBef>
                <a:spcPct val="0"/>
              </a:spcBef>
              <a:spcAft>
                <a:spcPct val="35000"/>
              </a:spcAft>
              <a:buNone/>
            </a:pPr>
            <a:endParaRPr lang="en-US" sz="4800" kern="1200"/>
          </a:p>
        </p:txBody>
      </p:sp>
      <p:grpSp>
        <p:nvGrpSpPr>
          <p:cNvPr id="27" name="组合 26">
            <a:extLst>
              <a:ext uri="{FF2B5EF4-FFF2-40B4-BE49-F238E27FC236}">
                <a16:creationId xmlns:a16="http://schemas.microsoft.com/office/drawing/2014/main" id="{DF0C06A0-8439-4FDD-9457-07B116FED076}"/>
              </a:ext>
            </a:extLst>
          </p:cNvPr>
          <p:cNvGrpSpPr/>
          <p:nvPr/>
        </p:nvGrpSpPr>
        <p:grpSpPr>
          <a:xfrm>
            <a:off x="623331" y="5249958"/>
            <a:ext cx="10881111" cy="1208704"/>
            <a:chOff x="1227751" y="4837537"/>
            <a:chExt cx="5306309" cy="1330829"/>
          </a:xfrm>
        </p:grpSpPr>
        <p:sp>
          <p:nvSpPr>
            <p:cNvPr id="28" name="任意多边形: 形状 27">
              <a:extLst>
                <a:ext uri="{FF2B5EF4-FFF2-40B4-BE49-F238E27FC236}">
                  <a16:creationId xmlns:a16="http://schemas.microsoft.com/office/drawing/2014/main" id="{FC813039-6D05-4EA2-9431-DA5C847DC395}"/>
                </a:ext>
              </a:extLst>
            </p:cNvPr>
            <p:cNvSpPr/>
            <p:nvPr/>
          </p:nvSpPr>
          <p:spPr>
            <a:xfrm>
              <a:off x="1627246" y="5052285"/>
              <a:ext cx="4906814" cy="1116081"/>
            </a:xfrm>
            <a:custGeom>
              <a:avLst/>
              <a:gdLst>
                <a:gd name="connsiteX0" fmla="*/ 0 w 4465319"/>
                <a:gd name="connsiteY0" fmla="*/ 0 h 1395412"/>
                <a:gd name="connsiteX1" fmla="*/ 4465319 w 4465319"/>
                <a:gd name="connsiteY1" fmla="*/ 0 h 1395412"/>
                <a:gd name="connsiteX2" fmla="*/ 4465319 w 4465319"/>
                <a:gd name="connsiteY2" fmla="*/ 1395412 h 1395412"/>
                <a:gd name="connsiteX3" fmla="*/ 0 w 4465319"/>
                <a:gd name="connsiteY3" fmla="*/ 1395412 h 1395412"/>
                <a:gd name="connsiteX4" fmla="*/ 0 w 4465319"/>
                <a:gd name="connsiteY4" fmla="*/ 0 h 13954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65319" h="1395412">
                  <a:moveTo>
                    <a:pt x="0" y="0"/>
                  </a:moveTo>
                  <a:lnTo>
                    <a:pt x="4465319" y="0"/>
                  </a:lnTo>
                  <a:lnTo>
                    <a:pt x="4465319" y="1395412"/>
                  </a:lnTo>
                  <a:lnTo>
                    <a:pt x="0" y="1395412"/>
                  </a:lnTo>
                  <a:lnTo>
                    <a:pt x="0" y="0"/>
                  </a:lnTo>
                  <a:close/>
                </a:path>
              </a:pathLst>
            </a:custGeom>
          </p:spPr>
          <p:style>
            <a:lnRef idx="1">
              <a:schemeClr val="accent1">
                <a:hueOff val="0"/>
                <a:satOff val="0"/>
                <a:lumOff val="0"/>
                <a:alphaOff val="0"/>
              </a:schemeClr>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945159" tIns="236220" rIns="236220" bIns="236220" numCol="1" spcCol="1270" anchor="ctr" anchorCtr="0">
              <a:noAutofit/>
            </a:bodyPr>
            <a:lstStyle/>
            <a:p>
              <a:pPr marL="0" lvl="0" indent="0" algn="l" defTabSz="2755900">
                <a:lnSpc>
                  <a:spcPct val="90000"/>
                </a:lnSpc>
                <a:spcBef>
                  <a:spcPct val="0"/>
                </a:spcBef>
                <a:spcAft>
                  <a:spcPct val="35000"/>
                </a:spcAft>
                <a:buNone/>
              </a:pPr>
              <a:endParaRPr lang="en-US" sz="6200" kern="1200" dirty="0"/>
            </a:p>
          </p:txBody>
        </p:sp>
        <p:sp>
          <p:nvSpPr>
            <p:cNvPr id="29" name="矩形 28">
              <a:extLst>
                <a:ext uri="{FF2B5EF4-FFF2-40B4-BE49-F238E27FC236}">
                  <a16:creationId xmlns:a16="http://schemas.microsoft.com/office/drawing/2014/main" id="{7E4B288F-296C-40D5-962B-321CE755C33A}"/>
                </a:ext>
              </a:extLst>
            </p:cNvPr>
            <p:cNvSpPr/>
            <p:nvPr/>
          </p:nvSpPr>
          <p:spPr>
            <a:xfrm>
              <a:off x="1227751" y="4837537"/>
              <a:ext cx="810212" cy="373209"/>
            </a:xfrm>
            <a:prstGeom prst="rect">
              <a:avLst/>
            </a:prstGeom>
            <a:solidFill>
              <a:schemeClr val="accent5">
                <a:lumMod val="20000"/>
                <a:lumOff val="80000"/>
              </a:schemeClr>
            </a:solidFill>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30" name="文本框 29">
              <a:extLst>
                <a:ext uri="{FF2B5EF4-FFF2-40B4-BE49-F238E27FC236}">
                  <a16:creationId xmlns:a16="http://schemas.microsoft.com/office/drawing/2014/main" id="{CA120451-BF71-4CEB-B53E-1C88E28880F5}"/>
                </a:ext>
              </a:extLst>
            </p:cNvPr>
            <p:cNvSpPr txBox="1"/>
            <p:nvPr/>
          </p:nvSpPr>
          <p:spPr>
            <a:xfrm>
              <a:off x="1411104" y="4865929"/>
              <a:ext cx="956800" cy="338554"/>
            </a:xfrm>
            <a:prstGeom prst="rect">
              <a:avLst/>
            </a:prstGeom>
            <a:noFill/>
          </p:spPr>
          <p:txBody>
            <a:bodyPr wrap="none" rtlCol="0">
              <a:spAutoFit/>
            </a:bodyPr>
            <a:lstStyle/>
            <a:p>
              <a:r>
                <a:rPr lang="en-US" sz="1600" b="1" dirty="0">
                  <a:latin typeface="Times New Roman" panose="02020603050405020304" pitchFamily="18" charset="0"/>
                  <a:cs typeface="Times New Roman" panose="02020603050405020304" pitchFamily="18" charset="0"/>
                </a:rPr>
                <a:t>Proposal</a:t>
              </a:r>
            </a:p>
          </p:txBody>
        </p:sp>
      </p:grpSp>
      <p:sp>
        <p:nvSpPr>
          <p:cNvPr id="31" name="文本框 30">
            <a:extLst>
              <a:ext uri="{FF2B5EF4-FFF2-40B4-BE49-F238E27FC236}">
                <a16:creationId xmlns:a16="http://schemas.microsoft.com/office/drawing/2014/main" id="{2DF24D4A-0493-45E1-8302-DB005BD80D9F}"/>
              </a:ext>
            </a:extLst>
          </p:cNvPr>
          <p:cNvSpPr txBox="1"/>
          <p:nvPr/>
        </p:nvSpPr>
        <p:spPr>
          <a:xfrm>
            <a:off x="1624699" y="5514333"/>
            <a:ext cx="10061908" cy="954107"/>
          </a:xfrm>
          <a:prstGeom prst="rect">
            <a:avLst/>
          </a:prstGeom>
          <a:noFill/>
        </p:spPr>
        <p:txBody>
          <a:bodyPr wrap="square" rtlCol="0">
            <a:spAutoFit/>
          </a:bodyPr>
          <a:lstStyle/>
          <a:p>
            <a:pPr algn="just">
              <a:spcAft>
                <a:spcPts val="600"/>
              </a:spcAft>
            </a:pPr>
            <a:r>
              <a:rPr lang="en-US" altLang="zh-CN" sz="1600" kern="0" dirty="0">
                <a:latin typeface="Times New Roman" panose="02020603050405020304" pitchFamily="18" charset="0"/>
                <a:ea typeface="等线" panose="02010600030101010101" pitchFamily="2" charset="-122"/>
                <a:cs typeface="Times New Roman" panose="02020603050405020304" pitchFamily="18" charset="0"/>
              </a:rPr>
              <a:t>Specify an unified LP-WUS design applicable for both envelop detection based LP-WUR and OFDM based LP-WUR. </a:t>
            </a:r>
          </a:p>
          <a:p>
            <a:pPr marL="285750" indent="-285750" algn="just">
              <a:spcAft>
                <a:spcPts val="600"/>
              </a:spcAft>
              <a:buFont typeface="Arial" panose="020B0604020202020204" pitchFamily="34" charset="0"/>
              <a:buChar char="•"/>
            </a:pPr>
            <a:r>
              <a:rPr lang="en-US" altLang="zh-CN" sz="1400" kern="0" dirty="0">
                <a:latin typeface="Times New Roman" panose="02020603050405020304" pitchFamily="18" charset="0"/>
                <a:ea typeface="等线" panose="02010600030101010101" pitchFamily="2" charset="-122"/>
                <a:cs typeface="Times New Roman" panose="02020603050405020304" pitchFamily="18" charset="0"/>
              </a:rPr>
              <a:t>OOK (OOK-1 and/or OOK-4) based LP-WUS is supported for envelop detection based LP-WUR</a:t>
            </a:r>
          </a:p>
          <a:p>
            <a:pPr marL="742950" lvl="1" indent="-285750" algn="just">
              <a:spcAft>
                <a:spcPts val="600"/>
              </a:spcAft>
              <a:buFont typeface="Arial" panose="020B0604020202020204" pitchFamily="34" charset="0"/>
              <a:buChar char="•"/>
            </a:pPr>
            <a:r>
              <a:rPr lang="en-US" altLang="zh-CN" sz="1600" kern="0" dirty="0">
                <a:latin typeface="Times New Roman" panose="02020603050405020304" pitchFamily="18" charset="0"/>
                <a:ea typeface="等线" panose="02010600030101010101" pitchFamily="2" charset="-122"/>
                <a:cs typeface="Times New Roman" panose="02020603050405020304" pitchFamily="18" charset="0"/>
              </a:rPr>
              <a:t> </a:t>
            </a:r>
            <a:r>
              <a:rPr lang="en-US" altLang="zh-CN" sz="1300" kern="0" dirty="0">
                <a:latin typeface="Times New Roman" panose="02020603050405020304" pitchFamily="18" charset="0"/>
                <a:ea typeface="等线" panose="02010600030101010101" pitchFamily="2" charset="-122"/>
                <a:cs typeface="Times New Roman" panose="02020603050405020304" pitchFamily="18" charset="0"/>
              </a:rPr>
              <a:t>OFDM sequence(s) can be additionally modulated on top of OOK for OFDM based LP-WUR to achieve better detection performance</a:t>
            </a:r>
          </a:p>
        </p:txBody>
      </p:sp>
      <p:sp>
        <p:nvSpPr>
          <p:cNvPr id="32" name="任意多边形: 形状 31">
            <a:extLst>
              <a:ext uri="{FF2B5EF4-FFF2-40B4-BE49-F238E27FC236}">
                <a16:creationId xmlns:a16="http://schemas.microsoft.com/office/drawing/2014/main" id="{92157ED4-2C48-478E-98C8-D42582DC09B7}"/>
              </a:ext>
            </a:extLst>
          </p:cNvPr>
          <p:cNvSpPr/>
          <p:nvPr/>
        </p:nvSpPr>
        <p:spPr>
          <a:xfrm>
            <a:off x="1024965" y="1653672"/>
            <a:ext cx="10422826" cy="1751138"/>
          </a:xfrm>
          <a:custGeom>
            <a:avLst/>
            <a:gdLst>
              <a:gd name="connsiteX0" fmla="*/ 0 w 988486"/>
              <a:gd name="connsiteY0" fmla="*/ 0 h 659320"/>
              <a:gd name="connsiteX1" fmla="*/ 988486 w 988486"/>
              <a:gd name="connsiteY1" fmla="*/ 0 h 659320"/>
              <a:gd name="connsiteX2" fmla="*/ 988486 w 988486"/>
              <a:gd name="connsiteY2" fmla="*/ 659320 h 659320"/>
              <a:gd name="connsiteX3" fmla="*/ 0 w 988486"/>
              <a:gd name="connsiteY3" fmla="*/ 659320 h 659320"/>
              <a:gd name="connsiteX4" fmla="*/ 0 w 988486"/>
              <a:gd name="connsiteY4" fmla="*/ 0 h 659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8486" h="659320">
                <a:moveTo>
                  <a:pt x="0" y="0"/>
                </a:moveTo>
                <a:lnTo>
                  <a:pt x="988486" y="0"/>
                </a:lnTo>
                <a:lnTo>
                  <a:pt x="988486" y="659320"/>
                </a:lnTo>
                <a:lnTo>
                  <a:pt x="0" y="659320"/>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58157" tIns="156464" rIns="156465" bIns="156464" numCol="1" spcCol="1270" anchor="ctr" anchorCtr="0">
            <a:noAutofit/>
          </a:bodyPr>
          <a:lstStyle/>
          <a:p>
            <a:endParaRPr lang="zh-CN" altLang="en-US" sz="2200" kern="1200" dirty="0"/>
          </a:p>
        </p:txBody>
      </p:sp>
      <p:sp>
        <p:nvSpPr>
          <p:cNvPr id="33" name="任意多边形: 形状 32">
            <a:extLst>
              <a:ext uri="{FF2B5EF4-FFF2-40B4-BE49-F238E27FC236}">
                <a16:creationId xmlns:a16="http://schemas.microsoft.com/office/drawing/2014/main" id="{E480589F-70D5-4738-9485-BE79926CF479}"/>
              </a:ext>
            </a:extLst>
          </p:cNvPr>
          <p:cNvSpPr/>
          <p:nvPr/>
        </p:nvSpPr>
        <p:spPr>
          <a:xfrm>
            <a:off x="590561" y="1489817"/>
            <a:ext cx="787033" cy="758209"/>
          </a:xfrm>
          <a:custGeom>
            <a:avLst/>
            <a:gdLst>
              <a:gd name="connsiteX0" fmla="*/ 0 w 658991"/>
              <a:gd name="connsiteY0" fmla="*/ 329496 h 658991"/>
              <a:gd name="connsiteX1" fmla="*/ 329496 w 658991"/>
              <a:gd name="connsiteY1" fmla="*/ 0 h 658991"/>
              <a:gd name="connsiteX2" fmla="*/ 658992 w 658991"/>
              <a:gd name="connsiteY2" fmla="*/ 329496 h 658991"/>
              <a:gd name="connsiteX3" fmla="*/ 329496 w 658991"/>
              <a:gd name="connsiteY3" fmla="*/ 658992 h 658991"/>
              <a:gd name="connsiteX4" fmla="*/ 0 w 658991"/>
              <a:gd name="connsiteY4" fmla="*/ 329496 h 6589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8991" h="658991">
                <a:moveTo>
                  <a:pt x="0" y="329496"/>
                </a:moveTo>
                <a:cubicBezTo>
                  <a:pt x="0" y="147520"/>
                  <a:pt x="147520" y="0"/>
                  <a:pt x="329496" y="0"/>
                </a:cubicBezTo>
                <a:cubicBezTo>
                  <a:pt x="511472" y="0"/>
                  <a:pt x="658992" y="147520"/>
                  <a:pt x="658992" y="329496"/>
                </a:cubicBezTo>
                <a:cubicBezTo>
                  <a:pt x="658992" y="511472"/>
                  <a:pt x="511472" y="658992"/>
                  <a:pt x="329496" y="658992"/>
                </a:cubicBezTo>
                <a:cubicBezTo>
                  <a:pt x="147520" y="658992"/>
                  <a:pt x="0" y="511472"/>
                  <a:pt x="0" y="329496"/>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6507" tIns="96507" rIns="96507" bIns="96507" numCol="1" spcCol="1270" anchor="ctr" anchorCtr="0">
            <a:noAutofit/>
          </a:bodyPr>
          <a:lstStyle/>
          <a:p>
            <a:pPr lvl="0" algn="ctr" defTabSz="666750">
              <a:lnSpc>
                <a:spcPct val="90000"/>
              </a:lnSpc>
              <a:spcBef>
                <a:spcPct val="0"/>
              </a:spcBef>
              <a:spcAft>
                <a:spcPct val="35000"/>
              </a:spcAft>
            </a:pPr>
            <a:r>
              <a:rPr lang="en-US" altLang="zh-CN" sz="900" b="1" dirty="0">
                <a:solidFill>
                  <a:schemeClr val="bg1"/>
                </a:solidFill>
                <a:latin typeface="Arial" panose="020B0604020202020204" pitchFamily="34" charset="0"/>
                <a:cs typeface="Arial" panose="020B0604020202020204" pitchFamily="34" charset="0"/>
              </a:rPr>
              <a:t>Evaluation </a:t>
            </a:r>
            <a:r>
              <a:rPr lang="en-US" altLang="zh-CN" sz="900" b="1" kern="1200" dirty="0">
                <a:solidFill>
                  <a:schemeClr val="bg1"/>
                </a:solidFill>
                <a:latin typeface="Arial" panose="020B0604020202020204" pitchFamily="34" charset="0"/>
                <a:cs typeface="Arial" panose="020B0604020202020204" pitchFamily="34" charset="0"/>
              </a:rPr>
              <a:t> </a:t>
            </a:r>
            <a:endParaRPr lang="zh-CN" altLang="en-US" sz="900" b="1" kern="1200" dirty="0">
              <a:solidFill>
                <a:schemeClr val="bg1"/>
              </a:solidFill>
              <a:latin typeface="Arial" panose="020B0604020202020204" pitchFamily="34" charset="0"/>
              <a:cs typeface="Arial" panose="020B0604020202020204" pitchFamily="34" charset="0"/>
            </a:endParaRPr>
          </a:p>
        </p:txBody>
      </p:sp>
      <p:sp>
        <p:nvSpPr>
          <p:cNvPr id="34" name="文本框 33">
            <a:extLst>
              <a:ext uri="{FF2B5EF4-FFF2-40B4-BE49-F238E27FC236}">
                <a16:creationId xmlns:a16="http://schemas.microsoft.com/office/drawing/2014/main" id="{188CAF08-BE42-4BF8-9B73-60DCE49C031C}"/>
              </a:ext>
            </a:extLst>
          </p:cNvPr>
          <p:cNvSpPr txBox="1"/>
          <p:nvPr/>
        </p:nvSpPr>
        <p:spPr>
          <a:xfrm>
            <a:off x="1377594" y="1723294"/>
            <a:ext cx="9956384" cy="1754326"/>
          </a:xfrm>
          <a:prstGeom prst="rect">
            <a:avLst/>
          </a:prstGeom>
          <a:noFill/>
        </p:spPr>
        <p:txBody>
          <a:bodyPr wrap="square">
            <a:spAutoFit/>
          </a:bodyPr>
          <a:lstStyle/>
          <a:p>
            <a:r>
              <a:rPr lang="en-US" altLang="zh-CN" b="1" dirty="0">
                <a:latin typeface="Times New Roman" panose="02020603050405020304" pitchFamily="18" charset="0"/>
                <a:cs typeface="Times New Roman" panose="02020603050405020304" pitchFamily="18" charset="0"/>
              </a:rPr>
              <a:t>RAN1 studied </a:t>
            </a:r>
            <a:r>
              <a:rPr lang="en-GB" altLang="zh-CN" b="1" dirty="0">
                <a:latin typeface="Times New Roman" panose="02020603050405020304" pitchFamily="18" charset="0"/>
                <a:cs typeface="Times New Roman" panose="02020603050405020304" pitchFamily="18" charset="0"/>
              </a:rPr>
              <a:t>OOK/FSK and OFDMA waveform, with LLS performance, coverage, UE power consumptions and network </a:t>
            </a:r>
            <a:r>
              <a:rPr lang="en-US" altLang="zh-CN" b="1" dirty="0">
                <a:latin typeface="Times New Roman" panose="02020603050405020304" pitchFamily="18" charset="0"/>
                <a:cs typeface="Times New Roman" panose="02020603050405020304" pitchFamily="18" charset="0"/>
              </a:rPr>
              <a:t>impact</a:t>
            </a:r>
            <a:r>
              <a:rPr lang="en-GB" altLang="zh-CN" b="1" dirty="0">
                <a:latin typeface="Times New Roman" panose="02020603050405020304" pitchFamily="18" charset="0"/>
                <a:cs typeface="Times New Roman" panose="02020603050405020304" pitchFamily="18" charset="0"/>
              </a:rPr>
              <a:t>.</a:t>
            </a:r>
            <a:endParaRPr lang="en-US" altLang="zh-CN" b="1"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altLang="zh-CN" dirty="0">
                <a:latin typeface="Times New Roman" panose="02020603050405020304" pitchFamily="18" charset="0"/>
                <a:cs typeface="Times New Roman" panose="02020603050405020304" pitchFamily="18" charset="0"/>
              </a:rPr>
              <a:t>Comparing FSK and OOK, OOK has lower power consumption, better or similar LLS  performance, less resource to achieve Msg-3 coverage target and much more input to RAN1 study for OOK</a:t>
            </a:r>
            <a:r>
              <a:rPr lang="en-US" altLang="zh-CN" sz="1800" dirty="0">
                <a:latin typeface="Times New Roman" panose="02020603050405020304" pitchFamily="18" charset="0"/>
                <a:cs typeface="Times New Roman" panose="02020603050405020304" pitchFamily="18" charset="0"/>
              </a:rPr>
              <a:t> </a:t>
            </a:r>
            <a:r>
              <a:rPr lang="en-US" altLang="zh-CN" sz="1600" baseline="30000" dirty="0">
                <a:latin typeface="Times New Roman" panose="02020603050405020304" pitchFamily="18" charset="0"/>
                <a:cs typeface="Times New Roman" panose="02020603050405020304" pitchFamily="18" charset="0"/>
              </a:rPr>
              <a:t>[1]</a:t>
            </a:r>
          </a:p>
          <a:p>
            <a:pPr marL="285750" indent="-285750">
              <a:buFont typeface="Arial" panose="020B0604020202020204" pitchFamily="34" charset="0"/>
              <a:buChar char="•"/>
            </a:pPr>
            <a:r>
              <a:rPr lang="en-US" altLang="zh-CN" dirty="0">
                <a:latin typeface="Times New Roman" panose="02020603050405020304" pitchFamily="18" charset="0"/>
                <a:cs typeface="Times New Roman" panose="02020603050405020304" pitchFamily="18" charset="0"/>
              </a:rPr>
              <a:t>OFDMA requires larger power consumption/complexity than FSK/OOK and more sensitive to timing/frequency error, while smaller overhead for similar coverage</a:t>
            </a:r>
            <a:r>
              <a:rPr lang="en-US" altLang="zh-CN" sz="1600" baseline="30000" dirty="0">
                <a:latin typeface="Times New Roman" panose="02020603050405020304" pitchFamily="18" charset="0"/>
                <a:cs typeface="Times New Roman" panose="02020603050405020304" pitchFamily="18" charset="0"/>
              </a:rPr>
              <a:t>[1]</a:t>
            </a:r>
            <a:r>
              <a:rPr lang="en-US" altLang="zh-CN" dirty="0">
                <a:latin typeface="Times New Roman" panose="02020603050405020304" pitchFamily="18" charset="0"/>
                <a:cs typeface="Times New Roman" panose="02020603050405020304" pitchFamily="18" charset="0"/>
              </a:rPr>
              <a:t>.</a:t>
            </a:r>
            <a:endParaRPr lang="zh-CN" altLang="en-US" dirty="0"/>
          </a:p>
        </p:txBody>
      </p:sp>
      <p:sp>
        <p:nvSpPr>
          <p:cNvPr id="16" name="任意多边形: 形状 15">
            <a:extLst>
              <a:ext uri="{FF2B5EF4-FFF2-40B4-BE49-F238E27FC236}">
                <a16:creationId xmlns:a16="http://schemas.microsoft.com/office/drawing/2014/main" id="{5AEF5CEA-990A-466B-9959-F731619B7103}"/>
              </a:ext>
            </a:extLst>
          </p:cNvPr>
          <p:cNvSpPr/>
          <p:nvPr/>
        </p:nvSpPr>
        <p:spPr>
          <a:xfrm>
            <a:off x="1037857" y="3712467"/>
            <a:ext cx="10422826" cy="1372909"/>
          </a:xfrm>
          <a:custGeom>
            <a:avLst/>
            <a:gdLst>
              <a:gd name="connsiteX0" fmla="*/ 0 w 988486"/>
              <a:gd name="connsiteY0" fmla="*/ 0 h 659320"/>
              <a:gd name="connsiteX1" fmla="*/ 988486 w 988486"/>
              <a:gd name="connsiteY1" fmla="*/ 0 h 659320"/>
              <a:gd name="connsiteX2" fmla="*/ 988486 w 988486"/>
              <a:gd name="connsiteY2" fmla="*/ 659320 h 659320"/>
              <a:gd name="connsiteX3" fmla="*/ 0 w 988486"/>
              <a:gd name="connsiteY3" fmla="*/ 659320 h 659320"/>
              <a:gd name="connsiteX4" fmla="*/ 0 w 988486"/>
              <a:gd name="connsiteY4" fmla="*/ 0 h 659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8486" h="659320">
                <a:moveTo>
                  <a:pt x="0" y="0"/>
                </a:moveTo>
                <a:lnTo>
                  <a:pt x="988486" y="0"/>
                </a:lnTo>
                <a:lnTo>
                  <a:pt x="988486" y="659320"/>
                </a:lnTo>
                <a:lnTo>
                  <a:pt x="0" y="659320"/>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58157" tIns="156464" rIns="156465" bIns="156464" numCol="1" spcCol="1270" anchor="ctr" anchorCtr="0">
            <a:noAutofit/>
          </a:bodyPr>
          <a:lstStyle/>
          <a:p>
            <a:endParaRPr lang="zh-CN" altLang="en-US" sz="2200" kern="1200" dirty="0"/>
          </a:p>
        </p:txBody>
      </p:sp>
      <p:sp>
        <p:nvSpPr>
          <p:cNvPr id="17" name="任意多边形: 形状 16">
            <a:extLst>
              <a:ext uri="{FF2B5EF4-FFF2-40B4-BE49-F238E27FC236}">
                <a16:creationId xmlns:a16="http://schemas.microsoft.com/office/drawing/2014/main" id="{717F20A9-075B-4B4B-B4E0-5DAC8E74A4CC}"/>
              </a:ext>
            </a:extLst>
          </p:cNvPr>
          <p:cNvSpPr/>
          <p:nvPr/>
        </p:nvSpPr>
        <p:spPr>
          <a:xfrm>
            <a:off x="603453" y="3479040"/>
            <a:ext cx="839082" cy="758209"/>
          </a:xfrm>
          <a:custGeom>
            <a:avLst/>
            <a:gdLst>
              <a:gd name="connsiteX0" fmla="*/ 0 w 658991"/>
              <a:gd name="connsiteY0" fmla="*/ 329496 h 658991"/>
              <a:gd name="connsiteX1" fmla="*/ 329496 w 658991"/>
              <a:gd name="connsiteY1" fmla="*/ 0 h 658991"/>
              <a:gd name="connsiteX2" fmla="*/ 658992 w 658991"/>
              <a:gd name="connsiteY2" fmla="*/ 329496 h 658991"/>
              <a:gd name="connsiteX3" fmla="*/ 329496 w 658991"/>
              <a:gd name="connsiteY3" fmla="*/ 658992 h 658991"/>
              <a:gd name="connsiteX4" fmla="*/ 0 w 658991"/>
              <a:gd name="connsiteY4" fmla="*/ 329496 h 6589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8991" h="658991">
                <a:moveTo>
                  <a:pt x="0" y="329496"/>
                </a:moveTo>
                <a:cubicBezTo>
                  <a:pt x="0" y="147520"/>
                  <a:pt x="147520" y="0"/>
                  <a:pt x="329496" y="0"/>
                </a:cubicBezTo>
                <a:cubicBezTo>
                  <a:pt x="511472" y="0"/>
                  <a:pt x="658992" y="147520"/>
                  <a:pt x="658992" y="329496"/>
                </a:cubicBezTo>
                <a:cubicBezTo>
                  <a:pt x="658992" y="511472"/>
                  <a:pt x="511472" y="658992"/>
                  <a:pt x="329496" y="658992"/>
                </a:cubicBezTo>
                <a:cubicBezTo>
                  <a:pt x="147520" y="658992"/>
                  <a:pt x="0" y="511472"/>
                  <a:pt x="0" y="329496"/>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6507" tIns="96507" rIns="96507" bIns="96507" numCol="1" spcCol="1270" anchor="ctr" anchorCtr="0">
            <a:noAutofit/>
          </a:bodyPr>
          <a:lstStyle/>
          <a:p>
            <a:pPr lvl="0" algn="ctr" defTabSz="666750">
              <a:lnSpc>
                <a:spcPct val="90000"/>
              </a:lnSpc>
              <a:spcBef>
                <a:spcPct val="0"/>
              </a:spcBef>
              <a:spcAft>
                <a:spcPct val="35000"/>
              </a:spcAft>
            </a:pPr>
            <a:r>
              <a:rPr lang="en-US" altLang="zh-CN" sz="900" b="1" dirty="0">
                <a:solidFill>
                  <a:schemeClr val="bg1"/>
                </a:solidFill>
                <a:latin typeface="Arial" panose="020B0604020202020204" pitchFamily="34" charset="0"/>
                <a:cs typeface="Arial" panose="020B0604020202020204" pitchFamily="34" charset="0"/>
              </a:rPr>
              <a:t>RAN1 Conclusion</a:t>
            </a:r>
            <a:r>
              <a:rPr lang="en-US" altLang="zh-CN" sz="900" b="1" kern="1200" dirty="0">
                <a:solidFill>
                  <a:schemeClr val="bg1"/>
                </a:solidFill>
                <a:latin typeface="Arial" panose="020B0604020202020204" pitchFamily="34" charset="0"/>
                <a:cs typeface="Arial" panose="020B0604020202020204" pitchFamily="34" charset="0"/>
              </a:rPr>
              <a:t> </a:t>
            </a:r>
            <a:endParaRPr lang="zh-CN" altLang="en-US" sz="900" b="1" kern="1200" dirty="0">
              <a:solidFill>
                <a:schemeClr val="bg1"/>
              </a:solidFill>
              <a:latin typeface="Arial" panose="020B0604020202020204" pitchFamily="34" charset="0"/>
              <a:cs typeface="Arial" panose="020B0604020202020204" pitchFamily="34" charset="0"/>
            </a:endParaRPr>
          </a:p>
        </p:txBody>
      </p:sp>
      <p:sp>
        <p:nvSpPr>
          <p:cNvPr id="20" name="文本框 19">
            <a:extLst>
              <a:ext uri="{FF2B5EF4-FFF2-40B4-BE49-F238E27FC236}">
                <a16:creationId xmlns:a16="http://schemas.microsoft.com/office/drawing/2014/main" id="{E059F720-F24C-4092-A124-D048988EE60D}"/>
              </a:ext>
            </a:extLst>
          </p:cNvPr>
          <p:cNvSpPr txBox="1"/>
          <p:nvPr/>
        </p:nvSpPr>
        <p:spPr>
          <a:xfrm>
            <a:off x="1390486" y="3793842"/>
            <a:ext cx="9956384" cy="1277273"/>
          </a:xfrm>
          <a:prstGeom prst="rect">
            <a:avLst/>
          </a:prstGeom>
          <a:noFill/>
        </p:spPr>
        <p:txBody>
          <a:bodyPr wrap="square">
            <a:spAutoFit/>
          </a:bodyPr>
          <a:lstStyle/>
          <a:p>
            <a:pPr>
              <a:spcAft>
                <a:spcPts val="600"/>
              </a:spcAft>
            </a:pPr>
            <a:r>
              <a:rPr lang="en-US" altLang="zh-CN" b="1" dirty="0">
                <a:latin typeface="Times New Roman" panose="02020603050405020304" pitchFamily="18" charset="0"/>
                <a:cs typeface="Times New Roman" panose="02020603050405020304" pitchFamily="18" charset="0"/>
              </a:rPr>
              <a:t>RAN1 concluded </a:t>
            </a:r>
            <a:r>
              <a:rPr lang="en-GB" altLang="zh-CN" dirty="0">
                <a:latin typeface="Times New Roman" panose="02020603050405020304" pitchFamily="18" charset="0"/>
                <a:cs typeface="Times New Roman" panose="02020603050405020304" pitchFamily="18" charset="0"/>
              </a:rPr>
              <a:t>sequences to generate ON duration in OFDMA transmitter, if specified, can help receiver (with I/Q branches) performance </a:t>
            </a:r>
            <a:r>
              <a:rPr lang="en-US" altLang="zh-CN" sz="1800" baseline="30000" dirty="0">
                <a:latin typeface="Times New Roman" panose="02020603050405020304" pitchFamily="18" charset="0"/>
                <a:cs typeface="Times New Roman" panose="02020603050405020304" pitchFamily="18" charset="0"/>
              </a:rPr>
              <a:t>[2]</a:t>
            </a:r>
            <a:r>
              <a:rPr lang="en-GB" altLang="zh-CN" dirty="0">
                <a:latin typeface="Times New Roman" panose="02020603050405020304" pitchFamily="18" charset="0"/>
                <a:cs typeface="Times New Roman" panose="02020603050405020304" pitchFamily="18" charset="0"/>
              </a:rPr>
              <a:t>. </a:t>
            </a:r>
          </a:p>
          <a:p>
            <a:r>
              <a:rPr lang="en-GB" altLang="zh-CN" b="1" dirty="0">
                <a:latin typeface="Times New Roman" panose="02020603050405020304" pitchFamily="18" charset="0"/>
                <a:cs typeface="Times New Roman" panose="02020603050405020304" pitchFamily="18" charset="0"/>
              </a:rPr>
              <a:t>RAN1 tried to recommend ‘</a:t>
            </a:r>
            <a:r>
              <a:rPr lang="en-US" altLang="zh-CN" b="1" i="1" dirty="0">
                <a:latin typeface="Times" panose="02020603050405020304" pitchFamily="18" charset="0"/>
                <a:ea typeface="Batang" panose="02030600000101010101" pitchFamily="18" charset="-127"/>
                <a:cs typeface="Times" panose="02020603050405020304" pitchFamily="18" charset="0"/>
              </a:rPr>
              <a:t>OFDMA waveform and OOK waveform (with or without OFDMA sequences) with OOK1/4 scheme are recommended for possible down-selection</a:t>
            </a:r>
            <a:r>
              <a:rPr lang="zh-CN" altLang="en-US" b="1" i="1" dirty="0">
                <a:latin typeface="Times" panose="02020603050405020304" pitchFamily="18" charset="0"/>
                <a:ea typeface="Batang" panose="02030600000101010101" pitchFamily="18" charset="-127"/>
                <a:cs typeface="Times" panose="02020603050405020304" pitchFamily="18" charset="0"/>
              </a:rPr>
              <a:t>’  </a:t>
            </a:r>
            <a:r>
              <a:rPr lang="en-US" altLang="zh-CN" dirty="0">
                <a:latin typeface="Times" panose="02020603050405020304" pitchFamily="18" charset="0"/>
                <a:ea typeface="Batang" panose="02030600000101010101" pitchFamily="18" charset="-127"/>
                <a:cs typeface="Times" panose="02020603050405020304" pitchFamily="18" charset="0"/>
              </a:rPr>
              <a:t>in RAN1 114 meeting</a:t>
            </a:r>
          </a:p>
        </p:txBody>
      </p:sp>
      <p:sp>
        <p:nvSpPr>
          <p:cNvPr id="18" name="矩形 17">
            <a:extLst>
              <a:ext uri="{FF2B5EF4-FFF2-40B4-BE49-F238E27FC236}">
                <a16:creationId xmlns:a16="http://schemas.microsoft.com/office/drawing/2014/main" id="{F2C8299E-2986-4EDC-8B31-4841CB30846E}"/>
              </a:ext>
            </a:extLst>
          </p:cNvPr>
          <p:cNvSpPr/>
          <p:nvPr/>
        </p:nvSpPr>
        <p:spPr>
          <a:xfrm>
            <a:off x="8108658" y="6498771"/>
            <a:ext cx="4228910" cy="553998"/>
          </a:xfrm>
          <a:prstGeom prst="rect">
            <a:avLst/>
          </a:prstGeom>
        </p:spPr>
        <p:txBody>
          <a:bodyPr wrap="square">
            <a:spAutoFit/>
          </a:bodyPr>
          <a:lstStyle/>
          <a:p>
            <a:r>
              <a:rPr lang="en-US" altLang="zh-CN" sz="1000" dirty="0">
                <a:latin typeface="Times New Roman" panose="02020603050405020304" pitchFamily="18" charset="0"/>
                <a:ea typeface="等线" panose="02010600030101010101" pitchFamily="2" charset="-122"/>
              </a:rPr>
              <a:t>[1]: R1-231815, Recommendation for LP-WUS waveform</a:t>
            </a:r>
          </a:p>
          <a:p>
            <a:r>
              <a:rPr lang="en-US" altLang="zh-CN" sz="1000" dirty="0">
                <a:latin typeface="Times New Roman" panose="02020603050405020304" pitchFamily="18" charset="0"/>
                <a:ea typeface="等线" panose="02010600030101010101" pitchFamily="2" charset="-122"/>
              </a:rPr>
              <a:t>[2]: R1-2308729, TR38.869v040, section 9.3</a:t>
            </a:r>
          </a:p>
          <a:p>
            <a:r>
              <a:rPr lang="en-US" altLang="zh-CN" sz="1000" dirty="0">
                <a:latin typeface="Times New Roman" panose="02020603050405020304" pitchFamily="18" charset="0"/>
                <a:ea typeface="等线" panose="02010600030101010101" pitchFamily="2" charset="-122"/>
              </a:rPr>
              <a:t>	 		.</a:t>
            </a:r>
          </a:p>
        </p:txBody>
      </p:sp>
    </p:spTree>
    <p:extLst>
      <p:ext uri="{BB962C8B-B14F-4D97-AF65-F5344CB8AC3E}">
        <p14:creationId xmlns:p14="http://schemas.microsoft.com/office/powerpoint/2010/main" val="22874071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a:extLst>
              <a:ext uri="{FF2B5EF4-FFF2-40B4-BE49-F238E27FC236}">
                <a16:creationId xmlns:a16="http://schemas.microsoft.com/office/drawing/2014/main" id="{61C98BC7-33B3-4FA7-BCAE-198C4E0126A1}"/>
              </a:ext>
            </a:extLst>
          </p:cNvPr>
          <p:cNvSpPr>
            <a:spLocks noGrp="1"/>
          </p:cNvSpPr>
          <p:nvPr>
            <p:ph type="body" sz="quarter" idx="62"/>
          </p:nvPr>
        </p:nvSpPr>
        <p:spPr/>
        <p:txBody>
          <a:bodyPr/>
          <a:lstStyle/>
          <a:p>
            <a:r>
              <a:rPr lang="en-US" dirty="0"/>
              <a:t>Bandwidth &amp; C</a:t>
            </a:r>
            <a:r>
              <a:rPr lang="en-US" altLang="zh-CN" dirty="0"/>
              <a:t>ontent</a:t>
            </a:r>
            <a:r>
              <a:rPr lang="en-US" dirty="0"/>
              <a:t> </a:t>
            </a:r>
          </a:p>
        </p:txBody>
      </p:sp>
      <p:sp>
        <p:nvSpPr>
          <p:cNvPr id="4" name="文本占位符 3">
            <a:extLst>
              <a:ext uri="{FF2B5EF4-FFF2-40B4-BE49-F238E27FC236}">
                <a16:creationId xmlns:a16="http://schemas.microsoft.com/office/drawing/2014/main" id="{F531B2B3-B78A-4E24-BF25-2ECBE09534E5}"/>
              </a:ext>
            </a:extLst>
          </p:cNvPr>
          <p:cNvSpPr>
            <a:spLocks noGrp="1"/>
          </p:cNvSpPr>
          <p:nvPr>
            <p:ph type="body" sz="quarter" idx="61"/>
          </p:nvPr>
        </p:nvSpPr>
        <p:spPr/>
        <p:txBody>
          <a:bodyPr/>
          <a:lstStyle/>
          <a:p>
            <a:r>
              <a:rPr lang="en-US" dirty="0"/>
              <a:t>SI Output and Conclusion: L1 Signal Design</a:t>
            </a:r>
          </a:p>
        </p:txBody>
      </p:sp>
      <p:sp>
        <p:nvSpPr>
          <p:cNvPr id="19" name="任意多边形: 形状 18">
            <a:extLst>
              <a:ext uri="{FF2B5EF4-FFF2-40B4-BE49-F238E27FC236}">
                <a16:creationId xmlns:a16="http://schemas.microsoft.com/office/drawing/2014/main" id="{93529493-B275-4C6F-BC94-ACE23F3F4618}"/>
              </a:ext>
            </a:extLst>
          </p:cNvPr>
          <p:cNvSpPr/>
          <p:nvPr/>
        </p:nvSpPr>
        <p:spPr>
          <a:xfrm>
            <a:off x="2032037" y="719666"/>
            <a:ext cx="3964841" cy="837943"/>
          </a:xfrm>
          <a:custGeom>
            <a:avLst/>
            <a:gdLst>
              <a:gd name="connsiteX0" fmla="*/ 0 w 3964841"/>
              <a:gd name="connsiteY0" fmla="*/ 0 h 837943"/>
              <a:gd name="connsiteX1" fmla="*/ 3964841 w 3964841"/>
              <a:gd name="connsiteY1" fmla="*/ 0 h 837943"/>
              <a:gd name="connsiteX2" fmla="*/ 3964841 w 3964841"/>
              <a:gd name="connsiteY2" fmla="*/ 837943 h 837943"/>
              <a:gd name="connsiteX3" fmla="*/ 0 w 3964841"/>
              <a:gd name="connsiteY3" fmla="*/ 837943 h 837943"/>
              <a:gd name="connsiteX4" fmla="*/ 0 w 3964841"/>
              <a:gd name="connsiteY4" fmla="*/ 0 h 8379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4841" h="837943">
                <a:moveTo>
                  <a:pt x="0" y="0"/>
                </a:moveTo>
                <a:lnTo>
                  <a:pt x="3964841" y="0"/>
                </a:lnTo>
                <a:lnTo>
                  <a:pt x="3964841" y="837943"/>
                </a:lnTo>
                <a:lnTo>
                  <a:pt x="0" y="83794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91440" tIns="60960" rIns="91440" bIns="60960" numCol="1" spcCol="1270" anchor="ctr" anchorCtr="0">
            <a:noAutofit/>
          </a:bodyPr>
          <a:lstStyle/>
          <a:p>
            <a:pPr marL="0" lvl="0" indent="0" algn="l" defTabSz="2133600">
              <a:lnSpc>
                <a:spcPct val="90000"/>
              </a:lnSpc>
              <a:spcBef>
                <a:spcPct val="0"/>
              </a:spcBef>
              <a:spcAft>
                <a:spcPct val="35000"/>
              </a:spcAft>
              <a:buNone/>
            </a:pPr>
            <a:endParaRPr lang="en-US" sz="4800" kern="1200"/>
          </a:p>
        </p:txBody>
      </p:sp>
      <p:sp>
        <p:nvSpPr>
          <p:cNvPr id="5" name="任意多边形: 形状 4">
            <a:extLst>
              <a:ext uri="{FF2B5EF4-FFF2-40B4-BE49-F238E27FC236}">
                <a16:creationId xmlns:a16="http://schemas.microsoft.com/office/drawing/2014/main" id="{513F44CC-E5B3-4191-A61E-6D3E119204A7}"/>
              </a:ext>
            </a:extLst>
          </p:cNvPr>
          <p:cNvSpPr/>
          <p:nvPr/>
        </p:nvSpPr>
        <p:spPr>
          <a:xfrm>
            <a:off x="1011657" y="1724364"/>
            <a:ext cx="10422826" cy="939324"/>
          </a:xfrm>
          <a:custGeom>
            <a:avLst/>
            <a:gdLst>
              <a:gd name="connsiteX0" fmla="*/ 0 w 988486"/>
              <a:gd name="connsiteY0" fmla="*/ 0 h 659320"/>
              <a:gd name="connsiteX1" fmla="*/ 988486 w 988486"/>
              <a:gd name="connsiteY1" fmla="*/ 0 h 659320"/>
              <a:gd name="connsiteX2" fmla="*/ 988486 w 988486"/>
              <a:gd name="connsiteY2" fmla="*/ 659320 h 659320"/>
              <a:gd name="connsiteX3" fmla="*/ 0 w 988486"/>
              <a:gd name="connsiteY3" fmla="*/ 659320 h 659320"/>
              <a:gd name="connsiteX4" fmla="*/ 0 w 988486"/>
              <a:gd name="connsiteY4" fmla="*/ 0 h 659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8486" h="659320">
                <a:moveTo>
                  <a:pt x="0" y="0"/>
                </a:moveTo>
                <a:lnTo>
                  <a:pt x="988486" y="0"/>
                </a:lnTo>
                <a:lnTo>
                  <a:pt x="988486" y="659320"/>
                </a:lnTo>
                <a:lnTo>
                  <a:pt x="0" y="659320"/>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58157" tIns="156464" rIns="156465" bIns="156464" numCol="1" spcCol="1270" anchor="ctr" anchorCtr="0">
            <a:noAutofit/>
          </a:bodyPr>
          <a:lstStyle/>
          <a:p>
            <a:endParaRPr lang="zh-CN" altLang="en-US" sz="2200" kern="1200" dirty="0"/>
          </a:p>
        </p:txBody>
      </p:sp>
      <p:sp>
        <p:nvSpPr>
          <p:cNvPr id="7" name="文本框 6">
            <a:extLst>
              <a:ext uri="{FF2B5EF4-FFF2-40B4-BE49-F238E27FC236}">
                <a16:creationId xmlns:a16="http://schemas.microsoft.com/office/drawing/2014/main" id="{96A55B98-8C5B-458B-ACEF-F915B620E514}"/>
              </a:ext>
            </a:extLst>
          </p:cNvPr>
          <p:cNvSpPr txBox="1"/>
          <p:nvPr/>
        </p:nvSpPr>
        <p:spPr>
          <a:xfrm>
            <a:off x="1106564" y="1756936"/>
            <a:ext cx="10170700" cy="1354217"/>
          </a:xfrm>
          <a:prstGeom prst="rect">
            <a:avLst/>
          </a:prstGeom>
          <a:noFill/>
        </p:spPr>
        <p:txBody>
          <a:bodyPr wrap="square">
            <a:spAutoFit/>
          </a:bodyPr>
          <a:lstStyle/>
          <a:p>
            <a:pPr algn="just">
              <a:spcAft>
                <a:spcPts val="600"/>
              </a:spcAft>
            </a:pPr>
            <a:r>
              <a:rPr lang="en-US" altLang="zh-CN" dirty="0">
                <a:latin typeface="Times New Roman" panose="02020603050405020304" pitchFamily="18" charset="0"/>
                <a:cs typeface="Times New Roman" panose="02020603050405020304" pitchFamily="18" charset="0"/>
              </a:rPr>
              <a:t>        RAN1 studied bandwidth and location for LP-WUS. </a:t>
            </a:r>
            <a:r>
              <a:rPr lang="en-US" altLang="zh-CN" b="1" dirty="0">
                <a:latin typeface="Times New Roman" panose="02020603050405020304" pitchFamily="18" charset="0"/>
                <a:cs typeface="Times New Roman" panose="02020603050405020304" pitchFamily="18" charset="0"/>
              </a:rPr>
              <a:t>RAN1 recommended at least one BW size &lt;=5MHz for idle/inactive state </a:t>
            </a:r>
            <a:r>
              <a:rPr lang="en-US" altLang="zh-CN" sz="1800" baseline="30000" dirty="0">
                <a:latin typeface="Times New Roman" panose="02020603050405020304" pitchFamily="18" charset="0"/>
                <a:cs typeface="Times New Roman" panose="02020603050405020304" pitchFamily="18" charset="0"/>
              </a:rPr>
              <a:t>[1]</a:t>
            </a:r>
            <a:r>
              <a:rPr lang="en-US" altLang="zh-CN" b="1" dirty="0">
                <a:latin typeface="Times New Roman" panose="02020603050405020304" pitchFamily="18" charset="0"/>
                <a:cs typeface="Times New Roman" panose="02020603050405020304" pitchFamily="18" charset="0"/>
              </a:rPr>
              <a:t>. </a:t>
            </a:r>
          </a:p>
          <a:p>
            <a:pPr algn="just">
              <a:spcAft>
                <a:spcPts val="600"/>
              </a:spcAft>
            </a:pPr>
            <a:endParaRPr lang="en-US" altLang="zh-CN" b="1" dirty="0">
              <a:latin typeface="Times New Roman" panose="02020603050405020304" pitchFamily="18" charset="0"/>
              <a:cs typeface="Times New Roman" panose="02020603050405020304" pitchFamily="18" charset="0"/>
            </a:endParaRPr>
          </a:p>
          <a:p>
            <a:pPr marL="285750" indent="-285750" algn="just">
              <a:spcAft>
                <a:spcPts val="600"/>
              </a:spcAft>
              <a:buFont typeface="Arial" panose="020B0604020202020204" pitchFamily="34" charset="0"/>
              <a:buChar char="•"/>
            </a:pPr>
            <a:endParaRPr lang="en-US" altLang="zh-CN" b="1" dirty="0">
              <a:latin typeface="Times New Roman" panose="02020603050405020304" pitchFamily="18" charset="0"/>
              <a:cs typeface="Times New Roman" panose="02020603050405020304" pitchFamily="18" charset="0"/>
            </a:endParaRPr>
          </a:p>
        </p:txBody>
      </p:sp>
      <p:sp>
        <p:nvSpPr>
          <p:cNvPr id="8" name="任意多边形: 形状 7">
            <a:extLst>
              <a:ext uri="{FF2B5EF4-FFF2-40B4-BE49-F238E27FC236}">
                <a16:creationId xmlns:a16="http://schemas.microsoft.com/office/drawing/2014/main" id="{589B3973-4670-474B-B098-8D2E314E4A34}"/>
              </a:ext>
            </a:extLst>
          </p:cNvPr>
          <p:cNvSpPr/>
          <p:nvPr/>
        </p:nvSpPr>
        <p:spPr>
          <a:xfrm>
            <a:off x="577253" y="1386273"/>
            <a:ext cx="787033" cy="758209"/>
          </a:xfrm>
          <a:custGeom>
            <a:avLst/>
            <a:gdLst>
              <a:gd name="connsiteX0" fmla="*/ 0 w 658991"/>
              <a:gd name="connsiteY0" fmla="*/ 329496 h 658991"/>
              <a:gd name="connsiteX1" fmla="*/ 329496 w 658991"/>
              <a:gd name="connsiteY1" fmla="*/ 0 h 658991"/>
              <a:gd name="connsiteX2" fmla="*/ 658992 w 658991"/>
              <a:gd name="connsiteY2" fmla="*/ 329496 h 658991"/>
              <a:gd name="connsiteX3" fmla="*/ 329496 w 658991"/>
              <a:gd name="connsiteY3" fmla="*/ 658992 h 658991"/>
              <a:gd name="connsiteX4" fmla="*/ 0 w 658991"/>
              <a:gd name="connsiteY4" fmla="*/ 329496 h 6589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8991" h="658991">
                <a:moveTo>
                  <a:pt x="0" y="329496"/>
                </a:moveTo>
                <a:cubicBezTo>
                  <a:pt x="0" y="147520"/>
                  <a:pt x="147520" y="0"/>
                  <a:pt x="329496" y="0"/>
                </a:cubicBezTo>
                <a:cubicBezTo>
                  <a:pt x="511472" y="0"/>
                  <a:pt x="658992" y="147520"/>
                  <a:pt x="658992" y="329496"/>
                </a:cubicBezTo>
                <a:cubicBezTo>
                  <a:pt x="658992" y="511472"/>
                  <a:pt x="511472" y="658992"/>
                  <a:pt x="329496" y="658992"/>
                </a:cubicBezTo>
                <a:cubicBezTo>
                  <a:pt x="147520" y="658992"/>
                  <a:pt x="0" y="511472"/>
                  <a:pt x="0" y="329496"/>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6507" tIns="96507" rIns="96507" bIns="96507" numCol="1" spcCol="1270" anchor="ctr" anchorCtr="0">
            <a:noAutofit/>
          </a:bodyPr>
          <a:lstStyle/>
          <a:p>
            <a:pPr lvl="0" algn="ctr" defTabSz="666750">
              <a:lnSpc>
                <a:spcPct val="90000"/>
              </a:lnSpc>
              <a:spcBef>
                <a:spcPct val="0"/>
              </a:spcBef>
              <a:spcAft>
                <a:spcPct val="35000"/>
              </a:spcAft>
            </a:pPr>
            <a:r>
              <a:rPr lang="en-US" altLang="zh-CN" sz="900" b="1" dirty="0">
                <a:solidFill>
                  <a:schemeClr val="bg1"/>
                </a:solidFill>
                <a:latin typeface="Arial" panose="020B0604020202020204" pitchFamily="34" charset="0"/>
                <a:cs typeface="Arial" panose="020B0604020202020204" pitchFamily="34" charset="0"/>
              </a:rPr>
              <a:t>Bandwidth</a:t>
            </a:r>
            <a:r>
              <a:rPr lang="en-US" altLang="zh-CN" sz="800" kern="1200" dirty="0">
                <a:solidFill>
                  <a:schemeClr val="bg1"/>
                </a:solidFill>
              </a:rPr>
              <a:t> </a:t>
            </a:r>
            <a:r>
              <a:rPr lang="en-US" altLang="zh-CN" sz="900" kern="1200" dirty="0">
                <a:solidFill>
                  <a:schemeClr val="bg1"/>
                </a:solidFill>
              </a:rPr>
              <a:t> </a:t>
            </a:r>
            <a:endParaRPr lang="zh-CN" altLang="en-US" sz="900" kern="1200" dirty="0">
              <a:solidFill>
                <a:schemeClr val="bg1"/>
              </a:solidFill>
            </a:endParaRPr>
          </a:p>
        </p:txBody>
      </p:sp>
      <p:sp>
        <p:nvSpPr>
          <p:cNvPr id="9" name="任意多边形: 形状 8">
            <a:extLst>
              <a:ext uri="{FF2B5EF4-FFF2-40B4-BE49-F238E27FC236}">
                <a16:creationId xmlns:a16="http://schemas.microsoft.com/office/drawing/2014/main" id="{F72C2223-EA46-4721-9215-416530CF152A}"/>
              </a:ext>
            </a:extLst>
          </p:cNvPr>
          <p:cNvSpPr/>
          <p:nvPr/>
        </p:nvSpPr>
        <p:spPr>
          <a:xfrm>
            <a:off x="1011657" y="3024458"/>
            <a:ext cx="10422826" cy="2397574"/>
          </a:xfrm>
          <a:custGeom>
            <a:avLst/>
            <a:gdLst>
              <a:gd name="connsiteX0" fmla="*/ 0 w 988486"/>
              <a:gd name="connsiteY0" fmla="*/ 0 h 659320"/>
              <a:gd name="connsiteX1" fmla="*/ 988486 w 988486"/>
              <a:gd name="connsiteY1" fmla="*/ 0 h 659320"/>
              <a:gd name="connsiteX2" fmla="*/ 988486 w 988486"/>
              <a:gd name="connsiteY2" fmla="*/ 659320 h 659320"/>
              <a:gd name="connsiteX3" fmla="*/ 0 w 988486"/>
              <a:gd name="connsiteY3" fmla="*/ 659320 h 659320"/>
              <a:gd name="connsiteX4" fmla="*/ 0 w 988486"/>
              <a:gd name="connsiteY4" fmla="*/ 0 h 659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8486" h="659320">
                <a:moveTo>
                  <a:pt x="0" y="0"/>
                </a:moveTo>
                <a:lnTo>
                  <a:pt x="988486" y="0"/>
                </a:lnTo>
                <a:lnTo>
                  <a:pt x="988486" y="659320"/>
                </a:lnTo>
                <a:lnTo>
                  <a:pt x="0" y="659320"/>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58157" tIns="156464" rIns="156465" bIns="156464" numCol="1" spcCol="1270" anchor="ctr" anchorCtr="0">
            <a:noAutofit/>
          </a:bodyPr>
          <a:lstStyle/>
          <a:p>
            <a:pPr algn="just">
              <a:spcAft>
                <a:spcPts val="600"/>
              </a:spcAft>
            </a:pPr>
            <a:r>
              <a:rPr lang="en-US" altLang="zh-CN" dirty="0">
                <a:solidFill>
                  <a:schemeClr val="tx1"/>
                </a:solidFill>
                <a:latin typeface="Times New Roman" panose="02020603050405020304" pitchFamily="18" charset="0"/>
                <a:cs typeface="Times New Roman" panose="02020603050405020304" pitchFamily="18" charset="0"/>
              </a:rPr>
              <a:t>       </a:t>
            </a:r>
            <a:r>
              <a:rPr lang="en-US" altLang="zh-CN" b="1" dirty="0">
                <a:solidFill>
                  <a:schemeClr val="tx1"/>
                </a:solidFill>
                <a:latin typeface="Times New Roman" panose="02020603050405020304" pitchFamily="18" charset="0"/>
                <a:cs typeface="Times New Roman" panose="02020603050405020304" pitchFamily="18" charset="0"/>
              </a:rPr>
              <a:t>RAN1 &amp; RAN2 studied LP-WUS content, at least information on which user(s) is/are targeted by the LP-WUS </a:t>
            </a:r>
            <a:r>
              <a:rPr lang="en-US" altLang="zh-CN" dirty="0">
                <a:solidFill>
                  <a:schemeClr val="tx1"/>
                </a:solidFill>
                <a:latin typeface="Times New Roman" panose="02020603050405020304" pitchFamily="18" charset="0"/>
                <a:cs typeface="Times New Roman" panose="02020603050405020304" pitchFamily="18" charset="0"/>
              </a:rPr>
              <a:t>for idle/inactive/connected mode, and </a:t>
            </a:r>
            <a:r>
              <a:rPr lang="en-US" altLang="zh-CN" b="1" dirty="0">
                <a:solidFill>
                  <a:schemeClr val="tx1"/>
                </a:solidFill>
                <a:latin typeface="Times New Roman" panose="02020603050405020304" pitchFamily="18" charset="0"/>
                <a:cs typeface="Times New Roman" panose="02020603050405020304" pitchFamily="18" charset="0"/>
              </a:rPr>
              <a:t>indication to wake-up to PDCCH monitoring </a:t>
            </a:r>
            <a:r>
              <a:rPr lang="en-US" altLang="zh-CN" dirty="0">
                <a:solidFill>
                  <a:schemeClr val="tx1"/>
                </a:solidFill>
                <a:latin typeface="Times New Roman" panose="02020603050405020304" pitchFamily="18" charset="0"/>
                <a:cs typeface="Times New Roman" panose="02020603050405020304" pitchFamily="18" charset="0"/>
              </a:rPr>
              <a:t>for connected mode.  </a:t>
            </a:r>
          </a:p>
          <a:p>
            <a:pPr algn="just">
              <a:spcAft>
                <a:spcPts val="600"/>
              </a:spcAft>
            </a:pPr>
            <a:r>
              <a:rPr lang="en-US" altLang="zh-CN" dirty="0">
                <a:solidFill>
                  <a:schemeClr val="tx1"/>
                </a:solidFill>
                <a:latin typeface="Times New Roman" panose="02020603050405020304" pitchFamily="18" charset="0"/>
                <a:cs typeface="Times New Roman" panose="02020603050405020304" pitchFamily="18" charset="0"/>
              </a:rPr>
              <a:t>       </a:t>
            </a:r>
            <a:r>
              <a:rPr lang="en-US" altLang="zh-CN" b="1" dirty="0">
                <a:solidFill>
                  <a:schemeClr val="tx1"/>
                </a:solidFill>
                <a:latin typeface="Times New Roman" panose="02020603050405020304" pitchFamily="18" charset="0"/>
                <a:cs typeface="Times New Roman" panose="02020603050405020304" pitchFamily="18" charset="0"/>
              </a:rPr>
              <a:t>RAN1 evaluated </a:t>
            </a:r>
            <a:r>
              <a:rPr lang="en-US" altLang="zh-CN" dirty="0">
                <a:solidFill>
                  <a:schemeClr val="tx1"/>
                </a:solidFill>
                <a:latin typeface="Times New Roman" panose="02020603050405020304" pitchFamily="18" charset="0"/>
                <a:cs typeface="Times New Roman" panose="02020603050405020304" pitchFamily="18" charset="0"/>
              </a:rPr>
              <a:t>LP-WUS performance with </a:t>
            </a:r>
            <a:r>
              <a:rPr lang="en-US" altLang="zh-CN" b="1" dirty="0">
                <a:solidFill>
                  <a:schemeClr val="tx1"/>
                </a:solidFill>
                <a:latin typeface="Times New Roman" panose="02020603050405020304" pitchFamily="18" charset="0"/>
                <a:cs typeface="Times New Roman" panose="02020603050405020304" pitchFamily="18" charset="0"/>
              </a:rPr>
              <a:t>different payloads</a:t>
            </a:r>
            <a:r>
              <a:rPr lang="en-US" altLang="zh-CN" dirty="0">
                <a:solidFill>
                  <a:schemeClr val="tx1"/>
                </a:solidFill>
                <a:latin typeface="Times New Roman" panose="02020603050405020304" pitchFamily="18" charset="0"/>
                <a:cs typeface="Times New Roman" panose="02020603050405020304" pitchFamily="18" charset="0"/>
              </a:rPr>
              <a:t>, e.g., from 1 to 48 bits. </a:t>
            </a:r>
          </a:p>
          <a:p>
            <a:pPr marL="742950" lvl="1" indent="-285750" algn="just">
              <a:spcAft>
                <a:spcPts val="600"/>
              </a:spcAft>
              <a:buFont typeface="Arial" panose="020B0604020202020204" pitchFamily="34" charset="0"/>
              <a:buChar char="•"/>
            </a:pPr>
            <a:r>
              <a:rPr lang="en-US" altLang="zh-CN" sz="1600" dirty="0">
                <a:solidFill>
                  <a:schemeClr val="tx1"/>
                </a:solidFill>
                <a:latin typeface="Times New Roman" panose="02020603050405020304" pitchFamily="18" charset="0"/>
                <a:cs typeface="Times New Roman" panose="02020603050405020304" pitchFamily="18" charset="0"/>
              </a:rPr>
              <a:t>To provide similar subgrouping as in  R17 PEI (align with RAN2’s assumption), we suggest LP-WUS cap</a:t>
            </a:r>
            <a:r>
              <a:rPr lang="en-US" altLang="zh-CN" sz="1600" dirty="0">
                <a:latin typeface="Times New Roman" panose="02020603050405020304" pitchFamily="18" charset="0"/>
                <a:cs typeface="Times New Roman" panose="02020603050405020304" pitchFamily="18" charset="0"/>
              </a:rPr>
              <a:t>able to carry at least 8bits </a:t>
            </a:r>
            <a:r>
              <a:rPr lang="en-US" altLang="zh-CN" sz="1600" dirty="0">
                <a:solidFill>
                  <a:schemeClr val="tx1"/>
                </a:solidFill>
                <a:latin typeface="Times New Roman" panose="02020603050405020304" pitchFamily="18" charset="0"/>
                <a:cs typeface="Times New Roman" panose="02020603050405020304" pitchFamily="18" charset="0"/>
              </a:rPr>
              <a:t>(excluding CRC, if any). </a:t>
            </a:r>
          </a:p>
          <a:p>
            <a:pPr algn="just">
              <a:spcAft>
                <a:spcPts val="600"/>
              </a:spcAft>
            </a:pPr>
            <a:r>
              <a:rPr lang="en-US" altLang="zh-CN" b="1" dirty="0">
                <a:solidFill>
                  <a:schemeClr val="tx1"/>
                </a:solidFill>
                <a:latin typeface="Times New Roman" panose="02020603050405020304" pitchFamily="18" charset="0"/>
                <a:cs typeface="Times New Roman" panose="02020603050405020304" pitchFamily="18" charset="0"/>
              </a:rPr>
              <a:t>       RAN1 studied alternatives to carry LP-WUS content</a:t>
            </a:r>
            <a:r>
              <a:rPr lang="en-US" altLang="zh-CN" dirty="0">
                <a:solidFill>
                  <a:schemeClr val="tx1"/>
                </a:solidFill>
                <a:latin typeface="Times New Roman" panose="02020603050405020304" pitchFamily="18" charset="0"/>
                <a:cs typeface="Times New Roman" panose="02020603050405020304" pitchFamily="18" charset="0"/>
              </a:rPr>
              <a:t>, including sequence detection/selection and encoded bits. </a:t>
            </a:r>
          </a:p>
        </p:txBody>
      </p:sp>
      <p:sp>
        <p:nvSpPr>
          <p:cNvPr id="10" name="任意多边形: 形状 9">
            <a:extLst>
              <a:ext uri="{FF2B5EF4-FFF2-40B4-BE49-F238E27FC236}">
                <a16:creationId xmlns:a16="http://schemas.microsoft.com/office/drawing/2014/main" id="{4198E94D-3E4A-4CBF-BC31-F28D778A89A9}"/>
              </a:ext>
            </a:extLst>
          </p:cNvPr>
          <p:cNvSpPr/>
          <p:nvPr/>
        </p:nvSpPr>
        <p:spPr>
          <a:xfrm>
            <a:off x="577253" y="2694282"/>
            <a:ext cx="787033" cy="758209"/>
          </a:xfrm>
          <a:custGeom>
            <a:avLst/>
            <a:gdLst>
              <a:gd name="connsiteX0" fmla="*/ 0 w 658991"/>
              <a:gd name="connsiteY0" fmla="*/ 329496 h 658991"/>
              <a:gd name="connsiteX1" fmla="*/ 329496 w 658991"/>
              <a:gd name="connsiteY1" fmla="*/ 0 h 658991"/>
              <a:gd name="connsiteX2" fmla="*/ 658992 w 658991"/>
              <a:gd name="connsiteY2" fmla="*/ 329496 h 658991"/>
              <a:gd name="connsiteX3" fmla="*/ 329496 w 658991"/>
              <a:gd name="connsiteY3" fmla="*/ 658992 h 658991"/>
              <a:gd name="connsiteX4" fmla="*/ 0 w 658991"/>
              <a:gd name="connsiteY4" fmla="*/ 329496 h 6589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8991" h="658991">
                <a:moveTo>
                  <a:pt x="0" y="329496"/>
                </a:moveTo>
                <a:cubicBezTo>
                  <a:pt x="0" y="147520"/>
                  <a:pt x="147520" y="0"/>
                  <a:pt x="329496" y="0"/>
                </a:cubicBezTo>
                <a:cubicBezTo>
                  <a:pt x="511472" y="0"/>
                  <a:pt x="658992" y="147520"/>
                  <a:pt x="658992" y="329496"/>
                </a:cubicBezTo>
                <a:cubicBezTo>
                  <a:pt x="658992" y="511472"/>
                  <a:pt x="511472" y="658992"/>
                  <a:pt x="329496" y="658992"/>
                </a:cubicBezTo>
                <a:cubicBezTo>
                  <a:pt x="147520" y="658992"/>
                  <a:pt x="0" y="511472"/>
                  <a:pt x="0" y="329496"/>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6507" tIns="96507" rIns="96507" bIns="96507" numCol="1" spcCol="1270" anchor="ctr" anchorCtr="0">
            <a:noAutofit/>
          </a:bodyPr>
          <a:lstStyle/>
          <a:p>
            <a:pPr lvl="0" algn="ctr" defTabSz="666750">
              <a:lnSpc>
                <a:spcPct val="90000"/>
              </a:lnSpc>
              <a:spcBef>
                <a:spcPct val="0"/>
              </a:spcBef>
              <a:spcAft>
                <a:spcPct val="35000"/>
              </a:spcAft>
            </a:pPr>
            <a:r>
              <a:rPr lang="en-US" altLang="zh-CN" sz="1000" b="1" kern="1200" dirty="0">
                <a:solidFill>
                  <a:schemeClr val="bg1"/>
                </a:solidFill>
                <a:latin typeface="Arial" panose="020B0604020202020204" pitchFamily="34" charset="0"/>
                <a:cs typeface="Arial" panose="020B0604020202020204" pitchFamily="34" charset="0"/>
              </a:rPr>
              <a:t>Content</a:t>
            </a:r>
            <a:endParaRPr lang="zh-CN" altLang="en-US" sz="1000" b="1" kern="1200" dirty="0">
              <a:solidFill>
                <a:schemeClr val="bg1"/>
              </a:solidFill>
              <a:latin typeface="Arial" panose="020B0604020202020204" pitchFamily="34" charset="0"/>
              <a:cs typeface="Arial" panose="020B0604020202020204" pitchFamily="34" charset="0"/>
            </a:endParaRPr>
          </a:p>
        </p:txBody>
      </p:sp>
      <p:grpSp>
        <p:nvGrpSpPr>
          <p:cNvPr id="18" name="组合 17">
            <a:extLst>
              <a:ext uri="{FF2B5EF4-FFF2-40B4-BE49-F238E27FC236}">
                <a16:creationId xmlns:a16="http://schemas.microsoft.com/office/drawing/2014/main" id="{66A31DA2-BEB7-4301-BE9B-B331DD3D840B}"/>
              </a:ext>
            </a:extLst>
          </p:cNvPr>
          <p:cNvGrpSpPr/>
          <p:nvPr/>
        </p:nvGrpSpPr>
        <p:grpSpPr>
          <a:xfrm>
            <a:off x="577253" y="5471727"/>
            <a:ext cx="10881111" cy="918050"/>
            <a:chOff x="1227751" y="4837536"/>
            <a:chExt cx="5306309" cy="1300687"/>
          </a:xfrm>
        </p:grpSpPr>
        <p:sp>
          <p:nvSpPr>
            <p:cNvPr id="20" name="任意多边形: 形状 19">
              <a:extLst>
                <a:ext uri="{FF2B5EF4-FFF2-40B4-BE49-F238E27FC236}">
                  <a16:creationId xmlns:a16="http://schemas.microsoft.com/office/drawing/2014/main" id="{3846B677-E674-4FB6-8A63-E80186312143}"/>
                </a:ext>
              </a:extLst>
            </p:cNvPr>
            <p:cNvSpPr/>
            <p:nvPr/>
          </p:nvSpPr>
          <p:spPr>
            <a:xfrm>
              <a:off x="1627246" y="5052287"/>
              <a:ext cx="4906814" cy="1085936"/>
            </a:xfrm>
            <a:custGeom>
              <a:avLst/>
              <a:gdLst>
                <a:gd name="connsiteX0" fmla="*/ 0 w 4465319"/>
                <a:gd name="connsiteY0" fmla="*/ 0 h 1395412"/>
                <a:gd name="connsiteX1" fmla="*/ 4465319 w 4465319"/>
                <a:gd name="connsiteY1" fmla="*/ 0 h 1395412"/>
                <a:gd name="connsiteX2" fmla="*/ 4465319 w 4465319"/>
                <a:gd name="connsiteY2" fmla="*/ 1395412 h 1395412"/>
                <a:gd name="connsiteX3" fmla="*/ 0 w 4465319"/>
                <a:gd name="connsiteY3" fmla="*/ 1395412 h 1395412"/>
                <a:gd name="connsiteX4" fmla="*/ 0 w 4465319"/>
                <a:gd name="connsiteY4" fmla="*/ 0 h 13954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65319" h="1395412">
                  <a:moveTo>
                    <a:pt x="0" y="0"/>
                  </a:moveTo>
                  <a:lnTo>
                    <a:pt x="4465319" y="0"/>
                  </a:lnTo>
                  <a:lnTo>
                    <a:pt x="4465319" y="1395412"/>
                  </a:lnTo>
                  <a:lnTo>
                    <a:pt x="0" y="1395412"/>
                  </a:lnTo>
                  <a:lnTo>
                    <a:pt x="0" y="0"/>
                  </a:lnTo>
                  <a:close/>
                </a:path>
              </a:pathLst>
            </a:custGeom>
          </p:spPr>
          <p:style>
            <a:lnRef idx="1">
              <a:schemeClr val="accent1">
                <a:hueOff val="0"/>
                <a:satOff val="0"/>
                <a:lumOff val="0"/>
                <a:alphaOff val="0"/>
              </a:schemeClr>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945159" tIns="236220" rIns="236220" bIns="236220" numCol="1" spcCol="1270" anchor="ctr" anchorCtr="0">
              <a:noAutofit/>
            </a:bodyPr>
            <a:lstStyle/>
            <a:p>
              <a:pPr marL="0" lvl="0" indent="0" algn="l" defTabSz="2755900">
                <a:lnSpc>
                  <a:spcPct val="90000"/>
                </a:lnSpc>
                <a:spcBef>
                  <a:spcPct val="0"/>
                </a:spcBef>
                <a:spcAft>
                  <a:spcPct val="35000"/>
                </a:spcAft>
                <a:buNone/>
              </a:pPr>
              <a:endParaRPr lang="en-US" sz="6200" kern="1200" dirty="0"/>
            </a:p>
          </p:txBody>
        </p:sp>
        <p:sp>
          <p:nvSpPr>
            <p:cNvPr id="21" name="矩形 20">
              <a:extLst>
                <a:ext uri="{FF2B5EF4-FFF2-40B4-BE49-F238E27FC236}">
                  <a16:creationId xmlns:a16="http://schemas.microsoft.com/office/drawing/2014/main" id="{0D8260DD-C8D9-4309-BF29-9FB8FEF56605}"/>
                </a:ext>
              </a:extLst>
            </p:cNvPr>
            <p:cNvSpPr/>
            <p:nvPr/>
          </p:nvSpPr>
          <p:spPr>
            <a:xfrm>
              <a:off x="1227751" y="4837536"/>
              <a:ext cx="810212" cy="442036"/>
            </a:xfrm>
            <a:prstGeom prst="rect">
              <a:avLst/>
            </a:prstGeom>
            <a:solidFill>
              <a:schemeClr val="accent5">
                <a:lumMod val="20000"/>
                <a:lumOff val="80000"/>
              </a:schemeClr>
            </a:solidFill>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22" name="文本框 21">
              <a:extLst>
                <a:ext uri="{FF2B5EF4-FFF2-40B4-BE49-F238E27FC236}">
                  <a16:creationId xmlns:a16="http://schemas.microsoft.com/office/drawing/2014/main" id="{5FF4E96B-94D5-4758-858F-BD8A87C8BA5F}"/>
                </a:ext>
              </a:extLst>
            </p:cNvPr>
            <p:cNvSpPr txBox="1"/>
            <p:nvPr/>
          </p:nvSpPr>
          <p:spPr>
            <a:xfrm>
              <a:off x="1411104" y="4865929"/>
              <a:ext cx="956800" cy="338554"/>
            </a:xfrm>
            <a:prstGeom prst="rect">
              <a:avLst/>
            </a:prstGeom>
            <a:noFill/>
          </p:spPr>
          <p:txBody>
            <a:bodyPr wrap="none" rtlCol="0">
              <a:spAutoFit/>
            </a:bodyPr>
            <a:lstStyle/>
            <a:p>
              <a:r>
                <a:rPr lang="en-US" sz="1600" b="1" dirty="0">
                  <a:latin typeface="Times New Roman" panose="02020603050405020304" pitchFamily="18" charset="0"/>
                  <a:cs typeface="Times New Roman" panose="02020603050405020304" pitchFamily="18" charset="0"/>
                </a:rPr>
                <a:t>Proposal</a:t>
              </a:r>
            </a:p>
          </p:txBody>
        </p:sp>
      </p:grpSp>
      <p:sp>
        <p:nvSpPr>
          <p:cNvPr id="23" name="文本框 22">
            <a:extLst>
              <a:ext uri="{FF2B5EF4-FFF2-40B4-BE49-F238E27FC236}">
                <a16:creationId xmlns:a16="http://schemas.microsoft.com/office/drawing/2014/main" id="{8AEEF8AF-66D6-4432-94FB-1003DC500F2A}"/>
              </a:ext>
            </a:extLst>
          </p:cNvPr>
          <p:cNvSpPr txBox="1"/>
          <p:nvPr/>
        </p:nvSpPr>
        <p:spPr>
          <a:xfrm>
            <a:off x="641480" y="5804998"/>
            <a:ext cx="10061908" cy="584775"/>
          </a:xfrm>
          <a:prstGeom prst="rect">
            <a:avLst/>
          </a:prstGeom>
          <a:noFill/>
        </p:spPr>
        <p:txBody>
          <a:bodyPr wrap="square" rtlCol="0">
            <a:spAutoFit/>
          </a:bodyPr>
          <a:lstStyle/>
          <a:p>
            <a:pPr lvl="2" algn="just">
              <a:spcAft>
                <a:spcPts val="600"/>
              </a:spcAft>
            </a:pPr>
            <a:r>
              <a:rPr lang="en-US" altLang="zh-CN" sz="1600" kern="0" dirty="0">
                <a:latin typeface="Times New Roman" panose="02020603050405020304" pitchFamily="18" charset="0"/>
                <a:ea typeface="等线" panose="02010600030101010101" pitchFamily="2" charset="-122"/>
                <a:cs typeface="Times New Roman" panose="02020603050405020304" pitchFamily="18" charset="0"/>
              </a:rPr>
              <a:t>Information payload carried by LP-WUS can be [1~X] bits (excluding CRC, if any), with X&gt;=8, upper limit to be decided in WI phase</a:t>
            </a:r>
          </a:p>
        </p:txBody>
      </p:sp>
      <p:sp>
        <p:nvSpPr>
          <p:cNvPr id="15" name="矩形 14">
            <a:extLst>
              <a:ext uri="{FF2B5EF4-FFF2-40B4-BE49-F238E27FC236}">
                <a16:creationId xmlns:a16="http://schemas.microsoft.com/office/drawing/2014/main" id="{1F3D77E3-DCEA-4EDF-9798-AA4C257EF231}"/>
              </a:ext>
            </a:extLst>
          </p:cNvPr>
          <p:cNvSpPr/>
          <p:nvPr/>
        </p:nvSpPr>
        <p:spPr>
          <a:xfrm>
            <a:off x="8108658" y="6498771"/>
            <a:ext cx="4228910" cy="400110"/>
          </a:xfrm>
          <a:prstGeom prst="rect">
            <a:avLst/>
          </a:prstGeom>
        </p:spPr>
        <p:txBody>
          <a:bodyPr wrap="square">
            <a:spAutoFit/>
          </a:bodyPr>
          <a:lstStyle/>
          <a:p>
            <a:r>
              <a:rPr lang="en-US" altLang="zh-CN" sz="1000" dirty="0">
                <a:latin typeface="Times New Roman" panose="02020603050405020304" pitchFamily="18" charset="0"/>
                <a:ea typeface="等线" panose="02010600030101010101" pitchFamily="2" charset="-122"/>
              </a:rPr>
              <a:t>[1]: R1-2308729, TR38.869v040, section 7.2.1.2</a:t>
            </a:r>
          </a:p>
          <a:p>
            <a:r>
              <a:rPr lang="en-US" altLang="zh-CN" sz="1000" dirty="0">
                <a:latin typeface="Times New Roman" panose="02020603050405020304" pitchFamily="18" charset="0"/>
                <a:ea typeface="等线" panose="02010600030101010101" pitchFamily="2" charset="-122"/>
              </a:rPr>
              <a:t>	 		.</a:t>
            </a:r>
          </a:p>
        </p:txBody>
      </p:sp>
    </p:spTree>
    <p:extLst>
      <p:ext uri="{BB962C8B-B14F-4D97-AF65-F5344CB8AC3E}">
        <p14:creationId xmlns:p14="http://schemas.microsoft.com/office/powerpoint/2010/main" val="22408472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a:extLst>
              <a:ext uri="{FF2B5EF4-FFF2-40B4-BE49-F238E27FC236}">
                <a16:creationId xmlns:a16="http://schemas.microsoft.com/office/drawing/2014/main" id="{61C98BC7-33B3-4FA7-BCAE-198C4E0126A1}"/>
              </a:ext>
            </a:extLst>
          </p:cNvPr>
          <p:cNvSpPr>
            <a:spLocks noGrp="1"/>
          </p:cNvSpPr>
          <p:nvPr>
            <p:ph type="body" sz="quarter" idx="62"/>
          </p:nvPr>
        </p:nvSpPr>
        <p:spPr/>
        <p:txBody>
          <a:bodyPr/>
          <a:lstStyle/>
          <a:p>
            <a:r>
              <a:rPr lang="en-US" dirty="0"/>
              <a:t>LP-SS</a:t>
            </a:r>
          </a:p>
        </p:txBody>
      </p:sp>
      <p:sp>
        <p:nvSpPr>
          <p:cNvPr id="4" name="文本占位符 3">
            <a:extLst>
              <a:ext uri="{FF2B5EF4-FFF2-40B4-BE49-F238E27FC236}">
                <a16:creationId xmlns:a16="http://schemas.microsoft.com/office/drawing/2014/main" id="{F531B2B3-B78A-4E24-BF25-2ECBE09534E5}"/>
              </a:ext>
            </a:extLst>
          </p:cNvPr>
          <p:cNvSpPr>
            <a:spLocks noGrp="1"/>
          </p:cNvSpPr>
          <p:nvPr>
            <p:ph type="body" sz="quarter" idx="61"/>
          </p:nvPr>
        </p:nvSpPr>
        <p:spPr/>
        <p:txBody>
          <a:bodyPr/>
          <a:lstStyle/>
          <a:p>
            <a:r>
              <a:rPr lang="en-US" dirty="0"/>
              <a:t>SI Output and Conclusion: L1 Signal Design</a:t>
            </a:r>
          </a:p>
        </p:txBody>
      </p:sp>
      <p:sp>
        <p:nvSpPr>
          <p:cNvPr id="19" name="任意多边形: 形状 18">
            <a:extLst>
              <a:ext uri="{FF2B5EF4-FFF2-40B4-BE49-F238E27FC236}">
                <a16:creationId xmlns:a16="http://schemas.microsoft.com/office/drawing/2014/main" id="{93529493-B275-4C6F-BC94-ACE23F3F4618}"/>
              </a:ext>
            </a:extLst>
          </p:cNvPr>
          <p:cNvSpPr/>
          <p:nvPr/>
        </p:nvSpPr>
        <p:spPr>
          <a:xfrm>
            <a:off x="2032037" y="719666"/>
            <a:ext cx="3964841" cy="837943"/>
          </a:xfrm>
          <a:custGeom>
            <a:avLst/>
            <a:gdLst>
              <a:gd name="connsiteX0" fmla="*/ 0 w 3964841"/>
              <a:gd name="connsiteY0" fmla="*/ 0 h 837943"/>
              <a:gd name="connsiteX1" fmla="*/ 3964841 w 3964841"/>
              <a:gd name="connsiteY1" fmla="*/ 0 h 837943"/>
              <a:gd name="connsiteX2" fmla="*/ 3964841 w 3964841"/>
              <a:gd name="connsiteY2" fmla="*/ 837943 h 837943"/>
              <a:gd name="connsiteX3" fmla="*/ 0 w 3964841"/>
              <a:gd name="connsiteY3" fmla="*/ 837943 h 837943"/>
              <a:gd name="connsiteX4" fmla="*/ 0 w 3964841"/>
              <a:gd name="connsiteY4" fmla="*/ 0 h 8379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4841" h="837943">
                <a:moveTo>
                  <a:pt x="0" y="0"/>
                </a:moveTo>
                <a:lnTo>
                  <a:pt x="3964841" y="0"/>
                </a:lnTo>
                <a:lnTo>
                  <a:pt x="3964841" y="837943"/>
                </a:lnTo>
                <a:lnTo>
                  <a:pt x="0" y="83794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91440" tIns="60960" rIns="91440" bIns="60960" numCol="1" spcCol="1270" anchor="ctr" anchorCtr="0">
            <a:noAutofit/>
          </a:bodyPr>
          <a:lstStyle/>
          <a:p>
            <a:pPr marL="0" lvl="0" indent="0" algn="l" defTabSz="2133600">
              <a:lnSpc>
                <a:spcPct val="90000"/>
              </a:lnSpc>
              <a:spcBef>
                <a:spcPct val="0"/>
              </a:spcBef>
              <a:spcAft>
                <a:spcPct val="35000"/>
              </a:spcAft>
              <a:buNone/>
            </a:pPr>
            <a:endParaRPr lang="en-US" sz="4800" kern="1200"/>
          </a:p>
        </p:txBody>
      </p:sp>
      <p:sp>
        <p:nvSpPr>
          <p:cNvPr id="5" name="任意多边形: 形状 4">
            <a:extLst>
              <a:ext uri="{FF2B5EF4-FFF2-40B4-BE49-F238E27FC236}">
                <a16:creationId xmlns:a16="http://schemas.microsoft.com/office/drawing/2014/main" id="{513F44CC-E5B3-4191-A61E-6D3E119204A7}"/>
              </a:ext>
            </a:extLst>
          </p:cNvPr>
          <p:cNvSpPr/>
          <p:nvPr/>
        </p:nvSpPr>
        <p:spPr>
          <a:xfrm>
            <a:off x="1011657" y="1654792"/>
            <a:ext cx="10422826" cy="2305806"/>
          </a:xfrm>
          <a:custGeom>
            <a:avLst/>
            <a:gdLst>
              <a:gd name="connsiteX0" fmla="*/ 0 w 988486"/>
              <a:gd name="connsiteY0" fmla="*/ 0 h 659320"/>
              <a:gd name="connsiteX1" fmla="*/ 988486 w 988486"/>
              <a:gd name="connsiteY1" fmla="*/ 0 h 659320"/>
              <a:gd name="connsiteX2" fmla="*/ 988486 w 988486"/>
              <a:gd name="connsiteY2" fmla="*/ 659320 h 659320"/>
              <a:gd name="connsiteX3" fmla="*/ 0 w 988486"/>
              <a:gd name="connsiteY3" fmla="*/ 659320 h 659320"/>
              <a:gd name="connsiteX4" fmla="*/ 0 w 988486"/>
              <a:gd name="connsiteY4" fmla="*/ 0 h 659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8486" h="659320">
                <a:moveTo>
                  <a:pt x="0" y="0"/>
                </a:moveTo>
                <a:lnTo>
                  <a:pt x="988486" y="0"/>
                </a:lnTo>
                <a:lnTo>
                  <a:pt x="988486" y="659320"/>
                </a:lnTo>
                <a:lnTo>
                  <a:pt x="0" y="659320"/>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58157" tIns="156464" rIns="156465" bIns="156464" numCol="1" spcCol="1270" anchor="ctr" anchorCtr="0">
            <a:noAutofit/>
          </a:bodyPr>
          <a:lstStyle/>
          <a:p>
            <a:endParaRPr lang="zh-CN" altLang="en-US" sz="2200" kern="1200" dirty="0"/>
          </a:p>
        </p:txBody>
      </p:sp>
      <p:sp>
        <p:nvSpPr>
          <p:cNvPr id="7" name="文本框 6">
            <a:extLst>
              <a:ext uri="{FF2B5EF4-FFF2-40B4-BE49-F238E27FC236}">
                <a16:creationId xmlns:a16="http://schemas.microsoft.com/office/drawing/2014/main" id="{96A55B98-8C5B-458B-ACEF-F915B620E514}"/>
              </a:ext>
            </a:extLst>
          </p:cNvPr>
          <p:cNvSpPr txBox="1"/>
          <p:nvPr/>
        </p:nvSpPr>
        <p:spPr>
          <a:xfrm>
            <a:off x="1106564" y="1647607"/>
            <a:ext cx="10170700" cy="2708434"/>
          </a:xfrm>
          <a:prstGeom prst="rect">
            <a:avLst/>
          </a:prstGeom>
          <a:noFill/>
        </p:spPr>
        <p:txBody>
          <a:bodyPr wrap="square">
            <a:spAutoFit/>
          </a:bodyPr>
          <a:lstStyle/>
          <a:p>
            <a:pPr marL="285750" indent="-285750" algn="just">
              <a:spcAft>
                <a:spcPts val="600"/>
              </a:spcAft>
              <a:buFont typeface="Arial" panose="020B0604020202020204" pitchFamily="34" charset="0"/>
              <a:buChar char="•"/>
            </a:pPr>
            <a:r>
              <a:rPr lang="en-US" altLang="zh-CN" b="1" dirty="0">
                <a:latin typeface="Times New Roman" panose="02020603050405020304" pitchFamily="18" charset="0"/>
                <a:cs typeface="Times New Roman" panose="02020603050405020304" pitchFamily="18" charset="0"/>
              </a:rPr>
              <a:t>RAN1 studied necessity for LP-SS, at least for synchronization and RRM measurement for idle/inactive UE.  RAN1 concluded</a:t>
            </a:r>
            <a:r>
              <a:rPr lang="en-US" altLang="zh-CN" sz="1600" baseline="30000" dirty="0">
                <a:latin typeface="Times New Roman" panose="02020603050405020304" pitchFamily="18" charset="0"/>
                <a:cs typeface="Times New Roman" panose="02020603050405020304" pitchFamily="18" charset="0"/>
              </a:rPr>
              <a:t>[1]</a:t>
            </a:r>
            <a:r>
              <a:rPr lang="en-US" altLang="zh-CN" b="1" dirty="0">
                <a:latin typeface="Times New Roman" panose="02020603050405020304" pitchFamily="18" charset="0"/>
                <a:cs typeface="Times New Roman" panose="02020603050405020304" pitchFamily="18" charset="0"/>
              </a:rPr>
              <a:t>: </a:t>
            </a:r>
          </a:p>
          <a:p>
            <a:pPr marL="742950" lvl="1" indent="-285750">
              <a:spcAft>
                <a:spcPts val="600"/>
              </a:spcAft>
              <a:buFont typeface="Wingdings" panose="05000000000000000000" pitchFamily="2" charset="2"/>
              <a:buChar char=" "/>
            </a:pPr>
            <a:r>
              <a:rPr lang="en-GB" altLang="zh-CN" sz="1600" b="1" kern="1200" dirty="0">
                <a:solidFill>
                  <a:schemeClr val="tx1"/>
                </a:solidFill>
                <a:latin typeface="Times New Roman" panose="02020603050405020304" pitchFamily="18" charset="0"/>
                <a:ea typeface="+mn-ea"/>
                <a:cs typeface="Times New Roman" panose="02020603050405020304" pitchFamily="18" charset="0"/>
              </a:rPr>
              <a:t>At least for LP-WUR that cannot receive existing PSS/SSS (</a:t>
            </a:r>
            <a:r>
              <a:rPr lang="en-GB" altLang="zh-CN" sz="1600" b="1" kern="1200" dirty="0" err="1">
                <a:solidFill>
                  <a:schemeClr val="tx1"/>
                </a:solidFill>
                <a:latin typeface="Times New Roman" panose="02020603050405020304" pitchFamily="18" charset="0"/>
                <a:ea typeface="+mn-ea"/>
                <a:cs typeface="Times New Roman" panose="02020603050405020304" pitchFamily="18" charset="0"/>
              </a:rPr>
              <a:t>i.e</a:t>
            </a:r>
            <a:r>
              <a:rPr lang="en-GB" altLang="zh-CN" sz="1600" b="1" kern="1200" dirty="0">
                <a:solidFill>
                  <a:schemeClr val="tx1"/>
                </a:solidFill>
                <a:latin typeface="Times New Roman" panose="02020603050405020304" pitchFamily="18" charset="0"/>
                <a:ea typeface="+mn-ea"/>
                <a:cs typeface="Times New Roman" panose="02020603050405020304" pitchFamily="18" charset="0"/>
              </a:rPr>
              <a:t> envelop detector based LP-WUR), periodic LP-SS signal is beneficial </a:t>
            </a:r>
            <a:r>
              <a:rPr lang="en-GB" altLang="zh-CN" sz="1600" kern="1200" dirty="0">
                <a:solidFill>
                  <a:schemeClr val="tx1"/>
                </a:solidFill>
                <a:latin typeface="Times New Roman" panose="02020603050405020304" pitchFamily="18" charset="0"/>
                <a:ea typeface="+mn-ea"/>
                <a:cs typeface="Times New Roman" panose="02020603050405020304" pitchFamily="18" charset="0"/>
              </a:rPr>
              <a:t>for the following functionalities: (a) RRM measurements by LP-WUR, if supported</a:t>
            </a:r>
            <a:r>
              <a:rPr lang="en-US" altLang="zh-CN" sz="1600" dirty="0">
                <a:latin typeface="Times New Roman" panose="02020603050405020304" pitchFamily="18" charset="0"/>
                <a:cs typeface="Times New Roman" panose="02020603050405020304" pitchFamily="18" charset="0"/>
              </a:rPr>
              <a:t>,</a:t>
            </a:r>
            <a:r>
              <a:rPr lang="zh-CN" altLang="en-US" sz="1600" dirty="0">
                <a:latin typeface="Times New Roman" panose="02020603050405020304" pitchFamily="18" charset="0"/>
                <a:cs typeface="Times New Roman" panose="02020603050405020304" pitchFamily="18" charset="0"/>
              </a:rPr>
              <a:t> </a:t>
            </a:r>
            <a:r>
              <a:rPr lang="en-GB" altLang="zh-CN" sz="1600" kern="1200" dirty="0">
                <a:solidFill>
                  <a:schemeClr val="tx1"/>
                </a:solidFill>
                <a:latin typeface="Times New Roman" panose="02020603050405020304" pitchFamily="18" charset="0"/>
                <a:ea typeface="+mn-ea"/>
                <a:cs typeface="Times New Roman" panose="02020603050405020304" pitchFamily="18" charset="0"/>
              </a:rPr>
              <a:t>(b) At least coarse time synchronization of LP-WUR, (c) At least coarse frequency synchronization of LP-WUR.</a:t>
            </a:r>
            <a:endParaRPr lang="zh-CN" altLang="en-US" sz="1600" kern="1200" dirty="0">
              <a:solidFill>
                <a:schemeClr val="tx1"/>
              </a:solidFill>
              <a:latin typeface="Times New Roman" panose="02020603050405020304" pitchFamily="18" charset="0"/>
              <a:ea typeface="+mn-ea"/>
              <a:cs typeface="Times New Roman" panose="02020603050405020304" pitchFamily="18" charset="0"/>
            </a:endParaRPr>
          </a:p>
          <a:p>
            <a:pPr marL="742950" lvl="1" indent="-285750">
              <a:spcAft>
                <a:spcPts val="600"/>
              </a:spcAft>
              <a:buFont typeface="Wingdings" panose="05000000000000000000" pitchFamily="2" charset="2"/>
              <a:buChar char=" "/>
            </a:pPr>
            <a:r>
              <a:rPr lang="en-GB" altLang="zh-CN" sz="1600" b="1" dirty="0">
                <a:latin typeface="Times New Roman" panose="02020603050405020304" pitchFamily="18" charset="0"/>
                <a:cs typeface="Times New Roman" panose="02020603050405020304" pitchFamily="18" charset="0"/>
              </a:rPr>
              <a:t>For LP-WUR that can receive existing PSS/SSS potentially assisted by PBCH DMRS/TRS for synchronization (i.e. OFDM based LP-WUR), </a:t>
            </a:r>
            <a:r>
              <a:rPr lang="en-GB" altLang="zh-CN" sz="1600" kern="1200" dirty="0">
                <a:solidFill>
                  <a:schemeClr val="tx1"/>
                </a:solidFill>
                <a:latin typeface="Times New Roman" panose="02020603050405020304" pitchFamily="18" charset="0"/>
                <a:ea typeface="+mn-ea"/>
                <a:cs typeface="Times New Roman" panose="02020603050405020304" pitchFamily="18" charset="0"/>
              </a:rPr>
              <a:t>existing PSS/SSS potentially assisted by PBCH DMRS/TRS may be used for above functionality.</a:t>
            </a:r>
            <a:endParaRPr lang="zh-CN" altLang="en-US" sz="1600" kern="1200" dirty="0">
              <a:solidFill>
                <a:schemeClr val="tx1"/>
              </a:solidFill>
              <a:latin typeface="Times New Roman" panose="02020603050405020304" pitchFamily="18" charset="0"/>
              <a:ea typeface="+mn-ea"/>
              <a:cs typeface="Times New Roman" panose="02020603050405020304" pitchFamily="18" charset="0"/>
            </a:endParaRPr>
          </a:p>
          <a:p>
            <a:pPr algn="just">
              <a:spcAft>
                <a:spcPts val="600"/>
              </a:spcAft>
            </a:pPr>
            <a:endParaRPr lang="en-US" altLang="zh-CN" b="1" dirty="0">
              <a:latin typeface="Times New Roman" panose="02020603050405020304" pitchFamily="18" charset="0"/>
              <a:cs typeface="Times New Roman" panose="02020603050405020304" pitchFamily="18" charset="0"/>
            </a:endParaRPr>
          </a:p>
        </p:txBody>
      </p:sp>
      <p:sp>
        <p:nvSpPr>
          <p:cNvPr id="8" name="任意多边形: 形状 7">
            <a:extLst>
              <a:ext uri="{FF2B5EF4-FFF2-40B4-BE49-F238E27FC236}">
                <a16:creationId xmlns:a16="http://schemas.microsoft.com/office/drawing/2014/main" id="{589B3973-4670-474B-B098-8D2E314E4A34}"/>
              </a:ext>
            </a:extLst>
          </p:cNvPr>
          <p:cNvSpPr/>
          <p:nvPr/>
        </p:nvSpPr>
        <p:spPr>
          <a:xfrm>
            <a:off x="577253" y="1386273"/>
            <a:ext cx="787033" cy="758209"/>
          </a:xfrm>
          <a:custGeom>
            <a:avLst/>
            <a:gdLst>
              <a:gd name="connsiteX0" fmla="*/ 0 w 658991"/>
              <a:gd name="connsiteY0" fmla="*/ 329496 h 658991"/>
              <a:gd name="connsiteX1" fmla="*/ 329496 w 658991"/>
              <a:gd name="connsiteY1" fmla="*/ 0 h 658991"/>
              <a:gd name="connsiteX2" fmla="*/ 658992 w 658991"/>
              <a:gd name="connsiteY2" fmla="*/ 329496 h 658991"/>
              <a:gd name="connsiteX3" fmla="*/ 329496 w 658991"/>
              <a:gd name="connsiteY3" fmla="*/ 658992 h 658991"/>
              <a:gd name="connsiteX4" fmla="*/ 0 w 658991"/>
              <a:gd name="connsiteY4" fmla="*/ 329496 h 6589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8991" h="658991">
                <a:moveTo>
                  <a:pt x="0" y="329496"/>
                </a:moveTo>
                <a:cubicBezTo>
                  <a:pt x="0" y="147520"/>
                  <a:pt x="147520" y="0"/>
                  <a:pt x="329496" y="0"/>
                </a:cubicBezTo>
                <a:cubicBezTo>
                  <a:pt x="511472" y="0"/>
                  <a:pt x="658992" y="147520"/>
                  <a:pt x="658992" y="329496"/>
                </a:cubicBezTo>
                <a:cubicBezTo>
                  <a:pt x="658992" y="511472"/>
                  <a:pt x="511472" y="658992"/>
                  <a:pt x="329496" y="658992"/>
                </a:cubicBezTo>
                <a:cubicBezTo>
                  <a:pt x="147520" y="658992"/>
                  <a:pt x="0" y="511472"/>
                  <a:pt x="0" y="329496"/>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6507" tIns="96507" rIns="96507" bIns="96507" numCol="1" spcCol="1270" anchor="ctr" anchorCtr="0">
            <a:noAutofit/>
          </a:bodyPr>
          <a:lstStyle/>
          <a:p>
            <a:pPr lvl="0" algn="ctr" defTabSz="666750">
              <a:lnSpc>
                <a:spcPct val="90000"/>
              </a:lnSpc>
              <a:spcBef>
                <a:spcPct val="0"/>
              </a:spcBef>
              <a:spcAft>
                <a:spcPct val="35000"/>
              </a:spcAft>
            </a:pPr>
            <a:r>
              <a:rPr lang="en-US" altLang="zh-CN" sz="1000" b="1" dirty="0">
                <a:solidFill>
                  <a:schemeClr val="bg1"/>
                </a:solidFill>
                <a:latin typeface="Arial" panose="020B0604020202020204" pitchFamily="34" charset="0"/>
                <a:cs typeface="Arial" panose="020B0604020202020204" pitchFamily="34" charset="0"/>
              </a:rPr>
              <a:t>Necessity </a:t>
            </a:r>
            <a:endParaRPr lang="zh-CN" altLang="en-US" sz="1000" b="1" dirty="0">
              <a:solidFill>
                <a:schemeClr val="bg1"/>
              </a:solidFill>
              <a:latin typeface="Arial" panose="020B0604020202020204" pitchFamily="34" charset="0"/>
              <a:cs typeface="Arial" panose="020B0604020202020204" pitchFamily="34" charset="0"/>
            </a:endParaRPr>
          </a:p>
        </p:txBody>
      </p:sp>
      <p:sp>
        <p:nvSpPr>
          <p:cNvPr id="11" name="任意多边形: 形状 10">
            <a:extLst>
              <a:ext uri="{FF2B5EF4-FFF2-40B4-BE49-F238E27FC236}">
                <a16:creationId xmlns:a16="http://schemas.microsoft.com/office/drawing/2014/main" id="{3B78C77A-A4AD-4375-9AAB-006EEBC4EAB8}"/>
              </a:ext>
            </a:extLst>
          </p:cNvPr>
          <p:cNvSpPr/>
          <p:nvPr/>
        </p:nvSpPr>
        <p:spPr>
          <a:xfrm>
            <a:off x="1049009" y="4342749"/>
            <a:ext cx="10422826" cy="1302991"/>
          </a:xfrm>
          <a:custGeom>
            <a:avLst/>
            <a:gdLst>
              <a:gd name="connsiteX0" fmla="*/ 0 w 988486"/>
              <a:gd name="connsiteY0" fmla="*/ 0 h 659320"/>
              <a:gd name="connsiteX1" fmla="*/ 988486 w 988486"/>
              <a:gd name="connsiteY1" fmla="*/ 0 h 659320"/>
              <a:gd name="connsiteX2" fmla="*/ 988486 w 988486"/>
              <a:gd name="connsiteY2" fmla="*/ 659320 h 659320"/>
              <a:gd name="connsiteX3" fmla="*/ 0 w 988486"/>
              <a:gd name="connsiteY3" fmla="*/ 659320 h 659320"/>
              <a:gd name="connsiteX4" fmla="*/ 0 w 988486"/>
              <a:gd name="connsiteY4" fmla="*/ 0 h 659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8486" h="659320">
                <a:moveTo>
                  <a:pt x="0" y="0"/>
                </a:moveTo>
                <a:lnTo>
                  <a:pt x="988486" y="0"/>
                </a:lnTo>
                <a:lnTo>
                  <a:pt x="988486" y="659320"/>
                </a:lnTo>
                <a:lnTo>
                  <a:pt x="0" y="659320"/>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58157" tIns="156464" rIns="156465" bIns="156464" numCol="1" spcCol="1270" anchor="ctr" anchorCtr="0">
            <a:noAutofit/>
          </a:bodyPr>
          <a:lstStyle/>
          <a:p>
            <a:endParaRPr lang="zh-CN" altLang="en-US" sz="2200" kern="1200" dirty="0"/>
          </a:p>
        </p:txBody>
      </p:sp>
      <p:sp>
        <p:nvSpPr>
          <p:cNvPr id="10" name="任意多边形: 形状 9">
            <a:extLst>
              <a:ext uri="{FF2B5EF4-FFF2-40B4-BE49-F238E27FC236}">
                <a16:creationId xmlns:a16="http://schemas.microsoft.com/office/drawing/2014/main" id="{925EF693-2557-494A-9FEB-0190A4F2E8EC}"/>
              </a:ext>
            </a:extLst>
          </p:cNvPr>
          <p:cNvSpPr/>
          <p:nvPr/>
        </p:nvSpPr>
        <p:spPr>
          <a:xfrm>
            <a:off x="561080" y="4095217"/>
            <a:ext cx="787033" cy="758209"/>
          </a:xfrm>
          <a:custGeom>
            <a:avLst/>
            <a:gdLst>
              <a:gd name="connsiteX0" fmla="*/ 0 w 658991"/>
              <a:gd name="connsiteY0" fmla="*/ 329496 h 658991"/>
              <a:gd name="connsiteX1" fmla="*/ 329496 w 658991"/>
              <a:gd name="connsiteY1" fmla="*/ 0 h 658991"/>
              <a:gd name="connsiteX2" fmla="*/ 658992 w 658991"/>
              <a:gd name="connsiteY2" fmla="*/ 329496 h 658991"/>
              <a:gd name="connsiteX3" fmla="*/ 329496 w 658991"/>
              <a:gd name="connsiteY3" fmla="*/ 658992 h 658991"/>
              <a:gd name="connsiteX4" fmla="*/ 0 w 658991"/>
              <a:gd name="connsiteY4" fmla="*/ 329496 h 6589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8991" h="658991">
                <a:moveTo>
                  <a:pt x="0" y="329496"/>
                </a:moveTo>
                <a:cubicBezTo>
                  <a:pt x="0" y="147520"/>
                  <a:pt x="147520" y="0"/>
                  <a:pt x="329496" y="0"/>
                </a:cubicBezTo>
                <a:cubicBezTo>
                  <a:pt x="511472" y="0"/>
                  <a:pt x="658992" y="147520"/>
                  <a:pt x="658992" y="329496"/>
                </a:cubicBezTo>
                <a:cubicBezTo>
                  <a:pt x="658992" y="511472"/>
                  <a:pt x="511472" y="658992"/>
                  <a:pt x="329496" y="658992"/>
                </a:cubicBezTo>
                <a:cubicBezTo>
                  <a:pt x="147520" y="658992"/>
                  <a:pt x="0" y="511472"/>
                  <a:pt x="0" y="329496"/>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6507" tIns="96507" rIns="96507" bIns="96507" numCol="1" spcCol="1270" anchor="ctr" anchorCtr="0">
            <a:noAutofit/>
          </a:bodyPr>
          <a:lstStyle/>
          <a:p>
            <a:pPr lvl="0" algn="ctr" defTabSz="666750">
              <a:lnSpc>
                <a:spcPct val="90000"/>
              </a:lnSpc>
              <a:spcBef>
                <a:spcPct val="0"/>
              </a:spcBef>
              <a:spcAft>
                <a:spcPct val="35000"/>
              </a:spcAft>
            </a:pPr>
            <a:r>
              <a:rPr lang="en-US" altLang="zh-CN" sz="1000" b="1" dirty="0">
                <a:solidFill>
                  <a:schemeClr val="bg1"/>
                </a:solidFill>
                <a:latin typeface="Arial" panose="020B0604020202020204" pitchFamily="34" charset="0"/>
                <a:cs typeface="Arial" panose="020B0604020202020204" pitchFamily="34" charset="0"/>
              </a:rPr>
              <a:t>Studied design</a:t>
            </a:r>
            <a:endParaRPr lang="zh-CN" altLang="en-US" sz="1000" b="1" dirty="0">
              <a:solidFill>
                <a:schemeClr val="bg1"/>
              </a:solidFill>
              <a:latin typeface="Arial" panose="020B0604020202020204" pitchFamily="34" charset="0"/>
              <a:cs typeface="Arial" panose="020B0604020202020204" pitchFamily="34" charset="0"/>
            </a:endParaRPr>
          </a:p>
        </p:txBody>
      </p:sp>
      <p:grpSp>
        <p:nvGrpSpPr>
          <p:cNvPr id="18" name="组合 17">
            <a:extLst>
              <a:ext uri="{FF2B5EF4-FFF2-40B4-BE49-F238E27FC236}">
                <a16:creationId xmlns:a16="http://schemas.microsoft.com/office/drawing/2014/main" id="{0581E266-ABD1-4BFE-963F-AB31FA09F553}"/>
              </a:ext>
            </a:extLst>
          </p:cNvPr>
          <p:cNvGrpSpPr/>
          <p:nvPr/>
        </p:nvGrpSpPr>
        <p:grpSpPr>
          <a:xfrm>
            <a:off x="673026" y="5652109"/>
            <a:ext cx="10761457" cy="819037"/>
            <a:chOff x="1227751" y="4981180"/>
            <a:chExt cx="5247958" cy="1187186"/>
          </a:xfrm>
        </p:grpSpPr>
        <p:sp>
          <p:nvSpPr>
            <p:cNvPr id="20" name="任意多边形: 形状 19">
              <a:extLst>
                <a:ext uri="{FF2B5EF4-FFF2-40B4-BE49-F238E27FC236}">
                  <a16:creationId xmlns:a16="http://schemas.microsoft.com/office/drawing/2014/main" id="{5254358A-B956-4DAE-9AD4-1CA5B439E1C3}"/>
                </a:ext>
              </a:extLst>
            </p:cNvPr>
            <p:cNvSpPr/>
            <p:nvPr/>
          </p:nvSpPr>
          <p:spPr>
            <a:xfrm>
              <a:off x="1627246" y="5320741"/>
              <a:ext cx="4848463" cy="847625"/>
            </a:xfrm>
            <a:custGeom>
              <a:avLst/>
              <a:gdLst>
                <a:gd name="connsiteX0" fmla="*/ 0 w 4465319"/>
                <a:gd name="connsiteY0" fmla="*/ 0 h 1395412"/>
                <a:gd name="connsiteX1" fmla="*/ 4465319 w 4465319"/>
                <a:gd name="connsiteY1" fmla="*/ 0 h 1395412"/>
                <a:gd name="connsiteX2" fmla="*/ 4465319 w 4465319"/>
                <a:gd name="connsiteY2" fmla="*/ 1395412 h 1395412"/>
                <a:gd name="connsiteX3" fmla="*/ 0 w 4465319"/>
                <a:gd name="connsiteY3" fmla="*/ 1395412 h 1395412"/>
                <a:gd name="connsiteX4" fmla="*/ 0 w 4465319"/>
                <a:gd name="connsiteY4" fmla="*/ 0 h 13954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65319" h="1395412">
                  <a:moveTo>
                    <a:pt x="0" y="0"/>
                  </a:moveTo>
                  <a:lnTo>
                    <a:pt x="4465319" y="0"/>
                  </a:lnTo>
                  <a:lnTo>
                    <a:pt x="4465319" y="1395412"/>
                  </a:lnTo>
                  <a:lnTo>
                    <a:pt x="0" y="1395412"/>
                  </a:lnTo>
                  <a:lnTo>
                    <a:pt x="0" y="0"/>
                  </a:lnTo>
                  <a:close/>
                </a:path>
              </a:pathLst>
            </a:custGeom>
          </p:spPr>
          <p:style>
            <a:lnRef idx="1">
              <a:schemeClr val="accent1">
                <a:hueOff val="0"/>
                <a:satOff val="0"/>
                <a:lumOff val="0"/>
                <a:alphaOff val="0"/>
              </a:schemeClr>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945159" tIns="236220" rIns="236220" bIns="236220" numCol="1" spcCol="1270" anchor="ctr" anchorCtr="0">
              <a:noAutofit/>
            </a:bodyPr>
            <a:lstStyle/>
            <a:p>
              <a:pPr marL="0" lvl="0" indent="0" algn="l" defTabSz="2755900">
                <a:lnSpc>
                  <a:spcPct val="90000"/>
                </a:lnSpc>
                <a:spcBef>
                  <a:spcPct val="0"/>
                </a:spcBef>
                <a:spcAft>
                  <a:spcPct val="35000"/>
                </a:spcAft>
                <a:buNone/>
              </a:pPr>
              <a:endParaRPr lang="en-US" sz="6200" kern="1200" dirty="0"/>
            </a:p>
          </p:txBody>
        </p:sp>
        <p:sp>
          <p:nvSpPr>
            <p:cNvPr id="21" name="矩形 20">
              <a:extLst>
                <a:ext uri="{FF2B5EF4-FFF2-40B4-BE49-F238E27FC236}">
                  <a16:creationId xmlns:a16="http://schemas.microsoft.com/office/drawing/2014/main" id="{3A63D352-C768-465D-BA37-42F1A83A8C5D}"/>
                </a:ext>
              </a:extLst>
            </p:cNvPr>
            <p:cNvSpPr/>
            <p:nvPr/>
          </p:nvSpPr>
          <p:spPr>
            <a:xfrm>
              <a:off x="1227751" y="5051283"/>
              <a:ext cx="810212" cy="373209"/>
            </a:xfrm>
            <a:prstGeom prst="rect">
              <a:avLst/>
            </a:prstGeom>
            <a:solidFill>
              <a:schemeClr val="accent5">
                <a:lumMod val="20000"/>
                <a:lumOff val="80000"/>
              </a:schemeClr>
            </a:solidFill>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22" name="文本框 21">
              <a:extLst>
                <a:ext uri="{FF2B5EF4-FFF2-40B4-BE49-F238E27FC236}">
                  <a16:creationId xmlns:a16="http://schemas.microsoft.com/office/drawing/2014/main" id="{4619AAC5-731F-4048-8258-2979A4B77415}"/>
                </a:ext>
              </a:extLst>
            </p:cNvPr>
            <p:cNvSpPr txBox="1"/>
            <p:nvPr/>
          </p:nvSpPr>
          <p:spPr>
            <a:xfrm>
              <a:off x="1411104" y="4981180"/>
              <a:ext cx="956800" cy="338555"/>
            </a:xfrm>
            <a:prstGeom prst="rect">
              <a:avLst/>
            </a:prstGeom>
            <a:noFill/>
          </p:spPr>
          <p:txBody>
            <a:bodyPr wrap="none" rtlCol="0">
              <a:spAutoFit/>
            </a:bodyPr>
            <a:lstStyle/>
            <a:p>
              <a:r>
                <a:rPr lang="en-US" sz="1600" b="1" dirty="0">
                  <a:latin typeface="Times New Roman" panose="02020603050405020304" pitchFamily="18" charset="0"/>
                  <a:cs typeface="Times New Roman" panose="02020603050405020304" pitchFamily="18" charset="0"/>
                </a:rPr>
                <a:t>Proposal</a:t>
              </a:r>
            </a:p>
          </p:txBody>
        </p:sp>
      </p:grpSp>
      <p:sp>
        <p:nvSpPr>
          <p:cNvPr id="23" name="文本框 22">
            <a:extLst>
              <a:ext uri="{FF2B5EF4-FFF2-40B4-BE49-F238E27FC236}">
                <a16:creationId xmlns:a16="http://schemas.microsoft.com/office/drawing/2014/main" id="{E74F2213-A34C-43AB-BCCA-7783B21C3F55}"/>
              </a:ext>
            </a:extLst>
          </p:cNvPr>
          <p:cNvSpPr txBox="1"/>
          <p:nvPr/>
        </p:nvSpPr>
        <p:spPr>
          <a:xfrm>
            <a:off x="1815090" y="5793770"/>
            <a:ext cx="9462174" cy="338554"/>
          </a:xfrm>
          <a:prstGeom prst="rect">
            <a:avLst/>
          </a:prstGeom>
          <a:noFill/>
        </p:spPr>
        <p:txBody>
          <a:bodyPr wrap="square" rtlCol="0">
            <a:spAutoFit/>
          </a:bodyPr>
          <a:lstStyle/>
          <a:p>
            <a:endParaRPr lang="en-US" altLang="zh-CN" sz="1600" dirty="0">
              <a:latin typeface="Times New Roman" panose="02020603050405020304" pitchFamily="18" charset="0"/>
              <a:cs typeface="Times New Roman" panose="02020603050405020304" pitchFamily="18" charset="0"/>
            </a:endParaRPr>
          </a:p>
        </p:txBody>
      </p:sp>
      <p:sp>
        <p:nvSpPr>
          <p:cNvPr id="9" name="文本框 8">
            <a:extLst>
              <a:ext uri="{FF2B5EF4-FFF2-40B4-BE49-F238E27FC236}">
                <a16:creationId xmlns:a16="http://schemas.microsoft.com/office/drawing/2014/main" id="{B401355D-1EDA-4537-AAB0-F387A560A99C}"/>
              </a:ext>
            </a:extLst>
          </p:cNvPr>
          <p:cNvSpPr txBox="1"/>
          <p:nvPr/>
        </p:nvSpPr>
        <p:spPr>
          <a:xfrm>
            <a:off x="1084728" y="5865621"/>
            <a:ext cx="10265607" cy="584775"/>
          </a:xfrm>
          <a:prstGeom prst="rect">
            <a:avLst/>
          </a:prstGeom>
          <a:noFill/>
        </p:spPr>
        <p:txBody>
          <a:bodyPr wrap="square">
            <a:spAutoFit/>
          </a:bodyPr>
          <a:lstStyle/>
          <a:p>
            <a:pPr lvl="1" algn="just">
              <a:spcAft>
                <a:spcPts val="600"/>
              </a:spcAft>
            </a:pPr>
            <a:r>
              <a:rPr lang="en-US" altLang="zh-CN" sz="1600" kern="0" dirty="0">
                <a:latin typeface="Times New Roman" panose="02020603050405020304" pitchFamily="18" charset="0"/>
                <a:ea typeface="等线" panose="02010600030101010101" pitchFamily="2" charset="-122"/>
                <a:cs typeface="Times New Roman" panose="02020603050405020304" pitchFamily="18" charset="0"/>
              </a:rPr>
              <a:t>Specify an OOK (OOK-1 and/or OOK-4) based periodic LP-SS for synchronization and serving cell measurement performed by LP-WUR, with its coverage performance no worse than LP-WUS and periodicity no less than [320ms] </a:t>
            </a:r>
          </a:p>
        </p:txBody>
      </p:sp>
      <p:sp>
        <p:nvSpPr>
          <p:cNvPr id="17" name="文本框 16">
            <a:extLst>
              <a:ext uri="{FF2B5EF4-FFF2-40B4-BE49-F238E27FC236}">
                <a16:creationId xmlns:a16="http://schemas.microsoft.com/office/drawing/2014/main" id="{374C112D-DC71-4017-8E9B-1C8FC0ABDE36}"/>
              </a:ext>
            </a:extLst>
          </p:cNvPr>
          <p:cNvSpPr txBox="1"/>
          <p:nvPr/>
        </p:nvSpPr>
        <p:spPr>
          <a:xfrm>
            <a:off x="734866" y="4278873"/>
            <a:ext cx="10784107" cy="1269578"/>
          </a:xfrm>
          <a:prstGeom prst="rect">
            <a:avLst/>
          </a:prstGeom>
          <a:noFill/>
        </p:spPr>
        <p:txBody>
          <a:bodyPr wrap="square">
            <a:spAutoFit/>
          </a:bodyPr>
          <a:lstStyle/>
          <a:p>
            <a:pPr lvl="1" algn="just">
              <a:spcAft>
                <a:spcPts val="300"/>
              </a:spcAft>
            </a:pPr>
            <a:r>
              <a:rPr lang="en-US" altLang="zh-CN" sz="1600" kern="0" dirty="0">
                <a:latin typeface="Times New Roman" panose="02020603050405020304" pitchFamily="18" charset="0"/>
                <a:ea typeface="等线" panose="02010600030101010101" pitchFamily="2" charset="-122"/>
                <a:cs typeface="Times New Roman" panose="02020603050405020304" pitchFamily="18" charset="0"/>
              </a:rPr>
              <a:t>    </a:t>
            </a:r>
            <a:r>
              <a:rPr lang="en-US" altLang="zh-CN" b="1" dirty="0">
                <a:latin typeface="Times New Roman" panose="02020603050405020304" pitchFamily="18" charset="0"/>
                <a:cs typeface="Times New Roman" panose="02020603050405020304" pitchFamily="18" charset="0"/>
              </a:rPr>
              <a:t>RAN1 studied signal/channel structure for LP-SS, periodicity, coverage, and content. </a:t>
            </a:r>
          </a:p>
          <a:p>
            <a:pPr marL="1200150" lvl="2" indent="-285750">
              <a:spcAft>
                <a:spcPts val="600"/>
              </a:spcAft>
              <a:buFont typeface="Wingdings" panose="05000000000000000000" pitchFamily="2" charset="2"/>
              <a:buChar char=" "/>
            </a:pPr>
            <a:r>
              <a:rPr lang="en-US" altLang="zh-CN" sz="1600" b="1" dirty="0">
                <a:latin typeface="Times New Roman" panose="02020603050405020304" pitchFamily="18" charset="0"/>
                <a:cs typeface="Times New Roman" panose="02020603050405020304" pitchFamily="18" charset="0"/>
              </a:rPr>
              <a:t>RAN1 concluded periodic LP-SS coverage should be equal to or better than that of LP-WUS </a:t>
            </a:r>
            <a:r>
              <a:rPr lang="en-US" altLang="zh-CN" sz="1600" baseline="30000" dirty="0">
                <a:latin typeface="Times New Roman" panose="02020603050405020304" pitchFamily="18" charset="0"/>
                <a:cs typeface="Times New Roman" panose="02020603050405020304" pitchFamily="18" charset="0"/>
              </a:rPr>
              <a:t>[1]</a:t>
            </a:r>
            <a:r>
              <a:rPr lang="en-US" altLang="zh-CN" sz="1600" b="1" dirty="0">
                <a:latin typeface="Times New Roman" panose="02020603050405020304" pitchFamily="18" charset="0"/>
                <a:cs typeface="Times New Roman" panose="02020603050405020304" pitchFamily="18" charset="0"/>
              </a:rPr>
              <a:t>.</a:t>
            </a:r>
          </a:p>
          <a:p>
            <a:pPr marL="1200150" lvl="2" indent="-285750">
              <a:spcAft>
                <a:spcPts val="600"/>
              </a:spcAft>
              <a:buFont typeface="Wingdings" panose="05000000000000000000" pitchFamily="2" charset="2"/>
              <a:buChar char=" "/>
            </a:pPr>
            <a:r>
              <a:rPr lang="en-US" altLang="zh-CN" sz="1600" b="1" dirty="0">
                <a:latin typeface="Times New Roman" panose="02020603050405020304" pitchFamily="18" charset="0"/>
                <a:cs typeface="Times New Roman" panose="02020603050405020304" pitchFamily="18" charset="0"/>
              </a:rPr>
              <a:t>RAN1 evaluated OOK-based LP-SS with periodicity of  at least 320ms </a:t>
            </a:r>
            <a:r>
              <a:rPr lang="en-US" altLang="zh-CN" sz="1600" baseline="30000" dirty="0">
                <a:latin typeface="Times New Roman" panose="02020603050405020304" pitchFamily="18" charset="0"/>
                <a:cs typeface="Times New Roman" panose="02020603050405020304" pitchFamily="18" charset="0"/>
              </a:rPr>
              <a:t>[2]</a:t>
            </a:r>
            <a:r>
              <a:rPr lang="en-US" altLang="zh-CN" sz="1600" b="1" dirty="0">
                <a:latin typeface="Times New Roman" panose="02020603050405020304" pitchFamily="18" charset="0"/>
                <a:cs typeface="Times New Roman" panose="02020603050405020304" pitchFamily="18" charset="0"/>
              </a:rPr>
              <a:t>.</a:t>
            </a:r>
            <a:r>
              <a:rPr lang="en-US" altLang="zh-CN" sz="1200" b="1" dirty="0">
                <a:latin typeface="Times New Roman" panose="02020603050405020304" pitchFamily="18" charset="0"/>
                <a:cs typeface="Times New Roman" panose="02020603050405020304" pitchFamily="18" charset="0"/>
              </a:rPr>
              <a:t> </a:t>
            </a:r>
          </a:p>
          <a:p>
            <a:pPr lvl="1">
              <a:spcAft>
                <a:spcPts val="600"/>
              </a:spcAft>
            </a:pPr>
            <a:r>
              <a:rPr lang="en-US" altLang="zh-CN" sz="1400" b="1" dirty="0">
                <a:latin typeface="Times New Roman" panose="02020603050405020304" pitchFamily="18" charset="0"/>
                <a:cs typeface="Times New Roman" panose="02020603050405020304" pitchFamily="18" charset="0"/>
              </a:rPr>
              <a:t>     Note: Since </a:t>
            </a:r>
            <a:r>
              <a:rPr lang="en-GB" altLang="zh-CN" sz="1400" b="1" dirty="0">
                <a:latin typeface="Times New Roman" panose="02020603050405020304" pitchFamily="18" charset="0"/>
                <a:cs typeface="Times New Roman" panose="02020603050405020304" pitchFamily="18" charset="0"/>
              </a:rPr>
              <a:t>OFDM based LP-WUR can receive existing PSS/SSS to achieve LP-SS function, only OOK-based LP-SS needs specify. </a:t>
            </a:r>
            <a:endParaRPr lang="en-US" altLang="zh-CN" sz="1400" b="1" dirty="0">
              <a:latin typeface="Times New Roman" panose="02020603050405020304" pitchFamily="18" charset="0"/>
              <a:cs typeface="Times New Roman" panose="02020603050405020304" pitchFamily="18" charset="0"/>
            </a:endParaRPr>
          </a:p>
        </p:txBody>
      </p:sp>
      <p:sp>
        <p:nvSpPr>
          <p:cNvPr id="24" name="矩形 23">
            <a:extLst>
              <a:ext uri="{FF2B5EF4-FFF2-40B4-BE49-F238E27FC236}">
                <a16:creationId xmlns:a16="http://schemas.microsoft.com/office/drawing/2014/main" id="{87723CDD-A6F8-47FD-B6B6-A77F3CF65DE3}"/>
              </a:ext>
            </a:extLst>
          </p:cNvPr>
          <p:cNvSpPr/>
          <p:nvPr/>
        </p:nvSpPr>
        <p:spPr>
          <a:xfrm>
            <a:off x="8108658" y="6498771"/>
            <a:ext cx="4228910" cy="707886"/>
          </a:xfrm>
          <a:prstGeom prst="rect">
            <a:avLst/>
          </a:prstGeom>
        </p:spPr>
        <p:txBody>
          <a:bodyPr wrap="square">
            <a:spAutoFit/>
          </a:bodyPr>
          <a:lstStyle/>
          <a:p>
            <a:r>
              <a:rPr lang="en-US" altLang="zh-CN" sz="1000" dirty="0">
                <a:latin typeface="Times New Roman" panose="02020603050405020304" pitchFamily="18" charset="0"/>
                <a:ea typeface="等线" panose="02010600030101010101" pitchFamily="2" charset="-122"/>
              </a:rPr>
              <a:t>[1]: R1-2308729, TR38.869v040, section 7.2.2.1</a:t>
            </a:r>
          </a:p>
          <a:p>
            <a:r>
              <a:rPr lang="en-US" altLang="zh-CN" sz="1000" dirty="0">
                <a:latin typeface="Times New Roman" panose="02020603050405020304" pitchFamily="18" charset="0"/>
                <a:ea typeface="等线" panose="02010600030101010101" pitchFamily="2" charset="-122"/>
              </a:rPr>
              <a:t>[2]: R1-2308729, TR38.869v040, section 6.2.1</a:t>
            </a:r>
          </a:p>
          <a:p>
            <a:endParaRPr lang="en-US" altLang="zh-CN" sz="1000" dirty="0">
              <a:latin typeface="Times New Roman" panose="02020603050405020304" pitchFamily="18" charset="0"/>
              <a:ea typeface="等线" panose="02010600030101010101" pitchFamily="2" charset="-122"/>
            </a:endParaRPr>
          </a:p>
          <a:p>
            <a:r>
              <a:rPr lang="en-US" altLang="zh-CN" sz="1000" dirty="0">
                <a:latin typeface="Times New Roman" panose="02020603050405020304" pitchFamily="18" charset="0"/>
                <a:ea typeface="等线" panose="02010600030101010101" pitchFamily="2" charset="-122"/>
              </a:rPr>
              <a:t>	 		.</a:t>
            </a:r>
          </a:p>
        </p:txBody>
      </p:sp>
    </p:spTree>
    <p:extLst>
      <p:ext uri="{BB962C8B-B14F-4D97-AF65-F5344CB8AC3E}">
        <p14:creationId xmlns:p14="http://schemas.microsoft.com/office/powerpoint/2010/main" val="35362159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任意多边形: 形状 23">
            <a:extLst>
              <a:ext uri="{FF2B5EF4-FFF2-40B4-BE49-F238E27FC236}">
                <a16:creationId xmlns:a16="http://schemas.microsoft.com/office/drawing/2014/main" id="{F12A5936-1326-4E34-A8F3-966328162147}"/>
              </a:ext>
            </a:extLst>
          </p:cNvPr>
          <p:cNvSpPr/>
          <p:nvPr/>
        </p:nvSpPr>
        <p:spPr>
          <a:xfrm>
            <a:off x="1083474" y="3465437"/>
            <a:ext cx="10313497" cy="2115688"/>
          </a:xfrm>
          <a:custGeom>
            <a:avLst/>
            <a:gdLst>
              <a:gd name="connsiteX0" fmla="*/ 0 w 988486"/>
              <a:gd name="connsiteY0" fmla="*/ 0 h 659320"/>
              <a:gd name="connsiteX1" fmla="*/ 988486 w 988486"/>
              <a:gd name="connsiteY1" fmla="*/ 0 h 659320"/>
              <a:gd name="connsiteX2" fmla="*/ 988486 w 988486"/>
              <a:gd name="connsiteY2" fmla="*/ 659320 h 659320"/>
              <a:gd name="connsiteX3" fmla="*/ 0 w 988486"/>
              <a:gd name="connsiteY3" fmla="*/ 659320 h 659320"/>
              <a:gd name="connsiteX4" fmla="*/ 0 w 988486"/>
              <a:gd name="connsiteY4" fmla="*/ 0 h 659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8486" h="659320">
                <a:moveTo>
                  <a:pt x="0" y="0"/>
                </a:moveTo>
                <a:lnTo>
                  <a:pt x="988486" y="0"/>
                </a:lnTo>
                <a:lnTo>
                  <a:pt x="988486" y="659320"/>
                </a:lnTo>
                <a:lnTo>
                  <a:pt x="0" y="659320"/>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58157" tIns="156464" rIns="156465" bIns="156464" numCol="1" spcCol="1270" anchor="ctr" anchorCtr="0">
            <a:noAutofit/>
          </a:bodyPr>
          <a:lstStyle/>
          <a:p>
            <a:endParaRPr lang="zh-CN" altLang="en-US" sz="2200" kern="1200" dirty="0"/>
          </a:p>
        </p:txBody>
      </p:sp>
      <p:sp>
        <p:nvSpPr>
          <p:cNvPr id="6" name="文本占位符 5">
            <a:extLst>
              <a:ext uri="{FF2B5EF4-FFF2-40B4-BE49-F238E27FC236}">
                <a16:creationId xmlns:a16="http://schemas.microsoft.com/office/drawing/2014/main" id="{61C98BC7-33B3-4FA7-BCAE-198C4E0126A1}"/>
              </a:ext>
            </a:extLst>
          </p:cNvPr>
          <p:cNvSpPr>
            <a:spLocks noGrp="1"/>
          </p:cNvSpPr>
          <p:nvPr>
            <p:ph type="body" sz="quarter" idx="62"/>
          </p:nvPr>
        </p:nvSpPr>
        <p:spPr/>
        <p:txBody>
          <a:bodyPr/>
          <a:lstStyle/>
          <a:p>
            <a:r>
              <a:rPr lang="en-US" dirty="0"/>
              <a:t>RRM relaxation and offloading to LP-WUR</a:t>
            </a:r>
          </a:p>
        </p:txBody>
      </p:sp>
      <p:sp>
        <p:nvSpPr>
          <p:cNvPr id="4" name="文本占位符 3">
            <a:extLst>
              <a:ext uri="{FF2B5EF4-FFF2-40B4-BE49-F238E27FC236}">
                <a16:creationId xmlns:a16="http://schemas.microsoft.com/office/drawing/2014/main" id="{F531B2B3-B78A-4E24-BF25-2ECBE09534E5}"/>
              </a:ext>
            </a:extLst>
          </p:cNvPr>
          <p:cNvSpPr>
            <a:spLocks noGrp="1"/>
          </p:cNvSpPr>
          <p:nvPr>
            <p:ph type="body" sz="quarter" idx="61"/>
          </p:nvPr>
        </p:nvSpPr>
        <p:spPr/>
        <p:txBody>
          <a:bodyPr/>
          <a:lstStyle/>
          <a:p>
            <a:r>
              <a:rPr lang="en-US" dirty="0"/>
              <a:t>SI Output and Conclusion: Procedure</a:t>
            </a:r>
          </a:p>
        </p:txBody>
      </p:sp>
      <p:sp>
        <p:nvSpPr>
          <p:cNvPr id="19" name="任意多边形: 形状 18">
            <a:extLst>
              <a:ext uri="{FF2B5EF4-FFF2-40B4-BE49-F238E27FC236}">
                <a16:creationId xmlns:a16="http://schemas.microsoft.com/office/drawing/2014/main" id="{93529493-B275-4C6F-BC94-ACE23F3F4618}"/>
              </a:ext>
            </a:extLst>
          </p:cNvPr>
          <p:cNvSpPr/>
          <p:nvPr/>
        </p:nvSpPr>
        <p:spPr>
          <a:xfrm>
            <a:off x="2032037" y="719666"/>
            <a:ext cx="3964841" cy="837943"/>
          </a:xfrm>
          <a:custGeom>
            <a:avLst/>
            <a:gdLst>
              <a:gd name="connsiteX0" fmla="*/ 0 w 3964841"/>
              <a:gd name="connsiteY0" fmla="*/ 0 h 837943"/>
              <a:gd name="connsiteX1" fmla="*/ 3964841 w 3964841"/>
              <a:gd name="connsiteY1" fmla="*/ 0 h 837943"/>
              <a:gd name="connsiteX2" fmla="*/ 3964841 w 3964841"/>
              <a:gd name="connsiteY2" fmla="*/ 837943 h 837943"/>
              <a:gd name="connsiteX3" fmla="*/ 0 w 3964841"/>
              <a:gd name="connsiteY3" fmla="*/ 837943 h 837943"/>
              <a:gd name="connsiteX4" fmla="*/ 0 w 3964841"/>
              <a:gd name="connsiteY4" fmla="*/ 0 h 8379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4841" h="837943">
                <a:moveTo>
                  <a:pt x="0" y="0"/>
                </a:moveTo>
                <a:lnTo>
                  <a:pt x="3964841" y="0"/>
                </a:lnTo>
                <a:lnTo>
                  <a:pt x="3964841" y="837943"/>
                </a:lnTo>
                <a:lnTo>
                  <a:pt x="0" y="83794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91440" tIns="60960" rIns="91440" bIns="60960" numCol="1" spcCol="1270" anchor="ctr" anchorCtr="0">
            <a:noAutofit/>
          </a:bodyPr>
          <a:lstStyle/>
          <a:p>
            <a:pPr marL="0" lvl="0" indent="0" algn="l" defTabSz="2133600">
              <a:lnSpc>
                <a:spcPct val="90000"/>
              </a:lnSpc>
              <a:spcBef>
                <a:spcPct val="0"/>
              </a:spcBef>
              <a:spcAft>
                <a:spcPct val="35000"/>
              </a:spcAft>
              <a:buNone/>
            </a:pPr>
            <a:endParaRPr lang="en-US" sz="4800" kern="1200"/>
          </a:p>
        </p:txBody>
      </p:sp>
      <p:grpSp>
        <p:nvGrpSpPr>
          <p:cNvPr id="5" name="组合 4">
            <a:extLst>
              <a:ext uri="{FF2B5EF4-FFF2-40B4-BE49-F238E27FC236}">
                <a16:creationId xmlns:a16="http://schemas.microsoft.com/office/drawing/2014/main" id="{62C2A6D1-01FC-497B-93FD-26AFCEB9307B}"/>
              </a:ext>
            </a:extLst>
          </p:cNvPr>
          <p:cNvGrpSpPr/>
          <p:nvPr/>
        </p:nvGrpSpPr>
        <p:grpSpPr>
          <a:xfrm>
            <a:off x="673026" y="5643486"/>
            <a:ext cx="10761457" cy="805945"/>
            <a:chOff x="1227751" y="4865929"/>
            <a:chExt cx="5247958" cy="1168208"/>
          </a:xfrm>
        </p:grpSpPr>
        <p:sp>
          <p:nvSpPr>
            <p:cNvPr id="7" name="任意多边形: 形状 6">
              <a:extLst>
                <a:ext uri="{FF2B5EF4-FFF2-40B4-BE49-F238E27FC236}">
                  <a16:creationId xmlns:a16="http://schemas.microsoft.com/office/drawing/2014/main" id="{73B7FCFD-81AF-4C3C-8F8C-23731D3EA29F}"/>
                </a:ext>
              </a:extLst>
            </p:cNvPr>
            <p:cNvSpPr/>
            <p:nvPr/>
          </p:nvSpPr>
          <p:spPr>
            <a:xfrm>
              <a:off x="1627246" y="5052285"/>
              <a:ext cx="4848463" cy="981852"/>
            </a:xfrm>
            <a:custGeom>
              <a:avLst/>
              <a:gdLst>
                <a:gd name="connsiteX0" fmla="*/ 0 w 4465319"/>
                <a:gd name="connsiteY0" fmla="*/ 0 h 1395412"/>
                <a:gd name="connsiteX1" fmla="*/ 4465319 w 4465319"/>
                <a:gd name="connsiteY1" fmla="*/ 0 h 1395412"/>
                <a:gd name="connsiteX2" fmla="*/ 4465319 w 4465319"/>
                <a:gd name="connsiteY2" fmla="*/ 1395412 h 1395412"/>
                <a:gd name="connsiteX3" fmla="*/ 0 w 4465319"/>
                <a:gd name="connsiteY3" fmla="*/ 1395412 h 1395412"/>
                <a:gd name="connsiteX4" fmla="*/ 0 w 4465319"/>
                <a:gd name="connsiteY4" fmla="*/ 0 h 13954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65319" h="1395412">
                  <a:moveTo>
                    <a:pt x="0" y="0"/>
                  </a:moveTo>
                  <a:lnTo>
                    <a:pt x="4465319" y="0"/>
                  </a:lnTo>
                  <a:lnTo>
                    <a:pt x="4465319" y="1395412"/>
                  </a:lnTo>
                  <a:lnTo>
                    <a:pt x="0" y="1395412"/>
                  </a:lnTo>
                  <a:lnTo>
                    <a:pt x="0" y="0"/>
                  </a:lnTo>
                  <a:close/>
                </a:path>
              </a:pathLst>
            </a:custGeom>
          </p:spPr>
          <p:style>
            <a:lnRef idx="1">
              <a:schemeClr val="accent1">
                <a:hueOff val="0"/>
                <a:satOff val="0"/>
                <a:lumOff val="0"/>
                <a:alphaOff val="0"/>
              </a:schemeClr>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945159" tIns="236220" rIns="236220" bIns="236220" numCol="1" spcCol="1270" anchor="ctr" anchorCtr="0">
              <a:noAutofit/>
            </a:bodyPr>
            <a:lstStyle/>
            <a:p>
              <a:pPr marL="0" lvl="0" indent="0" algn="l" defTabSz="2755900">
                <a:lnSpc>
                  <a:spcPct val="90000"/>
                </a:lnSpc>
                <a:spcBef>
                  <a:spcPct val="0"/>
                </a:spcBef>
                <a:spcAft>
                  <a:spcPct val="35000"/>
                </a:spcAft>
                <a:buNone/>
              </a:pPr>
              <a:endParaRPr lang="en-US" sz="6200" kern="1200" dirty="0"/>
            </a:p>
          </p:txBody>
        </p:sp>
        <p:sp>
          <p:nvSpPr>
            <p:cNvPr id="8" name="矩形 7">
              <a:extLst>
                <a:ext uri="{FF2B5EF4-FFF2-40B4-BE49-F238E27FC236}">
                  <a16:creationId xmlns:a16="http://schemas.microsoft.com/office/drawing/2014/main" id="{B7D89E7C-C422-47BE-ACA0-0E11A1F94EF5}"/>
                </a:ext>
              </a:extLst>
            </p:cNvPr>
            <p:cNvSpPr/>
            <p:nvPr/>
          </p:nvSpPr>
          <p:spPr>
            <a:xfrm>
              <a:off x="1227751" y="4936026"/>
              <a:ext cx="810212" cy="373209"/>
            </a:xfrm>
            <a:prstGeom prst="rect">
              <a:avLst/>
            </a:prstGeom>
            <a:solidFill>
              <a:schemeClr val="accent5">
                <a:lumMod val="20000"/>
                <a:lumOff val="80000"/>
              </a:schemeClr>
            </a:solidFill>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9" name="文本框 8">
              <a:extLst>
                <a:ext uri="{FF2B5EF4-FFF2-40B4-BE49-F238E27FC236}">
                  <a16:creationId xmlns:a16="http://schemas.microsoft.com/office/drawing/2014/main" id="{3BE0CF5B-51D5-4B78-AEFC-3B1038DD7E65}"/>
                </a:ext>
              </a:extLst>
            </p:cNvPr>
            <p:cNvSpPr txBox="1"/>
            <p:nvPr/>
          </p:nvSpPr>
          <p:spPr>
            <a:xfrm>
              <a:off x="1411104" y="4865929"/>
              <a:ext cx="956800" cy="338554"/>
            </a:xfrm>
            <a:prstGeom prst="rect">
              <a:avLst/>
            </a:prstGeom>
            <a:noFill/>
          </p:spPr>
          <p:txBody>
            <a:bodyPr wrap="none" rtlCol="0">
              <a:spAutoFit/>
            </a:bodyPr>
            <a:lstStyle/>
            <a:p>
              <a:r>
                <a:rPr lang="en-US" sz="1600" b="1" dirty="0">
                  <a:latin typeface="Times New Roman" panose="02020603050405020304" pitchFamily="18" charset="0"/>
                  <a:cs typeface="Times New Roman" panose="02020603050405020304" pitchFamily="18" charset="0"/>
                </a:rPr>
                <a:t>Proposal</a:t>
              </a:r>
            </a:p>
          </p:txBody>
        </p:sp>
      </p:grpSp>
      <p:sp>
        <p:nvSpPr>
          <p:cNvPr id="10" name="文本框 9">
            <a:extLst>
              <a:ext uri="{FF2B5EF4-FFF2-40B4-BE49-F238E27FC236}">
                <a16:creationId xmlns:a16="http://schemas.microsoft.com/office/drawing/2014/main" id="{B81B099A-BA33-4A55-A3A8-AFEBE5E3B362}"/>
              </a:ext>
            </a:extLst>
          </p:cNvPr>
          <p:cNvSpPr txBox="1"/>
          <p:nvPr/>
        </p:nvSpPr>
        <p:spPr>
          <a:xfrm>
            <a:off x="1815090" y="5864654"/>
            <a:ext cx="9462174" cy="584775"/>
          </a:xfrm>
          <a:prstGeom prst="rect">
            <a:avLst/>
          </a:prstGeom>
          <a:noFill/>
        </p:spPr>
        <p:txBody>
          <a:bodyPr wrap="square" rtlCol="0">
            <a:spAutoFit/>
          </a:bodyPr>
          <a:lstStyle/>
          <a:p>
            <a:r>
              <a:rPr lang="en-US" altLang="zh-CN" sz="1600" dirty="0">
                <a:latin typeface="Times New Roman" panose="02020603050405020304" pitchFamily="18" charset="0"/>
                <a:cs typeface="Times New Roman" panose="02020603050405020304" pitchFamily="18" charset="0"/>
              </a:rPr>
              <a:t>Support </a:t>
            </a:r>
            <a:r>
              <a:rPr lang="en-US" altLang="zh-CN" sz="1600" kern="0" dirty="0">
                <a:latin typeface="Times New Roman" panose="02020603050405020304" pitchFamily="18" charset="0"/>
                <a:ea typeface="等线" panose="02010600030101010101" pitchFamily="2" charset="-122"/>
                <a:cs typeface="Times New Roman" panose="02020603050405020304" pitchFamily="18" charset="0"/>
              </a:rPr>
              <a:t>further RRM relaxation of UE MR for both serving and neighbor cell measurements, including the possibility of offloading MR serving cell measurement(s) to LP-WUR </a:t>
            </a:r>
            <a:r>
              <a:rPr lang="en-US" altLang="zh-CN" sz="1600" dirty="0">
                <a:latin typeface="Times New Roman" panose="02020603050405020304" pitchFamily="18" charset="0"/>
                <a:cs typeface="Times New Roman" panose="02020603050405020304" pitchFamily="18" charset="0"/>
              </a:rPr>
              <a:t>in Rel-19 WI</a:t>
            </a:r>
          </a:p>
        </p:txBody>
      </p:sp>
      <p:grpSp>
        <p:nvGrpSpPr>
          <p:cNvPr id="11" name="组合 10">
            <a:extLst>
              <a:ext uri="{FF2B5EF4-FFF2-40B4-BE49-F238E27FC236}">
                <a16:creationId xmlns:a16="http://schemas.microsoft.com/office/drawing/2014/main" id="{B6712ADE-F779-401B-9764-37C34F63EF5E}"/>
              </a:ext>
            </a:extLst>
          </p:cNvPr>
          <p:cNvGrpSpPr/>
          <p:nvPr/>
        </p:nvGrpSpPr>
        <p:grpSpPr>
          <a:xfrm>
            <a:off x="1083194" y="1658273"/>
            <a:ext cx="10313497" cy="2205952"/>
            <a:chOff x="1179337" y="1488516"/>
            <a:chExt cx="4535567" cy="2205952"/>
          </a:xfrm>
        </p:grpSpPr>
        <p:sp>
          <p:nvSpPr>
            <p:cNvPr id="12" name="任意多边形: 形状 11">
              <a:extLst>
                <a:ext uri="{FF2B5EF4-FFF2-40B4-BE49-F238E27FC236}">
                  <a16:creationId xmlns:a16="http://schemas.microsoft.com/office/drawing/2014/main" id="{53FA9E0C-42CD-46E1-8FCB-B2A336304065}"/>
                </a:ext>
              </a:extLst>
            </p:cNvPr>
            <p:cNvSpPr/>
            <p:nvPr/>
          </p:nvSpPr>
          <p:spPr>
            <a:xfrm>
              <a:off x="1179337" y="1488516"/>
              <a:ext cx="4535567" cy="1565688"/>
            </a:xfrm>
            <a:custGeom>
              <a:avLst/>
              <a:gdLst>
                <a:gd name="connsiteX0" fmla="*/ 0 w 988486"/>
                <a:gd name="connsiteY0" fmla="*/ 0 h 659320"/>
                <a:gd name="connsiteX1" fmla="*/ 988486 w 988486"/>
                <a:gd name="connsiteY1" fmla="*/ 0 h 659320"/>
                <a:gd name="connsiteX2" fmla="*/ 988486 w 988486"/>
                <a:gd name="connsiteY2" fmla="*/ 659320 h 659320"/>
                <a:gd name="connsiteX3" fmla="*/ 0 w 988486"/>
                <a:gd name="connsiteY3" fmla="*/ 659320 h 659320"/>
                <a:gd name="connsiteX4" fmla="*/ 0 w 988486"/>
                <a:gd name="connsiteY4" fmla="*/ 0 h 659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8486" h="659320">
                  <a:moveTo>
                    <a:pt x="0" y="0"/>
                  </a:moveTo>
                  <a:lnTo>
                    <a:pt x="988486" y="0"/>
                  </a:lnTo>
                  <a:lnTo>
                    <a:pt x="988486" y="659320"/>
                  </a:lnTo>
                  <a:lnTo>
                    <a:pt x="0" y="659320"/>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58157" tIns="156464" rIns="156465" bIns="156464" numCol="1" spcCol="1270" anchor="ctr" anchorCtr="0">
              <a:noAutofit/>
            </a:bodyPr>
            <a:lstStyle/>
            <a:p>
              <a:endParaRPr lang="zh-CN" altLang="en-US" sz="2200" kern="1200" dirty="0"/>
            </a:p>
          </p:txBody>
        </p:sp>
        <p:sp>
          <p:nvSpPr>
            <p:cNvPr id="13" name="矩形 12">
              <a:extLst>
                <a:ext uri="{FF2B5EF4-FFF2-40B4-BE49-F238E27FC236}">
                  <a16:creationId xmlns:a16="http://schemas.microsoft.com/office/drawing/2014/main" id="{9C81839D-0C18-480E-A1E2-360346B8967C}"/>
                </a:ext>
              </a:extLst>
            </p:cNvPr>
            <p:cNvSpPr/>
            <p:nvPr/>
          </p:nvSpPr>
          <p:spPr>
            <a:xfrm>
              <a:off x="1182251" y="1570810"/>
              <a:ext cx="4512332" cy="2123658"/>
            </a:xfrm>
            <a:prstGeom prst="rect">
              <a:avLst/>
            </a:prstGeom>
          </p:spPr>
          <p:txBody>
            <a:bodyPr wrap="square">
              <a:spAutoFit/>
            </a:bodyPr>
            <a:lstStyle/>
            <a:p>
              <a:pPr marL="285750" indent="-285750" algn="just">
                <a:spcAft>
                  <a:spcPts val="600"/>
                </a:spcAft>
                <a:buFont typeface="Arial" panose="020B0604020202020204" pitchFamily="34" charset="0"/>
                <a:buChar char="•"/>
              </a:pPr>
              <a:r>
                <a:rPr lang="en-US" altLang="zh-CN" b="1" dirty="0">
                  <a:latin typeface="Times New Roman" panose="02020603050405020304" pitchFamily="18" charset="0"/>
                  <a:cs typeface="Times New Roman" panose="02020603050405020304" pitchFamily="18" charset="0"/>
                </a:rPr>
                <a:t>RAN1 concluded: </a:t>
              </a:r>
              <a:r>
                <a:rPr lang="en-GB" altLang="zh-CN" sz="1800" kern="0" dirty="0">
                  <a:effectLst/>
                  <a:latin typeface="Times New Roman" panose="02020603050405020304" pitchFamily="18" charset="0"/>
                  <a:ea typeface="等线" panose="02010600030101010101" pitchFamily="2" charset="-122"/>
                </a:rPr>
                <a:t>UE power saving gain cannot be observed if the existing Rel-18 MR RRM measurement periodicity for serving and neighbour cells are applied and UE MR enters in ultra-deep sleep during LP LP-WUS monitoring, therefore </a:t>
              </a:r>
              <a:r>
                <a:rPr lang="en-GB" altLang="zh-CN" sz="1800" b="1" kern="0" dirty="0">
                  <a:effectLst/>
                  <a:latin typeface="Times New Roman" panose="02020603050405020304" pitchFamily="18" charset="0"/>
                  <a:ea typeface="等线" panose="02010600030101010101" pitchFamily="2" charset="-122"/>
                </a:rPr>
                <a:t>MR serving and neighbour cell measurement with further time domain relaxation than that is allowed in Rel-18 specification for IDLE/INACTIVE and/or at least serving cell RRM offloaded from MR to LR are beneficial</a:t>
              </a:r>
              <a:r>
                <a:rPr lang="en-US" altLang="zh-CN" sz="1800" b="1" dirty="0">
                  <a:latin typeface="Times New Roman" panose="02020603050405020304" pitchFamily="18" charset="0"/>
                  <a:cs typeface="Times New Roman" panose="02020603050405020304" pitchFamily="18" charset="0"/>
                </a:rPr>
                <a:t> </a:t>
              </a:r>
              <a:r>
                <a:rPr lang="en-US" altLang="zh-CN" sz="1800" baseline="30000" dirty="0">
                  <a:latin typeface="Times New Roman" panose="02020603050405020304" pitchFamily="18" charset="0"/>
                  <a:cs typeface="Times New Roman" panose="02020603050405020304" pitchFamily="18" charset="0"/>
                </a:rPr>
                <a:t>[1]</a:t>
              </a:r>
              <a:r>
                <a:rPr lang="en-GB" altLang="zh-CN" sz="1800" b="1" kern="0" dirty="0">
                  <a:effectLst/>
                  <a:latin typeface="Times New Roman" panose="02020603050405020304" pitchFamily="18" charset="0"/>
                  <a:ea typeface="等线" panose="02010600030101010101" pitchFamily="2" charset="-122"/>
                </a:rPr>
                <a:t>.</a:t>
              </a:r>
              <a:endParaRPr lang="en-US" altLang="zh-CN" sz="1600" b="1" dirty="0">
                <a:latin typeface="Times New Roman" panose="02020603050405020304" pitchFamily="18" charset="0"/>
                <a:cs typeface="Times New Roman" panose="02020603050405020304" pitchFamily="18" charset="0"/>
              </a:endParaRPr>
            </a:p>
            <a:p>
              <a:pPr marL="285750" indent="-285750">
                <a:spcAft>
                  <a:spcPts val="600"/>
                </a:spcAft>
                <a:buFont typeface="Arial" panose="020B0604020202020204" pitchFamily="34" charset="0"/>
                <a:buChar char="•"/>
              </a:pPr>
              <a:endParaRPr lang="en-US" altLang="zh-CN" sz="1600" dirty="0">
                <a:latin typeface="Times New Roman" panose="02020603050405020304" pitchFamily="18" charset="0"/>
                <a:cs typeface="Times New Roman" panose="02020603050405020304" pitchFamily="18" charset="0"/>
              </a:endParaRPr>
            </a:p>
            <a:p>
              <a:pPr marL="285750" indent="-285750">
                <a:spcAft>
                  <a:spcPts val="600"/>
                </a:spcAft>
                <a:buFont typeface="Arial" panose="020B0604020202020204" pitchFamily="34" charset="0"/>
                <a:buChar char="•"/>
              </a:pPr>
              <a:endParaRPr lang="en-US" altLang="zh-CN" sz="1600" dirty="0">
                <a:latin typeface="Times New Roman" panose="02020603050405020304" pitchFamily="18" charset="0"/>
                <a:cs typeface="Times New Roman" panose="02020603050405020304" pitchFamily="18" charset="0"/>
              </a:endParaRPr>
            </a:p>
          </p:txBody>
        </p:sp>
      </p:grpSp>
      <p:sp>
        <p:nvSpPr>
          <p:cNvPr id="17" name="任意多边形: 形状 16">
            <a:extLst>
              <a:ext uri="{FF2B5EF4-FFF2-40B4-BE49-F238E27FC236}">
                <a16:creationId xmlns:a16="http://schemas.microsoft.com/office/drawing/2014/main" id="{55DFF1AA-4BD6-4A2E-8CCC-549675B8B3DA}"/>
              </a:ext>
            </a:extLst>
          </p:cNvPr>
          <p:cNvSpPr/>
          <p:nvPr/>
        </p:nvSpPr>
        <p:spPr>
          <a:xfrm>
            <a:off x="576372" y="1379540"/>
            <a:ext cx="787033" cy="758209"/>
          </a:xfrm>
          <a:custGeom>
            <a:avLst/>
            <a:gdLst>
              <a:gd name="connsiteX0" fmla="*/ 0 w 658991"/>
              <a:gd name="connsiteY0" fmla="*/ 329496 h 658991"/>
              <a:gd name="connsiteX1" fmla="*/ 329496 w 658991"/>
              <a:gd name="connsiteY1" fmla="*/ 0 h 658991"/>
              <a:gd name="connsiteX2" fmla="*/ 658992 w 658991"/>
              <a:gd name="connsiteY2" fmla="*/ 329496 h 658991"/>
              <a:gd name="connsiteX3" fmla="*/ 329496 w 658991"/>
              <a:gd name="connsiteY3" fmla="*/ 658992 h 658991"/>
              <a:gd name="connsiteX4" fmla="*/ 0 w 658991"/>
              <a:gd name="connsiteY4" fmla="*/ 329496 h 6589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8991" h="658991">
                <a:moveTo>
                  <a:pt x="0" y="329496"/>
                </a:moveTo>
                <a:cubicBezTo>
                  <a:pt x="0" y="147520"/>
                  <a:pt x="147520" y="0"/>
                  <a:pt x="329496" y="0"/>
                </a:cubicBezTo>
                <a:cubicBezTo>
                  <a:pt x="511472" y="0"/>
                  <a:pt x="658992" y="147520"/>
                  <a:pt x="658992" y="329496"/>
                </a:cubicBezTo>
                <a:cubicBezTo>
                  <a:pt x="658992" y="511472"/>
                  <a:pt x="511472" y="658992"/>
                  <a:pt x="329496" y="658992"/>
                </a:cubicBezTo>
                <a:cubicBezTo>
                  <a:pt x="147520" y="658992"/>
                  <a:pt x="0" y="511472"/>
                  <a:pt x="0" y="329496"/>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6507" tIns="96507" rIns="96507" bIns="96507" numCol="1" spcCol="1270" anchor="ctr" anchorCtr="0">
            <a:noAutofit/>
          </a:bodyPr>
          <a:lstStyle/>
          <a:p>
            <a:pPr lvl="0" algn="ctr" defTabSz="666750">
              <a:lnSpc>
                <a:spcPct val="90000"/>
              </a:lnSpc>
              <a:spcBef>
                <a:spcPct val="0"/>
              </a:spcBef>
              <a:spcAft>
                <a:spcPct val="35000"/>
              </a:spcAft>
            </a:pPr>
            <a:r>
              <a:rPr lang="en-US" altLang="zh-CN" sz="1000" b="1" dirty="0">
                <a:solidFill>
                  <a:schemeClr val="bg1"/>
                </a:solidFill>
                <a:latin typeface="Arial" panose="020B0604020202020204" pitchFamily="34" charset="0"/>
                <a:cs typeface="Arial" panose="020B0604020202020204" pitchFamily="34" charset="0"/>
              </a:rPr>
              <a:t>Necessity</a:t>
            </a:r>
            <a:endParaRPr lang="zh-CN" altLang="en-US" sz="1000" kern="1200" dirty="0">
              <a:solidFill>
                <a:schemeClr val="bg1"/>
              </a:solidFill>
            </a:endParaRPr>
          </a:p>
        </p:txBody>
      </p:sp>
      <p:sp>
        <p:nvSpPr>
          <p:cNvPr id="18" name="矩形 17">
            <a:extLst>
              <a:ext uri="{FF2B5EF4-FFF2-40B4-BE49-F238E27FC236}">
                <a16:creationId xmlns:a16="http://schemas.microsoft.com/office/drawing/2014/main" id="{73192EB0-9B00-4255-B98E-30E9A25447F5}"/>
              </a:ext>
            </a:extLst>
          </p:cNvPr>
          <p:cNvSpPr/>
          <p:nvPr/>
        </p:nvSpPr>
        <p:spPr>
          <a:xfrm>
            <a:off x="8108658" y="6498771"/>
            <a:ext cx="4228910" cy="707886"/>
          </a:xfrm>
          <a:prstGeom prst="rect">
            <a:avLst/>
          </a:prstGeom>
        </p:spPr>
        <p:txBody>
          <a:bodyPr wrap="square">
            <a:spAutoFit/>
          </a:bodyPr>
          <a:lstStyle/>
          <a:p>
            <a:r>
              <a:rPr lang="en-US" altLang="zh-CN" sz="1000" dirty="0">
                <a:latin typeface="Times New Roman" panose="02020603050405020304" pitchFamily="18" charset="0"/>
                <a:ea typeface="等线" panose="02010600030101010101" pitchFamily="2" charset="-122"/>
              </a:rPr>
              <a:t>[1]: R1-2308729, TR38.869v040, section 9.1</a:t>
            </a:r>
          </a:p>
          <a:p>
            <a:r>
              <a:rPr lang="en-US" altLang="zh-CN" sz="1000" dirty="0">
                <a:latin typeface="Times New Roman" panose="02020603050405020304" pitchFamily="18" charset="0"/>
                <a:ea typeface="等线" panose="02010600030101010101" pitchFamily="2" charset="-122"/>
              </a:rPr>
              <a:t>[2]: R1-2308729, TR38.869v040, section 9.3</a:t>
            </a:r>
          </a:p>
          <a:p>
            <a:endParaRPr lang="en-US" altLang="zh-CN" sz="1000" dirty="0">
              <a:latin typeface="Times New Roman" panose="02020603050405020304" pitchFamily="18" charset="0"/>
              <a:ea typeface="等线" panose="02010600030101010101" pitchFamily="2" charset="-122"/>
            </a:endParaRPr>
          </a:p>
          <a:p>
            <a:r>
              <a:rPr lang="en-US" altLang="zh-CN" sz="1000" dirty="0">
                <a:latin typeface="Times New Roman" panose="02020603050405020304" pitchFamily="18" charset="0"/>
                <a:ea typeface="等线" panose="02010600030101010101" pitchFamily="2" charset="-122"/>
              </a:rPr>
              <a:t>	 		.</a:t>
            </a:r>
          </a:p>
        </p:txBody>
      </p:sp>
      <p:sp>
        <p:nvSpPr>
          <p:cNvPr id="20" name="矩形 19">
            <a:extLst>
              <a:ext uri="{FF2B5EF4-FFF2-40B4-BE49-F238E27FC236}">
                <a16:creationId xmlns:a16="http://schemas.microsoft.com/office/drawing/2014/main" id="{A47907F4-AA0D-4367-814F-750F8869F81A}"/>
              </a:ext>
            </a:extLst>
          </p:cNvPr>
          <p:cNvSpPr/>
          <p:nvPr/>
        </p:nvSpPr>
        <p:spPr>
          <a:xfrm>
            <a:off x="1063431" y="3426426"/>
            <a:ext cx="10567825" cy="2523768"/>
          </a:xfrm>
          <a:prstGeom prst="rect">
            <a:avLst/>
          </a:prstGeom>
        </p:spPr>
        <p:txBody>
          <a:bodyPr wrap="square">
            <a:spAutoFit/>
          </a:bodyPr>
          <a:lstStyle/>
          <a:p>
            <a:pPr marL="285750" indent="-285750">
              <a:spcAft>
                <a:spcPts val="600"/>
              </a:spcAft>
              <a:buFont typeface="Arial" panose="020B0604020202020204" pitchFamily="34" charset="0"/>
              <a:buChar char="•"/>
            </a:pPr>
            <a:r>
              <a:rPr lang="en-US" altLang="zh-CN" b="1" dirty="0">
                <a:latin typeface="Times New Roman" panose="02020603050405020304" pitchFamily="18" charset="0"/>
                <a:cs typeface="Times New Roman" panose="02020603050405020304" pitchFamily="18" charset="0"/>
              </a:rPr>
              <a:t>RAN1 studied measurement metrics, and evaluated RSRP&amp;RSRQ measurement accuracy: </a:t>
            </a:r>
          </a:p>
          <a:p>
            <a:pPr marL="742950" lvl="1" indent="-285750">
              <a:spcAft>
                <a:spcPts val="600"/>
              </a:spcAft>
              <a:buFont typeface="Arial" panose="020B0604020202020204" pitchFamily="34" charset="0"/>
              <a:buChar char="•"/>
            </a:pPr>
            <a:r>
              <a:rPr lang="en-GB" altLang="zh-CN" sz="1400" kern="0" dirty="0">
                <a:latin typeface="Times New Roman" panose="02020603050405020304" pitchFamily="18" charset="0"/>
                <a:ea typeface="Malgun Gothic" panose="020B0503020000020004" pitchFamily="34" charset="-127"/>
              </a:rPr>
              <a:t>RSRP&amp;RSRQ for LP-SS: with SNR target X= {-3, -6, -9, -11} dB, depending on 90% accuracy of 3 or 5 dB, different number symbols (1 -70) spread over 1-5 periods is required for TDL-C channel. With SNR target X= {-9, -11} dB, and depending on 90% accuracy of 3 or 5 dB, different number symbols (1 -20) spread over 1-3 periods is required for AWGN channel </a:t>
            </a:r>
            <a:r>
              <a:rPr lang="en-US" altLang="zh-CN" sz="1400" b="1" dirty="0">
                <a:latin typeface="Times New Roman" panose="02020603050405020304" pitchFamily="18" charset="0"/>
                <a:cs typeface="Times New Roman" panose="02020603050405020304" pitchFamily="18" charset="0"/>
              </a:rPr>
              <a:t> </a:t>
            </a:r>
            <a:r>
              <a:rPr lang="en-US" altLang="zh-CN" sz="1400" baseline="30000" dirty="0">
                <a:latin typeface="Times New Roman" panose="02020603050405020304" pitchFamily="18" charset="0"/>
                <a:cs typeface="Times New Roman" panose="02020603050405020304" pitchFamily="18" charset="0"/>
              </a:rPr>
              <a:t>[2] </a:t>
            </a:r>
            <a:r>
              <a:rPr lang="en-GB" altLang="zh-CN" sz="1400" kern="0" dirty="0">
                <a:latin typeface="Times New Roman" panose="02020603050405020304" pitchFamily="18" charset="0"/>
                <a:ea typeface="Malgun Gothic" panose="020B0503020000020004" pitchFamily="34" charset="-127"/>
              </a:rPr>
              <a:t>.</a:t>
            </a:r>
          </a:p>
          <a:p>
            <a:pPr marL="742950" lvl="1" indent="-285750">
              <a:spcAft>
                <a:spcPts val="600"/>
              </a:spcAft>
              <a:buFont typeface="Arial" panose="020B0604020202020204" pitchFamily="34" charset="0"/>
              <a:buChar char="•"/>
            </a:pPr>
            <a:r>
              <a:rPr lang="en-GB" altLang="zh-CN" sz="1400" kern="0" dirty="0">
                <a:latin typeface="Times New Roman" panose="02020603050405020304" pitchFamily="18" charset="0"/>
                <a:ea typeface="Malgun Gothic" panose="020B0503020000020004" pitchFamily="34" charset="-127"/>
              </a:rPr>
              <a:t>RSRP for SSS: with SNR target X= [-3, -6] dB, depending on 90% accuracy of 3dB, 1 OFDMA symbol in 1 period is required for TDL-C channel </a:t>
            </a:r>
            <a:r>
              <a:rPr lang="en-US" altLang="zh-CN" sz="1400" b="1" dirty="0">
                <a:latin typeface="Times New Roman" panose="02020603050405020304" pitchFamily="18" charset="0"/>
                <a:cs typeface="Times New Roman" panose="02020603050405020304" pitchFamily="18" charset="0"/>
              </a:rPr>
              <a:t> </a:t>
            </a:r>
            <a:r>
              <a:rPr lang="en-US" altLang="zh-CN" sz="1400" baseline="30000" dirty="0">
                <a:latin typeface="Times New Roman" panose="02020603050405020304" pitchFamily="18" charset="0"/>
                <a:cs typeface="Times New Roman" panose="02020603050405020304" pitchFamily="18" charset="0"/>
              </a:rPr>
              <a:t>[2] </a:t>
            </a:r>
            <a:r>
              <a:rPr lang="en-GB" altLang="zh-CN" sz="1400" kern="0" dirty="0">
                <a:latin typeface="Times New Roman" panose="02020603050405020304" pitchFamily="18" charset="0"/>
                <a:ea typeface="Malgun Gothic" panose="020B0503020000020004" pitchFamily="34" charset="-127"/>
              </a:rPr>
              <a:t>. </a:t>
            </a:r>
          </a:p>
          <a:p>
            <a:pPr marL="285750" lvl="1" indent="-285750">
              <a:spcAft>
                <a:spcPts val="600"/>
              </a:spcAft>
              <a:buFont typeface="Arial" panose="020B0604020202020204" pitchFamily="34" charset="0"/>
              <a:buChar char="•"/>
            </a:pPr>
            <a:r>
              <a:rPr lang="en-US" altLang="zh-CN" b="1" dirty="0">
                <a:latin typeface="Times New Roman" panose="02020603050405020304" pitchFamily="18" charset="0"/>
                <a:cs typeface="Times New Roman" panose="02020603050405020304" pitchFamily="18" charset="0"/>
              </a:rPr>
              <a:t>RAN2 studied relaxed RRM measurement on serving &amp; neighboring cell by MR, and measurement based on LP-SS by LP-WUR</a:t>
            </a:r>
          </a:p>
          <a:p>
            <a:pPr marL="742950" lvl="1" indent="-285750">
              <a:spcAft>
                <a:spcPts val="600"/>
              </a:spcAft>
              <a:buFont typeface="Arial" panose="020B0604020202020204" pitchFamily="34" charset="0"/>
              <a:buChar char="•"/>
            </a:pPr>
            <a:endParaRPr lang="en-US" altLang="zh-CN" sz="1400" dirty="0">
              <a:latin typeface="Times New Roman" panose="02020603050405020304" pitchFamily="18" charset="0"/>
              <a:cs typeface="Times New Roman" panose="02020603050405020304" pitchFamily="18" charset="0"/>
            </a:endParaRPr>
          </a:p>
        </p:txBody>
      </p:sp>
      <p:sp>
        <p:nvSpPr>
          <p:cNvPr id="21" name="任意多边形: 形状 20">
            <a:extLst>
              <a:ext uri="{FF2B5EF4-FFF2-40B4-BE49-F238E27FC236}">
                <a16:creationId xmlns:a16="http://schemas.microsoft.com/office/drawing/2014/main" id="{92277C2E-EA6D-47D4-A164-F9020A443C76}"/>
              </a:ext>
            </a:extLst>
          </p:cNvPr>
          <p:cNvSpPr/>
          <p:nvPr/>
        </p:nvSpPr>
        <p:spPr>
          <a:xfrm>
            <a:off x="560744" y="3310111"/>
            <a:ext cx="787033" cy="758209"/>
          </a:xfrm>
          <a:custGeom>
            <a:avLst/>
            <a:gdLst>
              <a:gd name="connsiteX0" fmla="*/ 0 w 658991"/>
              <a:gd name="connsiteY0" fmla="*/ 329496 h 658991"/>
              <a:gd name="connsiteX1" fmla="*/ 329496 w 658991"/>
              <a:gd name="connsiteY1" fmla="*/ 0 h 658991"/>
              <a:gd name="connsiteX2" fmla="*/ 658992 w 658991"/>
              <a:gd name="connsiteY2" fmla="*/ 329496 h 658991"/>
              <a:gd name="connsiteX3" fmla="*/ 329496 w 658991"/>
              <a:gd name="connsiteY3" fmla="*/ 658992 h 658991"/>
              <a:gd name="connsiteX4" fmla="*/ 0 w 658991"/>
              <a:gd name="connsiteY4" fmla="*/ 329496 h 6589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8991" h="658991">
                <a:moveTo>
                  <a:pt x="0" y="329496"/>
                </a:moveTo>
                <a:cubicBezTo>
                  <a:pt x="0" y="147520"/>
                  <a:pt x="147520" y="0"/>
                  <a:pt x="329496" y="0"/>
                </a:cubicBezTo>
                <a:cubicBezTo>
                  <a:pt x="511472" y="0"/>
                  <a:pt x="658992" y="147520"/>
                  <a:pt x="658992" y="329496"/>
                </a:cubicBezTo>
                <a:cubicBezTo>
                  <a:pt x="658992" y="511472"/>
                  <a:pt x="511472" y="658992"/>
                  <a:pt x="329496" y="658992"/>
                </a:cubicBezTo>
                <a:cubicBezTo>
                  <a:pt x="147520" y="658992"/>
                  <a:pt x="0" y="511472"/>
                  <a:pt x="0" y="329496"/>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6507" tIns="96507" rIns="96507" bIns="96507" numCol="1" spcCol="1270" anchor="ctr" anchorCtr="0">
            <a:noAutofit/>
          </a:bodyPr>
          <a:lstStyle/>
          <a:p>
            <a:pPr lvl="0" algn="ctr" defTabSz="666750">
              <a:lnSpc>
                <a:spcPct val="90000"/>
              </a:lnSpc>
              <a:spcBef>
                <a:spcPct val="0"/>
              </a:spcBef>
              <a:spcAft>
                <a:spcPct val="35000"/>
              </a:spcAft>
            </a:pPr>
            <a:r>
              <a:rPr lang="en-US" altLang="zh-CN" sz="900" b="1" kern="1200" dirty="0">
                <a:solidFill>
                  <a:schemeClr val="bg1"/>
                </a:solidFill>
                <a:latin typeface="Arial" panose="020B0604020202020204" pitchFamily="34" charset="0"/>
                <a:cs typeface="Arial" panose="020B0604020202020204" pitchFamily="34" charset="0"/>
              </a:rPr>
              <a:t>Study &amp; Evaluation</a:t>
            </a:r>
            <a:endParaRPr lang="zh-CN" altLang="en-US" sz="900" kern="1200" dirty="0">
              <a:solidFill>
                <a:schemeClr val="bg1"/>
              </a:solidFill>
            </a:endParaRPr>
          </a:p>
        </p:txBody>
      </p:sp>
    </p:spTree>
    <p:extLst>
      <p:ext uri="{BB962C8B-B14F-4D97-AF65-F5344CB8AC3E}">
        <p14:creationId xmlns:p14="http://schemas.microsoft.com/office/powerpoint/2010/main" val="20006797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a:extLst>
              <a:ext uri="{FF2B5EF4-FFF2-40B4-BE49-F238E27FC236}">
                <a16:creationId xmlns:a16="http://schemas.microsoft.com/office/drawing/2014/main" id="{61C98BC7-33B3-4FA7-BCAE-198C4E0126A1}"/>
              </a:ext>
            </a:extLst>
          </p:cNvPr>
          <p:cNvSpPr>
            <a:spLocks noGrp="1"/>
          </p:cNvSpPr>
          <p:nvPr>
            <p:ph type="body" sz="quarter" idx="62"/>
          </p:nvPr>
        </p:nvSpPr>
        <p:spPr/>
        <p:txBody>
          <a:bodyPr/>
          <a:lstStyle/>
          <a:p>
            <a:r>
              <a:rPr lang="en-US" dirty="0"/>
              <a:t>For RRC idle/inactive mode UE</a:t>
            </a:r>
          </a:p>
        </p:txBody>
      </p:sp>
      <p:sp>
        <p:nvSpPr>
          <p:cNvPr id="4" name="文本占位符 3">
            <a:extLst>
              <a:ext uri="{FF2B5EF4-FFF2-40B4-BE49-F238E27FC236}">
                <a16:creationId xmlns:a16="http://schemas.microsoft.com/office/drawing/2014/main" id="{F531B2B3-B78A-4E24-BF25-2ECBE09534E5}"/>
              </a:ext>
            </a:extLst>
          </p:cNvPr>
          <p:cNvSpPr>
            <a:spLocks noGrp="1"/>
          </p:cNvSpPr>
          <p:nvPr>
            <p:ph type="body" sz="quarter" idx="61"/>
          </p:nvPr>
        </p:nvSpPr>
        <p:spPr/>
        <p:txBody>
          <a:bodyPr/>
          <a:lstStyle/>
          <a:p>
            <a:r>
              <a:rPr lang="en-US" dirty="0"/>
              <a:t>SI Output and Conclusion: Procedure</a:t>
            </a:r>
          </a:p>
        </p:txBody>
      </p:sp>
      <p:sp>
        <p:nvSpPr>
          <p:cNvPr id="19" name="任意多边形: 形状 18">
            <a:extLst>
              <a:ext uri="{FF2B5EF4-FFF2-40B4-BE49-F238E27FC236}">
                <a16:creationId xmlns:a16="http://schemas.microsoft.com/office/drawing/2014/main" id="{93529493-B275-4C6F-BC94-ACE23F3F4618}"/>
              </a:ext>
            </a:extLst>
          </p:cNvPr>
          <p:cNvSpPr/>
          <p:nvPr/>
        </p:nvSpPr>
        <p:spPr>
          <a:xfrm>
            <a:off x="2032037" y="719666"/>
            <a:ext cx="3964841" cy="837943"/>
          </a:xfrm>
          <a:custGeom>
            <a:avLst/>
            <a:gdLst>
              <a:gd name="connsiteX0" fmla="*/ 0 w 3964841"/>
              <a:gd name="connsiteY0" fmla="*/ 0 h 837943"/>
              <a:gd name="connsiteX1" fmla="*/ 3964841 w 3964841"/>
              <a:gd name="connsiteY1" fmla="*/ 0 h 837943"/>
              <a:gd name="connsiteX2" fmla="*/ 3964841 w 3964841"/>
              <a:gd name="connsiteY2" fmla="*/ 837943 h 837943"/>
              <a:gd name="connsiteX3" fmla="*/ 0 w 3964841"/>
              <a:gd name="connsiteY3" fmla="*/ 837943 h 837943"/>
              <a:gd name="connsiteX4" fmla="*/ 0 w 3964841"/>
              <a:gd name="connsiteY4" fmla="*/ 0 h 8379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4841" h="837943">
                <a:moveTo>
                  <a:pt x="0" y="0"/>
                </a:moveTo>
                <a:lnTo>
                  <a:pt x="3964841" y="0"/>
                </a:lnTo>
                <a:lnTo>
                  <a:pt x="3964841" y="837943"/>
                </a:lnTo>
                <a:lnTo>
                  <a:pt x="0" y="83794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91440" tIns="60960" rIns="91440" bIns="60960" numCol="1" spcCol="1270" anchor="ctr" anchorCtr="0">
            <a:noAutofit/>
          </a:bodyPr>
          <a:lstStyle/>
          <a:p>
            <a:pPr marL="0" lvl="0" indent="0" algn="l" defTabSz="2133600">
              <a:lnSpc>
                <a:spcPct val="90000"/>
              </a:lnSpc>
              <a:spcBef>
                <a:spcPct val="0"/>
              </a:spcBef>
              <a:spcAft>
                <a:spcPct val="35000"/>
              </a:spcAft>
              <a:buNone/>
            </a:pPr>
            <a:endParaRPr lang="en-US" sz="4800" kern="1200"/>
          </a:p>
        </p:txBody>
      </p:sp>
      <p:sp>
        <p:nvSpPr>
          <p:cNvPr id="26" name="任意多边形: 形状 25">
            <a:extLst>
              <a:ext uri="{FF2B5EF4-FFF2-40B4-BE49-F238E27FC236}">
                <a16:creationId xmlns:a16="http://schemas.microsoft.com/office/drawing/2014/main" id="{43D8FF07-91D9-407B-8871-2B342F161F84}"/>
              </a:ext>
            </a:extLst>
          </p:cNvPr>
          <p:cNvSpPr/>
          <p:nvPr/>
        </p:nvSpPr>
        <p:spPr>
          <a:xfrm>
            <a:off x="1011657" y="1620849"/>
            <a:ext cx="10422826" cy="1167651"/>
          </a:xfrm>
          <a:custGeom>
            <a:avLst/>
            <a:gdLst>
              <a:gd name="connsiteX0" fmla="*/ 0 w 988486"/>
              <a:gd name="connsiteY0" fmla="*/ 0 h 659320"/>
              <a:gd name="connsiteX1" fmla="*/ 988486 w 988486"/>
              <a:gd name="connsiteY1" fmla="*/ 0 h 659320"/>
              <a:gd name="connsiteX2" fmla="*/ 988486 w 988486"/>
              <a:gd name="connsiteY2" fmla="*/ 659320 h 659320"/>
              <a:gd name="connsiteX3" fmla="*/ 0 w 988486"/>
              <a:gd name="connsiteY3" fmla="*/ 659320 h 659320"/>
              <a:gd name="connsiteX4" fmla="*/ 0 w 988486"/>
              <a:gd name="connsiteY4" fmla="*/ 0 h 659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8486" h="659320">
                <a:moveTo>
                  <a:pt x="0" y="0"/>
                </a:moveTo>
                <a:lnTo>
                  <a:pt x="988486" y="0"/>
                </a:lnTo>
                <a:lnTo>
                  <a:pt x="988486" y="659320"/>
                </a:lnTo>
                <a:lnTo>
                  <a:pt x="0" y="659320"/>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58157" tIns="156464" rIns="156465" bIns="156464" numCol="1" spcCol="1270" anchor="ctr" anchorCtr="0">
            <a:noAutofit/>
          </a:bodyPr>
          <a:lstStyle/>
          <a:p>
            <a:endParaRPr lang="zh-CN" altLang="en-US" sz="2200" kern="1200" dirty="0"/>
          </a:p>
        </p:txBody>
      </p:sp>
      <p:sp>
        <p:nvSpPr>
          <p:cNvPr id="10" name="任意多边形: 形状 9">
            <a:extLst>
              <a:ext uri="{FF2B5EF4-FFF2-40B4-BE49-F238E27FC236}">
                <a16:creationId xmlns:a16="http://schemas.microsoft.com/office/drawing/2014/main" id="{7BB13C12-73E9-4D5D-B0FA-DB2E1CEB923A}"/>
              </a:ext>
            </a:extLst>
          </p:cNvPr>
          <p:cNvSpPr/>
          <p:nvPr/>
        </p:nvSpPr>
        <p:spPr>
          <a:xfrm>
            <a:off x="1036991" y="3120010"/>
            <a:ext cx="10422826" cy="2453968"/>
          </a:xfrm>
          <a:custGeom>
            <a:avLst/>
            <a:gdLst>
              <a:gd name="connsiteX0" fmla="*/ 0 w 988486"/>
              <a:gd name="connsiteY0" fmla="*/ 0 h 659320"/>
              <a:gd name="connsiteX1" fmla="*/ 988486 w 988486"/>
              <a:gd name="connsiteY1" fmla="*/ 0 h 659320"/>
              <a:gd name="connsiteX2" fmla="*/ 988486 w 988486"/>
              <a:gd name="connsiteY2" fmla="*/ 659320 h 659320"/>
              <a:gd name="connsiteX3" fmla="*/ 0 w 988486"/>
              <a:gd name="connsiteY3" fmla="*/ 659320 h 659320"/>
              <a:gd name="connsiteX4" fmla="*/ 0 w 988486"/>
              <a:gd name="connsiteY4" fmla="*/ 0 h 659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8486" h="659320">
                <a:moveTo>
                  <a:pt x="0" y="0"/>
                </a:moveTo>
                <a:lnTo>
                  <a:pt x="988486" y="0"/>
                </a:lnTo>
                <a:lnTo>
                  <a:pt x="988486" y="659320"/>
                </a:lnTo>
                <a:lnTo>
                  <a:pt x="0" y="659320"/>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58157" tIns="156464" rIns="156465" bIns="156464" numCol="1" spcCol="1270" anchor="ctr" anchorCtr="0">
            <a:noAutofit/>
          </a:bodyPr>
          <a:lstStyle/>
          <a:p>
            <a:endParaRPr lang="zh-CN" altLang="en-US" sz="2200" kern="1200" dirty="0"/>
          </a:p>
        </p:txBody>
      </p:sp>
      <p:grpSp>
        <p:nvGrpSpPr>
          <p:cNvPr id="33" name="组合 32">
            <a:extLst>
              <a:ext uri="{FF2B5EF4-FFF2-40B4-BE49-F238E27FC236}">
                <a16:creationId xmlns:a16="http://schemas.microsoft.com/office/drawing/2014/main" id="{2AB43846-F9D3-4030-B45C-638C02C2E50D}"/>
              </a:ext>
            </a:extLst>
          </p:cNvPr>
          <p:cNvGrpSpPr/>
          <p:nvPr/>
        </p:nvGrpSpPr>
        <p:grpSpPr>
          <a:xfrm>
            <a:off x="616149" y="5620816"/>
            <a:ext cx="10761457" cy="805945"/>
            <a:chOff x="1227751" y="4865929"/>
            <a:chExt cx="5247958" cy="1168208"/>
          </a:xfrm>
        </p:grpSpPr>
        <p:sp>
          <p:nvSpPr>
            <p:cNvPr id="34" name="任意多边形: 形状 33">
              <a:extLst>
                <a:ext uri="{FF2B5EF4-FFF2-40B4-BE49-F238E27FC236}">
                  <a16:creationId xmlns:a16="http://schemas.microsoft.com/office/drawing/2014/main" id="{4127CFB6-819B-4116-ACB7-F986B30135C8}"/>
                </a:ext>
              </a:extLst>
            </p:cNvPr>
            <p:cNvSpPr/>
            <p:nvPr/>
          </p:nvSpPr>
          <p:spPr>
            <a:xfrm>
              <a:off x="1627246" y="5052285"/>
              <a:ext cx="4848463" cy="981852"/>
            </a:xfrm>
            <a:custGeom>
              <a:avLst/>
              <a:gdLst>
                <a:gd name="connsiteX0" fmla="*/ 0 w 4465319"/>
                <a:gd name="connsiteY0" fmla="*/ 0 h 1395412"/>
                <a:gd name="connsiteX1" fmla="*/ 4465319 w 4465319"/>
                <a:gd name="connsiteY1" fmla="*/ 0 h 1395412"/>
                <a:gd name="connsiteX2" fmla="*/ 4465319 w 4465319"/>
                <a:gd name="connsiteY2" fmla="*/ 1395412 h 1395412"/>
                <a:gd name="connsiteX3" fmla="*/ 0 w 4465319"/>
                <a:gd name="connsiteY3" fmla="*/ 1395412 h 1395412"/>
                <a:gd name="connsiteX4" fmla="*/ 0 w 4465319"/>
                <a:gd name="connsiteY4" fmla="*/ 0 h 13954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65319" h="1395412">
                  <a:moveTo>
                    <a:pt x="0" y="0"/>
                  </a:moveTo>
                  <a:lnTo>
                    <a:pt x="4465319" y="0"/>
                  </a:lnTo>
                  <a:lnTo>
                    <a:pt x="4465319" y="1395412"/>
                  </a:lnTo>
                  <a:lnTo>
                    <a:pt x="0" y="1395412"/>
                  </a:lnTo>
                  <a:lnTo>
                    <a:pt x="0" y="0"/>
                  </a:lnTo>
                  <a:close/>
                </a:path>
              </a:pathLst>
            </a:custGeom>
          </p:spPr>
          <p:style>
            <a:lnRef idx="1">
              <a:schemeClr val="accent1">
                <a:hueOff val="0"/>
                <a:satOff val="0"/>
                <a:lumOff val="0"/>
                <a:alphaOff val="0"/>
              </a:schemeClr>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945159" tIns="236220" rIns="236220" bIns="236220" numCol="1" spcCol="1270" anchor="ctr" anchorCtr="0">
              <a:noAutofit/>
            </a:bodyPr>
            <a:lstStyle/>
            <a:p>
              <a:pPr marL="0" lvl="0" indent="0" algn="l" defTabSz="2755900">
                <a:lnSpc>
                  <a:spcPct val="90000"/>
                </a:lnSpc>
                <a:spcBef>
                  <a:spcPct val="0"/>
                </a:spcBef>
                <a:spcAft>
                  <a:spcPct val="35000"/>
                </a:spcAft>
                <a:buNone/>
              </a:pPr>
              <a:endParaRPr lang="en-US" sz="6200" kern="1200" dirty="0"/>
            </a:p>
          </p:txBody>
        </p:sp>
        <p:sp>
          <p:nvSpPr>
            <p:cNvPr id="35" name="矩形 34">
              <a:extLst>
                <a:ext uri="{FF2B5EF4-FFF2-40B4-BE49-F238E27FC236}">
                  <a16:creationId xmlns:a16="http://schemas.microsoft.com/office/drawing/2014/main" id="{B68D262B-0EEE-401A-AA85-29380CAA2AC7}"/>
                </a:ext>
              </a:extLst>
            </p:cNvPr>
            <p:cNvSpPr/>
            <p:nvPr/>
          </p:nvSpPr>
          <p:spPr>
            <a:xfrm>
              <a:off x="1227751" y="4936026"/>
              <a:ext cx="810212" cy="373209"/>
            </a:xfrm>
            <a:prstGeom prst="rect">
              <a:avLst/>
            </a:prstGeom>
            <a:solidFill>
              <a:schemeClr val="accent5">
                <a:lumMod val="20000"/>
                <a:lumOff val="80000"/>
              </a:schemeClr>
            </a:solidFill>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36" name="文本框 35">
              <a:extLst>
                <a:ext uri="{FF2B5EF4-FFF2-40B4-BE49-F238E27FC236}">
                  <a16:creationId xmlns:a16="http://schemas.microsoft.com/office/drawing/2014/main" id="{A0DCA34A-7186-407B-8F91-DC096E6E8B43}"/>
                </a:ext>
              </a:extLst>
            </p:cNvPr>
            <p:cNvSpPr txBox="1"/>
            <p:nvPr/>
          </p:nvSpPr>
          <p:spPr>
            <a:xfrm>
              <a:off x="1411104" y="4865929"/>
              <a:ext cx="956800" cy="338554"/>
            </a:xfrm>
            <a:prstGeom prst="rect">
              <a:avLst/>
            </a:prstGeom>
            <a:noFill/>
          </p:spPr>
          <p:txBody>
            <a:bodyPr wrap="none" rtlCol="0">
              <a:spAutoFit/>
            </a:bodyPr>
            <a:lstStyle/>
            <a:p>
              <a:r>
                <a:rPr lang="en-US" sz="1600" b="1" dirty="0">
                  <a:latin typeface="Times New Roman" panose="02020603050405020304" pitchFamily="18" charset="0"/>
                  <a:cs typeface="Times New Roman" panose="02020603050405020304" pitchFamily="18" charset="0"/>
                </a:rPr>
                <a:t>Proposal</a:t>
              </a:r>
            </a:p>
          </p:txBody>
        </p:sp>
      </p:grpSp>
      <p:sp>
        <p:nvSpPr>
          <p:cNvPr id="37" name="文本框 36">
            <a:extLst>
              <a:ext uri="{FF2B5EF4-FFF2-40B4-BE49-F238E27FC236}">
                <a16:creationId xmlns:a16="http://schemas.microsoft.com/office/drawing/2014/main" id="{00F91537-6F70-46E7-BC84-35D5F2E0F63D}"/>
              </a:ext>
            </a:extLst>
          </p:cNvPr>
          <p:cNvSpPr txBox="1"/>
          <p:nvPr/>
        </p:nvSpPr>
        <p:spPr>
          <a:xfrm>
            <a:off x="1758213" y="5841984"/>
            <a:ext cx="9462174" cy="584775"/>
          </a:xfrm>
          <a:prstGeom prst="rect">
            <a:avLst/>
          </a:prstGeom>
          <a:noFill/>
        </p:spPr>
        <p:txBody>
          <a:bodyPr wrap="square" rtlCol="0">
            <a:spAutoFit/>
          </a:bodyPr>
          <a:lstStyle/>
          <a:p>
            <a:r>
              <a:rPr lang="en-US" altLang="zh-CN" sz="1600" kern="0" dirty="0">
                <a:latin typeface="Times New Roman" panose="02020603050405020304" pitchFamily="18" charset="0"/>
                <a:ea typeface="等线" panose="02010600030101010101" pitchFamily="2" charset="-122"/>
                <a:cs typeface="Times New Roman" panose="02020603050405020304" pitchFamily="18" charset="0"/>
              </a:rPr>
              <a:t>For RRC idle/inactive mode, specify necessary procedures to allow UE MR (Main receiver) paging monitoring triggered by LP-WUS including the mechanisms to activate/deactivate the LP-WUS monitoring in Rel-19 WI</a:t>
            </a:r>
            <a:endParaRPr lang="en-US" altLang="zh-CN" sz="1600" dirty="0">
              <a:latin typeface="Times New Roman" panose="02020603050405020304" pitchFamily="18" charset="0"/>
              <a:cs typeface="Times New Roman" panose="02020603050405020304" pitchFamily="18" charset="0"/>
            </a:endParaRPr>
          </a:p>
        </p:txBody>
      </p:sp>
      <p:sp>
        <p:nvSpPr>
          <p:cNvPr id="38" name="文本框 37">
            <a:extLst>
              <a:ext uri="{FF2B5EF4-FFF2-40B4-BE49-F238E27FC236}">
                <a16:creationId xmlns:a16="http://schemas.microsoft.com/office/drawing/2014/main" id="{1CD5B480-BC7C-4449-925D-CB54313E7CDE}"/>
              </a:ext>
            </a:extLst>
          </p:cNvPr>
          <p:cNvSpPr txBox="1"/>
          <p:nvPr/>
        </p:nvSpPr>
        <p:spPr>
          <a:xfrm>
            <a:off x="1036991" y="3239334"/>
            <a:ext cx="5502957" cy="2262158"/>
          </a:xfrm>
          <a:prstGeom prst="rect">
            <a:avLst/>
          </a:prstGeom>
          <a:noFill/>
        </p:spPr>
        <p:txBody>
          <a:bodyPr wrap="square">
            <a:spAutoFit/>
          </a:bodyPr>
          <a:lstStyle/>
          <a:p>
            <a:pPr marL="285750" indent="-285750" algn="just">
              <a:spcAft>
                <a:spcPts val="600"/>
              </a:spcAft>
              <a:buFont typeface="Arial" panose="020B0604020202020204" pitchFamily="34" charset="0"/>
              <a:buChar char="•"/>
            </a:pPr>
            <a:r>
              <a:rPr lang="en-US" altLang="zh-CN" b="1" dirty="0">
                <a:latin typeface="Times New Roman" panose="02020603050405020304" pitchFamily="18" charset="0"/>
                <a:cs typeface="Times New Roman" panose="02020603050405020304" pitchFamily="18" charset="0"/>
              </a:rPr>
              <a:t>RAN1 &amp; RAN2 studied:</a:t>
            </a:r>
          </a:p>
          <a:p>
            <a:pPr marL="742950" lvl="1" indent="-285750">
              <a:spcAft>
                <a:spcPts val="600"/>
              </a:spcAft>
              <a:buFont typeface="Arial" panose="020B0604020202020204" pitchFamily="34" charset="0"/>
              <a:buChar char="•"/>
            </a:pPr>
            <a:r>
              <a:rPr lang="en-US" altLang="zh-CN" b="1" dirty="0">
                <a:latin typeface="Times New Roman" panose="02020603050405020304" pitchFamily="18" charset="0"/>
                <a:cs typeface="Times New Roman" panose="02020603050405020304" pitchFamily="18" charset="0"/>
              </a:rPr>
              <a:t>LP-WUS monitoring </a:t>
            </a:r>
            <a:r>
              <a:rPr lang="en-US" altLang="zh-CN" dirty="0">
                <a:latin typeface="Times New Roman" panose="02020603050405020304" pitchFamily="18" charset="0"/>
                <a:cs typeface="Times New Roman" panose="02020603050405020304" pitchFamily="18" charset="0"/>
              </a:rPr>
              <a:t>including LP-WUS </a:t>
            </a:r>
            <a:r>
              <a:rPr lang="en-US" altLang="zh-CN" b="1" dirty="0">
                <a:latin typeface="Times New Roman" panose="02020603050405020304" pitchFamily="18" charset="0"/>
                <a:cs typeface="Times New Roman" panose="02020603050405020304" pitchFamily="18" charset="0"/>
              </a:rPr>
              <a:t>Activation and deactivation </a:t>
            </a:r>
          </a:p>
          <a:p>
            <a:pPr marL="742950" lvl="1" indent="-285750">
              <a:spcAft>
                <a:spcPts val="600"/>
              </a:spcAft>
              <a:buFont typeface="Arial" panose="020B0604020202020204" pitchFamily="34" charset="0"/>
              <a:buChar char="•"/>
            </a:pPr>
            <a:r>
              <a:rPr lang="en-US" altLang="zh-CN" b="1" dirty="0">
                <a:latin typeface="Times New Roman" panose="02020603050405020304" pitchFamily="18" charset="0"/>
                <a:cs typeface="Times New Roman" panose="02020603050405020304" pitchFamily="18" charset="0"/>
              </a:rPr>
              <a:t>Fallback</a:t>
            </a:r>
            <a:r>
              <a:rPr lang="en-US" altLang="zh-CN" dirty="0">
                <a:latin typeface="Times New Roman" panose="02020603050405020304" pitchFamily="18" charset="0"/>
                <a:cs typeface="Times New Roman" panose="02020603050405020304" pitchFamily="18" charset="0"/>
              </a:rPr>
              <a:t> to legacy operation after exiting LP-WUS monitoring</a:t>
            </a:r>
          </a:p>
          <a:p>
            <a:pPr marL="742950" lvl="1" indent="-285750">
              <a:spcAft>
                <a:spcPts val="600"/>
              </a:spcAft>
              <a:buFont typeface="Arial" panose="020B0604020202020204" pitchFamily="34" charset="0"/>
              <a:buChar char="•"/>
            </a:pPr>
            <a:r>
              <a:rPr lang="en-US" altLang="zh-CN" dirty="0">
                <a:latin typeface="Times New Roman" panose="02020603050405020304" pitchFamily="18" charset="0"/>
                <a:cs typeface="Times New Roman" panose="02020603050405020304" pitchFamily="18" charset="0"/>
              </a:rPr>
              <a:t>UE </a:t>
            </a:r>
            <a:r>
              <a:rPr lang="en-US" altLang="zh-CN" b="1" dirty="0">
                <a:latin typeface="Times New Roman" panose="02020603050405020304" pitchFamily="18" charset="0"/>
                <a:cs typeface="Times New Roman" panose="02020603050405020304" pitchFamily="18" charset="0"/>
              </a:rPr>
              <a:t>MR performs PO monitoring or performs PEI monitoring </a:t>
            </a:r>
            <a:r>
              <a:rPr lang="en-US" altLang="zh-CN" dirty="0">
                <a:latin typeface="Times New Roman" panose="02020603050405020304" pitchFamily="18" charset="0"/>
                <a:cs typeface="Times New Roman" panose="02020603050405020304" pitchFamily="18" charset="0"/>
              </a:rPr>
              <a:t>after detecting LP-WUS</a:t>
            </a:r>
          </a:p>
        </p:txBody>
      </p:sp>
      <p:sp>
        <p:nvSpPr>
          <p:cNvPr id="21" name="任意多边形: 形状 20">
            <a:extLst>
              <a:ext uri="{FF2B5EF4-FFF2-40B4-BE49-F238E27FC236}">
                <a16:creationId xmlns:a16="http://schemas.microsoft.com/office/drawing/2014/main" id="{C75C77A8-7D3B-45DD-8BAB-27485078400C}"/>
              </a:ext>
            </a:extLst>
          </p:cNvPr>
          <p:cNvSpPr/>
          <p:nvPr/>
        </p:nvSpPr>
        <p:spPr>
          <a:xfrm>
            <a:off x="585698" y="2867049"/>
            <a:ext cx="787033" cy="758209"/>
          </a:xfrm>
          <a:custGeom>
            <a:avLst/>
            <a:gdLst>
              <a:gd name="connsiteX0" fmla="*/ 0 w 658991"/>
              <a:gd name="connsiteY0" fmla="*/ 329496 h 658991"/>
              <a:gd name="connsiteX1" fmla="*/ 329496 w 658991"/>
              <a:gd name="connsiteY1" fmla="*/ 0 h 658991"/>
              <a:gd name="connsiteX2" fmla="*/ 658992 w 658991"/>
              <a:gd name="connsiteY2" fmla="*/ 329496 h 658991"/>
              <a:gd name="connsiteX3" fmla="*/ 329496 w 658991"/>
              <a:gd name="connsiteY3" fmla="*/ 658992 h 658991"/>
              <a:gd name="connsiteX4" fmla="*/ 0 w 658991"/>
              <a:gd name="connsiteY4" fmla="*/ 329496 h 6589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8991" h="658991">
                <a:moveTo>
                  <a:pt x="0" y="329496"/>
                </a:moveTo>
                <a:cubicBezTo>
                  <a:pt x="0" y="147520"/>
                  <a:pt x="147520" y="0"/>
                  <a:pt x="329496" y="0"/>
                </a:cubicBezTo>
                <a:cubicBezTo>
                  <a:pt x="511472" y="0"/>
                  <a:pt x="658992" y="147520"/>
                  <a:pt x="658992" y="329496"/>
                </a:cubicBezTo>
                <a:cubicBezTo>
                  <a:pt x="658992" y="511472"/>
                  <a:pt x="511472" y="658992"/>
                  <a:pt x="329496" y="658992"/>
                </a:cubicBezTo>
                <a:cubicBezTo>
                  <a:pt x="147520" y="658992"/>
                  <a:pt x="0" y="511472"/>
                  <a:pt x="0" y="329496"/>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6507" tIns="96507" rIns="96507" bIns="96507" numCol="1" spcCol="1270" anchor="ctr" anchorCtr="0">
            <a:noAutofit/>
          </a:bodyPr>
          <a:lstStyle/>
          <a:p>
            <a:pPr lvl="0" algn="ctr" defTabSz="666750">
              <a:lnSpc>
                <a:spcPct val="90000"/>
              </a:lnSpc>
              <a:spcBef>
                <a:spcPct val="0"/>
              </a:spcBef>
              <a:spcAft>
                <a:spcPct val="35000"/>
              </a:spcAft>
            </a:pPr>
            <a:r>
              <a:rPr lang="en-US" altLang="zh-CN" sz="900" b="1" dirty="0">
                <a:solidFill>
                  <a:schemeClr val="bg1"/>
                </a:solidFill>
                <a:latin typeface="Arial" panose="020B0604020202020204" pitchFamily="34" charset="0"/>
                <a:cs typeface="Arial" panose="020B0604020202020204" pitchFamily="34" charset="0"/>
              </a:rPr>
              <a:t>Studied design</a:t>
            </a:r>
            <a:endParaRPr lang="zh-CN" altLang="en-US" sz="900" kern="1200" dirty="0">
              <a:solidFill>
                <a:schemeClr val="bg1"/>
              </a:solidFill>
            </a:endParaRPr>
          </a:p>
        </p:txBody>
      </p:sp>
      <p:sp>
        <p:nvSpPr>
          <p:cNvPr id="40" name="文本框 39">
            <a:extLst>
              <a:ext uri="{FF2B5EF4-FFF2-40B4-BE49-F238E27FC236}">
                <a16:creationId xmlns:a16="http://schemas.microsoft.com/office/drawing/2014/main" id="{2CC49BFE-44F4-4E60-B81A-D7815914D259}"/>
              </a:ext>
            </a:extLst>
          </p:cNvPr>
          <p:cNvSpPr txBox="1"/>
          <p:nvPr/>
        </p:nvSpPr>
        <p:spPr>
          <a:xfrm>
            <a:off x="1106564" y="1653422"/>
            <a:ext cx="10170700" cy="923330"/>
          </a:xfrm>
          <a:prstGeom prst="rect">
            <a:avLst/>
          </a:prstGeom>
          <a:noFill/>
        </p:spPr>
        <p:txBody>
          <a:bodyPr wrap="square">
            <a:spAutoFit/>
          </a:bodyPr>
          <a:lstStyle/>
          <a:p>
            <a:pPr marL="285750" indent="-285750" algn="just">
              <a:spcAft>
                <a:spcPts val="600"/>
              </a:spcAft>
              <a:buFont typeface="Arial" panose="020B0604020202020204" pitchFamily="34" charset="0"/>
              <a:buChar char="•"/>
            </a:pPr>
            <a:r>
              <a:rPr lang="en-US" altLang="zh-CN" b="1" dirty="0">
                <a:latin typeface="Times New Roman" panose="02020603050405020304" pitchFamily="18" charset="0"/>
                <a:cs typeface="Times New Roman" panose="02020603050405020304" pitchFamily="18" charset="0"/>
              </a:rPr>
              <a:t>RAN1 evaluated LP-WUS for RRC idle/inactive mode to trigger </a:t>
            </a:r>
            <a:r>
              <a:rPr lang="en-GB" altLang="zh-CN" b="1" dirty="0">
                <a:latin typeface="Times New Roman" panose="02020603050405020304" pitchFamily="18" charset="0"/>
                <a:cs typeface="Times New Roman" panose="02020603050405020304" pitchFamily="18" charset="0"/>
              </a:rPr>
              <a:t>UE MR paging monitoring</a:t>
            </a:r>
            <a:r>
              <a:rPr lang="en-US" altLang="zh-CN" b="1" kern="0" dirty="0">
                <a:latin typeface="Times New Roman" panose="02020603050405020304" pitchFamily="18" charset="0"/>
                <a:ea typeface="等线" panose="02010600030101010101" pitchFamily="2" charset="-122"/>
                <a:cs typeface="Times New Roman" panose="02020603050405020304" pitchFamily="18" charset="0"/>
              </a:rPr>
              <a:t>. </a:t>
            </a:r>
            <a:r>
              <a:rPr lang="en-GB" altLang="zh-CN" b="1" kern="0" dirty="0">
                <a:latin typeface="Times New Roman" panose="02020603050405020304" pitchFamily="18" charset="0"/>
                <a:ea typeface="等线" panose="02010600030101010101" pitchFamily="2" charset="-122"/>
                <a:cs typeface="Times New Roman" panose="02020603050405020304" pitchFamily="18" charset="0"/>
              </a:rPr>
              <a:t>With sufficient relaxation to MR RRM measurement</a:t>
            </a:r>
            <a:r>
              <a:rPr lang="en-US" altLang="zh-CN" b="1" kern="0" dirty="0">
                <a:latin typeface="Times New Roman" panose="02020603050405020304" pitchFamily="18" charset="0"/>
                <a:ea typeface="等线" panose="02010600030101010101" pitchFamily="2" charset="-122"/>
                <a:cs typeface="Times New Roman" panose="02020603050405020304" pitchFamily="18" charset="0"/>
              </a:rPr>
              <a:t>,</a:t>
            </a:r>
            <a:r>
              <a:rPr lang="zh-CN" altLang="en-US" b="1" kern="0" dirty="0">
                <a:latin typeface="Times New Roman" panose="02020603050405020304" pitchFamily="18" charset="0"/>
                <a:ea typeface="等线" panose="02010600030101010101" pitchFamily="2" charset="-122"/>
                <a:cs typeface="Times New Roman" panose="02020603050405020304" pitchFamily="18" charset="0"/>
              </a:rPr>
              <a:t> </a:t>
            </a:r>
            <a:r>
              <a:rPr lang="en-US" altLang="zh-CN" b="1" kern="0" dirty="0">
                <a:latin typeface="Times New Roman" panose="02020603050405020304" pitchFamily="18" charset="0"/>
                <a:ea typeface="等线" panose="02010600030101010101" pitchFamily="2" charset="-122"/>
                <a:cs typeface="Times New Roman" panose="02020603050405020304" pitchFamily="18" charset="0"/>
              </a:rPr>
              <a:t>RAN1 observed significant power gain for LP-WUS compared with I-DRX </a:t>
            </a:r>
            <a:r>
              <a:rPr lang="en-GB" altLang="zh-CN" b="1" kern="0" dirty="0">
                <a:latin typeface="Times New Roman" panose="02020603050405020304" pitchFamily="18" charset="0"/>
                <a:ea typeface="等线" panose="02010600030101010101" pitchFamily="2" charset="-122"/>
                <a:cs typeface="Times New Roman" panose="02020603050405020304" pitchFamily="18" charset="0"/>
              </a:rPr>
              <a:t>(details in Page 4 &amp;5 in this  slides)</a:t>
            </a:r>
            <a:endParaRPr lang="en-US" altLang="zh-CN" b="1" kern="0" dirty="0">
              <a:latin typeface="Times New Roman" panose="02020603050405020304" pitchFamily="18" charset="0"/>
              <a:ea typeface="等线" panose="02010600030101010101" pitchFamily="2" charset="-122"/>
              <a:cs typeface="Times New Roman" panose="02020603050405020304" pitchFamily="18" charset="0"/>
            </a:endParaRPr>
          </a:p>
        </p:txBody>
      </p:sp>
      <p:sp>
        <p:nvSpPr>
          <p:cNvPr id="32" name="任意多边形: 形状 31">
            <a:extLst>
              <a:ext uri="{FF2B5EF4-FFF2-40B4-BE49-F238E27FC236}">
                <a16:creationId xmlns:a16="http://schemas.microsoft.com/office/drawing/2014/main" id="{413123FA-77F7-4EA4-9FFE-8948D94909D2}"/>
              </a:ext>
            </a:extLst>
          </p:cNvPr>
          <p:cNvSpPr/>
          <p:nvPr/>
        </p:nvSpPr>
        <p:spPr>
          <a:xfrm>
            <a:off x="577253" y="1282759"/>
            <a:ext cx="787033" cy="758209"/>
          </a:xfrm>
          <a:custGeom>
            <a:avLst/>
            <a:gdLst>
              <a:gd name="connsiteX0" fmla="*/ 0 w 658991"/>
              <a:gd name="connsiteY0" fmla="*/ 329496 h 658991"/>
              <a:gd name="connsiteX1" fmla="*/ 329496 w 658991"/>
              <a:gd name="connsiteY1" fmla="*/ 0 h 658991"/>
              <a:gd name="connsiteX2" fmla="*/ 658992 w 658991"/>
              <a:gd name="connsiteY2" fmla="*/ 329496 h 658991"/>
              <a:gd name="connsiteX3" fmla="*/ 329496 w 658991"/>
              <a:gd name="connsiteY3" fmla="*/ 658992 h 658991"/>
              <a:gd name="connsiteX4" fmla="*/ 0 w 658991"/>
              <a:gd name="connsiteY4" fmla="*/ 329496 h 6589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8991" h="658991">
                <a:moveTo>
                  <a:pt x="0" y="329496"/>
                </a:moveTo>
                <a:cubicBezTo>
                  <a:pt x="0" y="147520"/>
                  <a:pt x="147520" y="0"/>
                  <a:pt x="329496" y="0"/>
                </a:cubicBezTo>
                <a:cubicBezTo>
                  <a:pt x="511472" y="0"/>
                  <a:pt x="658992" y="147520"/>
                  <a:pt x="658992" y="329496"/>
                </a:cubicBezTo>
                <a:cubicBezTo>
                  <a:pt x="658992" y="511472"/>
                  <a:pt x="511472" y="658992"/>
                  <a:pt x="329496" y="658992"/>
                </a:cubicBezTo>
                <a:cubicBezTo>
                  <a:pt x="147520" y="658992"/>
                  <a:pt x="0" y="511472"/>
                  <a:pt x="0" y="329496"/>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6507" tIns="96507" rIns="96507" bIns="96507" numCol="1" spcCol="1270" anchor="ctr" anchorCtr="0">
            <a:noAutofit/>
          </a:bodyPr>
          <a:lstStyle/>
          <a:p>
            <a:pPr lvl="0" algn="ctr" defTabSz="666750">
              <a:lnSpc>
                <a:spcPct val="90000"/>
              </a:lnSpc>
              <a:spcBef>
                <a:spcPct val="0"/>
              </a:spcBef>
              <a:spcAft>
                <a:spcPct val="35000"/>
              </a:spcAft>
            </a:pPr>
            <a:r>
              <a:rPr lang="en-US" altLang="zh-CN" sz="900" b="1" kern="1200" dirty="0">
                <a:solidFill>
                  <a:schemeClr val="bg1"/>
                </a:solidFill>
                <a:latin typeface="Arial" panose="020B0604020202020204" pitchFamily="34" charset="0"/>
                <a:cs typeface="Arial" panose="020B0604020202020204" pitchFamily="34" charset="0"/>
              </a:rPr>
              <a:t>Evaluation</a:t>
            </a:r>
            <a:endParaRPr lang="zh-CN" altLang="en-US" sz="900" kern="1200" dirty="0">
              <a:solidFill>
                <a:schemeClr val="bg1"/>
              </a:solidFill>
            </a:endParaRPr>
          </a:p>
        </p:txBody>
      </p:sp>
      <p:pic>
        <p:nvPicPr>
          <p:cNvPr id="2" name="图形 1">
            <a:extLst>
              <a:ext uri="{FF2B5EF4-FFF2-40B4-BE49-F238E27FC236}">
                <a16:creationId xmlns:a16="http://schemas.microsoft.com/office/drawing/2014/main" id="{717FC069-825B-4247-9F17-E1C3F9EFEA9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857999" y="3217176"/>
            <a:ext cx="4085485" cy="2381962"/>
          </a:xfrm>
          <a:prstGeom prst="rect">
            <a:avLst/>
          </a:prstGeom>
        </p:spPr>
      </p:pic>
    </p:spTree>
    <p:extLst>
      <p:ext uri="{BB962C8B-B14F-4D97-AF65-F5344CB8AC3E}">
        <p14:creationId xmlns:p14="http://schemas.microsoft.com/office/powerpoint/2010/main" val="39879405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a:extLst>
              <a:ext uri="{FF2B5EF4-FFF2-40B4-BE49-F238E27FC236}">
                <a16:creationId xmlns:a16="http://schemas.microsoft.com/office/drawing/2014/main" id="{61C98BC7-33B3-4FA7-BCAE-198C4E0126A1}"/>
              </a:ext>
            </a:extLst>
          </p:cNvPr>
          <p:cNvSpPr>
            <a:spLocks noGrp="1"/>
          </p:cNvSpPr>
          <p:nvPr>
            <p:ph type="body" sz="quarter" idx="62"/>
          </p:nvPr>
        </p:nvSpPr>
        <p:spPr/>
        <p:txBody>
          <a:bodyPr/>
          <a:lstStyle/>
          <a:p>
            <a:r>
              <a:rPr lang="en-US" altLang="zh-CN" dirty="0"/>
              <a:t>For RRC connected mode UE</a:t>
            </a:r>
          </a:p>
        </p:txBody>
      </p:sp>
      <p:sp>
        <p:nvSpPr>
          <p:cNvPr id="4" name="文本占位符 3">
            <a:extLst>
              <a:ext uri="{FF2B5EF4-FFF2-40B4-BE49-F238E27FC236}">
                <a16:creationId xmlns:a16="http://schemas.microsoft.com/office/drawing/2014/main" id="{F531B2B3-B78A-4E24-BF25-2ECBE09534E5}"/>
              </a:ext>
            </a:extLst>
          </p:cNvPr>
          <p:cNvSpPr>
            <a:spLocks noGrp="1"/>
          </p:cNvSpPr>
          <p:nvPr>
            <p:ph type="body" sz="quarter" idx="61"/>
          </p:nvPr>
        </p:nvSpPr>
        <p:spPr/>
        <p:txBody>
          <a:bodyPr/>
          <a:lstStyle/>
          <a:p>
            <a:r>
              <a:rPr lang="en-US" dirty="0"/>
              <a:t>SI Output and Conclusion</a:t>
            </a:r>
            <a:r>
              <a:rPr lang="en-US"/>
              <a:t>: Procedure</a:t>
            </a:r>
            <a:endParaRPr lang="en-US" dirty="0"/>
          </a:p>
        </p:txBody>
      </p:sp>
      <p:sp>
        <p:nvSpPr>
          <p:cNvPr id="19" name="任意多边形: 形状 18">
            <a:extLst>
              <a:ext uri="{FF2B5EF4-FFF2-40B4-BE49-F238E27FC236}">
                <a16:creationId xmlns:a16="http://schemas.microsoft.com/office/drawing/2014/main" id="{93529493-B275-4C6F-BC94-ACE23F3F4618}"/>
              </a:ext>
            </a:extLst>
          </p:cNvPr>
          <p:cNvSpPr/>
          <p:nvPr/>
        </p:nvSpPr>
        <p:spPr>
          <a:xfrm>
            <a:off x="2032037" y="719666"/>
            <a:ext cx="3964841" cy="837943"/>
          </a:xfrm>
          <a:custGeom>
            <a:avLst/>
            <a:gdLst>
              <a:gd name="connsiteX0" fmla="*/ 0 w 3964841"/>
              <a:gd name="connsiteY0" fmla="*/ 0 h 837943"/>
              <a:gd name="connsiteX1" fmla="*/ 3964841 w 3964841"/>
              <a:gd name="connsiteY1" fmla="*/ 0 h 837943"/>
              <a:gd name="connsiteX2" fmla="*/ 3964841 w 3964841"/>
              <a:gd name="connsiteY2" fmla="*/ 837943 h 837943"/>
              <a:gd name="connsiteX3" fmla="*/ 0 w 3964841"/>
              <a:gd name="connsiteY3" fmla="*/ 837943 h 837943"/>
              <a:gd name="connsiteX4" fmla="*/ 0 w 3964841"/>
              <a:gd name="connsiteY4" fmla="*/ 0 h 8379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4841" h="837943">
                <a:moveTo>
                  <a:pt x="0" y="0"/>
                </a:moveTo>
                <a:lnTo>
                  <a:pt x="3964841" y="0"/>
                </a:lnTo>
                <a:lnTo>
                  <a:pt x="3964841" y="837943"/>
                </a:lnTo>
                <a:lnTo>
                  <a:pt x="0" y="83794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91440" tIns="60960" rIns="91440" bIns="60960" numCol="1" spcCol="1270" anchor="ctr" anchorCtr="0">
            <a:noAutofit/>
          </a:bodyPr>
          <a:lstStyle/>
          <a:p>
            <a:pPr marL="0" lvl="0" indent="0" algn="l" defTabSz="2133600">
              <a:lnSpc>
                <a:spcPct val="90000"/>
              </a:lnSpc>
              <a:spcBef>
                <a:spcPct val="0"/>
              </a:spcBef>
              <a:spcAft>
                <a:spcPct val="35000"/>
              </a:spcAft>
              <a:buNone/>
            </a:pPr>
            <a:endParaRPr lang="en-US" sz="4800" kern="1200"/>
          </a:p>
        </p:txBody>
      </p:sp>
      <p:sp>
        <p:nvSpPr>
          <p:cNvPr id="26" name="任意多边形: 形状 25">
            <a:extLst>
              <a:ext uri="{FF2B5EF4-FFF2-40B4-BE49-F238E27FC236}">
                <a16:creationId xmlns:a16="http://schemas.microsoft.com/office/drawing/2014/main" id="{43D8FF07-91D9-407B-8871-2B342F161F84}"/>
              </a:ext>
            </a:extLst>
          </p:cNvPr>
          <p:cNvSpPr/>
          <p:nvPr/>
        </p:nvSpPr>
        <p:spPr>
          <a:xfrm>
            <a:off x="1011657" y="1620849"/>
            <a:ext cx="10422826" cy="1167651"/>
          </a:xfrm>
          <a:custGeom>
            <a:avLst/>
            <a:gdLst>
              <a:gd name="connsiteX0" fmla="*/ 0 w 988486"/>
              <a:gd name="connsiteY0" fmla="*/ 0 h 659320"/>
              <a:gd name="connsiteX1" fmla="*/ 988486 w 988486"/>
              <a:gd name="connsiteY1" fmla="*/ 0 h 659320"/>
              <a:gd name="connsiteX2" fmla="*/ 988486 w 988486"/>
              <a:gd name="connsiteY2" fmla="*/ 659320 h 659320"/>
              <a:gd name="connsiteX3" fmla="*/ 0 w 988486"/>
              <a:gd name="connsiteY3" fmla="*/ 659320 h 659320"/>
              <a:gd name="connsiteX4" fmla="*/ 0 w 988486"/>
              <a:gd name="connsiteY4" fmla="*/ 0 h 659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8486" h="659320">
                <a:moveTo>
                  <a:pt x="0" y="0"/>
                </a:moveTo>
                <a:lnTo>
                  <a:pt x="988486" y="0"/>
                </a:lnTo>
                <a:lnTo>
                  <a:pt x="988486" y="659320"/>
                </a:lnTo>
                <a:lnTo>
                  <a:pt x="0" y="659320"/>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58157" tIns="156464" rIns="156465" bIns="156464" numCol="1" spcCol="1270" anchor="ctr" anchorCtr="0">
            <a:noAutofit/>
          </a:bodyPr>
          <a:lstStyle/>
          <a:p>
            <a:endParaRPr lang="zh-CN" altLang="en-US" sz="2200" kern="1200" dirty="0"/>
          </a:p>
        </p:txBody>
      </p:sp>
      <p:sp>
        <p:nvSpPr>
          <p:cNvPr id="10" name="任意多边形: 形状 9">
            <a:extLst>
              <a:ext uri="{FF2B5EF4-FFF2-40B4-BE49-F238E27FC236}">
                <a16:creationId xmlns:a16="http://schemas.microsoft.com/office/drawing/2014/main" id="{7BB13C12-73E9-4D5D-B0FA-DB2E1CEB923A}"/>
              </a:ext>
            </a:extLst>
          </p:cNvPr>
          <p:cNvSpPr/>
          <p:nvPr/>
        </p:nvSpPr>
        <p:spPr>
          <a:xfrm>
            <a:off x="1036991" y="3120010"/>
            <a:ext cx="10422826" cy="2453968"/>
          </a:xfrm>
          <a:custGeom>
            <a:avLst/>
            <a:gdLst>
              <a:gd name="connsiteX0" fmla="*/ 0 w 988486"/>
              <a:gd name="connsiteY0" fmla="*/ 0 h 659320"/>
              <a:gd name="connsiteX1" fmla="*/ 988486 w 988486"/>
              <a:gd name="connsiteY1" fmla="*/ 0 h 659320"/>
              <a:gd name="connsiteX2" fmla="*/ 988486 w 988486"/>
              <a:gd name="connsiteY2" fmla="*/ 659320 h 659320"/>
              <a:gd name="connsiteX3" fmla="*/ 0 w 988486"/>
              <a:gd name="connsiteY3" fmla="*/ 659320 h 659320"/>
              <a:gd name="connsiteX4" fmla="*/ 0 w 988486"/>
              <a:gd name="connsiteY4" fmla="*/ 0 h 659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8486" h="659320">
                <a:moveTo>
                  <a:pt x="0" y="0"/>
                </a:moveTo>
                <a:lnTo>
                  <a:pt x="988486" y="0"/>
                </a:lnTo>
                <a:lnTo>
                  <a:pt x="988486" y="659320"/>
                </a:lnTo>
                <a:lnTo>
                  <a:pt x="0" y="659320"/>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58157" tIns="156464" rIns="156465" bIns="156464" numCol="1" spcCol="1270" anchor="ctr" anchorCtr="0">
            <a:noAutofit/>
          </a:bodyPr>
          <a:lstStyle/>
          <a:p>
            <a:endParaRPr lang="zh-CN" altLang="en-US" sz="2200" kern="1200" dirty="0"/>
          </a:p>
        </p:txBody>
      </p:sp>
      <p:grpSp>
        <p:nvGrpSpPr>
          <p:cNvPr id="33" name="组合 32">
            <a:extLst>
              <a:ext uri="{FF2B5EF4-FFF2-40B4-BE49-F238E27FC236}">
                <a16:creationId xmlns:a16="http://schemas.microsoft.com/office/drawing/2014/main" id="{2AB43846-F9D3-4030-B45C-638C02C2E50D}"/>
              </a:ext>
            </a:extLst>
          </p:cNvPr>
          <p:cNvGrpSpPr/>
          <p:nvPr/>
        </p:nvGrpSpPr>
        <p:grpSpPr>
          <a:xfrm>
            <a:off x="673026" y="5693181"/>
            <a:ext cx="10761457" cy="805945"/>
            <a:chOff x="1227751" y="4865929"/>
            <a:chExt cx="5247958" cy="1168208"/>
          </a:xfrm>
        </p:grpSpPr>
        <p:sp>
          <p:nvSpPr>
            <p:cNvPr id="34" name="任意多边形: 形状 33">
              <a:extLst>
                <a:ext uri="{FF2B5EF4-FFF2-40B4-BE49-F238E27FC236}">
                  <a16:creationId xmlns:a16="http://schemas.microsoft.com/office/drawing/2014/main" id="{4127CFB6-819B-4116-ACB7-F986B30135C8}"/>
                </a:ext>
              </a:extLst>
            </p:cNvPr>
            <p:cNvSpPr/>
            <p:nvPr/>
          </p:nvSpPr>
          <p:spPr>
            <a:xfrm>
              <a:off x="1627246" y="5052285"/>
              <a:ext cx="4848463" cy="981852"/>
            </a:xfrm>
            <a:custGeom>
              <a:avLst/>
              <a:gdLst>
                <a:gd name="connsiteX0" fmla="*/ 0 w 4465319"/>
                <a:gd name="connsiteY0" fmla="*/ 0 h 1395412"/>
                <a:gd name="connsiteX1" fmla="*/ 4465319 w 4465319"/>
                <a:gd name="connsiteY1" fmla="*/ 0 h 1395412"/>
                <a:gd name="connsiteX2" fmla="*/ 4465319 w 4465319"/>
                <a:gd name="connsiteY2" fmla="*/ 1395412 h 1395412"/>
                <a:gd name="connsiteX3" fmla="*/ 0 w 4465319"/>
                <a:gd name="connsiteY3" fmla="*/ 1395412 h 1395412"/>
                <a:gd name="connsiteX4" fmla="*/ 0 w 4465319"/>
                <a:gd name="connsiteY4" fmla="*/ 0 h 13954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65319" h="1395412">
                  <a:moveTo>
                    <a:pt x="0" y="0"/>
                  </a:moveTo>
                  <a:lnTo>
                    <a:pt x="4465319" y="0"/>
                  </a:lnTo>
                  <a:lnTo>
                    <a:pt x="4465319" y="1395412"/>
                  </a:lnTo>
                  <a:lnTo>
                    <a:pt x="0" y="1395412"/>
                  </a:lnTo>
                  <a:lnTo>
                    <a:pt x="0" y="0"/>
                  </a:lnTo>
                  <a:close/>
                </a:path>
              </a:pathLst>
            </a:custGeom>
          </p:spPr>
          <p:style>
            <a:lnRef idx="1">
              <a:schemeClr val="accent1">
                <a:hueOff val="0"/>
                <a:satOff val="0"/>
                <a:lumOff val="0"/>
                <a:alphaOff val="0"/>
              </a:schemeClr>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945159" tIns="236220" rIns="236220" bIns="236220" numCol="1" spcCol="1270" anchor="ctr" anchorCtr="0">
              <a:noAutofit/>
            </a:bodyPr>
            <a:lstStyle/>
            <a:p>
              <a:pPr marL="0" lvl="0" indent="0" algn="l" defTabSz="2755900">
                <a:lnSpc>
                  <a:spcPct val="90000"/>
                </a:lnSpc>
                <a:spcBef>
                  <a:spcPct val="0"/>
                </a:spcBef>
                <a:spcAft>
                  <a:spcPct val="35000"/>
                </a:spcAft>
                <a:buNone/>
              </a:pPr>
              <a:endParaRPr lang="en-US" sz="6200" kern="1200" dirty="0"/>
            </a:p>
          </p:txBody>
        </p:sp>
        <p:sp>
          <p:nvSpPr>
            <p:cNvPr id="35" name="矩形 34">
              <a:extLst>
                <a:ext uri="{FF2B5EF4-FFF2-40B4-BE49-F238E27FC236}">
                  <a16:creationId xmlns:a16="http://schemas.microsoft.com/office/drawing/2014/main" id="{B68D262B-0EEE-401A-AA85-29380CAA2AC7}"/>
                </a:ext>
              </a:extLst>
            </p:cNvPr>
            <p:cNvSpPr/>
            <p:nvPr/>
          </p:nvSpPr>
          <p:spPr>
            <a:xfrm>
              <a:off x="1227751" y="4936026"/>
              <a:ext cx="810212" cy="373209"/>
            </a:xfrm>
            <a:prstGeom prst="rect">
              <a:avLst/>
            </a:prstGeom>
            <a:solidFill>
              <a:schemeClr val="accent5">
                <a:lumMod val="20000"/>
                <a:lumOff val="80000"/>
              </a:schemeClr>
            </a:solidFill>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36" name="文本框 35">
              <a:extLst>
                <a:ext uri="{FF2B5EF4-FFF2-40B4-BE49-F238E27FC236}">
                  <a16:creationId xmlns:a16="http://schemas.microsoft.com/office/drawing/2014/main" id="{A0DCA34A-7186-407B-8F91-DC096E6E8B43}"/>
                </a:ext>
              </a:extLst>
            </p:cNvPr>
            <p:cNvSpPr txBox="1"/>
            <p:nvPr/>
          </p:nvSpPr>
          <p:spPr>
            <a:xfrm>
              <a:off x="1411104" y="4865929"/>
              <a:ext cx="956800" cy="338554"/>
            </a:xfrm>
            <a:prstGeom prst="rect">
              <a:avLst/>
            </a:prstGeom>
            <a:noFill/>
          </p:spPr>
          <p:txBody>
            <a:bodyPr wrap="none" rtlCol="0">
              <a:spAutoFit/>
            </a:bodyPr>
            <a:lstStyle/>
            <a:p>
              <a:r>
                <a:rPr lang="en-US" sz="1600" b="1" dirty="0">
                  <a:latin typeface="Times New Roman" panose="02020603050405020304" pitchFamily="18" charset="0"/>
                  <a:cs typeface="Times New Roman" panose="02020603050405020304" pitchFamily="18" charset="0"/>
                </a:rPr>
                <a:t>Proposal</a:t>
              </a:r>
            </a:p>
          </p:txBody>
        </p:sp>
      </p:grpSp>
      <p:sp>
        <p:nvSpPr>
          <p:cNvPr id="37" name="文本框 36">
            <a:extLst>
              <a:ext uri="{FF2B5EF4-FFF2-40B4-BE49-F238E27FC236}">
                <a16:creationId xmlns:a16="http://schemas.microsoft.com/office/drawing/2014/main" id="{00F91537-6F70-46E7-BC84-35D5F2E0F63D}"/>
              </a:ext>
            </a:extLst>
          </p:cNvPr>
          <p:cNvSpPr txBox="1"/>
          <p:nvPr/>
        </p:nvSpPr>
        <p:spPr>
          <a:xfrm>
            <a:off x="1815090" y="5914349"/>
            <a:ext cx="9462174" cy="584775"/>
          </a:xfrm>
          <a:prstGeom prst="rect">
            <a:avLst/>
          </a:prstGeom>
          <a:noFill/>
        </p:spPr>
        <p:txBody>
          <a:bodyPr wrap="square" rtlCol="0">
            <a:spAutoFit/>
          </a:bodyPr>
          <a:lstStyle/>
          <a:p>
            <a:r>
              <a:rPr lang="en-US" altLang="zh-CN" sz="1600" kern="0" dirty="0">
                <a:latin typeface="Times New Roman" panose="02020603050405020304" pitchFamily="18" charset="0"/>
                <a:ea typeface="等线" panose="02010600030101010101" pitchFamily="2" charset="-122"/>
                <a:cs typeface="Times New Roman" panose="02020603050405020304" pitchFamily="18" charset="0"/>
              </a:rPr>
              <a:t>For CONNECTED mode, specify necessary procedure to allow LP-WUS monitoring by LP-WUR when MR is in sleep mode(s) except for ultra-deep sleep, and MR PDCCH monitoring triggered by LP-WUS in Rel-19 WI</a:t>
            </a:r>
            <a:endParaRPr lang="en-US" altLang="zh-CN" sz="1600" dirty="0">
              <a:latin typeface="Times New Roman" panose="02020603050405020304" pitchFamily="18" charset="0"/>
              <a:cs typeface="Times New Roman" panose="02020603050405020304" pitchFamily="18" charset="0"/>
            </a:endParaRPr>
          </a:p>
        </p:txBody>
      </p:sp>
      <p:sp>
        <p:nvSpPr>
          <p:cNvPr id="40" name="文本框 39">
            <a:extLst>
              <a:ext uri="{FF2B5EF4-FFF2-40B4-BE49-F238E27FC236}">
                <a16:creationId xmlns:a16="http://schemas.microsoft.com/office/drawing/2014/main" id="{2CC49BFE-44F4-4E60-B81A-D7815914D259}"/>
              </a:ext>
            </a:extLst>
          </p:cNvPr>
          <p:cNvSpPr txBox="1"/>
          <p:nvPr/>
        </p:nvSpPr>
        <p:spPr>
          <a:xfrm>
            <a:off x="1106564" y="1653422"/>
            <a:ext cx="10170700" cy="923330"/>
          </a:xfrm>
          <a:prstGeom prst="rect">
            <a:avLst/>
          </a:prstGeom>
          <a:noFill/>
        </p:spPr>
        <p:txBody>
          <a:bodyPr wrap="square">
            <a:spAutoFit/>
          </a:bodyPr>
          <a:lstStyle/>
          <a:p>
            <a:pPr marL="285750" indent="-285750" algn="just">
              <a:spcAft>
                <a:spcPts val="600"/>
              </a:spcAft>
              <a:buFont typeface="Arial" panose="020B0604020202020204" pitchFamily="34" charset="0"/>
              <a:buChar char="•"/>
            </a:pPr>
            <a:r>
              <a:rPr lang="en-US" altLang="zh-CN" b="1" dirty="0">
                <a:latin typeface="Times New Roman" panose="02020603050405020304" pitchFamily="18" charset="0"/>
                <a:cs typeface="Times New Roman" panose="02020603050405020304" pitchFamily="18" charset="0"/>
              </a:rPr>
              <a:t>RAN1 evaluated LP-WUS for RRC connected mode with different traffic types, </a:t>
            </a:r>
            <a:r>
              <a:rPr lang="en-US" altLang="zh-CN" b="1" kern="0" dirty="0">
                <a:latin typeface="Times New Roman" panose="02020603050405020304" pitchFamily="18" charset="0"/>
                <a:ea typeface="等线" panose="02010600030101010101" pitchFamily="2" charset="-122"/>
                <a:cs typeface="Times New Roman" panose="02020603050405020304" pitchFamily="18" charset="0"/>
              </a:rPr>
              <a:t>compared with existing </a:t>
            </a:r>
            <a:r>
              <a:rPr lang="en-GB" altLang="zh-CN" b="1" kern="0" dirty="0">
                <a:latin typeface="Times New Roman" panose="02020603050405020304" pitchFamily="18" charset="0"/>
                <a:ea typeface="等线" panose="02010600030101010101" pitchFamily="2" charset="-122"/>
                <a:cs typeface="Times New Roman" panose="02020603050405020304" pitchFamily="18" charset="0"/>
              </a:rPr>
              <a:t>power saving techniques. RAN1 observed power reduction and/or UPT gain for several cases (details in Page 6&amp;7 in this  slides)</a:t>
            </a:r>
            <a:endParaRPr lang="en-US" altLang="zh-CN" b="1" kern="0" dirty="0">
              <a:latin typeface="Times New Roman" panose="02020603050405020304" pitchFamily="18" charset="0"/>
              <a:ea typeface="等线" panose="02010600030101010101" pitchFamily="2" charset="-122"/>
              <a:cs typeface="Times New Roman" panose="02020603050405020304" pitchFamily="18" charset="0"/>
            </a:endParaRPr>
          </a:p>
        </p:txBody>
      </p:sp>
      <p:sp>
        <p:nvSpPr>
          <p:cNvPr id="32" name="任意多边形: 形状 31">
            <a:extLst>
              <a:ext uri="{FF2B5EF4-FFF2-40B4-BE49-F238E27FC236}">
                <a16:creationId xmlns:a16="http://schemas.microsoft.com/office/drawing/2014/main" id="{413123FA-77F7-4EA4-9FFE-8948D94909D2}"/>
              </a:ext>
            </a:extLst>
          </p:cNvPr>
          <p:cNvSpPr/>
          <p:nvPr/>
        </p:nvSpPr>
        <p:spPr>
          <a:xfrm>
            <a:off x="577253" y="1282759"/>
            <a:ext cx="787033" cy="758209"/>
          </a:xfrm>
          <a:custGeom>
            <a:avLst/>
            <a:gdLst>
              <a:gd name="connsiteX0" fmla="*/ 0 w 658991"/>
              <a:gd name="connsiteY0" fmla="*/ 329496 h 658991"/>
              <a:gd name="connsiteX1" fmla="*/ 329496 w 658991"/>
              <a:gd name="connsiteY1" fmla="*/ 0 h 658991"/>
              <a:gd name="connsiteX2" fmla="*/ 658992 w 658991"/>
              <a:gd name="connsiteY2" fmla="*/ 329496 h 658991"/>
              <a:gd name="connsiteX3" fmla="*/ 329496 w 658991"/>
              <a:gd name="connsiteY3" fmla="*/ 658992 h 658991"/>
              <a:gd name="connsiteX4" fmla="*/ 0 w 658991"/>
              <a:gd name="connsiteY4" fmla="*/ 329496 h 6589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8991" h="658991">
                <a:moveTo>
                  <a:pt x="0" y="329496"/>
                </a:moveTo>
                <a:cubicBezTo>
                  <a:pt x="0" y="147520"/>
                  <a:pt x="147520" y="0"/>
                  <a:pt x="329496" y="0"/>
                </a:cubicBezTo>
                <a:cubicBezTo>
                  <a:pt x="511472" y="0"/>
                  <a:pt x="658992" y="147520"/>
                  <a:pt x="658992" y="329496"/>
                </a:cubicBezTo>
                <a:cubicBezTo>
                  <a:pt x="658992" y="511472"/>
                  <a:pt x="511472" y="658992"/>
                  <a:pt x="329496" y="658992"/>
                </a:cubicBezTo>
                <a:cubicBezTo>
                  <a:pt x="147520" y="658992"/>
                  <a:pt x="0" y="511472"/>
                  <a:pt x="0" y="329496"/>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6507" tIns="96507" rIns="96507" bIns="96507" numCol="1" spcCol="1270" anchor="ctr" anchorCtr="0">
            <a:noAutofit/>
          </a:bodyPr>
          <a:lstStyle/>
          <a:p>
            <a:pPr lvl="0" algn="ctr" defTabSz="666750">
              <a:lnSpc>
                <a:spcPct val="90000"/>
              </a:lnSpc>
              <a:spcBef>
                <a:spcPct val="0"/>
              </a:spcBef>
              <a:spcAft>
                <a:spcPct val="35000"/>
              </a:spcAft>
            </a:pPr>
            <a:r>
              <a:rPr lang="en-US" altLang="zh-CN" sz="900" b="1" kern="1200" dirty="0">
                <a:solidFill>
                  <a:schemeClr val="bg1"/>
                </a:solidFill>
                <a:latin typeface="Arial" panose="020B0604020202020204" pitchFamily="34" charset="0"/>
                <a:cs typeface="Arial" panose="020B0604020202020204" pitchFamily="34" charset="0"/>
              </a:rPr>
              <a:t>Evaluation</a:t>
            </a:r>
            <a:endParaRPr lang="zh-CN" altLang="en-US" sz="900" kern="1200" dirty="0">
              <a:solidFill>
                <a:schemeClr val="bg1"/>
              </a:solidFill>
            </a:endParaRPr>
          </a:p>
        </p:txBody>
      </p:sp>
      <p:grpSp>
        <p:nvGrpSpPr>
          <p:cNvPr id="20" name="组合 19">
            <a:extLst>
              <a:ext uri="{FF2B5EF4-FFF2-40B4-BE49-F238E27FC236}">
                <a16:creationId xmlns:a16="http://schemas.microsoft.com/office/drawing/2014/main" id="{25EAC94E-53F9-4DDF-923C-8EC773920DAD}"/>
              </a:ext>
            </a:extLst>
          </p:cNvPr>
          <p:cNvGrpSpPr/>
          <p:nvPr/>
        </p:nvGrpSpPr>
        <p:grpSpPr>
          <a:xfrm>
            <a:off x="1047381" y="3101825"/>
            <a:ext cx="10240273" cy="2409299"/>
            <a:chOff x="1180807" y="1191020"/>
            <a:chExt cx="10221589" cy="7362045"/>
          </a:xfrm>
        </p:grpSpPr>
        <p:sp>
          <p:nvSpPr>
            <p:cNvPr id="22" name="任意多边形: 形状 21">
              <a:extLst>
                <a:ext uri="{FF2B5EF4-FFF2-40B4-BE49-F238E27FC236}">
                  <a16:creationId xmlns:a16="http://schemas.microsoft.com/office/drawing/2014/main" id="{68E94A62-B804-4DA0-8C3C-772B99A34E5C}"/>
                </a:ext>
              </a:extLst>
            </p:cNvPr>
            <p:cNvSpPr/>
            <p:nvPr/>
          </p:nvSpPr>
          <p:spPr>
            <a:xfrm>
              <a:off x="1180807" y="1191020"/>
              <a:ext cx="10221589" cy="7362045"/>
            </a:xfrm>
            <a:custGeom>
              <a:avLst/>
              <a:gdLst>
                <a:gd name="connsiteX0" fmla="*/ 0 w 988486"/>
                <a:gd name="connsiteY0" fmla="*/ 0 h 659320"/>
                <a:gd name="connsiteX1" fmla="*/ 988486 w 988486"/>
                <a:gd name="connsiteY1" fmla="*/ 0 h 659320"/>
                <a:gd name="connsiteX2" fmla="*/ 988486 w 988486"/>
                <a:gd name="connsiteY2" fmla="*/ 659320 h 659320"/>
                <a:gd name="connsiteX3" fmla="*/ 0 w 988486"/>
                <a:gd name="connsiteY3" fmla="*/ 659320 h 659320"/>
                <a:gd name="connsiteX4" fmla="*/ 0 w 988486"/>
                <a:gd name="connsiteY4" fmla="*/ 0 h 659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8486" h="659320">
                  <a:moveTo>
                    <a:pt x="0" y="0"/>
                  </a:moveTo>
                  <a:lnTo>
                    <a:pt x="988486" y="0"/>
                  </a:lnTo>
                  <a:lnTo>
                    <a:pt x="988486" y="659320"/>
                  </a:lnTo>
                  <a:lnTo>
                    <a:pt x="0" y="659320"/>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58157" tIns="156464" rIns="156465" bIns="156464" numCol="1" spcCol="1270" anchor="ctr" anchorCtr="0">
              <a:noAutofit/>
            </a:bodyPr>
            <a:lstStyle/>
            <a:p>
              <a:endParaRPr lang="zh-CN" altLang="en-US" sz="2200" kern="1200" dirty="0"/>
            </a:p>
          </p:txBody>
        </p:sp>
        <p:sp>
          <p:nvSpPr>
            <p:cNvPr id="23" name="矩形 22">
              <a:extLst>
                <a:ext uri="{FF2B5EF4-FFF2-40B4-BE49-F238E27FC236}">
                  <a16:creationId xmlns:a16="http://schemas.microsoft.com/office/drawing/2014/main" id="{4CD92C93-A0B9-40F0-95CD-41ED790F21D6}"/>
                </a:ext>
              </a:extLst>
            </p:cNvPr>
            <p:cNvSpPr/>
            <p:nvPr/>
          </p:nvSpPr>
          <p:spPr>
            <a:xfrm>
              <a:off x="1182252" y="1620505"/>
              <a:ext cx="5252914" cy="6066009"/>
            </a:xfrm>
            <a:prstGeom prst="rect">
              <a:avLst/>
            </a:prstGeom>
          </p:spPr>
          <p:txBody>
            <a:bodyPr wrap="square">
              <a:spAutoFit/>
            </a:bodyPr>
            <a:lstStyle/>
            <a:p>
              <a:pPr marL="285750" indent="-285750" algn="just">
                <a:spcAft>
                  <a:spcPts val="600"/>
                </a:spcAft>
                <a:buFont typeface="Arial" panose="020B0604020202020204" pitchFamily="34" charset="0"/>
                <a:buChar char="•"/>
              </a:pPr>
              <a:r>
                <a:rPr lang="en-US" altLang="zh-CN" b="1" dirty="0">
                  <a:latin typeface="Times New Roman" panose="02020603050405020304" pitchFamily="18" charset="0"/>
                  <a:cs typeface="Times New Roman" panose="02020603050405020304" pitchFamily="18" charset="0"/>
                </a:rPr>
                <a:t>RAN1 &amp; RAN2 studied:</a:t>
              </a:r>
            </a:p>
            <a:p>
              <a:pPr marL="742950" lvl="1" indent="-285750">
                <a:spcAft>
                  <a:spcPts val="600"/>
                </a:spcAft>
                <a:buFont typeface="Arial" panose="020B0604020202020204" pitchFamily="34" charset="0"/>
                <a:buChar char="•"/>
              </a:pPr>
              <a:r>
                <a:rPr lang="en-US" altLang="zh-CN" dirty="0">
                  <a:latin typeface="Times New Roman" panose="02020603050405020304" pitchFamily="18" charset="0"/>
                  <a:cs typeface="Times New Roman" panose="02020603050405020304" pitchFamily="18" charset="0"/>
                </a:rPr>
                <a:t>LP-WUS </a:t>
              </a:r>
              <a:r>
                <a:rPr lang="en-US" altLang="zh-CN" b="1" dirty="0">
                  <a:latin typeface="Times New Roman" panose="02020603050405020304" pitchFamily="18" charset="0"/>
                  <a:cs typeface="Times New Roman" panose="02020603050405020304" pitchFamily="18" charset="0"/>
                </a:rPr>
                <a:t>functionality/purpose</a:t>
              </a:r>
            </a:p>
            <a:p>
              <a:pPr marL="742950" lvl="1" indent="-285750">
                <a:spcAft>
                  <a:spcPts val="600"/>
                </a:spcAft>
                <a:buFont typeface="Arial" panose="020B0604020202020204" pitchFamily="34" charset="0"/>
                <a:buChar char="•"/>
              </a:pPr>
              <a:r>
                <a:rPr lang="en-US" altLang="zh-CN" b="1" dirty="0">
                  <a:latin typeface="Times New Roman" panose="02020603050405020304" pitchFamily="18" charset="0"/>
                  <a:cs typeface="Times New Roman" panose="02020603050405020304" pitchFamily="18" charset="0"/>
                </a:rPr>
                <a:t>LP-WUS monitoring </a:t>
              </a:r>
              <a:r>
                <a:rPr lang="en-US" altLang="zh-CN" dirty="0">
                  <a:latin typeface="Times New Roman" panose="02020603050405020304" pitchFamily="18" charset="0"/>
                  <a:cs typeface="Times New Roman" panose="02020603050405020304" pitchFamily="18" charset="0"/>
                </a:rPr>
                <a:t>including LP-WUS </a:t>
              </a:r>
              <a:r>
                <a:rPr lang="en-US" altLang="zh-CN" b="1" dirty="0">
                  <a:latin typeface="Times New Roman" panose="02020603050405020304" pitchFamily="18" charset="0"/>
                  <a:cs typeface="Times New Roman" panose="02020603050405020304" pitchFamily="18" charset="0"/>
                </a:rPr>
                <a:t>Activation and deactivation</a:t>
              </a:r>
            </a:p>
            <a:p>
              <a:pPr marL="742950" lvl="1" indent="-285750">
                <a:spcAft>
                  <a:spcPts val="600"/>
                </a:spcAft>
                <a:buFont typeface="Arial" panose="020B0604020202020204" pitchFamily="34" charset="0"/>
                <a:buChar char="•"/>
              </a:pPr>
              <a:r>
                <a:rPr lang="en-US" altLang="zh-CN" dirty="0">
                  <a:latin typeface="Times New Roman" panose="02020603050405020304" pitchFamily="18" charset="0"/>
                  <a:cs typeface="Times New Roman" panose="02020603050405020304" pitchFamily="18" charset="0"/>
                </a:rPr>
                <a:t>The </a:t>
              </a:r>
              <a:r>
                <a:rPr lang="en-US" altLang="zh-CN" b="1" dirty="0">
                  <a:latin typeface="Times New Roman" panose="02020603050405020304" pitchFamily="18" charset="0"/>
                  <a:cs typeface="Times New Roman" panose="02020603050405020304" pitchFamily="18" charset="0"/>
                </a:rPr>
                <a:t>relationship/interaction </a:t>
              </a:r>
              <a:r>
                <a:rPr lang="en-US" altLang="zh-CN" dirty="0">
                  <a:latin typeface="Times New Roman" panose="02020603050405020304" pitchFamily="18" charset="0"/>
                  <a:cs typeface="Times New Roman" panose="02020603050405020304" pitchFamily="18" charset="0"/>
                </a:rPr>
                <a:t>between LP-WUS and legacy UE power saving techniques</a:t>
              </a:r>
            </a:p>
          </p:txBody>
        </p:sp>
      </p:grpSp>
      <p:pic>
        <p:nvPicPr>
          <p:cNvPr id="24" name="图形 23">
            <a:extLst>
              <a:ext uri="{FF2B5EF4-FFF2-40B4-BE49-F238E27FC236}">
                <a16:creationId xmlns:a16="http://schemas.microsoft.com/office/drawing/2014/main" id="{22CC2562-C156-43E5-92B5-B88A993F074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866595" y="3120008"/>
            <a:ext cx="4032787" cy="1975827"/>
          </a:xfrm>
          <a:prstGeom prst="rect">
            <a:avLst/>
          </a:prstGeom>
        </p:spPr>
      </p:pic>
      <p:sp>
        <p:nvSpPr>
          <p:cNvPr id="25" name="文本框 24">
            <a:extLst>
              <a:ext uri="{FF2B5EF4-FFF2-40B4-BE49-F238E27FC236}">
                <a16:creationId xmlns:a16="http://schemas.microsoft.com/office/drawing/2014/main" id="{87032AF3-5219-4059-84A6-1C7F2F089274}"/>
              </a:ext>
            </a:extLst>
          </p:cNvPr>
          <p:cNvSpPr txBox="1"/>
          <p:nvPr/>
        </p:nvSpPr>
        <p:spPr>
          <a:xfrm>
            <a:off x="2964478" y="5193526"/>
            <a:ext cx="8376065" cy="307777"/>
          </a:xfrm>
          <a:prstGeom prst="rect">
            <a:avLst/>
          </a:prstGeom>
          <a:noFill/>
        </p:spPr>
        <p:txBody>
          <a:bodyPr wrap="square">
            <a:spAutoFit/>
          </a:bodyPr>
          <a:lstStyle/>
          <a:p>
            <a:r>
              <a:rPr lang="en-US" altLang="zh-CN" sz="1400" dirty="0">
                <a:latin typeface="Times New Roman" panose="02020603050405020304" pitchFamily="18" charset="0"/>
                <a:cs typeface="Times New Roman" panose="02020603050405020304" pitchFamily="18" charset="0"/>
              </a:rPr>
              <a:t>Note: RAN1 assumed RRM/RLM/BFD/CSI performed by MR &amp; ultra sleep is not allowed for MR</a:t>
            </a:r>
            <a:endParaRPr lang="zh-CN" altLang="en-US" sz="1400" dirty="0"/>
          </a:p>
        </p:txBody>
      </p:sp>
      <p:sp>
        <p:nvSpPr>
          <p:cNvPr id="21" name="任意多边形: 形状 20">
            <a:extLst>
              <a:ext uri="{FF2B5EF4-FFF2-40B4-BE49-F238E27FC236}">
                <a16:creationId xmlns:a16="http://schemas.microsoft.com/office/drawing/2014/main" id="{C75C77A8-7D3B-45DD-8BAB-27485078400C}"/>
              </a:ext>
            </a:extLst>
          </p:cNvPr>
          <p:cNvSpPr/>
          <p:nvPr/>
        </p:nvSpPr>
        <p:spPr>
          <a:xfrm>
            <a:off x="585698" y="2867049"/>
            <a:ext cx="787033" cy="758209"/>
          </a:xfrm>
          <a:custGeom>
            <a:avLst/>
            <a:gdLst>
              <a:gd name="connsiteX0" fmla="*/ 0 w 658991"/>
              <a:gd name="connsiteY0" fmla="*/ 329496 h 658991"/>
              <a:gd name="connsiteX1" fmla="*/ 329496 w 658991"/>
              <a:gd name="connsiteY1" fmla="*/ 0 h 658991"/>
              <a:gd name="connsiteX2" fmla="*/ 658992 w 658991"/>
              <a:gd name="connsiteY2" fmla="*/ 329496 h 658991"/>
              <a:gd name="connsiteX3" fmla="*/ 329496 w 658991"/>
              <a:gd name="connsiteY3" fmla="*/ 658992 h 658991"/>
              <a:gd name="connsiteX4" fmla="*/ 0 w 658991"/>
              <a:gd name="connsiteY4" fmla="*/ 329496 h 6589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8991" h="658991">
                <a:moveTo>
                  <a:pt x="0" y="329496"/>
                </a:moveTo>
                <a:cubicBezTo>
                  <a:pt x="0" y="147520"/>
                  <a:pt x="147520" y="0"/>
                  <a:pt x="329496" y="0"/>
                </a:cubicBezTo>
                <a:cubicBezTo>
                  <a:pt x="511472" y="0"/>
                  <a:pt x="658992" y="147520"/>
                  <a:pt x="658992" y="329496"/>
                </a:cubicBezTo>
                <a:cubicBezTo>
                  <a:pt x="658992" y="511472"/>
                  <a:pt x="511472" y="658992"/>
                  <a:pt x="329496" y="658992"/>
                </a:cubicBezTo>
                <a:cubicBezTo>
                  <a:pt x="147520" y="658992"/>
                  <a:pt x="0" y="511472"/>
                  <a:pt x="0" y="329496"/>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6507" tIns="96507" rIns="96507" bIns="96507" numCol="1" spcCol="1270" anchor="ctr" anchorCtr="0">
            <a:noAutofit/>
          </a:bodyPr>
          <a:lstStyle/>
          <a:p>
            <a:pPr lvl="0" algn="ctr" defTabSz="666750">
              <a:lnSpc>
                <a:spcPct val="90000"/>
              </a:lnSpc>
              <a:spcBef>
                <a:spcPct val="0"/>
              </a:spcBef>
              <a:spcAft>
                <a:spcPct val="35000"/>
              </a:spcAft>
            </a:pPr>
            <a:r>
              <a:rPr lang="en-US" altLang="zh-CN" sz="900" b="1" dirty="0">
                <a:solidFill>
                  <a:schemeClr val="bg1"/>
                </a:solidFill>
                <a:latin typeface="Arial" panose="020B0604020202020204" pitchFamily="34" charset="0"/>
                <a:cs typeface="Arial" panose="020B0604020202020204" pitchFamily="34" charset="0"/>
              </a:rPr>
              <a:t>Studied design</a:t>
            </a:r>
            <a:endParaRPr lang="zh-CN" altLang="en-US" sz="900" kern="1200" dirty="0">
              <a:solidFill>
                <a:schemeClr val="bg1"/>
              </a:solidFill>
            </a:endParaRPr>
          </a:p>
        </p:txBody>
      </p:sp>
    </p:spTree>
    <p:extLst>
      <p:ext uri="{BB962C8B-B14F-4D97-AF65-F5344CB8AC3E}">
        <p14:creationId xmlns:p14="http://schemas.microsoft.com/office/powerpoint/2010/main" val="37404552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F531B2B3-B78A-4E24-BF25-2ECBE09534E5}"/>
              </a:ext>
            </a:extLst>
          </p:cNvPr>
          <p:cNvSpPr>
            <a:spLocks noGrp="1"/>
          </p:cNvSpPr>
          <p:nvPr>
            <p:ph type="body" sz="quarter" idx="61"/>
          </p:nvPr>
        </p:nvSpPr>
        <p:spPr>
          <a:xfrm>
            <a:off x="547072" y="476625"/>
            <a:ext cx="9194219" cy="456860"/>
          </a:xfrm>
        </p:spPr>
        <p:txBody>
          <a:bodyPr/>
          <a:lstStyle/>
          <a:p>
            <a:r>
              <a:rPr lang="en-US" dirty="0"/>
              <a:t>Potential Rel-19 WID Scope</a:t>
            </a:r>
          </a:p>
        </p:txBody>
      </p:sp>
      <p:sp>
        <p:nvSpPr>
          <p:cNvPr id="5" name="矩形 4">
            <a:extLst>
              <a:ext uri="{FF2B5EF4-FFF2-40B4-BE49-F238E27FC236}">
                <a16:creationId xmlns:a16="http://schemas.microsoft.com/office/drawing/2014/main" id="{AA61FE7E-517F-49E2-B81D-34350847AC63}"/>
              </a:ext>
            </a:extLst>
          </p:cNvPr>
          <p:cNvSpPr/>
          <p:nvPr/>
        </p:nvSpPr>
        <p:spPr>
          <a:xfrm>
            <a:off x="531814" y="1230859"/>
            <a:ext cx="11128372" cy="5283498"/>
          </a:xfrm>
          <a:prstGeom prst="rect">
            <a:avLst/>
          </a:prstGeom>
        </p:spPr>
        <p:txBody>
          <a:bodyPr wrap="square">
            <a:spAutoFit/>
          </a:bodyPr>
          <a:lstStyle/>
          <a:p>
            <a:pPr marL="285750" indent="-285750" algn="just">
              <a:spcAft>
                <a:spcPts val="400"/>
              </a:spcAft>
              <a:buFont typeface="Arial" panose="020B0604020202020204" pitchFamily="34" charset="0"/>
              <a:buChar char="•"/>
            </a:pPr>
            <a:r>
              <a:rPr lang="en-US" altLang="zh-CN" sz="1400" kern="0" dirty="0">
                <a:latin typeface="Times New Roman" panose="02020603050405020304" pitchFamily="18" charset="0"/>
                <a:ea typeface="等线" panose="02010600030101010101" pitchFamily="2" charset="-122"/>
                <a:cs typeface="Times New Roman" panose="02020603050405020304" pitchFamily="18" charset="0"/>
              </a:rPr>
              <a:t>Specify an unified LP-WUS design that is applicable for both envelop detection based LP-WUR and OFDM based LP-WUR, and for both IDLE/INACTIVE and CONNECTED mode usage. (RAN1, RAN2)</a:t>
            </a:r>
          </a:p>
          <a:p>
            <a:pPr marL="1200150" lvl="2" indent="-285750" algn="just">
              <a:spcAft>
                <a:spcPts val="400"/>
              </a:spcAft>
              <a:buFont typeface="Arial" panose="020B0604020202020204" pitchFamily="34" charset="0"/>
              <a:buChar char="•"/>
            </a:pPr>
            <a:r>
              <a:rPr lang="en-US" altLang="zh-CN" sz="1400" kern="0" dirty="0">
                <a:latin typeface="Times New Roman" panose="02020603050405020304" pitchFamily="18" charset="0"/>
                <a:ea typeface="等线" panose="02010600030101010101" pitchFamily="2" charset="-122"/>
                <a:cs typeface="Times New Roman" panose="02020603050405020304" pitchFamily="18" charset="0"/>
              </a:rPr>
              <a:t>OOK (OOK-1 and/or OOK-4) based LP-WUS is supported for envelop detection based LP-WUR</a:t>
            </a:r>
          </a:p>
          <a:p>
            <a:pPr marL="1657350" lvl="3" indent="-285750" algn="just">
              <a:spcAft>
                <a:spcPts val="400"/>
              </a:spcAft>
              <a:buFont typeface="Arial" panose="020B0604020202020204" pitchFamily="34" charset="0"/>
              <a:buChar char="•"/>
            </a:pPr>
            <a:r>
              <a:rPr lang="en-US" altLang="zh-CN" sz="1400" kern="0" dirty="0">
                <a:latin typeface="Times New Roman" panose="02020603050405020304" pitchFamily="18" charset="0"/>
                <a:ea typeface="等线" panose="02010600030101010101" pitchFamily="2" charset="-122"/>
                <a:cs typeface="Times New Roman" panose="02020603050405020304" pitchFamily="18" charset="0"/>
              </a:rPr>
              <a:t>OFDM sequence(s) can be additionally modulated on top of OOK for OFDM based LP-WUR to achieve better detection performance</a:t>
            </a:r>
          </a:p>
          <a:p>
            <a:pPr marL="1200150" lvl="2" indent="-285750" algn="just">
              <a:spcAft>
                <a:spcPts val="400"/>
              </a:spcAft>
              <a:buFont typeface="Arial" panose="020B0604020202020204" pitchFamily="34" charset="0"/>
              <a:buChar char="•"/>
            </a:pPr>
            <a:r>
              <a:rPr lang="en-US" altLang="zh-CN" sz="1400" kern="0" dirty="0">
                <a:latin typeface="Times New Roman" panose="02020603050405020304" pitchFamily="18" charset="0"/>
                <a:ea typeface="等线" panose="02010600030101010101" pitchFamily="2" charset="-122"/>
                <a:cs typeface="Times New Roman" panose="02020603050405020304" pitchFamily="18" charset="0"/>
              </a:rPr>
              <a:t>Information payload carried by LP-WUS can be [1~X] bits (excluding CRC, if any), with X&gt;=8, upper limit to be decided in WI phase</a:t>
            </a:r>
          </a:p>
          <a:p>
            <a:pPr marL="1200150" lvl="2" indent="-285750" algn="just">
              <a:spcAft>
                <a:spcPts val="400"/>
              </a:spcAft>
              <a:buFont typeface="Arial" panose="020B0604020202020204" pitchFamily="34" charset="0"/>
              <a:buChar char="•"/>
            </a:pPr>
            <a:r>
              <a:rPr lang="en-US" altLang="zh-CN" sz="1400" kern="0" dirty="0">
                <a:latin typeface="Times New Roman" panose="02020603050405020304" pitchFamily="18" charset="0"/>
                <a:ea typeface="等线" panose="02010600030101010101" pitchFamily="2" charset="-122"/>
                <a:cs typeface="Times New Roman" panose="02020603050405020304" pitchFamily="18" charset="0"/>
              </a:rPr>
              <a:t>LP-WUS shall be able to reach at least the coverage of existing Msg3 PUSCH (single transmission). </a:t>
            </a:r>
          </a:p>
          <a:p>
            <a:pPr marL="1200150" lvl="2" indent="-285750" algn="just">
              <a:spcAft>
                <a:spcPts val="400"/>
              </a:spcAft>
              <a:buFont typeface="Arial" panose="020B0604020202020204" pitchFamily="34" charset="0"/>
              <a:buChar char="•"/>
            </a:pPr>
            <a:r>
              <a:rPr lang="en-US" altLang="zh-CN" sz="1400" kern="0" dirty="0">
                <a:latin typeface="Times New Roman" panose="02020603050405020304" pitchFamily="18" charset="0"/>
                <a:ea typeface="等线" panose="02010600030101010101" pitchFamily="2" charset="-122"/>
                <a:cs typeface="Times New Roman" panose="02020603050405020304" pitchFamily="18" charset="0"/>
              </a:rPr>
              <a:t>It shall be possible to generate the unified LP-WUS with existing hardware from </a:t>
            </a:r>
            <a:r>
              <a:rPr lang="en-US" altLang="zh-CN" sz="1400" kern="0" dirty="0" err="1">
                <a:latin typeface="Times New Roman" panose="02020603050405020304" pitchFamily="18" charset="0"/>
                <a:ea typeface="等线" panose="02010600030101010101" pitchFamily="2" charset="-122"/>
                <a:cs typeface="Times New Roman" panose="02020603050405020304" pitchFamily="18" charset="0"/>
              </a:rPr>
              <a:t>gNB</a:t>
            </a:r>
            <a:r>
              <a:rPr lang="en-US" altLang="zh-CN" sz="1400" kern="0" dirty="0">
                <a:latin typeface="Times New Roman" panose="02020603050405020304" pitchFamily="18" charset="0"/>
                <a:ea typeface="等线" panose="02010600030101010101" pitchFamily="2" charset="-122"/>
                <a:cs typeface="Times New Roman" panose="02020603050405020304" pitchFamily="18" charset="0"/>
              </a:rPr>
              <a:t> transmitter perspective</a:t>
            </a:r>
          </a:p>
          <a:p>
            <a:pPr marL="285750" indent="-285750" algn="just">
              <a:spcAft>
                <a:spcPts val="400"/>
              </a:spcAft>
              <a:buFont typeface="Arial" panose="020B0604020202020204" pitchFamily="34" charset="0"/>
              <a:buChar char="•"/>
            </a:pPr>
            <a:r>
              <a:rPr lang="en-US" altLang="zh-CN" sz="1400" kern="0" dirty="0">
                <a:latin typeface="Times New Roman" panose="02020603050405020304" pitchFamily="18" charset="0"/>
                <a:ea typeface="等线" panose="02010600030101010101" pitchFamily="2" charset="-122"/>
                <a:cs typeface="Times New Roman" panose="02020603050405020304" pitchFamily="18" charset="0"/>
              </a:rPr>
              <a:t>For IDLE INACTIVE modes, </a:t>
            </a:r>
          </a:p>
          <a:p>
            <a:pPr marL="742950" lvl="1" indent="-285750" algn="just">
              <a:spcAft>
                <a:spcPts val="400"/>
              </a:spcAft>
              <a:buFont typeface="Arial" panose="020B0604020202020204" pitchFamily="34" charset="0"/>
              <a:buChar char="•"/>
            </a:pPr>
            <a:r>
              <a:rPr lang="en-US" altLang="zh-CN" sz="1400" kern="0" dirty="0">
                <a:latin typeface="Times New Roman" panose="02020603050405020304" pitchFamily="18" charset="0"/>
                <a:ea typeface="等线" panose="02010600030101010101" pitchFamily="2" charset="-122"/>
                <a:cs typeface="Times New Roman" panose="02020603050405020304" pitchFamily="18" charset="0"/>
              </a:rPr>
              <a:t>Specify necessary procedures to allow UE MR (Main receiver) paging monitoring triggered by LP-WUS including the mechanisms to activate/deactivate the LP-WUS monitoring (RAN1, RAN2)</a:t>
            </a:r>
          </a:p>
          <a:p>
            <a:pPr marL="742950" lvl="1" indent="-285750" algn="just">
              <a:spcAft>
                <a:spcPts val="400"/>
              </a:spcAft>
              <a:buFont typeface="Arial" panose="020B0604020202020204" pitchFamily="34" charset="0"/>
              <a:buChar char="•"/>
            </a:pPr>
            <a:r>
              <a:rPr lang="en-US" altLang="zh-CN" sz="1400" kern="0" dirty="0">
                <a:latin typeface="Times New Roman" panose="02020603050405020304" pitchFamily="18" charset="0"/>
                <a:ea typeface="等线" panose="02010600030101010101" pitchFamily="2" charset="-122"/>
                <a:cs typeface="Times New Roman" panose="02020603050405020304" pitchFamily="18" charset="0"/>
              </a:rPr>
              <a:t>Specify an OOK (OOK-1 and/or OOK-4) based periodic LP-SS for envelop detection based LP-WUR for synchronization and serving cell measurement purpose, with its coverage performance no worse than LP-WUS and periodicity no less than [320ms] (RAN1)</a:t>
            </a:r>
          </a:p>
          <a:p>
            <a:pPr marL="1200150" lvl="2" indent="-285750" algn="just">
              <a:spcAft>
                <a:spcPts val="400"/>
              </a:spcAft>
              <a:buFont typeface="Arial" panose="020B0604020202020204" pitchFamily="34" charset="0"/>
              <a:buChar char="•"/>
            </a:pPr>
            <a:r>
              <a:rPr lang="en-US" altLang="zh-CN" sz="1400" kern="0" dirty="0">
                <a:latin typeface="Times New Roman" panose="02020603050405020304" pitchFamily="18" charset="0"/>
                <a:ea typeface="等线" panose="02010600030101010101" pitchFamily="2" charset="-122"/>
                <a:cs typeface="Times New Roman" panose="02020603050405020304" pitchFamily="18" charset="0"/>
              </a:rPr>
              <a:t>It shall be possible to generate the OOK based LP-SS with existing hardware from </a:t>
            </a:r>
            <a:r>
              <a:rPr lang="en-US" altLang="zh-CN" sz="1400" kern="0" dirty="0" err="1">
                <a:latin typeface="Times New Roman" panose="02020603050405020304" pitchFamily="18" charset="0"/>
                <a:ea typeface="等线" panose="02010600030101010101" pitchFamily="2" charset="-122"/>
                <a:cs typeface="Times New Roman" panose="02020603050405020304" pitchFamily="18" charset="0"/>
              </a:rPr>
              <a:t>gNB</a:t>
            </a:r>
            <a:r>
              <a:rPr lang="en-US" altLang="zh-CN" sz="1400" kern="0" dirty="0">
                <a:latin typeface="Times New Roman" panose="02020603050405020304" pitchFamily="18" charset="0"/>
                <a:ea typeface="等线" panose="02010600030101010101" pitchFamily="2" charset="-122"/>
                <a:cs typeface="Times New Roman" panose="02020603050405020304" pitchFamily="18" charset="0"/>
              </a:rPr>
              <a:t> transmitter perspective</a:t>
            </a:r>
          </a:p>
          <a:p>
            <a:pPr marL="1200150" lvl="2" indent="-285750" algn="just">
              <a:spcAft>
                <a:spcPts val="400"/>
              </a:spcAft>
              <a:buFont typeface="Arial" panose="020B0604020202020204" pitchFamily="34" charset="0"/>
              <a:buChar char="•"/>
            </a:pPr>
            <a:r>
              <a:rPr lang="en-US" altLang="zh-CN" sz="1400" kern="0" dirty="0">
                <a:latin typeface="Times New Roman" panose="02020603050405020304" pitchFamily="18" charset="0"/>
                <a:ea typeface="等线" panose="02010600030101010101" pitchFamily="2" charset="-122"/>
                <a:cs typeface="Times New Roman" panose="02020603050405020304" pitchFamily="18" charset="0"/>
              </a:rPr>
              <a:t>For OFDM based LP-WUR, existing NR signal, e.g., SSS can be used for synchronization and measurements, instead of LP-SS. </a:t>
            </a:r>
          </a:p>
          <a:p>
            <a:pPr marL="742950" lvl="1" indent="-285750" algn="just">
              <a:spcAft>
                <a:spcPts val="400"/>
              </a:spcAft>
              <a:buFont typeface="Arial" panose="020B0604020202020204" pitchFamily="34" charset="0"/>
              <a:buChar char="•"/>
            </a:pPr>
            <a:r>
              <a:rPr lang="en-US" altLang="zh-CN" sz="1400" kern="0" dirty="0">
                <a:latin typeface="Times New Roman" panose="02020603050405020304" pitchFamily="18" charset="0"/>
                <a:ea typeface="等线" panose="02010600030101010101" pitchFamily="2" charset="-122"/>
                <a:cs typeface="Times New Roman" panose="02020603050405020304" pitchFamily="18" charset="0"/>
              </a:rPr>
              <a:t>Specify further RRM relaxation (at least 8 times) of UE MR for both serving and neighbor cell measurements, and offloading MR serving cell measurement(s) to LP-WUR (RAN2, RAN4, RAN1)</a:t>
            </a:r>
          </a:p>
          <a:p>
            <a:pPr marL="285750" indent="-285750" algn="just">
              <a:spcAft>
                <a:spcPts val="400"/>
              </a:spcAft>
              <a:buFont typeface="Arial" panose="020B0604020202020204" pitchFamily="34" charset="0"/>
              <a:buChar char="•"/>
            </a:pPr>
            <a:r>
              <a:rPr lang="en-US" altLang="zh-CN" sz="1400" kern="0" dirty="0">
                <a:latin typeface="Times New Roman" panose="02020603050405020304" pitchFamily="18" charset="0"/>
                <a:ea typeface="等线" panose="02010600030101010101" pitchFamily="2" charset="-122"/>
                <a:cs typeface="Times New Roman" panose="02020603050405020304" pitchFamily="18" charset="0"/>
              </a:rPr>
              <a:t>For CONNECTED mode, specify necessary procedure to allow LP-WUS monitoring by LP-WUR when MR is in sleep mode(s) except for ultra-deep sleep, and MR PDCCH monitoring triggered by LP-WUS (RAN1, RAN2)</a:t>
            </a:r>
          </a:p>
          <a:p>
            <a:pPr marL="742950" lvl="1" indent="-285750" algn="just">
              <a:spcAft>
                <a:spcPts val="400"/>
              </a:spcAft>
              <a:buFont typeface="Arial" panose="020B0604020202020204" pitchFamily="34" charset="0"/>
              <a:buChar char="•"/>
            </a:pPr>
            <a:r>
              <a:rPr lang="en-US" altLang="zh-CN" sz="1400" kern="0" dirty="0">
                <a:latin typeface="Times New Roman" panose="02020603050405020304" pitchFamily="18" charset="0"/>
                <a:ea typeface="等线" panose="02010600030101010101" pitchFamily="2" charset="-122"/>
                <a:cs typeface="Times New Roman" panose="02020603050405020304" pitchFamily="18" charset="0"/>
              </a:rPr>
              <a:t>In</a:t>
            </a:r>
            <a:r>
              <a:rPr lang="zh-CN" altLang="en-US" sz="1400" kern="0" dirty="0">
                <a:latin typeface="Times New Roman" panose="02020603050405020304" pitchFamily="18" charset="0"/>
                <a:ea typeface="等线" panose="02010600030101010101" pitchFamily="2" charset="-122"/>
                <a:cs typeface="Times New Roman" panose="02020603050405020304" pitchFamily="18" charset="0"/>
              </a:rPr>
              <a:t> </a:t>
            </a:r>
            <a:r>
              <a:rPr lang="en-US" altLang="zh-CN" sz="1400" kern="0" dirty="0">
                <a:latin typeface="Times New Roman" panose="02020603050405020304" pitchFamily="18" charset="0"/>
                <a:ea typeface="等线" panose="02010600030101010101" pitchFamily="2" charset="-122"/>
                <a:cs typeface="Times New Roman" panose="02020603050405020304" pitchFamily="18" charset="0"/>
              </a:rPr>
              <a:t>CONNECED mode operation, UE RRM/RLM/BFD/CSI measurements are performed by MR</a:t>
            </a:r>
          </a:p>
          <a:p>
            <a:pPr marL="285750" indent="-285750" algn="just">
              <a:spcAft>
                <a:spcPts val="400"/>
              </a:spcAft>
              <a:buFont typeface="Arial" panose="020B0604020202020204" pitchFamily="34" charset="0"/>
              <a:buChar char="•"/>
            </a:pPr>
            <a:r>
              <a:rPr lang="en-US" altLang="zh-CN" sz="1400" kern="0" dirty="0">
                <a:latin typeface="Times New Roman" panose="02020603050405020304" pitchFamily="18" charset="0"/>
                <a:ea typeface="等线" panose="02010600030101010101" pitchFamily="2" charset="-122"/>
                <a:cs typeface="Times New Roman" panose="02020603050405020304" pitchFamily="18" charset="0"/>
              </a:rPr>
              <a:t>Specify UE RF core and RRM performance requirements (RAN4)</a:t>
            </a:r>
          </a:p>
        </p:txBody>
      </p:sp>
    </p:spTree>
    <p:extLst>
      <p:ext uri="{BB962C8B-B14F-4D97-AF65-F5344CB8AC3E}">
        <p14:creationId xmlns:p14="http://schemas.microsoft.com/office/powerpoint/2010/main" val="12293985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58"/>
          </p:nvPr>
        </p:nvSpPr>
        <p:spPr/>
        <p:txBody>
          <a:bodyPr/>
          <a:lstStyle/>
          <a:p>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61"/>
          </p:nvPr>
        </p:nvSpPr>
        <p:spPr>
          <a:xfrm>
            <a:off x="560744" y="280072"/>
            <a:ext cx="9194219" cy="456860"/>
          </a:xfrm>
        </p:spPr>
        <p:txBody>
          <a:bodyPr/>
          <a:lstStyle/>
          <a:p>
            <a:r>
              <a:rPr lang="en-US" altLang="zh-CN" dirty="0"/>
              <a:t>Evaluation performance for different waveforms in RAN 1</a:t>
            </a:r>
          </a:p>
        </p:txBody>
      </p:sp>
      <p:sp>
        <p:nvSpPr>
          <p:cNvPr id="12" name="文本占位符 3">
            <a:extLst>
              <a:ext uri="{FF2B5EF4-FFF2-40B4-BE49-F238E27FC236}">
                <a16:creationId xmlns:a16="http://schemas.microsoft.com/office/drawing/2014/main" id="{77740B30-7915-482D-AB92-9023CFEC0225}"/>
              </a:ext>
            </a:extLst>
          </p:cNvPr>
          <p:cNvSpPr>
            <a:spLocks noGrp="1"/>
          </p:cNvSpPr>
          <p:nvPr>
            <p:ph type="body" sz="quarter" idx="62"/>
          </p:nvPr>
        </p:nvSpPr>
        <p:spPr>
          <a:xfrm>
            <a:off x="560744" y="742370"/>
            <a:ext cx="9771121" cy="267033"/>
          </a:xfrm>
        </p:spPr>
        <p:txBody>
          <a:bodyPr/>
          <a:lstStyle/>
          <a:p>
            <a:r>
              <a:rPr lang="en-US" altLang="zh-CN" dirty="0"/>
              <a:t>Time error, Frequency error</a:t>
            </a:r>
          </a:p>
        </p:txBody>
      </p:sp>
      <p:sp>
        <p:nvSpPr>
          <p:cNvPr id="8" name="矩形 7">
            <a:extLst>
              <a:ext uri="{FF2B5EF4-FFF2-40B4-BE49-F238E27FC236}">
                <a16:creationId xmlns:a16="http://schemas.microsoft.com/office/drawing/2014/main" id="{66C8A8FB-CC9A-4E75-881E-AE7721A3ADE4}"/>
              </a:ext>
            </a:extLst>
          </p:cNvPr>
          <p:cNvSpPr/>
          <p:nvPr/>
        </p:nvSpPr>
        <p:spPr>
          <a:xfrm>
            <a:off x="629111" y="1262888"/>
            <a:ext cx="8662466" cy="338554"/>
          </a:xfrm>
          <a:prstGeom prst="rect">
            <a:avLst/>
          </a:prstGeom>
        </p:spPr>
        <p:txBody>
          <a:bodyPr wrap="square">
            <a:spAutoFit/>
          </a:bodyPr>
          <a:lstStyle/>
          <a:p>
            <a:pPr marL="285750" indent="-285750">
              <a:spcAft>
                <a:spcPts val="600"/>
              </a:spcAft>
              <a:buFont typeface="Arial" panose="020B0604020202020204" pitchFamily="34" charset="0"/>
              <a:buChar char="•"/>
            </a:pPr>
            <a:r>
              <a:rPr lang="en-US" altLang="zh-CN" sz="1600" b="1" dirty="0">
                <a:latin typeface="Times New Roman" panose="02020603050405020304" pitchFamily="18" charset="0"/>
                <a:cs typeface="Times New Roman" panose="02020603050405020304" pitchFamily="18" charset="0"/>
              </a:rPr>
              <a:t>Time error tolerance</a:t>
            </a:r>
          </a:p>
        </p:txBody>
      </p:sp>
      <p:sp>
        <p:nvSpPr>
          <p:cNvPr id="9" name="矩形 8">
            <a:extLst>
              <a:ext uri="{FF2B5EF4-FFF2-40B4-BE49-F238E27FC236}">
                <a16:creationId xmlns:a16="http://schemas.microsoft.com/office/drawing/2014/main" id="{4D305004-5DB7-4FE4-9ED1-8F8785391123}"/>
              </a:ext>
            </a:extLst>
          </p:cNvPr>
          <p:cNvSpPr/>
          <p:nvPr/>
        </p:nvSpPr>
        <p:spPr>
          <a:xfrm>
            <a:off x="5423730" y="1299847"/>
            <a:ext cx="8662466" cy="338554"/>
          </a:xfrm>
          <a:prstGeom prst="rect">
            <a:avLst/>
          </a:prstGeom>
        </p:spPr>
        <p:txBody>
          <a:bodyPr wrap="square">
            <a:spAutoFit/>
          </a:bodyPr>
          <a:lstStyle/>
          <a:p>
            <a:pPr marL="285750" indent="-285750">
              <a:spcAft>
                <a:spcPts val="600"/>
              </a:spcAft>
              <a:buFont typeface="Arial" panose="020B0604020202020204" pitchFamily="34" charset="0"/>
              <a:buChar char="•"/>
            </a:pPr>
            <a:r>
              <a:rPr lang="en-US" altLang="zh-CN" sz="1600" b="1" dirty="0">
                <a:latin typeface="Times New Roman" panose="02020603050405020304" pitchFamily="18" charset="0"/>
                <a:cs typeface="Times New Roman" panose="02020603050405020304" pitchFamily="18" charset="0"/>
              </a:rPr>
              <a:t>Frequency error tolerance</a:t>
            </a:r>
          </a:p>
        </p:txBody>
      </p:sp>
      <p:graphicFrame>
        <p:nvGraphicFramePr>
          <p:cNvPr id="14" name="表格 13">
            <a:extLst>
              <a:ext uri="{FF2B5EF4-FFF2-40B4-BE49-F238E27FC236}">
                <a16:creationId xmlns:a16="http://schemas.microsoft.com/office/drawing/2014/main" id="{91B5ECB4-DA38-4DEA-89C8-87BFF5DD4A0A}"/>
              </a:ext>
            </a:extLst>
          </p:cNvPr>
          <p:cNvGraphicFramePr>
            <a:graphicFrameLocks noGrp="1"/>
          </p:cNvGraphicFramePr>
          <p:nvPr>
            <p:extLst>
              <p:ext uri="{D42A27DB-BD31-4B8C-83A1-F6EECF244321}">
                <p14:modId xmlns:p14="http://schemas.microsoft.com/office/powerpoint/2010/main" val="622990667"/>
              </p:ext>
            </p:extLst>
          </p:nvPr>
        </p:nvGraphicFramePr>
        <p:xfrm>
          <a:off x="926958" y="1663171"/>
          <a:ext cx="3687772" cy="3320424"/>
        </p:xfrm>
        <a:graphic>
          <a:graphicData uri="http://schemas.openxmlformats.org/drawingml/2006/table">
            <a:tbl>
              <a:tblPr firstRow="1" firstCol="1" bandRow="1">
                <a:tableStyleId>{5C22544A-7EE6-4342-B048-85BDC9FD1C3A}</a:tableStyleId>
              </a:tblPr>
              <a:tblGrid>
                <a:gridCol w="1920625">
                  <a:extLst>
                    <a:ext uri="{9D8B030D-6E8A-4147-A177-3AD203B41FA5}">
                      <a16:colId xmlns:a16="http://schemas.microsoft.com/office/drawing/2014/main" val="1617290288"/>
                    </a:ext>
                  </a:extLst>
                </a:gridCol>
                <a:gridCol w="1767147">
                  <a:extLst>
                    <a:ext uri="{9D8B030D-6E8A-4147-A177-3AD203B41FA5}">
                      <a16:colId xmlns:a16="http://schemas.microsoft.com/office/drawing/2014/main" val="3863898327"/>
                    </a:ext>
                  </a:extLst>
                </a:gridCol>
              </a:tblGrid>
              <a:tr h="116087">
                <a:tc>
                  <a:txBody>
                    <a:bodyPr/>
                    <a:lstStyle/>
                    <a:p>
                      <a:pPr algn="ctr" fontAlgn="base">
                        <a:spcAft>
                          <a:spcPts val="0"/>
                        </a:spcAft>
                      </a:pPr>
                      <a:r>
                        <a:rPr lang="en-US" sz="1200" kern="100" dirty="0">
                          <a:effectLst/>
                          <a:latin typeface="Times New Roman" panose="02020603050405020304" pitchFamily="18" charset="0"/>
                          <a:cs typeface="Times New Roman" panose="02020603050405020304" pitchFamily="18" charset="0"/>
                        </a:rPr>
                        <a:t>Waveform</a:t>
                      </a:r>
                      <a:endParaRPr lang="en-US" sz="1200" kern="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fontAlgn="base">
                        <a:spcAft>
                          <a:spcPts val="0"/>
                        </a:spcAft>
                      </a:pPr>
                      <a:r>
                        <a:rPr lang="en-US" sz="1200" kern="100">
                          <a:effectLst/>
                          <a:latin typeface="Times New Roman" panose="02020603050405020304" pitchFamily="18" charset="0"/>
                          <a:cs typeface="Times New Roman" panose="02020603050405020304" pitchFamily="18" charset="0"/>
                        </a:rPr>
                        <a:t>Tolerance up to timing error [us]</a:t>
                      </a:r>
                      <a:endParaRPr lang="en-US" sz="1200" kern="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577784760"/>
                  </a:ext>
                </a:extLst>
              </a:tr>
              <a:tr h="232173">
                <a:tc>
                  <a:txBody>
                    <a:bodyPr/>
                    <a:lstStyle/>
                    <a:p>
                      <a:pPr algn="ctr" fontAlgn="base">
                        <a:spcAft>
                          <a:spcPts val="0"/>
                        </a:spcAft>
                      </a:pPr>
                      <a:r>
                        <a:rPr lang="en-US" sz="1200" kern="100" dirty="0">
                          <a:effectLst/>
                          <a:latin typeface="Times New Roman" panose="02020603050405020304" pitchFamily="18" charset="0"/>
                          <a:cs typeface="Times New Roman" panose="02020603050405020304" pitchFamily="18" charset="0"/>
                        </a:rPr>
                        <a:t>OOK-1 @30kHz SCS</a:t>
                      </a:r>
                      <a:endParaRPr lang="en-US" sz="1200" kern="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fontAlgn="base">
                        <a:spcAft>
                          <a:spcPts val="0"/>
                        </a:spcAft>
                      </a:pPr>
                      <a:r>
                        <a:rPr lang="en-US" sz="1200" kern="100">
                          <a:effectLst/>
                          <a:latin typeface="Times New Roman" panose="02020603050405020304" pitchFamily="18" charset="0"/>
                          <a:cs typeface="Times New Roman" panose="02020603050405020304" pitchFamily="18" charset="0"/>
                        </a:rPr>
                        <a:t>5</a:t>
                      </a:r>
                      <a:endParaRPr lang="en-US" sz="1200" kern="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526042182"/>
                  </a:ext>
                </a:extLst>
              </a:tr>
              <a:tr h="232173">
                <a:tc>
                  <a:txBody>
                    <a:bodyPr/>
                    <a:lstStyle/>
                    <a:p>
                      <a:pPr algn="ctr" fontAlgn="base">
                        <a:spcAft>
                          <a:spcPts val="0"/>
                        </a:spcAft>
                      </a:pPr>
                      <a:r>
                        <a:rPr lang="en-US" sz="1200" kern="100" dirty="0">
                          <a:effectLst/>
                          <a:latin typeface="Times New Roman" panose="02020603050405020304" pitchFamily="18" charset="0"/>
                          <a:cs typeface="Times New Roman" panose="02020603050405020304" pitchFamily="18" charset="0"/>
                        </a:rPr>
                        <a:t>OOK-1 @60kHz SCS</a:t>
                      </a:r>
                      <a:endParaRPr lang="en-US" sz="1200" kern="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fontAlgn="base">
                        <a:spcAft>
                          <a:spcPts val="0"/>
                        </a:spcAft>
                      </a:pPr>
                      <a:r>
                        <a:rPr lang="en-US" sz="1200" kern="100" dirty="0">
                          <a:effectLst/>
                          <a:latin typeface="Times New Roman" panose="02020603050405020304" pitchFamily="18" charset="0"/>
                          <a:cs typeface="Times New Roman" panose="02020603050405020304" pitchFamily="18" charset="0"/>
                        </a:rPr>
                        <a:t>3</a:t>
                      </a:r>
                      <a:endParaRPr lang="en-US" sz="1200" kern="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178455298"/>
                  </a:ext>
                </a:extLst>
              </a:tr>
              <a:tr h="232173">
                <a:tc>
                  <a:txBody>
                    <a:bodyPr/>
                    <a:lstStyle/>
                    <a:p>
                      <a:pPr algn="ctr" fontAlgn="base">
                        <a:spcAft>
                          <a:spcPts val="0"/>
                        </a:spcAft>
                      </a:pPr>
                      <a:r>
                        <a:rPr lang="en-US" sz="1200" kern="100" dirty="0">
                          <a:effectLst/>
                          <a:latin typeface="Times New Roman" panose="02020603050405020304" pitchFamily="18" charset="0"/>
                          <a:cs typeface="Times New Roman" panose="02020603050405020304" pitchFamily="18" charset="0"/>
                        </a:rPr>
                        <a:t>OOK-1@120kHz SCS</a:t>
                      </a:r>
                      <a:endParaRPr lang="en-US" sz="1200" kern="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fontAlgn="base">
                        <a:spcAft>
                          <a:spcPts val="0"/>
                        </a:spcAft>
                      </a:pPr>
                      <a:r>
                        <a:rPr lang="en-US" sz="1200" kern="100" dirty="0">
                          <a:effectLst/>
                          <a:latin typeface="Times New Roman" panose="02020603050405020304" pitchFamily="18" charset="0"/>
                          <a:cs typeface="Times New Roman" panose="02020603050405020304" pitchFamily="18" charset="0"/>
                        </a:rPr>
                        <a:t>1</a:t>
                      </a:r>
                      <a:endParaRPr lang="en-US" sz="1200" kern="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122533978"/>
                  </a:ext>
                </a:extLst>
              </a:tr>
              <a:tr h="116087">
                <a:tc>
                  <a:txBody>
                    <a:bodyPr/>
                    <a:lstStyle/>
                    <a:p>
                      <a:pPr algn="ctr" fontAlgn="base">
                        <a:spcAft>
                          <a:spcPts val="0"/>
                        </a:spcAft>
                      </a:pPr>
                      <a:r>
                        <a:rPr lang="en-US" sz="1200" kern="100" dirty="0">
                          <a:effectLst/>
                          <a:latin typeface="Times New Roman" panose="02020603050405020304" pitchFamily="18" charset="0"/>
                          <a:cs typeface="Times New Roman" panose="02020603050405020304" pitchFamily="18" charset="0"/>
                        </a:rPr>
                        <a:t>OOK-3 (single source)</a:t>
                      </a:r>
                      <a:endParaRPr lang="en-US" sz="1200" kern="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fontAlgn="base">
                        <a:spcAft>
                          <a:spcPts val="0"/>
                        </a:spcAft>
                      </a:pPr>
                      <a:r>
                        <a:rPr lang="en-US" sz="1200" kern="100" dirty="0">
                          <a:effectLst/>
                          <a:latin typeface="Times New Roman" panose="02020603050405020304" pitchFamily="18" charset="0"/>
                          <a:cs typeface="Times New Roman" panose="02020603050405020304" pitchFamily="18" charset="0"/>
                        </a:rPr>
                        <a:t>4</a:t>
                      </a:r>
                      <a:endParaRPr lang="en-US" sz="1200" kern="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857237335"/>
                  </a:ext>
                </a:extLst>
              </a:tr>
              <a:tr h="232173">
                <a:tc>
                  <a:txBody>
                    <a:bodyPr/>
                    <a:lstStyle/>
                    <a:p>
                      <a:pPr algn="ctr" fontAlgn="base">
                        <a:spcAft>
                          <a:spcPts val="0"/>
                        </a:spcAft>
                      </a:pPr>
                      <a:r>
                        <a:rPr lang="en-US" sz="1200" kern="100" dirty="0">
                          <a:effectLst/>
                          <a:latin typeface="Times New Roman" panose="02020603050405020304" pitchFamily="18" charset="0"/>
                          <a:cs typeface="Times New Roman" panose="02020603050405020304" pitchFamily="18" charset="0"/>
                        </a:rPr>
                        <a:t>OOK-2 M=2</a:t>
                      </a:r>
                      <a:endParaRPr lang="en-US" sz="1200" kern="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fontAlgn="base">
                        <a:spcAft>
                          <a:spcPts val="0"/>
                        </a:spcAft>
                      </a:pPr>
                      <a:r>
                        <a:rPr lang="en-US" sz="1200" kern="100" dirty="0">
                          <a:effectLst/>
                          <a:latin typeface="Times New Roman" panose="02020603050405020304" pitchFamily="18" charset="0"/>
                          <a:cs typeface="Times New Roman" panose="02020603050405020304" pitchFamily="18" charset="0"/>
                        </a:rPr>
                        <a:t>4</a:t>
                      </a:r>
                      <a:endParaRPr lang="en-US" sz="1200" kern="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974982035"/>
                  </a:ext>
                </a:extLst>
              </a:tr>
              <a:tr h="232173">
                <a:tc>
                  <a:txBody>
                    <a:bodyPr/>
                    <a:lstStyle/>
                    <a:p>
                      <a:pPr algn="ctr" fontAlgn="base">
                        <a:spcAft>
                          <a:spcPts val="0"/>
                        </a:spcAft>
                      </a:pPr>
                      <a:r>
                        <a:rPr lang="en-US" sz="1200" kern="100" dirty="0">
                          <a:effectLst/>
                          <a:latin typeface="Times New Roman" panose="02020603050405020304" pitchFamily="18" charset="0"/>
                          <a:cs typeface="Times New Roman" panose="02020603050405020304" pitchFamily="18" charset="0"/>
                        </a:rPr>
                        <a:t>OOK-2 M=4</a:t>
                      </a:r>
                      <a:endParaRPr lang="en-US" sz="1200" kern="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fontAlgn="base">
                        <a:spcAft>
                          <a:spcPts val="0"/>
                        </a:spcAft>
                      </a:pPr>
                      <a:r>
                        <a:rPr lang="en-US" sz="1200" kern="100" dirty="0">
                          <a:effectLst/>
                          <a:latin typeface="Times New Roman" panose="02020603050405020304" pitchFamily="18" charset="0"/>
                          <a:cs typeface="Times New Roman" panose="02020603050405020304" pitchFamily="18" charset="0"/>
                        </a:rPr>
                        <a:t>3</a:t>
                      </a:r>
                      <a:endParaRPr lang="en-US" sz="1200" kern="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480249692"/>
                  </a:ext>
                </a:extLst>
              </a:tr>
              <a:tr h="232173">
                <a:tc>
                  <a:txBody>
                    <a:bodyPr/>
                    <a:lstStyle/>
                    <a:p>
                      <a:pPr algn="ctr" fontAlgn="base">
                        <a:spcAft>
                          <a:spcPts val="0"/>
                        </a:spcAft>
                      </a:pPr>
                      <a:r>
                        <a:rPr lang="en-US" sz="1200" kern="100" dirty="0">
                          <a:effectLst/>
                          <a:latin typeface="Times New Roman" panose="02020603050405020304" pitchFamily="18" charset="0"/>
                          <a:cs typeface="Times New Roman" panose="02020603050405020304" pitchFamily="18" charset="0"/>
                        </a:rPr>
                        <a:t>OOK-4 M=2</a:t>
                      </a:r>
                      <a:endParaRPr lang="en-US" sz="1200" kern="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fontAlgn="base">
                        <a:spcAft>
                          <a:spcPts val="0"/>
                        </a:spcAft>
                      </a:pPr>
                      <a:r>
                        <a:rPr lang="en-US" sz="1200" kern="100" dirty="0">
                          <a:effectLst/>
                          <a:latin typeface="Times New Roman" panose="02020603050405020304" pitchFamily="18" charset="0"/>
                          <a:cs typeface="Times New Roman" panose="02020603050405020304" pitchFamily="18" charset="0"/>
                        </a:rPr>
                        <a:t>3</a:t>
                      </a:r>
                      <a:endParaRPr lang="en-US" sz="1200" kern="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242713918"/>
                  </a:ext>
                </a:extLst>
              </a:tr>
              <a:tr h="163846">
                <a:tc>
                  <a:txBody>
                    <a:bodyPr/>
                    <a:lstStyle/>
                    <a:p>
                      <a:pPr algn="ctr" fontAlgn="base">
                        <a:spcAft>
                          <a:spcPts val="0"/>
                        </a:spcAft>
                      </a:pPr>
                      <a:r>
                        <a:rPr lang="en-US" sz="1200" kern="100" dirty="0">
                          <a:effectLst/>
                          <a:latin typeface="Times New Roman" panose="02020603050405020304" pitchFamily="18" charset="0"/>
                          <a:cs typeface="Times New Roman" panose="02020603050405020304" pitchFamily="18" charset="0"/>
                        </a:rPr>
                        <a:t>OOK-4 M=4</a:t>
                      </a:r>
                      <a:endParaRPr lang="en-US" sz="1200" kern="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fontAlgn="base">
                        <a:spcAft>
                          <a:spcPts val="0"/>
                        </a:spcAft>
                      </a:pPr>
                      <a:r>
                        <a:rPr lang="en-US" sz="1200" kern="100" dirty="0">
                          <a:effectLst/>
                          <a:latin typeface="Times New Roman" panose="02020603050405020304" pitchFamily="18" charset="0"/>
                          <a:cs typeface="Times New Roman" panose="02020603050405020304" pitchFamily="18" charset="0"/>
                        </a:rPr>
                        <a:t>1</a:t>
                      </a:r>
                      <a:endParaRPr lang="en-US" sz="1200" kern="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420344158"/>
                  </a:ext>
                </a:extLst>
              </a:tr>
              <a:tr h="232173">
                <a:tc>
                  <a:txBody>
                    <a:bodyPr/>
                    <a:lstStyle/>
                    <a:p>
                      <a:pPr algn="ctr" fontAlgn="base">
                        <a:spcAft>
                          <a:spcPts val="0"/>
                        </a:spcAft>
                      </a:pPr>
                      <a:r>
                        <a:rPr lang="en-US" sz="1200" kern="100" dirty="0">
                          <a:effectLst/>
                          <a:latin typeface="Times New Roman" panose="02020603050405020304" pitchFamily="18" charset="0"/>
                          <a:cs typeface="Times New Roman" panose="02020603050405020304" pitchFamily="18" charset="0"/>
                        </a:rPr>
                        <a:t>OOK-4 M&gt;4</a:t>
                      </a:r>
                      <a:endParaRPr lang="en-US" sz="1200" kern="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fontAlgn="base">
                        <a:spcAft>
                          <a:spcPts val="0"/>
                        </a:spcAft>
                      </a:pPr>
                      <a:r>
                        <a:rPr lang="en-US" sz="1200" kern="100" dirty="0">
                          <a:effectLst/>
                          <a:latin typeface="Times New Roman" panose="02020603050405020304" pitchFamily="18" charset="0"/>
                          <a:cs typeface="Times New Roman" panose="02020603050405020304" pitchFamily="18" charset="0"/>
                        </a:rPr>
                        <a:t>1</a:t>
                      </a:r>
                      <a:endParaRPr lang="en-US" sz="1200" kern="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253244513"/>
                  </a:ext>
                </a:extLst>
              </a:tr>
              <a:tr h="116087">
                <a:tc>
                  <a:txBody>
                    <a:bodyPr/>
                    <a:lstStyle/>
                    <a:p>
                      <a:pPr algn="ctr" fontAlgn="base">
                        <a:spcAft>
                          <a:spcPts val="0"/>
                        </a:spcAft>
                      </a:pPr>
                      <a:r>
                        <a:rPr lang="en-US" sz="1200" kern="100">
                          <a:effectLst/>
                          <a:latin typeface="Times New Roman" panose="02020603050405020304" pitchFamily="18" charset="0"/>
                          <a:cs typeface="Times New Roman" panose="02020603050405020304" pitchFamily="18" charset="0"/>
                        </a:rPr>
                        <a:t>FSK M=1</a:t>
                      </a:r>
                      <a:endParaRPr lang="en-US" sz="1200" kern="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fontAlgn="base">
                        <a:spcAft>
                          <a:spcPts val="0"/>
                        </a:spcAft>
                      </a:pPr>
                      <a:r>
                        <a:rPr lang="en-US" sz="1200" kern="100" dirty="0">
                          <a:effectLst/>
                          <a:latin typeface="Times New Roman" panose="02020603050405020304" pitchFamily="18" charset="0"/>
                          <a:cs typeface="Times New Roman" panose="02020603050405020304" pitchFamily="18" charset="0"/>
                        </a:rPr>
                        <a:t>2</a:t>
                      </a:r>
                      <a:endParaRPr lang="en-US" sz="1200" kern="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444159792"/>
                  </a:ext>
                </a:extLst>
              </a:tr>
              <a:tr h="116087">
                <a:tc>
                  <a:txBody>
                    <a:bodyPr/>
                    <a:lstStyle/>
                    <a:p>
                      <a:pPr algn="ctr" fontAlgn="base">
                        <a:spcAft>
                          <a:spcPts val="0"/>
                        </a:spcAft>
                      </a:pPr>
                      <a:r>
                        <a:rPr lang="en-US" sz="1200" kern="100">
                          <a:effectLst/>
                          <a:latin typeface="Times New Roman" panose="02020603050405020304" pitchFamily="18" charset="0"/>
                          <a:cs typeface="Times New Roman" panose="02020603050405020304" pitchFamily="18" charset="0"/>
                        </a:rPr>
                        <a:t>FSK-1 M=2</a:t>
                      </a:r>
                      <a:endParaRPr lang="en-US" sz="1200" kern="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fontAlgn="base">
                        <a:spcAft>
                          <a:spcPts val="0"/>
                        </a:spcAft>
                      </a:pPr>
                      <a:r>
                        <a:rPr lang="en-US" sz="1200" kern="100" dirty="0">
                          <a:effectLst/>
                          <a:latin typeface="Times New Roman" panose="02020603050405020304" pitchFamily="18" charset="0"/>
                          <a:cs typeface="Times New Roman" panose="02020603050405020304" pitchFamily="18" charset="0"/>
                        </a:rPr>
                        <a:t>1</a:t>
                      </a:r>
                      <a:endParaRPr lang="en-US" sz="1200" kern="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567290036"/>
                  </a:ext>
                </a:extLst>
              </a:tr>
              <a:tr h="232173">
                <a:tc>
                  <a:txBody>
                    <a:bodyPr/>
                    <a:lstStyle/>
                    <a:p>
                      <a:pPr algn="ctr" fontAlgn="base">
                        <a:spcAft>
                          <a:spcPts val="0"/>
                        </a:spcAft>
                      </a:pPr>
                      <a:r>
                        <a:rPr lang="en-US" sz="1200" kern="100">
                          <a:effectLst/>
                          <a:latin typeface="Times New Roman" panose="02020603050405020304" pitchFamily="18" charset="0"/>
                          <a:cs typeface="Times New Roman" panose="02020603050405020304" pitchFamily="18" charset="0"/>
                        </a:rPr>
                        <a:t>FSK-2 M=2</a:t>
                      </a:r>
                      <a:endParaRPr lang="en-US" sz="1200" kern="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fontAlgn="base">
                        <a:spcAft>
                          <a:spcPts val="0"/>
                        </a:spcAft>
                      </a:pPr>
                      <a:r>
                        <a:rPr lang="en-US" sz="1200" kern="100" dirty="0">
                          <a:effectLst/>
                          <a:latin typeface="Times New Roman" panose="02020603050405020304" pitchFamily="18" charset="0"/>
                          <a:cs typeface="Times New Roman" panose="02020603050405020304" pitchFamily="18" charset="0"/>
                        </a:rPr>
                        <a:t>2/3</a:t>
                      </a:r>
                      <a:endParaRPr lang="en-US" sz="1200" kern="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444923095"/>
                  </a:ext>
                </a:extLst>
              </a:tr>
              <a:tr h="232173">
                <a:tc>
                  <a:txBody>
                    <a:bodyPr/>
                    <a:lstStyle/>
                    <a:p>
                      <a:pPr algn="ctr" fontAlgn="base">
                        <a:spcAft>
                          <a:spcPts val="0"/>
                        </a:spcAft>
                      </a:pPr>
                      <a:r>
                        <a:rPr lang="en-US" sz="1200" kern="100" dirty="0">
                          <a:effectLst/>
                          <a:latin typeface="Times New Roman" panose="02020603050405020304" pitchFamily="18" charset="0"/>
                          <a:cs typeface="Times New Roman" panose="02020603050405020304" pitchFamily="18" charset="0"/>
                        </a:rPr>
                        <a:t>OFDMA (with sliding window)</a:t>
                      </a:r>
                      <a:endParaRPr lang="en-US" sz="1200" kern="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fontAlgn="base">
                        <a:spcAft>
                          <a:spcPts val="0"/>
                        </a:spcAft>
                      </a:pPr>
                      <a:r>
                        <a:rPr lang="en-US" sz="1200" kern="100" dirty="0">
                          <a:effectLst/>
                          <a:latin typeface="Times New Roman" panose="02020603050405020304" pitchFamily="18" charset="0"/>
                          <a:cs typeface="Times New Roman" panose="02020603050405020304" pitchFamily="18" charset="0"/>
                        </a:rPr>
                        <a:t>4</a:t>
                      </a:r>
                      <a:endParaRPr lang="en-US" sz="1200" kern="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092899616"/>
                  </a:ext>
                </a:extLst>
              </a:tr>
            </a:tbl>
          </a:graphicData>
        </a:graphic>
      </p:graphicFrame>
      <p:sp>
        <p:nvSpPr>
          <p:cNvPr id="15" name="Rectangle 4">
            <a:extLst>
              <a:ext uri="{FF2B5EF4-FFF2-40B4-BE49-F238E27FC236}">
                <a16:creationId xmlns:a16="http://schemas.microsoft.com/office/drawing/2014/main" id="{3374DE48-111E-4DAC-BD2A-942179AC0EEA}"/>
              </a:ext>
            </a:extLst>
          </p:cNvPr>
          <p:cNvSpPr>
            <a:spLocks noChangeArrowheads="1"/>
          </p:cNvSpPr>
          <p:nvPr/>
        </p:nvSpPr>
        <p:spPr bwMode="auto">
          <a:xfrm>
            <a:off x="102549" y="1626212"/>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8" name="表格 17">
            <a:extLst>
              <a:ext uri="{FF2B5EF4-FFF2-40B4-BE49-F238E27FC236}">
                <a16:creationId xmlns:a16="http://schemas.microsoft.com/office/drawing/2014/main" id="{BF2CB6F8-1860-4298-9FE4-12C9F33D30A7}"/>
              </a:ext>
            </a:extLst>
          </p:cNvPr>
          <p:cNvGraphicFramePr>
            <a:graphicFrameLocks noGrp="1"/>
          </p:cNvGraphicFramePr>
          <p:nvPr/>
        </p:nvGraphicFramePr>
        <p:xfrm>
          <a:off x="5785261" y="1660093"/>
          <a:ext cx="5589191" cy="3186834"/>
        </p:xfrm>
        <a:graphic>
          <a:graphicData uri="http://schemas.openxmlformats.org/drawingml/2006/table">
            <a:tbl>
              <a:tblPr firstRow="1" firstCol="1" bandRow="1">
                <a:tableStyleId>{5C22544A-7EE6-4342-B048-85BDC9FD1C3A}</a:tableStyleId>
              </a:tblPr>
              <a:tblGrid>
                <a:gridCol w="2230694">
                  <a:extLst>
                    <a:ext uri="{9D8B030D-6E8A-4147-A177-3AD203B41FA5}">
                      <a16:colId xmlns:a16="http://schemas.microsoft.com/office/drawing/2014/main" val="583792815"/>
                    </a:ext>
                  </a:extLst>
                </a:gridCol>
                <a:gridCol w="3358497">
                  <a:extLst>
                    <a:ext uri="{9D8B030D-6E8A-4147-A177-3AD203B41FA5}">
                      <a16:colId xmlns:a16="http://schemas.microsoft.com/office/drawing/2014/main" val="2288058784"/>
                    </a:ext>
                  </a:extLst>
                </a:gridCol>
              </a:tblGrid>
              <a:tr h="227631">
                <a:tc>
                  <a:txBody>
                    <a:bodyPr/>
                    <a:lstStyle/>
                    <a:p>
                      <a:pPr algn="ctr" fontAlgn="base">
                        <a:spcAft>
                          <a:spcPts val="0"/>
                        </a:spcAft>
                      </a:pPr>
                      <a:r>
                        <a:rPr lang="en-US" sz="1200" kern="100" dirty="0">
                          <a:effectLst/>
                          <a:latin typeface="Times New Roman" panose="02020603050405020304" pitchFamily="18" charset="0"/>
                          <a:cs typeface="Times New Roman" panose="02020603050405020304" pitchFamily="18" charset="0"/>
                        </a:rPr>
                        <a:t>Waveform</a:t>
                      </a:r>
                      <a:endParaRPr lang="en-US" sz="1200" kern="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fontAlgn="base">
                        <a:spcAft>
                          <a:spcPts val="0"/>
                        </a:spcAft>
                      </a:pPr>
                      <a:r>
                        <a:rPr lang="en-US" sz="1200" kern="100">
                          <a:effectLst/>
                          <a:latin typeface="Times New Roman" panose="02020603050405020304" pitchFamily="18" charset="0"/>
                          <a:cs typeface="Times New Roman" panose="02020603050405020304" pitchFamily="18" charset="0"/>
                        </a:rPr>
                        <a:t>Tolerance up to frequency error [kHz] </a:t>
                      </a:r>
                      <a:endParaRPr lang="en-US" sz="1200" kern="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218126918"/>
                  </a:ext>
                </a:extLst>
              </a:tr>
              <a:tr h="227631">
                <a:tc>
                  <a:txBody>
                    <a:bodyPr/>
                    <a:lstStyle/>
                    <a:p>
                      <a:pPr algn="ctr" fontAlgn="base">
                        <a:spcAft>
                          <a:spcPts val="0"/>
                        </a:spcAft>
                      </a:pPr>
                      <a:r>
                        <a:rPr lang="en-US" sz="1200" kern="100" dirty="0">
                          <a:effectLst/>
                          <a:latin typeface="Times New Roman" panose="02020603050405020304" pitchFamily="18" charset="0"/>
                          <a:cs typeface="Times New Roman" panose="02020603050405020304" pitchFamily="18" charset="0"/>
                        </a:rPr>
                        <a:t>OOK-1@30kHz SCS</a:t>
                      </a:r>
                      <a:endParaRPr lang="en-US" sz="1200" kern="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fontAlgn="base">
                        <a:spcAft>
                          <a:spcPts val="0"/>
                        </a:spcAft>
                      </a:pPr>
                      <a:r>
                        <a:rPr lang="en-US" sz="1200" kern="100">
                          <a:effectLst/>
                          <a:latin typeface="Times New Roman" panose="02020603050405020304" pitchFamily="18" charset="0"/>
                          <a:cs typeface="Times New Roman" panose="02020603050405020304" pitchFamily="18" charset="0"/>
                        </a:rPr>
                        <a:t>800</a:t>
                      </a:r>
                      <a:endParaRPr lang="en-US" sz="1200" kern="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089864086"/>
                  </a:ext>
                </a:extLst>
              </a:tr>
              <a:tr h="227631">
                <a:tc>
                  <a:txBody>
                    <a:bodyPr/>
                    <a:lstStyle/>
                    <a:p>
                      <a:pPr algn="ctr" fontAlgn="base">
                        <a:spcAft>
                          <a:spcPts val="0"/>
                        </a:spcAft>
                      </a:pPr>
                      <a:r>
                        <a:rPr lang="en-US" sz="1200" kern="100" dirty="0">
                          <a:effectLst/>
                          <a:latin typeface="Times New Roman" panose="02020603050405020304" pitchFamily="18" charset="0"/>
                          <a:cs typeface="Times New Roman" panose="02020603050405020304" pitchFamily="18" charset="0"/>
                        </a:rPr>
                        <a:t>OOK-1@60kHz SCS</a:t>
                      </a:r>
                      <a:endParaRPr lang="en-US" sz="1200" kern="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fontAlgn="base">
                        <a:spcAft>
                          <a:spcPts val="0"/>
                        </a:spcAft>
                      </a:pPr>
                      <a:r>
                        <a:rPr lang="en-US" sz="1200" kern="100">
                          <a:effectLst/>
                          <a:latin typeface="Times New Roman" panose="02020603050405020304" pitchFamily="18" charset="0"/>
                          <a:cs typeface="Times New Roman" panose="02020603050405020304" pitchFamily="18" charset="0"/>
                        </a:rPr>
                        <a:t>400</a:t>
                      </a:r>
                      <a:endParaRPr lang="en-US" sz="1200" kern="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416484127"/>
                  </a:ext>
                </a:extLst>
              </a:tr>
              <a:tr h="227631">
                <a:tc>
                  <a:txBody>
                    <a:bodyPr/>
                    <a:lstStyle/>
                    <a:p>
                      <a:pPr algn="ctr" fontAlgn="base">
                        <a:spcAft>
                          <a:spcPts val="0"/>
                        </a:spcAft>
                      </a:pPr>
                      <a:r>
                        <a:rPr lang="en-US" sz="1200" kern="100" dirty="0">
                          <a:effectLst/>
                          <a:latin typeface="Times New Roman" panose="02020603050405020304" pitchFamily="18" charset="0"/>
                          <a:cs typeface="Times New Roman" panose="02020603050405020304" pitchFamily="18" charset="0"/>
                        </a:rPr>
                        <a:t>OOK-1@120kHz SCS</a:t>
                      </a:r>
                      <a:endParaRPr lang="en-US" sz="1200" kern="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fontAlgn="base">
                        <a:spcAft>
                          <a:spcPts val="0"/>
                        </a:spcAft>
                      </a:pPr>
                      <a:r>
                        <a:rPr lang="en-US" sz="1200" kern="100">
                          <a:effectLst/>
                          <a:latin typeface="Times New Roman" panose="02020603050405020304" pitchFamily="18" charset="0"/>
                          <a:cs typeface="Times New Roman" panose="02020603050405020304" pitchFamily="18" charset="0"/>
                        </a:rPr>
                        <a:t>400</a:t>
                      </a:r>
                      <a:endParaRPr lang="en-US" sz="1200" kern="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451079273"/>
                  </a:ext>
                </a:extLst>
              </a:tr>
              <a:tr h="227631">
                <a:tc>
                  <a:txBody>
                    <a:bodyPr/>
                    <a:lstStyle/>
                    <a:p>
                      <a:pPr algn="ctr" fontAlgn="base">
                        <a:spcAft>
                          <a:spcPts val="0"/>
                        </a:spcAft>
                      </a:pPr>
                      <a:r>
                        <a:rPr lang="en-US" sz="1200" kern="100" dirty="0">
                          <a:effectLst/>
                          <a:latin typeface="Times New Roman" panose="02020603050405020304" pitchFamily="18" charset="0"/>
                          <a:cs typeface="Times New Roman" panose="02020603050405020304" pitchFamily="18" charset="0"/>
                        </a:rPr>
                        <a:t>OOK-3 (single source)</a:t>
                      </a:r>
                      <a:endParaRPr lang="en-US" sz="1200" kern="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fontAlgn="base">
                        <a:spcAft>
                          <a:spcPts val="0"/>
                        </a:spcAft>
                      </a:pPr>
                      <a:r>
                        <a:rPr lang="fi-FI" sz="1200" kern="100">
                          <a:effectLst/>
                          <a:latin typeface="Times New Roman" panose="02020603050405020304" pitchFamily="18" charset="0"/>
                          <a:cs typeface="Times New Roman" panose="02020603050405020304" pitchFamily="18" charset="0"/>
                        </a:rPr>
                        <a:t>9.984</a:t>
                      </a:r>
                      <a:endParaRPr lang="en-US" sz="1200" kern="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666797741"/>
                  </a:ext>
                </a:extLst>
              </a:tr>
              <a:tr h="227631">
                <a:tc>
                  <a:txBody>
                    <a:bodyPr/>
                    <a:lstStyle/>
                    <a:p>
                      <a:pPr algn="ctr" fontAlgn="base">
                        <a:spcAft>
                          <a:spcPts val="0"/>
                        </a:spcAft>
                      </a:pPr>
                      <a:r>
                        <a:rPr lang="en-US" sz="1200" kern="100" dirty="0">
                          <a:effectLst/>
                          <a:latin typeface="Times New Roman" panose="02020603050405020304" pitchFamily="18" charset="0"/>
                          <a:cs typeface="Times New Roman" panose="02020603050405020304" pitchFamily="18" charset="0"/>
                        </a:rPr>
                        <a:t>OOK-2 M=2</a:t>
                      </a:r>
                      <a:endParaRPr lang="en-US" sz="1200" kern="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fontAlgn="base">
                        <a:spcAft>
                          <a:spcPts val="0"/>
                        </a:spcAft>
                      </a:pPr>
                      <a:r>
                        <a:rPr lang="en-US" sz="1200" kern="100">
                          <a:effectLst/>
                          <a:latin typeface="Times New Roman" panose="02020603050405020304" pitchFamily="18" charset="0"/>
                          <a:cs typeface="Times New Roman" panose="02020603050405020304" pitchFamily="18" charset="0"/>
                        </a:rPr>
                        <a:t>300</a:t>
                      </a:r>
                      <a:endParaRPr lang="en-US" sz="1200" kern="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690074037"/>
                  </a:ext>
                </a:extLst>
              </a:tr>
              <a:tr h="227631">
                <a:tc>
                  <a:txBody>
                    <a:bodyPr/>
                    <a:lstStyle/>
                    <a:p>
                      <a:pPr algn="ctr" fontAlgn="base">
                        <a:spcAft>
                          <a:spcPts val="0"/>
                        </a:spcAft>
                      </a:pPr>
                      <a:r>
                        <a:rPr lang="en-US" sz="1200" kern="100" dirty="0">
                          <a:effectLst/>
                          <a:latin typeface="Times New Roman" panose="02020603050405020304" pitchFamily="18" charset="0"/>
                          <a:cs typeface="Times New Roman" panose="02020603050405020304" pitchFamily="18" charset="0"/>
                        </a:rPr>
                        <a:t>OOK-2 M=4</a:t>
                      </a:r>
                      <a:endParaRPr lang="en-US" sz="1200" kern="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fontAlgn="base">
                        <a:spcAft>
                          <a:spcPts val="0"/>
                        </a:spcAft>
                      </a:pPr>
                      <a:r>
                        <a:rPr lang="en-US" sz="1200" kern="100">
                          <a:effectLst/>
                          <a:latin typeface="Times New Roman" panose="02020603050405020304" pitchFamily="18" charset="0"/>
                          <a:cs typeface="Times New Roman" panose="02020603050405020304" pitchFamily="18" charset="0"/>
                        </a:rPr>
                        <a:t>200</a:t>
                      </a:r>
                      <a:endParaRPr lang="en-US" sz="1200" kern="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22247268"/>
                  </a:ext>
                </a:extLst>
              </a:tr>
              <a:tr h="227631">
                <a:tc>
                  <a:txBody>
                    <a:bodyPr/>
                    <a:lstStyle/>
                    <a:p>
                      <a:pPr algn="ctr" fontAlgn="base">
                        <a:spcAft>
                          <a:spcPts val="0"/>
                        </a:spcAft>
                      </a:pPr>
                      <a:r>
                        <a:rPr lang="en-US" sz="1200" kern="100" dirty="0">
                          <a:effectLst/>
                          <a:latin typeface="Times New Roman" panose="02020603050405020304" pitchFamily="18" charset="0"/>
                          <a:cs typeface="Times New Roman" panose="02020603050405020304" pitchFamily="18" charset="0"/>
                        </a:rPr>
                        <a:t>OOK-4 M=2</a:t>
                      </a:r>
                      <a:endParaRPr lang="en-US" sz="1200" kern="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fontAlgn="base">
                        <a:spcAft>
                          <a:spcPts val="0"/>
                        </a:spcAft>
                      </a:pPr>
                      <a:r>
                        <a:rPr lang="en-US" sz="1200" kern="100">
                          <a:effectLst/>
                          <a:latin typeface="Times New Roman" panose="02020603050405020304" pitchFamily="18" charset="0"/>
                          <a:cs typeface="Times New Roman" panose="02020603050405020304" pitchFamily="18" charset="0"/>
                        </a:rPr>
                        <a:t>1200</a:t>
                      </a:r>
                      <a:endParaRPr lang="en-US" sz="1200" kern="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4272082555"/>
                  </a:ext>
                </a:extLst>
              </a:tr>
              <a:tr h="227631">
                <a:tc>
                  <a:txBody>
                    <a:bodyPr/>
                    <a:lstStyle/>
                    <a:p>
                      <a:pPr algn="ctr" fontAlgn="base">
                        <a:spcAft>
                          <a:spcPts val="0"/>
                        </a:spcAft>
                      </a:pPr>
                      <a:r>
                        <a:rPr lang="en-US" sz="1200" kern="100" dirty="0">
                          <a:effectLst/>
                          <a:latin typeface="Times New Roman" panose="02020603050405020304" pitchFamily="18" charset="0"/>
                          <a:cs typeface="Times New Roman" panose="02020603050405020304" pitchFamily="18" charset="0"/>
                        </a:rPr>
                        <a:t>OOK-4 M=4</a:t>
                      </a:r>
                      <a:endParaRPr lang="en-US" sz="1200" kern="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fontAlgn="base">
                        <a:spcAft>
                          <a:spcPts val="0"/>
                        </a:spcAft>
                      </a:pPr>
                      <a:r>
                        <a:rPr lang="en-US" sz="1200" kern="100">
                          <a:effectLst/>
                          <a:latin typeface="Times New Roman" panose="02020603050405020304" pitchFamily="18" charset="0"/>
                          <a:cs typeface="Times New Roman" panose="02020603050405020304" pitchFamily="18" charset="0"/>
                        </a:rPr>
                        <a:t>800</a:t>
                      </a:r>
                      <a:endParaRPr lang="en-US" sz="1200" kern="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202492382"/>
                  </a:ext>
                </a:extLst>
              </a:tr>
              <a:tr h="227631">
                <a:tc>
                  <a:txBody>
                    <a:bodyPr/>
                    <a:lstStyle/>
                    <a:p>
                      <a:pPr algn="ctr" fontAlgn="base">
                        <a:spcAft>
                          <a:spcPts val="0"/>
                        </a:spcAft>
                      </a:pPr>
                      <a:r>
                        <a:rPr lang="en-US" sz="1200" kern="100" dirty="0">
                          <a:effectLst/>
                          <a:latin typeface="Times New Roman" panose="02020603050405020304" pitchFamily="18" charset="0"/>
                          <a:cs typeface="Times New Roman" panose="02020603050405020304" pitchFamily="18" charset="0"/>
                        </a:rPr>
                        <a:t>OOK-4 M&gt;4</a:t>
                      </a:r>
                      <a:endParaRPr lang="en-US" sz="1200" kern="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fontAlgn="base">
                        <a:spcAft>
                          <a:spcPts val="0"/>
                        </a:spcAft>
                      </a:pPr>
                      <a:r>
                        <a:rPr lang="en-US" sz="1200" kern="100">
                          <a:effectLst/>
                          <a:latin typeface="Times New Roman" panose="02020603050405020304" pitchFamily="18" charset="0"/>
                          <a:cs typeface="Times New Roman" panose="02020603050405020304" pitchFamily="18" charset="0"/>
                        </a:rPr>
                        <a:t>390</a:t>
                      </a:r>
                      <a:endParaRPr lang="en-US" sz="1200" kern="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684772496"/>
                  </a:ext>
                </a:extLst>
              </a:tr>
              <a:tr h="227631">
                <a:tc>
                  <a:txBody>
                    <a:bodyPr/>
                    <a:lstStyle/>
                    <a:p>
                      <a:pPr algn="ctr" fontAlgn="base">
                        <a:spcAft>
                          <a:spcPts val="0"/>
                        </a:spcAft>
                      </a:pPr>
                      <a:r>
                        <a:rPr lang="en-US" sz="1200" kern="100">
                          <a:effectLst/>
                          <a:latin typeface="Times New Roman" panose="02020603050405020304" pitchFamily="18" charset="0"/>
                          <a:cs typeface="Times New Roman" panose="02020603050405020304" pitchFamily="18" charset="0"/>
                        </a:rPr>
                        <a:t>FSK M=1</a:t>
                      </a:r>
                      <a:endParaRPr lang="en-US" sz="1200" kern="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fontAlgn="base">
                        <a:spcAft>
                          <a:spcPts val="0"/>
                        </a:spcAft>
                      </a:pPr>
                      <a:r>
                        <a:rPr lang="en-US" sz="1200" kern="100">
                          <a:effectLst/>
                          <a:latin typeface="Times New Roman" panose="02020603050405020304" pitchFamily="18" charset="0"/>
                          <a:cs typeface="Times New Roman" panose="02020603050405020304" pitchFamily="18" charset="0"/>
                        </a:rPr>
                        <a:t>300</a:t>
                      </a:r>
                      <a:endParaRPr lang="en-US" sz="1200" kern="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280011474"/>
                  </a:ext>
                </a:extLst>
              </a:tr>
              <a:tr h="227631">
                <a:tc>
                  <a:txBody>
                    <a:bodyPr/>
                    <a:lstStyle/>
                    <a:p>
                      <a:pPr algn="ctr" fontAlgn="base">
                        <a:spcAft>
                          <a:spcPts val="0"/>
                        </a:spcAft>
                      </a:pPr>
                      <a:r>
                        <a:rPr lang="en-US" sz="1200" kern="100">
                          <a:effectLst/>
                          <a:latin typeface="Times New Roman" panose="02020603050405020304" pitchFamily="18" charset="0"/>
                          <a:cs typeface="Times New Roman" panose="02020603050405020304" pitchFamily="18" charset="0"/>
                        </a:rPr>
                        <a:t>FSK-1 M=2</a:t>
                      </a:r>
                      <a:endParaRPr lang="en-US" sz="1200" kern="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fontAlgn="base">
                        <a:spcAft>
                          <a:spcPts val="0"/>
                        </a:spcAft>
                      </a:pPr>
                      <a:r>
                        <a:rPr lang="en-US" sz="1200" kern="100">
                          <a:effectLst/>
                          <a:latin typeface="Times New Roman" panose="02020603050405020304" pitchFamily="18" charset="0"/>
                          <a:cs typeface="Times New Roman" panose="02020603050405020304" pitchFamily="18" charset="0"/>
                        </a:rPr>
                        <a:t>130</a:t>
                      </a:r>
                      <a:endParaRPr lang="en-US" sz="1200" kern="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438548097"/>
                  </a:ext>
                </a:extLst>
              </a:tr>
              <a:tr h="227631">
                <a:tc>
                  <a:txBody>
                    <a:bodyPr/>
                    <a:lstStyle/>
                    <a:p>
                      <a:pPr algn="ctr" fontAlgn="base">
                        <a:spcAft>
                          <a:spcPts val="0"/>
                        </a:spcAft>
                      </a:pPr>
                      <a:r>
                        <a:rPr lang="en-US" sz="1200" kern="100">
                          <a:effectLst/>
                          <a:latin typeface="Times New Roman" panose="02020603050405020304" pitchFamily="18" charset="0"/>
                          <a:cs typeface="Times New Roman" panose="02020603050405020304" pitchFamily="18" charset="0"/>
                        </a:rPr>
                        <a:t>FSK-2 M=2</a:t>
                      </a:r>
                      <a:endParaRPr lang="en-US" sz="1200" kern="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fontAlgn="base">
                        <a:spcAft>
                          <a:spcPts val="0"/>
                        </a:spcAft>
                      </a:pPr>
                      <a:r>
                        <a:rPr lang="en-US" sz="1200" kern="100">
                          <a:effectLst/>
                          <a:latin typeface="Times New Roman" panose="02020603050405020304" pitchFamily="18" charset="0"/>
                          <a:cs typeface="Times New Roman" panose="02020603050405020304" pitchFamily="18" charset="0"/>
                        </a:rPr>
                        <a:t>200</a:t>
                      </a:r>
                      <a:endParaRPr lang="en-US" sz="1200" kern="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550207525"/>
                  </a:ext>
                </a:extLst>
              </a:tr>
              <a:tr h="227631">
                <a:tc>
                  <a:txBody>
                    <a:bodyPr/>
                    <a:lstStyle/>
                    <a:p>
                      <a:pPr algn="ctr" fontAlgn="base">
                        <a:spcAft>
                          <a:spcPts val="0"/>
                        </a:spcAft>
                      </a:pPr>
                      <a:r>
                        <a:rPr lang="en-US" sz="1200" kern="100">
                          <a:effectLst/>
                          <a:latin typeface="Times New Roman" panose="02020603050405020304" pitchFamily="18" charset="0"/>
                          <a:cs typeface="Times New Roman" panose="02020603050405020304" pitchFamily="18" charset="0"/>
                        </a:rPr>
                        <a:t>OFDMA</a:t>
                      </a:r>
                      <a:endParaRPr lang="en-US" sz="1200" kern="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fontAlgn="base">
                        <a:spcAft>
                          <a:spcPts val="0"/>
                        </a:spcAft>
                      </a:pPr>
                      <a:r>
                        <a:rPr lang="en-US" sz="1200" kern="100" dirty="0">
                          <a:effectLst/>
                          <a:latin typeface="Times New Roman" panose="02020603050405020304" pitchFamily="18" charset="0"/>
                          <a:cs typeface="Times New Roman" panose="02020603050405020304" pitchFamily="18" charset="0"/>
                        </a:rPr>
                        <a:t>26</a:t>
                      </a:r>
                      <a:endParaRPr lang="en-US" sz="1200" kern="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827920779"/>
                  </a:ext>
                </a:extLst>
              </a:tr>
            </a:tbl>
          </a:graphicData>
        </a:graphic>
      </p:graphicFrame>
      <p:sp>
        <p:nvSpPr>
          <p:cNvPr id="10" name="矩形 9">
            <a:extLst>
              <a:ext uri="{FF2B5EF4-FFF2-40B4-BE49-F238E27FC236}">
                <a16:creationId xmlns:a16="http://schemas.microsoft.com/office/drawing/2014/main" id="{DC98DD90-3389-4447-969D-1FCF9C98E0D7}"/>
              </a:ext>
            </a:extLst>
          </p:cNvPr>
          <p:cNvSpPr/>
          <p:nvPr/>
        </p:nvSpPr>
        <p:spPr>
          <a:xfrm>
            <a:off x="8390668" y="6454817"/>
            <a:ext cx="3365015" cy="246221"/>
          </a:xfrm>
          <a:prstGeom prst="rect">
            <a:avLst/>
          </a:prstGeom>
        </p:spPr>
        <p:txBody>
          <a:bodyPr wrap="square">
            <a:spAutoFit/>
          </a:bodyPr>
          <a:lstStyle/>
          <a:p>
            <a:r>
              <a:rPr lang="en-US" altLang="zh-CN" sz="1000" dirty="0">
                <a:latin typeface="Times New Roman" panose="02020603050405020304" pitchFamily="18" charset="0"/>
                <a:ea typeface="等线" panose="02010600030101010101" pitchFamily="2" charset="-122"/>
              </a:rPr>
              <a:t>[1] R1-2308729, TR38.869v040,  section 8.3.1, section 8.3.2</a:t>
            </a:r>
            <a:endParaRPr lang="en-US" sz="1000" dirty="0"/>
          </a:p>
        </p:txBody>
      </p:sp>
    </p:spTree>
    <p:extLst>
      <p:ext uri="{BB962C8B-B14F-4D97-AF65-F5344CB8AC3E}">
        <p14:creationId xmlns:p14="http://schemas.microsoft.com/office/powerpoint/2010/main" val="36540342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61"/>
          </p:nvPr>
        </p:nvSpPr>
        <p:spPr/>
        <p:txBody>
          <a:bodyPr/>
          <a:lstStyle/>
          <a:p>
            <a:r>
              <a:rPr lang="en-US" altLang="zh-CN" b="1" dirty="0"/>
              <a:t>Outlines</a:t>
            </a:r>
          </a:p>
        </p:txBody>
      </p:sp>
      <p:sp>
        <p:nvSpPr>
          <p:cNvPr id="7" name="文本框 3">
            <a:extLst>
              <a:ext uri="{FF2B5EF4-FFF2-40B4-BE49-F238E27FC236}">
                <a16:creationId xmlns:a16="http://schemas.microsoft.com/office/drawing/2014/main" id="{BEE3540D-8C39-49EC-976C-CF437C8F8DEE}"/>
              </a:ext>
            </a:extLst>
          </p:cNvPr>
          <p:cNvSpPr txBox="1"/>
          <p:nvPr/>
        </p:nvSpPr>
        <p:spPr>
          <a:xfrm>
            <a:off x="639054" y="1258200"/>
            <a:ext cx="11341878" cy="4661276"/>
          </a:xfrm>
          <a:prstGeom prst="rect">
            <a:avLst/>
          </a:prstGeom>
          <a:noFill/>
        </p:spPr>
        <p:txBody>
          <a:bodyPr wrap="square" rtlCol="0">
            <a:spAutoFit/>
          </a:bodyPr>
          <a:lstStyle/>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defRPr/>
            </a:pPr>
            <a:r>
              <a:rPr lang="en-US" altLang="zh-CN" sz="2000" b="1" dirty="0">
                <a:solidFill>
                  <a:srgbClr val="000000"/>
                </a:solidFill>
                <a:ea typeface="宋体" panose="02010600030101010101" pitchFamily="2" charset="-122"/>
              </a:rPr>
              <a:t>Use</a:t>
            </a:r>
            <a:r>
              <a:rPr lang="zh-CN" altLang="en-US" sz="2000" b="1" dirty="0">
                <a:solidFill>
                  <a:srgbClr val="000000"/>
                </a:solidFill>
                <a:ea typeface="宋体" panose="02010600030101010101" pitchFamily="2" charset="-122"/>
              </a:rPr>
              <a:t> </a:t>
            </a:r>
            <a:r>
              <a:rPr lang="en-US" altLang="zh-CN" sz="2000" b="1" dirty="0">
                <a:solidFill>
                  <a:srgbClr val="000000"/>
                </a:solidFill>
                <a:ea typeface="宋体" panose="02010600030101010101" pitchFamily="2" charset="-122"/>
              </a:rPr>
              <a:t>Cases,</a:t>
            </a:r>
            <a:r>
              <a:rPr lang="zh-CN" altLang="en-US" sz="2000" b="1" dirty="0">
                <a:solidFill>
                  <a:srgbClr val="000000"/>
                </a:solidFill>
                <a:ea typeface="宋体" panose="02010600030101010101" pitchFamily="2" charset="-122"/>
              </a:rPr>
              <a:t> </a:t>
            </a:r>
            <a:r>
              <a:rPr lang="en-US" altLang="zh-CN" sz="2000" b="1" dirty="0">
                <a:solidFill>
                  <a:srgbClr val="000000"/>
                </a:solidFill>
                <a:ea typeface="宋体" panose="02010600030101010101" pitchFamily="2" charset="-122"/>
              </a:rPr>
              <a:t>RRC States Identified in SI</a:t>
            </a:r>
          </a:p>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defRPr/>
            </a:pPr>
            <a:r>
              <a:rPr lang="en-US" altLang="zh-CN" sz="2000" b="1" dirty="0">
                <a:solidFill>
                  <a:srgbClr val="000000"/>
                </a:solidFill>
                <a:ea typeface="宋体" panose="02010600030101010101" pitchFamily="2" charset="-122"/>
              </a:rPr>
              <a:t>SI Output and Conclusion:</a:t>
            </a:r>
          </a:p>
          <a:p>
            <a:pPr marL="800100" lvl="1" indent="-342900">
              <a:lnSpc>
                <a:spcPct val="150000"/>
              </a:lnSpc>
              <a:buFont typeface="Calibri" panose="020F0502020204030204" pitchFamily="34" charset="0"/>
              <a:buChar char="–"/>
              <a:defRPr/>
            </a:pPr>
            <a:r>
              <a:rPr lang="en-US" altLang="zh-CN" sz="2000" b="1" dirty="0">
                <a:solidFill>
                  <a:srgbClr val="000000"/>
                </a:solidFill>
                <a:ea typeface="宋体" panose="02010600030101010101" pitchFamily="2" charset="-122"/>
              </a:rPr>
              <a:t>Power and Latency: RRC idle/inactive, RRC Connected</a:t>
            </a:r>
          </a:p>
          <a:p>
            <a:pPr marL="800100" lvl="1" indent="-342900">
              <a:lnSpc>
                <a:spcPct val="150000"/>
              </a:lnSpc>
              <a:buFont typeface="Calibri" panose="020F0502020204030204" pitchFamily="34" charset="0"/>
              <a:buChar char="–"/>
              <a:defRPr/>
            </a:pPr>
            <a:r>
              <a:rPr lang="en-US" altLang="zh-CN" sz="2000" b="1" dirty="0">
                <a:solidFill>
                  <a:srgbClr val="000000"/>
                </a:solidFill>
                <a:ea typeface="宋体" panose="02010600030101010101" pitchFamily="2" charset="-122"/>
              </a:rPr>
              <a:t>Coverage Network Overhead and Network energy</a:t>
            </a:r>
          </a:p>
          <a:p>
            <a:pPr marL="800100" lvl="1" indent="-342900">
              <a:lnSpc>
                <a:spcPct val="150000"/>
              </a:lnSpc>
              <a:buFont typeface="Calibri" panose="020F0502020204030204" pitchFamily="34" charset="0"/>
              <a:buChar char="–"/>
              <a:defRPr/>
            </a:pPr>
            <a:r>
              <a:rPr lang="en-US" altLang="zh-CN" sz="2000" b="1" dirty="0">
                <a:solidFill>
                  <a:srgbClr val="000000"/>
                </a:solidFill>
                <a:ea typeface="宋体" panose="02010600030101010101" pitchFamily="2" charset="-122"/>
              </a:rPr>
              <a:t>Time and Frequency Tolerance</a:t>
            </a:r>
          </a:p>
          <a:p>
            <a:pPr marL="800100" lvl="1" indent="-342900">
              <a:lnSpc>
                <a:spcPct val="150000"/>
              </a:lnSpc>
              <a:buFont typeface="Calibri" panose="020F0502020204030204" pitchFamily="34" charset="0"/>
              <a:buChar char="–"/>
              <a:defRPr/>
            </a:pPr>
            <a:r>
              <a:rPr lang="en-US" altLang="zh-CN" sz="2000" b="1" dirty="0">
                <a:solidFill>
                  <a:srgbClr val="000000"/>
                </a:solidFill>
                <a:ea typeface="宋体" panose="02010600030101010101" pitchFamily="2" charset="-122"/>
              </a:rPr>
              <a:t>LP-WUR Architecture </a:t>
            </a:r>
          </a:p>
          <a:p>
            <a:pPr marL="800100" lvl="1" indent="-342900">
              <a:lnSpc>
                <a:spcPct val="150000"/>
              </a:lnSpc>
              <a:buFont typeface="Calibri" panose="020F0502020204030204" pitchFamily="34" charset="0"/>
              <a:buChar char="–"/>
              <a:defRPr/>
            </a:pPr>
            <a:r>
              <a:rPr lang="en-US" altLang="zh-CN" sz="2000" b="1" dirty="0">
                <a:solidFill>
                  <a:srgbClr val="000000"/>
                </a:solidFill>
                <a:ea typeface="宋体" panose="02010600030101010101" pitchFamily="2" charset="-122"/>
              </a:rPr>
              <a:t>LP-WUS design </a:t>
            </a:r>
          </a:p>
          <a:p>
            <a:pPr marL="800100" lvl="1" indent="-342900">
              <a:lnSpc>
                <a:spcPct val="150000"/>
              </a:lnSpc>
              <a:buFont typeface="Calibri" panose="020F0502020204030204" pitchFamily="34" charset="0"/>
              <a:buChar char="–"/>
              <a:defRPr/>
            </a:pPr>
            <a:r>
              <a:rPr lang="en-US" altLang="zh-CN" sz="2000" b="1" dirty="0">
                <a:solidFill>
                  <a:srgbClr val="000000"/>
                </a:solidFill>
                <a:ea typeface="宋体" panose="02010600030101010101" pitchFamily="2" charset="-122"/>
              </a:rPr>
              <a:t>Procedure </a:t>
            </a:r>
          </a:p>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defRPr/>
            </a:pPr>
            <a:r>
              <a:rPr kumimoji="0" lang="en-US" altLang="zh-CN" sz="2000" b="1" i="0" u="none" strike="noStrike" kern="1200" cap="none" spc="0" normalizeH="0" baseline="0" noProof="0" dirty="0">
                <a:ln>
                  <a:noFill/>
                </a:ln>
                <a:solidFill>
                  <a:srgbClr val="000000"/>
                </a:solidFill>
                <a:effectLst/>
                <a:uLnTx/>
                <a:uFillTx/>
                <a:ea typeface="宋体" panose="02010600030101010101" pitchFamily="2" charset="-122"/>
              </a:rPr>
              <a:t>Potential Rel-19 </a:t>
            </a:r>
            <a:r>
              <a:rPr lang="en-US" altLang="zh-CN" sz="2000" b="1" dirty="0">
                <a:solidFill>
                  <a:srgbClr val="000000"/>
                </a:solidFill>
                <a:ea typeface="宋体" panose="02010600030101010101" pitchFamily="2" charset="-122"/>
              </a:rPr>
              <a:t>WID Scope</a:t>
            </a:r>
          </a:p>
          <a:p>
            <a:pPr>
              <a:lnSpc>
                <a:spcPct val="150000"/>
              </a:lnSpc>
              <a:defRPr/>
            </a:pPr>
            <a:endParaRPr lang="zh-CN" altLang="en-US" sz="2000" b="1" dirty="0">
              <a:solidFill>
                <a:srgbClr val="000000"/>
              </a:solidFill>
              <a:ea typeface="宋体" panose="02010600030101010101" pitchFamily="2" charset="-122"/>
            </a:endParaRPr>
          </a:p>
        </p:txBody>
      </p:sp>
    </p:spTree>
    <p:extLst>
      <p:ext uri="{BB962C8B-B14F-4D97-AF65-F5344CB8AC3E}">
        <p14:creationId xmlns:p14="http://schemas.microsoft.com/office/powerpoint/2010/main" val="7458901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箭头: 五边形 33">
            <a:extLst>
              <a:ext uri="{FF2B5EF4-FFF2-40B4-BE49-F238E27FC236}">
                <a16:creationId xmlns:a16="http://schemas.microsoft.com/office/drawing/2014/main" id="{001D332B-A2C7-4882-A0AD-E63DA6109396}"/>
              </a:ext>
            </a:extLst>
          </p:cNvPr>
          <p:cNvSpPr/>
          <p:nvPr/>
        </p:nvSpPr>
        <p:spPr>
          <a:xfrm>
            <a:off x="850544" y="5226836"/>
            <a:ext cx="2649166" cy="331910"/>
          </a:xfrm>
          <a:prstGeom prst="homePlat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600">
              <a:latin typeface="Times New Roman" panose="02020603050405020304" pitchFamily="18" charset="0"/>
              <a:cs typeface="Times New Roman" panose="02020603050405020304" pitchFamily="18" charset="0"/>
            </a:endParaRPr>
          </a:p>
        </p:txBody>
      </p:sp>
      <p:sp>
        <p:nvSpPr>
          <p:cNvPr id="3" name="文本占位符 2">
            <a:extLst>
              <a:ext uri="{FF2B5EF4-FFF2-40B4-BE49-F238E27FC236}">
                <a16:creationId xmlns:a16="http://schemas.microsoft.com/office/drawing/2014/main" id="{52E96D59-D78C-4744-A0F5-41BA848EA8C7}"/>
              </a:ext>
            </a:extLst>
          </p:cNvPr>
          <p:cNvSpPr>
            <a:spLocks noGrp="1"/>
          </p:cNvSpPr>
          <p:nvPr>
            <p:ph type="body" sz="quarter" idx="61"/>
          </p:nvPr>
        </p:nvSpPr>
        <p:spPr>
          <a:xfrm>
            <a:off x="560574" y="365233"/>
            <a:ext cx="9194219" cy="456860"/>
          </a:xfrm>
        </p:spPr>
        <p:txBody>
          <a:bodyPr/>
          <a:lstStyle/>
          <a:p>
            <a:r>
              <a:rPr lang="en-US" altLang="zh-CN" dirty="0"/>
              <a:t>Use Cases and RRC States Identified in SI</a:t>
            </a:r>
            <a:endParaRPr lang="zh-CN" altLang="en-US" dirty="0"/>
          </a:p>
        </p:txBody>
      </p:sp>
      <p:sp>
        <p:nvSpPr>
          <p:cNvPr id="9" name="文本框 8">
            <a:extLst>
              <a:ext uri="{FF2B5EF4-FFF2-40B4-BE49-F238E27FC236}">
                <a16:creationId xmlns:a16="http://schemas.microsoft.com/office/drawing/2014/main" id="{6FCE4EF6-9FF4-4693-822D-9A5AA9098A91}"/>
              </a:ext>
            </a:extLst>
          </p:cNvPr>
          <p:cNvSpPr txBox="1"/>
          <p:nvPr/>
        </p:nvSpPr>
        <p:spPr>
          <a:xfrm>
            <a:off x="471715" y="4177968"/>
            <a:ext cx="3357453" cy="338554"/>
          </a:xfrm>
          <a:prstGeom prst="rect">
            <a:avLst/>
          </a:prstGeom>
          <a:noFill/>
        </p:spPr>
        <p:txBody>
          <a:bodyPr wrap="square" rtlCol="0">
            <a:spAutoFit/>
          </a:bodyPr>
          <a:lstStyle/>
          <a:p>
            <a:pPr marL="285750" indent="-285750">
              <a:buFont typeface="Arial" panose="020B0604020202020204" pitchFamily="34" charset="0"/>
              <a:buChar char="•"/>
            </a:pPr>
            <a:r>
              <a:rPr lang="en-US" sz="1600" b="1" dirty="0">
                <a:latin typeface="Times New Roman" panose="02020603050405020304" pitchFamily="18" charset="0"/>
                <a:cs typeface="Times New Roman" panose="02020603050405020304" pitchFamily="18" charset="0"/>
              </a:rPr>
              <a:t>RRC states identified in SI</a:t>
            </a:r>
            <a:r>
              <a:rPr lang="en-US" sz="1600" b="1" baseline="30000" dirty="0">
                <a:latin typeface="Times New Roman" panose="02020603050405020304" pitchFamily="18" charset="0"/>
                <a:cs typeface="Times New Roman" panose="02020603050405020304" pitchFamily="18" charset="0"/>
              </a:rPr>
              <a:t>[1]</a:t>
            </a:r>
          </a:p>
        </p:txBody>
      </p:sp>
      <p:sp>
        <p:nvSpPr>
          <p:cNvPr id="6" name="文本框 5">
            <a:extLst>
              <a:ext uri="{FF2B5EF4-FFF2-40B4-BE49-F238E27FC236}">
                <a16:creationId xmlns:a16="http://schemas.microsoft.com/office/drawing/2014/main" id="{CE81C3CD-F9F8-4589-A777-4506D76FD3C7}"/>
              </a:ext>
            </a:extLst>
          </p:cNvPr>
          <p:cNvSpPr txBox="1"/>
          <p:nvPr/>
        </p:nvSpPr>
        <p:spPr>
          <a:xfrm>
            <a:off x="771224" y="6244416"/>
            <a:ext cx="10239393" cy="338554"/>
          </a:xfrm>
          <a:prstGeom prst="rect">
            <a:avLst/>
          </a:prstGeom>
          <a:solidFill>
            <a:srgbClr val="A8EEF8"/>
          </a:solidFill>
        </p:spPr>
        <p:txBody>
          <a:bodyPr wrap="square" rtlCol="0">
            <a:spAutoFit/>
          </a:bodyPr>
          <a:lstStyle/>
          <a:p>
            <a:pPr marL="285750" indent="-285750">
              <a:buFont typeface="Arial" panose="020B0604020202020204" pitchFamily="34" charset="0"/>
              <a:buChar char="•"/>
            </a:pPr>
            <a:r>
              <a:rPr lang="en-US" sz="1600" b="1" dirty="0">
                <a:latin typeface="Times New Roman" panose="02020603050405020304" pitchFamily="18" charset="0"/>
                <a:cs typeface="Times New Roman" panose="02020603050405020304" pitchFamily="18" charset="0"/>
              </a:rPr>
              <a:t>Observation: In SI, performance evaluations are performed </a:t>
            </a:r>
            <a:r>
              <a:rPr lang="en-US" altLang="zh-CN" sz="1600" b="1" dirty="0">
                <a:latin typeface="Times New Roman" panose="02020603050405020304" pitchFamily="18" charset="0"/>
                <a:cs typeface="Times New Roman" panose="02020603050405020304" pitchFamily="18" charset="0"/>
              </a:rPr>
              <a:t>covering</a:t>
            </a:r>
            <a:r>
              <a:rPr lang="en-US" sz="1600" b="1" dirty="0">
                <a:latin typeface="Times New Roman" panose="02020603050405020304" pitchFamily="18" charset="0"/>
                <a:cs typeface="Times New Roman" panose="02020603050405020304" pitchFamily="18" charset="0"/>
              </a:rPr>
              <a:t> all use cases and RRC states</a:t>
            </a:r>
          </a:p>
        </p:txBody>
      </p:sp>
      <p:grpSp>
        <p:nvGrpSpPr>
          <p:cNvPr id="21" name="组合 20">
            <a:extLst>
              <a:ext uri="{FF2B5EF4-FFF2-40B4-BE49-F238E27FC236}">
                <a16:creationId xmlns:a16="http://schemas.microsoft.com/office/drawing/2014/main" id="{7E434FA9-8F3C-4C0F-820A-7D9C7954B350}"/>
              </a:ext>
            </a:extLst>
          </p:cNvPr>
          <p:cNvGrpSpPr/>
          <p:nvPr/>
        </p:nvGrpSpPr>
        <p:grpSpPr>
          <a:xfrm>
            <a:off x="-158019" y="1760128"/>
            <a:ext cx="4987746" cy="3461091"/>
            <a:chOff x="-495198" y="1429491"/>
            <a:chExt cx="4987746" cy="3461091"/>
          </a:xfrm>
        </p:grpSpPr>
        <p:grpSp>
          <p:nvGrpSpPr>
            <p:cNvPr id="7" name="组合 6">
              <a:extLst>
                <a:ext uri="{FF2B5EF4-FFF2-40B4-BE49-F238E27FC236}">
                  <a16:creationId xmlns:a16="http://schemas.microsoft.com/office/drawing/2014/main" id="{CB8E9E28-7716-4B7A-A8C7-F61CB0B69854}"/>
                </a:ext>
              </a:extLst>
            </p:cNvPr>
            <p:cNvGrpSpPr/>
            <p:nvPr/>
          </p:nvGrpSpPr>
          <p:grpSpPr>
            <a:xfrm>
              <a:off x="-495198" y="1429491"/>
              <a:ext cx="4987746" cy="3461091"/>
              <a:chOff x="2675382" y="2398391"/>
              <a:chExt cx="4987746" cy="3461091"/>
            </a:xfrm>
          </p:grpSpPr>
          <p:sp>
            <p:nvSpPr>
              <p:cNvPr id="12" name="任意多边形: 形状 11">
                <a:extLst>
                  <a:ext uri="{FF2B5EF4-FFF2-40B4-BE49-F238E27FC236}">
                    <a16:creationId xmlns:a16="http://schemas.microsoft.com/office/drawing/2014/main" id="{C2846C9B-94B1-48D2-9832-5E2860997FAA}"/>
                  </a:ext>
                </a:extLst>
              </p:cNvPr>
              <p:cNvSpPr/>
              <p:nvPr/>
            </p:nvSpPr>
            <p:spPr>
              <a:xfrm>
                <a:off x="4911132" y="2398391"/>
                <a:ext cx="999898" cy="1108388"/>
              </a:xfrm>
              <a:custGeom>
                <a:avLst/>
                <a:gdLst>
                  <a:gd name="connsiteX0" fmla="*/ 0 w 1385485"/>
                  <a:gd name="connsiteY0" fmla="*/ 602686 h 1205372"/>
                  <a:gd name="connsiteX1" fmla="*/ 301343 w 1385485"/>
                  <a:gd name="connsiteY1" fmla="*/ 0 h 1205372"/>
                  <a:gd name="connsiteX2" fmla="*/ 1084142 w 1385485"/>
                  <a:gd name="connsiteY2" fmla="*/ 0 h 1205372"/>
                  <a:gd name="connsiteX3" fmla="*/ 1385485 w 1385485"/>
                  <a:gd name="connsiteY3" fmla="*/ 602686 h 1205372"/>
                  <a:gd name="connsiteX4" fmla="*/ 1084142 w 1385485"/>
                  <a:gd name="connsiteY4" fmla="*/ 1205372 h 1205372"/>
                  <a:gd name="connsiteX5" fmla="*/ 301343 w 1385485"/>
                  <a:gd name="connsiteY5" fmla="*/ 1205372 h 1205372"/>
                  <a:gd name="connsiteX6" fmla="*/ 0 w 1385485"/>
                  <a:gd name="connsiteY6" fmla="*/ 602686 h 120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85485" h="1205372">
                    <a:moveTo>
                      <a:pt x="692743" y="0"/>
                    </a:moveTo>
                    <a:lnTo>
                      <a:pt x="1385484" y="262169"/>
                    </a:lnTo>
                    <a:lnTo>
                      <a:pt x="1385484" y="943203"/>
                    </a:lnTo>
                    <a:lnTo>
                      <a:pt x="692743" y="1205372"/>
                    </a:lnTo>
                    <a:lnTo>
                      <a:pt x="1" y="943203"/>
                    </a:lnTo>
                    <a:lnTo>
                      <a:pt x="1" y="262169"/>
                    </a:lnTo>
                    <a:lnTo>
                      <a:pt x="692743" y="0"/>
                    </a:lnTo>
                    <a:close/>
                  </a:path>
                </a:pathLst>
              </a:custGeom>
              <a:solidFill>
                <a:schemeClr val="accent6">
                  <a:lumMod val="40000"/>
                  <a:lumOff val="6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1657" tIns="299726" rIns="271658" bIns="299725" numCol="1" spcCol="1270" anchor="ctr" anchorCtr="0">
                <a:noAutofit/>
              </a:bodyPr>
              <a:lstStyle/>
              <a:p>
                <a:pPr marL="0" lvl="0" indent="0" algn="ctr" defTabSz="977900">
                  <a:lnSpc>
                    <a:spcPct val="90000"/>
                  </a:lnSpc>
                  <a:spcBef>
                    <a:spcPct val="0"/>
                  </a:spcBef>
                  <a:spcAft>
                    <a:spcPct val="35000"/>
                  </a:spcAft>
                  <a:buNone/>
                </a:pPr>
                <a:endParaRPr lang="en-US" sz="2200" kern="1200"/>
              </a:p>
            </p:txBody>
          </p:sp>
          <p:sp>
            <p:nvSpPr>
              <p:cNvPr id="13" name="任意多边形: 形状 12">
                <a:extLst>
                  <a:ext uri="{FF2B5EF4-FFF2-40B4-BE49-F238E27FC236}">
                    <a16:creationId xmlns:a16="http://schemas.microsoft.com/office/drawing/2014/main" id="{C480343A-B3CD-49E2-AD19-7BB27A2DC026}"/>
                  </a:ext>
                </a:extLst>
              </p:cNvPr>
              <p:cNvSpPr/>
              <p:nvPr/>
            </p:nvSpPr>
            <p:spPr>
              <a:xfrm>
                <a:off x="5773189" y="2940989"/>
                <a:ext cx="1546201" cy="831291"/>
              </a:xfrm>
              <a:custGeom>
                <a:avLst/>
                <a:gdLst>
                  <a:gd name="connsiteX0" fmla="*/ 0 w 1546201"/>
                  <a:gd name="connsiteY0" fmla="*/ 0 h 831291"/>
                  <a:gd name="connsiteX1" fmla="*/ 1546201 w 1546201"/>
                  <a:gd name="connsiteY1" fmla="*/ 0 h 831291"/>
                  <a:gd name="connsiteX2" fmla="*/ 1546201 w 1546201"/>
                  <a:gd name="connsiteY2" fmla="*/ 831291 h 831291"/>
                  <a:gd name="connsiteX3" fmla="*/ 0 w 1546201"/>
                  <a:gd name="connsiteY3" fmla="*/ 831291 h 831291"/>
                  <a:gd name="connsiteX4" fmla="*/ 0 w 1546201"/>
                  <a:gd name="connsiteY4" fmla="*/ 0 h 8312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6201" h="831291">
                    <a:moveTo>
                      <a:pt x="0" y="0"/>
                    </a:moveTo>
                    <a:lnTo>
                      <a:pt x="1546201" y="0"/>
                    </a:lnTo>
                    <a:lnTo>
                      <a:pt x="1546201" y="831291"/>
                    </a:lnTo>
                    <a:lnTo>
                      <a:pt x="0" y="831291"/>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37160" tIns="137160" rIns="137160" bIns="137160" numCol="1" spcCol="1270" anchor="ctr" anchorCtr="0">
                <a:noAutofit/>
              </a:bodyPr>
              <a:lstStyle/>
              <a:p>
                <a:pPr marL="0" lvl="0" indent="0" algn="l" defTabSz="1600200">
                  <a:lnSpc>
                    <a:spcPct val="90000"/>
                  </a:lnSpc>
                  <a:spcBef>
                    <a:spcPct val="0"/>
                  </a:spcBef>
                  <a:spcAft>
                    <a:spcPct val="35000"/>
                  </a:spcAft>
                  <a:buNone/>
                </a:pPr>
                <a:endParaRPr lang="en-US" sz="3600" kern="1200"/>
              </a:p>
            </p:txBody>
          </p:sp>
          <p:sp>
            <p:nvSpPr>
              <p:cNvPr id="14" name="任意多边形: 形状 13">
                <a:extLst>
                  <a:ext uri="{FF2B5EF4-FFF2-40B4-BE49-F238E27FC236}">
                    <a16:creationId xmlns:a16="http://schemas.microsoft.com/office/drawing/2014/main" id="{5C7642B1-E9E2-41D4-999F-E1FC8C0AA501}"/>
                  </a:ext>
                </a:extLst>
              </p:cNvPr>
              <p:cNvSpPr/>
              <p:nvPr/>
            </p:nvSpPr>
            <p:spPr>
              <a:xfrm>
                <a:off x="3842314" y="2407226"/>
                <a:ext cx="999898" cy="1108388"/>
              </a:xfrm>
              <a:custGeom>
                <a:avLst/>
                <a:gdLst>
                  <a:gd name="connsiteX0" fmla="*/ 0 w 1385485"/>
                  <a:gd name="connsiteY0" fmla="*/ 602686 h 1205372"/>
                  <a:gd name="connsiteX1" fmla="*/ 301343 w 1385485"/>
                  <a:gd name="connsiteY1" fmla="*/ 0 h 1205372"/>
                  <a:gd name="connsiteX2" fmla="*/ 1084142 w 1385485"/>
                  <a:gd name="connsiteY2" fmla="*/ 0 h 1205372"/>
                  <a:gd name="connsiteX3" fmla="*/ 1385485 w 1385485"/>
                  <a:gd name="connsiteY3" fmla="*/ 602686 h 1205372"/>
                  <a:gd name="connsiteX4" fmla="*/ 1084142 w 1385485"/>
                  <a:gd name="connsiteY4" fmla="*/ 1205372 h 1205372"/>
                  <a:gd name="connsiteX5" fmla="*/ 301343 w 1385485"/>
                  <a:gd name="connsiteY5" fmla="*/ 1205372 h 1205372"/>
                  <a:gd name="connsiteX6" fmla="*/ 0 w 1385485"/>
                  <a:gd name="connsiteY6" fmla="*/ 602686 h 120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85485" h="1205372">
                    <a:moveTo>
                      <a:pt x="692743" y="0"/>
                    </a:moveTo>
                    <a:lnTo>
                      <a:pt x="1385484" y="262169"/>
                    </a:lnTo>
                    <a:lnTo>
                      <a:pt x="1385484" y="943203"/>
                    </a:lnTo>
                    <a:lnTo>
                      <a:pt x="692743" y="1205372"/>
                    </a:lnTo>
                    <a:lnTo>
                      <a:pt x="1" y="943203"/>
                    </a:lnTo>
                    <a:lnTo>
                      <a:pt x="1" y="262169"/>
                    </a:lnTo>
                    <a:lnTo>
                      <a:pt x="692743" y="0"/>
                    </a:lnTo>
                    <a:close/>
                  </a:path>
                </a:pathLst>
              </a:custGeom>
              <a:solidFill>
                <a:schemeClr val="accent5">
                  <a:lumMod val="20000"/>
                  <a:lumOff val="8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7837" tIns="215906" rIns="187838" bIns="215905" numCol="1" spcCol="1270" anchor="ctr" anchorCtr="0">
                <a:noAutofit/>
              </a:bodyPr>
              <a:lstStyle/>
              <a:p>
                <a:pPr marL="0" lvl="0" indent="0" algn="ctr" defTabSz="1600200">
                  <a:lnSpc>
                    <a:spcPct val="90000"/>
                  </a:lnSpc>
                  <a:spcBef>
                    <a:spcPct val="0"/>
                  </a:spcBef>
                  <a:spcAft>
                    <a:spcPct val="35000"/>
                  </a:spcAft>
                  <a:buNone/>
                </a:pPr>
                <a:endParaRPr lang="en-US" sz="3600" kern="1200"/>
              </a:p>
            </p:txBody>
          </p:sp>
          <p:sp>
            <p:nvSpPr>
              <p:cNvPr id="15" name="任意多边形: 形状 14">
                <a:extLst>
                  <a:ext uri="{FF2B5EF4-FFF2-40B4-BE49-F238E27FC236}">
                    <a16:creationId xmlns:a16="http://schemas.microsoft.com/office/drawing/2014/main" id="{34EF925D-5F87-4244-BB96-9506F3640915}"/>
                  </a:ext>
                </a:extLst>
              </p:cNvPr>
              <p:cNvSpPr/>
              <p:nvPr/>
            </p:nvSpPr>
            <p:spPr>
              <a:xfrm>
                <a:off x="4388093" y="3316457"/>
                <a:ext cx="999898" cy="1108388"/>
              </a:xfrm>
              <a:custGeom>
                <a:avLst/>
                <a:gdLst>
                  <a:gd name="connsiteX0" fmla="*/ 0 w 1385485"/>
                  <a:gd name="connsiteY0" fmla="*/ 602686 h 1205372"/>
                  <a:gd name="connsiteX1" fmla="*/ 301343 w 1385485"/>
                  <a:gd name="connsiteY1" fmla="*/ 0 h 1205372"/>
                  <a:gd name="connsiteX2" fmla="*/ 1084142 w 1385485"/>
                  <a:gd name="connsiteY2" fmla="*/ 0 h 1205372"/>
                  <a:gd name="connsiteX3" fmla="*/ 1385485 w 1385485"/>
                  <a:gd name="connsiteY3" fmla="*/ 602686 h 1205372"/>
                  <a:gd name="connsiteX4" fmla="*/ 1084142 w 1385485"/>
                  <a:gd name="connsiteY4" fmla="*/ 1205372 h 1205372"/>
                  <a:gd name="connsiteX5" fmla="*/ 301343 w 1385485"/>
                  <a:gd name="connsiteY5" fmla="*/ 1205372 h 1205372"/>
                  <a:gd name="connsiteX6" fmla="*/ 0 w 1385485"/>
                  <a:gd name="connsiteY6" fmla="*/ 602686 h 120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85485" h="1205372">
                    <a:moveTo>
                      <a:pt x="692743" y="0"/>
                    </a:moveTo>
                    <a:lnTo>
                      <a:pt x="1385484" y="262169"/>
                    </a:lnTo>
                    <a:lnTo>
                      <a:pt x="1385484" y="943203"/>
                    </a:lnTo>
                    <a:lnTo>
                      <a:pt x="692743" y="1205372"/>
                    </a:lnTo>
                    <a:lnTo>
                      <a:pt x="1" y="943203"/>
                    </a:lnTo>
                    <a:lnTo>
                      <a:pt x="1" y="262169"/>
                    </a:lnTo>
                    <a:lnTo>
                      <a:pt x="692743" y="0"/>
                    </a:lnTo>
                    <a:close/>
                  </a:path>
                </a:pathLst>
              </a:custGeom>
              <a:solidFill>
                <a:schemeClr val="accent5"/>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1657" tIns="299726" rIns="271658" bIns="299725" numCol="1" spcCol="1270" anchor="ctr" anchorCtr="0">
                <a:noAutofit/>
              </a:bodyPr>
              <a:lstStyle/>
              <a:p>
                <a:pPr marL="0" lvl="0" indent="0" algn="ctr" defTabSz="977900">
                  <a:lnSpc>
                    <a:spcPct val="90000"/>
                  </a:lnSpc>
                  <a:spcBef>
                    <a:spcPct val="0"/>
                  </a:spcBef>
                  <a:spcAft>
                    <a:spcPct val="35000"/>
                  </a:spcAft>
                  <a:buNone/>
                </a:pPr>
                <a:endParaRPr lang="en-US" sz="2200" kern="1200"/>
              </a:p>
            </p:txBody>
          </p:sp>
          <p:sp>
            <p:nvSpPr>
              <p:cNvPr id="16" name="任意多边形: 形状 15">
                <a:extLst>
                  <a:ext uri="{FF2B5EF4-FFF2-40B4-BE49-F238E27FC236}">
                    <a16:creationId xmlns:a16="http://schemas.microsoft.com/office/drawing/2014/main" id="{AE42D212-ACDF-491A-9302-9621B63CC3FC}"/>
                  </a:ext>
                </a:extLst>
              </p:cNvPr>
              <p:cNvSpPr/>
              <p:nvPr/>
            </p:nvSpPr>
            <p:spPr>
              <a:xfrm>
                <a:off x="2675382" y="3852191"/>
                <a:ext cx="1496324" cy="831291"/>
              </a:xfrm>
              <a:custGeom>
                <a:avLst/>
                <a:gdLst>
                  <a:gd name="connsiteX0" fmla="*/ 0 w 1496324"/>
                  <a:gd name="connsiteY0" fmla="*/ 0 h 831291"/>
                  <a:gd name="connsiteX1" fmla="*/ 1496324 w 1496324"/>
                  <a:gd name="connsiteY1" fmla="*/ 0 h 831291"/>
                  <a:gd name="connsiteX2" fmla="*/ 1496324 w 1496324"/>
                  <a:gd name="connsiteY2" fmla="*/ 831291 h 831291"/>
                  <a:gd name="connsiteX3" fmla="*/ 0 w 1496324"/>
                  <a:gd name="connsiteY3" fmla="*/ 831291 h 831291"/>
                  <a:gd name="connsiteX4" fmla="*/ 0 w 1496324"/>
                  <a:gd name="connsiteY4" fmla="*/ 0 h 8312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6324" h="831291">
                    <a:moveTo>
                      <a:pt x="0" y="0"/>
                    </a:moveTo>
                    <a:lnTo>
                      <a:pt x="1496324" y="0"/>
                    </a:lnTo>
                    <a:lnTo>
                      <a:pt x="1496324" y="831291"/>
                    </a:lnTo>
                    <a:lnTo>
                      <a:pt x="0" y="831291"/>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37160" tIns="137160" rIns="137160" bIns="137160" numCol="1" spcCol="1270" anchor="ctr" anchorCtr="0">
                <a:noAutofit/>
              </a:bodyPr>
              <a:lstStyle/>
              <a:p>
                <a:pPr marL="0" lvl="0" indent="0" algn="r" defTabSz="1600200">
                  <a:lnSpc>
                    <a:spcPct val="90000"/>
                  </a:lnSpc>
                  <a:spcBef>
                    <a:spcPct val="0"/>
                  </a:spcBef>
                  <a:spcAft>
                    <a:spcPct val="35000"/>
                  </a:spcAft>
                  <a:buNone/>
                </a:pPr>
                <a:endParaRPr lang="en-US" sz="3600" kern="1200"/>
              </a:p>
            </p:txBody>
          </p:sp>
          <p:sp>
            <p:nvSpPr>
              <p:cNvPr id="19" name="任意多边形: 形状 18">
                <a:extLst>
                  <a:ext uri="{FF2B5EF4-FFF2-40B4-BE49-F238E27FC236}">
                    <a16:creationId xmlns:a16="http://schemas.microsoft.com/office/drawing/2014/main" id="{85904DBF-EF6B-473F-9BCD-29BFCCDC1944}"/>
                  </a:ext>
                </a:extLst>
              </p:cNvPr>
              <p:cNvSpPr/>
              <p:nvPr/>
            </p:nvSpPr>
            <p:spPr>
              <a:xfrm>
                <a:off x="6116927" y="5028191"/>
                <a:ext cx="1546201" cy="831291"/>
              </a:xfrm>
              <a:custGeom>
                <a:avLst/>
                <a:gdLst>
                  <a:gd name="connsiteX0" fmla="*/ 0 w 1546201"/>
                  <a:gd name="connsiteY0" fmla="*/ 0 h 831291"/>
                  <a:gd name="connsiteX1" fmla="*/ 1546201 w 1546201"/>
                  <a:gd name="connsiteY1" fmla="*/ 0 h 831291"/>
                  <a:gd name="connsiteX2" fmla="*/ 1546201 w 1546201"/>
                  <a:gd name="connsiteY2" fmla="*/ 831291 h 831291"/>
                  <a:gd name="connsiteX3" fmla="*/ 0 w 1546201"/>
                  <a:gd name="connsiteY3" fmla="*/ 831291 h 831291"/>
                  <a:gd name="connsiteX4" fmla="*/ 0 w 1546201"/>
                  <a:gd name="connsiteY4" fmla="*/ 0 h 8312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6201" h="831291">
                    <a:moveTo>
                      <a:pt x="0" y="0"/>
                    </a:moveTo>
                    <a:lnTo>
                      <a:pt x="1546201" y="0"/>
                    </a:lnTo>
                    <a:lnTo>
                      <a:pt x="1546201" y="831291"/>
                    </a:lnTo>
                    <a:lnTo>
                      <a:pt x="0" y="831291"/>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37160" tIns="137160" rIns="137160" bIns="137160" numCol="1" spcCol="1270" anchor="ctr" anchorCtr="0">
                <a:noAutofit/>
              </a:bodyPr>
              <a:lstStyle/>
              <a:p>
                <a:pPr marL="0" lvl="0" indent="0" algn="l" defTabSz="1600200">
                  <a:lnSpc>
                    <a:spcPct val="90000"/>
                  </a:lnSpc>
                  <a:spcBef>
                    <a:spcPct val="0"/>
                  </a:spcBef>
                  <a:spcAft>
                    <a:spcPct val="35000"/>
                  </a:spcAft>
                  <a:buNone/>
                </a:pPr>
                <a:endParaRPr lang="en-US" sz="3600" kern="1200"/>
              </a:p>
            </p:txBody>
          </p:sp>
        </p:grpSp>
        <p:sp>
          <p:nvSpPr>
            <p:cNvPr id="22" name="文本框 21">
              <a:extLst>
                <a:ext uri="{FF2B5EF4-FFF2-40B4-BE49-F238E27FC236}">
                  <a16:creationId xmlns:a16="http://schemas.microsoft.com/office/drawing/2014/main" id="{7CC9D548-0C49-481F-9A55-40105EB130BA}"/>
                </a:ext>
              </a:extLst>
            </p:cNvPr>
            <p:cNvSpPr txBox="1"/>
            <p:nvPr/>
          </p:nvSpPr>
          <p:spPr>
            <a:xfrm>
              <a:off x="923911" y="1749459"/>
              <a:ext cx="518091"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IoT</a:t>
              </a:r>
            </a:p>
          </p:txBody>
        </p:sp>
        <p:sp>
          <p:nvSpPr>
            <p:cNvPr id="23" name="文本框 22">
              <a:extLst>
                <a:ext uri="{FF2B5EF4-FFF2-40B4-BE49-F238E27FC236}">
                  <a16:creationId xmlns:a16="http://schemas.microsoft.com/office/drawing/2014/main" id="{FA95E773-E083-4FE2-BBDB-D5D41A7D072E}"/>
                </a:ext>
              </a:extLst>
            </p:cNvPr>
            <p:cNvSpPr txBox="1"/>
            <p:nvPr/>
          </p:nvSpPr>
          <p:spPr>
            <a:xfrm>
              <a:off x="1723883" y="1753239"/>
              <a:ext cx="1083566"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Wearable</a:t>
              </a:r>
            </a:p>
          </p:txBody>
        </p:sp>
        <p:sp>
          <p:nvSpPr>
            <p:cNvPr id="24" name="文本框 23">
              <a:extLst>
                <a:ext uri="{FF2B5EF4-FFF2-40B4-BE49-F238E27FC236}">
                  <a16:creationId xmlns:a16="http://schemas.microsoft.com/office/drawing/2014/main" id="{D2F5CFB4-D8AD-4DB6-9166-949C41843C6C}"/>
                </a:ext>
              </a:extLst>
            </p:cNvPr>
            <p:cNvSpPr txBox="1"/>
            <p:nvPr/>
          </p:nvSpPr>
          <p:spPr>
            <a:xfrm>
              <a:off x="1350223" y="2703207"/>
              <a:ext cx="800219"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eMBB</a:t>
              </a:r>
            </a:p>
          </p:txBody>
        </p:sp>
      </p:grpSp>
      <p:sp>
        <p:nvSpPr>
          <p:cNvPr id="25" name="文本框 24">
            <a:extLst>
              <a:ext uri="{FF2B5EF4-FFF2-40B4-BE49-F238E27FC236}">
                <a16:creationId xmlns:a16="http://schemas.microsoft.com/office/drawing/2014/main" id="{B142CFE9-05CC-4A5F-883D-C719AB9976E7}"/>
              </a:ext>
            </a:extLst>
          </p:cNvPr>
          <p:cNvSpPr txBox="1"/>
          <p:nvPr/>
        </p:nvSpPr>
        <p:spPr>
          <a:xfrm>
            <a:off x="526356" y="994463"/>
            <a:ext cx="3131040" cy="338554"/>
          </a:xfrm>
          <a:prstGeom prst="rect">
            <a:avLst/>
          </a:prstGeom>
          <a:noFill/>
        </p:spPr>
        <p:txBody>
          <a:bodyPr wrap="square" rtlCol="0">
            <a:spAutoFit/>
          </a:bodyPr>
          <a:lstStyle/>
          <a:p>
            <a:pPr marL="285750" indent="-285750">
              <a:buFont typeface="Arial" panose="020B0604020202020204" pitchFamily="34" charset="0"/>
              <a:buChar char="•"/>
            </a:pPr>
            <a:r>
              <a:rPr lang="en-US" sz="1600" b="1" dirty="0">
                <a:latin typeface="Times New Roman" panose="02020603050405020304" pitchFamily="18" charset="0"/>
                <a:cs typeface="Times New Roman" panose="02020603050405020304" pitchFamily="18" charset="0"/>
              </a:rPr>
              <a:t>Use cases identified in SI</a:t>
            </a:r>
            <a:r>
              <a:rPr lang="en-US" sz="1600" b="1" baseline="30000" dirty="0">
                <a:latin typeface="Times New Roman" panose="02020603050405020304" pitchFamily="18" charset="0"/>
                <a:cs typeface="Times New Roman" panose="02020603050405020304" pitchFamily="18" charset="0"/>
              </a:rPr>
              <a:t>[1]</a:t>
            </a:r>
          </a:p>
        </p:txBody>
      </p:sp>
      <p:sp>
        <p:nvSpPr>
          <p:cNvPr id="27" name="箭头: 五边形 26">
            <a:extLst>
              <a:ext uri="{FF2B5EF4-FFF2-40B4-BE49-F238E27FC236}">
                <a16:creationId xmlns:a16="http://schemas.microsoft.com/office/drawing/2014/main" id="{51DD96DA-2CB6-44FF-869B-CA29AB31FCA6}"/>
              </a:ext>
            </a:extLst>
          </p:cNvPr>
          <p:cNvSpPr/>
          <p:nvPr/>
        </p:nvSpPr>
        <p:spPr>
          <a:xfrm>
            <a:off x="825440" y="4760217"/>
            <a:ext cx="2670887" cy="331910"/>
          </a:xfrm>
          <a:prstGeom prst="homePlat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600">
              <a:latin typeface="Times New Roman" panose="02020603050405020304" pitchFamily="18" charset="0"/>
              <a:cs typeface="Times New Roman" panose="02020603050405020304" pitchFamily="18" charset="0"/>
            </a:endParaRPr>
          </a:p>
        </p:txBody>
      </p:sp>
      <p:sp>
        <p:nvSpPr>
          <p:cNvPr id="30" name="文本框 29">
            <a:extLst>
              <a:ext uri="{FF2B5EF4-FFF2-40B4-BE49-F238E27FC236}">
                <a16:creationId xmlns:a16="http://schemas.microsoft.com/office/drawing/2014/main" id="{DE8614C2-EFF4-468B-8723-EE4C82F4E960}"/>
              </a:ext>
            </a:extLst>
          </p:cNvPr>
          <p:cNvSpPr txBox="1"/>
          <p:nvPr/>
        </p:nvSpPr>
        <p:spPr>
          <a:xfrm>
            <a:off x="839267" y="5176415"/>
            <a:ext cx="2596019" cy="338554"/>
          </a:xfrm>
          <a:prstGeom prst="rect">
            <a:avLst/>
          </a:prstGeom>
          <a:noFill/>
        </p:spPr>
        <p:txBody>
          <a:bodyPr wrap="square" rtlCol="0">
            <a:spAutoFit/>
          </a:bodyPr>
          <a:lstStyle/>
          <a:p>
            <a:pPr marL="285750" indent="-285750">
              <a:buFont typeface="Arial" panose="020B0604020202020204" pitchFamily="34" charset="0"/>
              <a:buChar char="•"/>
            </a:pPr>
            <a:r>
              <a:rPr lang="en-US" sz="1600" dirty="0">
                <a:latin typeface="Times New Roman" panose="02020603050405020304" pitchFamily="18" charset="0"/>
                <a:cs typeface="Times New Roman" panose="02020603050405020304" pitchFamily="18" charset="0"/>
              </a:rPr>
              <a:t>RRC Connected state</a:t>
            </a:r>
          </a:p>
        </p:txBody>
      </p:sp>
      <p:graphicFrame>
        <p:nvGraphicFramePr>
          <p:cNvPr id="11" name="表格 10">
            <a:extLst>
              <a:ext uri="{FF2B5EF4-FFF2-40B4-BE49-F238E27FC236}">
                <a16:creationId xmlns:a16="http://schemas.microsoft.com/office/drawing/2014/main" id="{1F0538DE-1EF6-4973-B361-89BCB71DF75A}"/>
              </a:ext>
            </a:extLst>
          </p:cNvPr>
          <p:cNvGraphicFramePr>
            <a:graphicFrameLocks noGrp="1"/>
          </p:cNvGraphicFramePr>
          <p:nvPr/>
        </p:nvGraphicFramePr>
        <p:xfrm>
          <a:off x="5471170" y="4715772"/>
          <a:ext cx="5539447" cy="1259840"/>
        </p:xfrm>
        <a:graphic>
          <a:graphicData uri="http://schemas.openxmlformats.org/drawingml/2006/table">
            <a:tbl>
              <a:tblPr firstRow="1" bandRow="1">
                <a:tableStyleId>{5C22544A-7EE6-4342-B048-85BDC9FD1C3A}</a:tableStyleId>
              </a:tblPr>
              <a:tblGrid>
                <a:gridCol w="2073796">
                  <a:extLst>
                    <a:ext uri="{9D8B030D-6E8A-4147-A177-3AD203B41FA5}">
                      <a16:colId xmlns:a16="http://schemas.microsoft.com/office/drawing/2014/main" val="3536228304"/>
                    </a:ext>
                  </a:extLst>
                </a:gridCol>
                <a:gridCol w="3465651">
                  <a:extLst>
                    <a:ext uri="{9D8B030D-6E8A-4147-A177-3AD203B41FA5}">
                      <a16:colId xmlns:a16="http://schemas.microsoft.com/office/drawing/2014/main" val="1882708906"/>
                    </a:ext>
                  </a:extLst>
                </a:gridCol>
              </a:tblGrid>
              <a:tr h="370840">
                <a:tc>
                  <a:txBody>
                    <a:bodyPr/>
                    <a:lstStyle/>
                    <a:p>
                      <a:endParaRPr lang="en-US" sz="1400" dirty="0">
                        <a:latin typeface="Times New Roman" panose="02020603050405020304" pitchFamily="18" charset="0"/>
                        <a:cs typeface="Times New Roman" panose="02020603050405020304" pitchFamily="18" charset="0"/>
                      </a:endParaRPr>
                    </a:p>
                  </a:txBody>
                  <a:tcPr/>
                </a:tc>
                <a:tc>
                  <a:txBody>
                    <a:bodyPr/>
                    <a:lstStyle/>
                    <a:p>
                      <a:pPr algn="ctr"/>
                      <a:r>
                        <a:rPr lang="en-US" sz="1400" dirty="0">
                          <a:latin typeface="Times New Roman" panose="02020603050405020304" pitchFamily="18" charset="0"/>
                          <a:cs typeface="Times New Roman" panose="02020603050405020304" pitchFamily="18" charset="0"/>
                        </a:rPr>
                        <a:t>Latency </a:t>
                      </a:r>
                    </a:p>
                  </a:txBody>
                  <a:tcPr/>
                </a:tc>
                <a:extLst>
                  <a:ext uri="{0D108BD9-81ED-4DB2-BD59-A6C34878D82A}">
                    <a16:rowId xmlns:a16="http://schemas.microsoft.com/office/drawing/2014/main" val="2838341077"/>
                  </a:ext>
                </a:extLst>
              </a:tr>
              <a:tr h="370840">
                <a:tc>
                  <a:txBody>
                    <a:bodyPr/>
                    <a:lstStyle/>
                    <a:p>
                      <a:r>
                        <a:rPr lang="en-US" sz="1400" dirty="0">
                          <a:latin typeface="Times New Roman" panose="02020603050405020304" pitchFamily="18" charset="0"/>
                          <a:cs typeface="Times New Roman" panose="02020603050405020304" pitchFamily="18" charset="0"/>
                        </a:rPr>
                        <a:t>RRC IDLE/INACTIVE</a:t>
                      </a:r>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400" kern="1200">
                          <a:solidFill>
                            <a:schemeClr val="dk1"/>
                          </a:solidFill>
                          <a:effectLst/>
                          <a:latin typeface="Times New Roman" panose="02020603050405020304" pitchFamily="18" charset="0"/>
                          <a:ea typeface="+mn-ea"/>
                          <a:cs typeface="Times New Roman" panose="02020603050405020304" pitchFamily="18" charset="0"/>
                        </a:rPr>
                        <a:t>I-DRX use cases: in the order of seconds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400" kern="1200">
                          <a:solidFill>
                            <a:schemeClr val="dk1"/>
                          </a:solidFill>
                          <a:effectLst/>
                          <a:latin typeface="Times New Roman" panose="02020603050405020304" pitchFamily="18" charset="0"/>
                          <a:ea typeface="+mn-ea"/>
                          <a:cs typeface="Times New Roman" panose="02020603050405020304" pitchFamily="18" charset="0"/>
                        </a:rPr>
                        <a:t>eDRX use cases: larger than I-DRX case.</a:t>
                      </a:r>
                      <a:endParaRPr lang="en-US" sz="14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3326399280"/>
                  </a:ext>
                </a:extLst>
              </a:tr>
              <a:tr h="370840">
                <a:tc>
                  <a:txBody>
                    <a:bodyPr/>
                    <a:lstStyle/>
                    <a:p>
                      <a:r>
                        <a:rPr lang="en-US" sz="1400" dirty="0">
                          <a:latin typeface="Times New Roman" panose="02020603050405020304" pitchFamily="18" charset="0"/>
                          <a:cs typeface="Times New Roman" panose="02020603050405020304" pitchFamily="18" charset="0"/>
                        </a:rPr>
                        <a:t>RRC CONNECTED</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400" kern="1200" dirty="0">
                          <a:solidFill>
                            <a:schemeClr val="dk1"/>
                          </a:solidFill>
                          <a:effectLst/>
                          <a:latin typeface="Times New Roman" panose="02020603050405020304" pitchFamily="18" charset="0"/>
                          <a:ea typeface="+mn-ea"/>
                          <a:cs typeface="Times New Roman" panose="02020603050405020304" pitchFamily="18" charset="0"/>
                        </a:rPr>
                        <a:t>Up to tens of milliseconds</a:t>
                      </a:r>
                      <a:endParaRPr lang="en-US" sz="14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382494552"/>
                  </a:ext>
                </a:extLst>
              </a:tr>
            </a:tbl>
          </a:graphicData>
        </a:graphic>
      </p:graphicFrame>
      <p:grpSp>
        <p:nvGrpSpPr>
          <p:cNvPr id="18" name="组合 17">
            <a:extLst>
              <a:ext uri="{FF2B5EF4-FFF2-40B4-BE49-F238E27FC236}">
                <a16:creationId xmlns:a16="http://schemas.microsoft.com/office/drawing/2014/main" id="{59E20A16-6247-415B-971A-21040A955965}"/>
              </a:ext>
            </a:extLst>
          </p:cNvPr>
          <p:cNvGrpSpPr/>
          <p:nvPr/>
        </p:nvGrpSpPr>
        <p:grpSpPr>
          <a:xfrm>
            <a:off x="4920726" y="1199375"/>
            <a:ext cx="6740395" cy="1416455"/>
            <a:chOff x="3896086" y="1185027"/>
            <a:chExt cx="6740395" cy="1416455"/>
          </a:xfrm>
        </p:grpSpPr>
        <p:grpSp>
          <p:nvGrpSpPr>
            <p:cNvPr id="31" name="组合 30">
              <a:extLst>
                <a:ext uri="{FF2B5EF4-FFF2-40B4-BE49-F238E27FC236}">
                  <a16:creationId xmlns:a16="http://schemas.microsoft.com/office/drawing/2014/main" id="{A60A8582-3151-4C75-BB80-68FEAFB4901B}"/>
                </a:ext>
              </a:extLst>
            </p:cNvPr>
            <p:cNvGrpSpPr/>
            <p:nvPr/>
          </p:nvGrpSpPr>
          <p:grpSpPr>
            <a:xfrm>
              <a:off x="4415673" y="1468718"/>
              <a:ext cx="6220808" cy="1132764"/>
              <a:chOff x="1391507" y="1568027"/>
              <a:chExt cx="4481666" cy="645804"/>
            </a:xfrm>
          </p:grpSpPr>
          <p:sp>
            <p:nvSpPr>
              <p:cNvPr id="32" name="任意多边形: 形状 31">
                <a:extLst>
                  <a:ext uri="{FF2B5EF4-FFF2-40B4-BE49-F238E27FC236}">
                    <a16:creationId xmlns:a16="http://schemas.microsoft.com/office/drawing/2014/main" id="{171FDB7E-3AE8-444B-ABEF-86C491AAC0BC}"/>
                  </a:ext>
                </a:extLst>
              </p:cNvPr>
              <p:cNvSpPr/>
              <p:nvPr/>
            </p:nvSpPr>
            <p:spPr>
              <a:xfrm>
                <a:off x="1391507" y="1568027"/>
                <a:ext cx="4013023" cy="515152"/>
              </a:xfrm>
              <a:custGeom>
                <a:avLst/>
                <a:gdLst>
                  <a:gd name="connsiteX0" fmla="*/ 0 w 988486"/>
                  <a:gd name="connsiteY0" fmla="*/ 0 h 659320"/>
                  <a:gd name="connsiteX1" fmla="*/ 988486 w 988486"/>
                  <a:gd name="connsiteY1" fmla="*/ 0 h 659320"/>
                  <a:gd name="connsiteX2" fmla="*/ 988486 w 988486"/>
                  <a:gd name="connsiteY2" fmla="*/ 659320 h 659320"/>
                  <a:gd name="connsiteX3" fmla="*/ 0 w 988486"/>
                  <a:gd name="connsiteY3" fmla="*/ 659320 h 659320"/>
                  <a:gd name="connsiteX4" fmla="*/ 0 w 988486"/>
                  <a:gd name="connsiteY4" fmla="*/ 0 h 659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8486" h="659320">
                    <a:moveTo>
                      <a:pt x="0" y="0"/>
                    </a:moveTo>
                    <a:lnTo>
                      <a:pt x="988486" y="0"/>
                    </a:lnTo>
                    <a:lnTo>
                      <a:pt x="988486" y="659320"/>
                    </a:lnTo>
                    <a:lnTo>
                      <a:pt x="0" y="659320"/>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58157" tIns="156464" rIns="156465" bIns="156464" numCol="1" spcCol="1270" anchor="ctr" anchorCtr="0">
                <a:noAutofit/>
              </a:bodyPr>
              <a:lstStyle/>
              <a:p>
                <a:endParaRPr lang="zh-CN" altLang="en-US" sz="2000" kern="1200" dirty="0"/>
              </a:p>
            </p:txBody>
          </p:sp>
          <p:sp>
            <p:nvSpPr>
              <p:cNvPr id="33" name="矩形 32">
                <a:extLst>
                  <a:ext uri="{FF2B5EF4-FFF2-40B4-BE49-F238E27FC236}">
                    <a16:creationId xmlns:a16="http://schemas.microsoft.com/office/drawing/2014/main" id="{3B4F8693-08A0-441D-A8C7-10C53C79D4F6}"/>
                  </a:ext>
                </a:extLst>
              </p:cNvPr>
              <p:cNvSpPr/>
              <p:nvPr/>
            </p:nvSpPr>
            <p:spPr>
              <a:xfrm>
                <a:off x="1556170" y="1636117"/>
                <a:ext cx="4317003" cy="577714"/>
              </a:xfrm>
              <a:prstGeom prst="rect">
                <a:avLst/>
              </a:prstGeom>
            </p:spPr>
            <p:txBody>
              <a:bodyPr wrap="square">
                <a:spAutoFit/>
              </a:bodyPr>
              <a:lstStyle/>
              <a:p>
                <a:pPr marL="742950" lvl="1" indent="-285750" fontAlgn="base" hangingPunct="0">
                  <a:spcAft>
                    <a:spcPts val="0"/>
                  </a:spcAft>
                  <a:buFont typeface="Courier New" panose="02070309020205020404" pitchFamily="49" charset="0"/>
                  <a:buChar char="o"/>
                </a:pPr>
                <a:r>
                  <a:rPr lang="en-GB" sz="1400" dirty="0">
                    <a:latin typeface="Times New Roman" panose="02020603050405020304" pitchFamily="18" charset="0"/>
                    <a:ea typeface="等线" panose="02010600030101010101" pitchFamily="2" charset="-122"/>
                  </a:rPr>
                  <a:t>primary for small form devices</a:t>
                </a:r>
                <a:endParaRPr lang="en-US" sz="1400" dirty="0">
                  <a:latin typeface="Times New Roman" panose="02020603050405020304" pitchFamily="18" charset="0"/>
                  <a:ea typeface="等线" panose="02010600030101010101" pitchFamily="2" charset="-122"/>
                </a:endParaRPr>
              </a:p>
              <a:p>
                <a:pPr marL="742950" lvl="1" indent="-285750" fontAlgn="base" hangingPunct="0">
                  <a:spcAft>
                    <a:spcPts val="0"/>
                  </a:spcAft>
                  <a:buFont typeface="Courier New" panose="02070309020205020404" pitchFamily="49" charset="0"/>
                  <a:buChar char="o"/>
                </a:pPr>
                <a:r>
                  <a:rPr lang="en-GB" sz="1400" dirty="0">
                    <a:latin typeface="Times New Roman" panose="02020603050405020304" pitchFamily="18" charset="0"/>
                    <a:ea typeface="等线" panose="02010600030101010101" pitchFamily="2" charset="-122"/>
                  </a:rPr>
                  <a:t>power-sensitive</a:t>
                </a:r>
                <a:endParaRPr lang="en-US" sz="1400" dirty="0">
                  <a:latin typeface="Times New Roman" panose="02020603050405020304" pitchFamily="18" charset="0"/>
                  <a:ea typeface="等线" panose="02010600030101010101" pitchFamily="2" charset="-122"/>
                </a:endParaRPr>
              </a:p>
              <a:p>
                <a:pPr marL="742950" lvl="1" indent="-285750" fontAlgn="base" hangingPunct="0">
                  <a:spcAft>
                    <a:spcPts val="0"/>
                  </a:spcAft>
                  <a:buFont typeface="Courier New" panose="02070309020205020404" pitchFamily="49" charset="0"/>
                  <a:buChar char="o"/>
                </a:pPr>
                <a:r>
                  <a:rPr lang="en-GB" sz="1400" dirty="0">
                    <a:latin typeface="Times New Roman" panose="02020603050405020304" pitchFamily="18" charset="0"/>
                    <a:ea typeface="Malgun Gothic" panose="020B0503020000020004" pitchFamily="34" charset="-127"/>
                  </a:rPr>
                  <a:t>static, nomadic or limited mobility</a:t>
                </a:r>
                <a:endParaRPr lang="en-US" sz="1400" dirty="0">
                  <a:latin typeface="Times New Roman" panose="02020603050405020304" pitchFamily="18" charset="0"/>
                  <a:ea typeface="等线" panose="02010600030101010101" pitchFamily="2" charset="-122"/>
                </a:endParaRPr>
              </a:p>
            </p:txBody>
          </p:sp>
        </p:grpSp>
        <p:sp>
          <p:nvSpPr>
            <p:cNvPr id="37" name="任意多边形: 形状 36">
              <a:extLst>
                <a:ext uri="{FF2B5EF4-FFF2-40B4-BE49-F238E27FC236}">
                  <a16:creationId xmlns:a16="http://schemas.microsoft.com/office/drawing/2014/main" id="{3451F1CB-CCAF-40A3-8CCE-FB08AB624E2B}"/>
                </a:ext>
              </a:extLst>
            </p:cNvPr>
            <p:cNvSpPr/>
            <p:nvPr/>
          </p:nvSpPr>
          <p:spPr>
            <a:xfrm>
              <a:off x="3896086" y="1185027"/>
              <a:ext cx="677415" cy="664648"/>
            </a:xfrm>
            <a:custGeom>
              <a:avLst/>
              <a:gdLst>
                <a:gd name="connsiteX0" fmla="*/ 0 w 658991"/>
                <a:gd name="connsiteY0" fmla="*/ 329496 h 658991"/>
                <a:gd name="connsiteX1" fmla="*/ 329496 w 658991"/>
                <a:gd name="connsiteY1" fmla="*/ 0 h 658991"/>
                <a:gd name="connsiteX2" fmla="*/ 658992 w 658991"/>
                <a:gd name="connsiteY2" fmla="*/ 329496 h 658991"/>
                <a:gd name="connsiteX3" fmla="*/ 329496 w 658991"/>
                <a:gd name="connsiteY3" fmla="*/ 658992 h 658991"/>
                <a:gd name="connsiteX4" fmla="*/ 0 w 658991"/>
                <a:gd name="connsiteY4" fmla="*/ 329496 h 6589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8991" h="658991">
                  <a:moveTo>
                    <a:pt x="0" y="329496"/>
                  </a:moveTo>
                  <a:cubicBezTo>
                    <a:pt x="0" y="147520"/>
                    <a:pt x="147520" y="0"/>
                    <a:pt x="329496" y="0"/>
                  </a:cubicBezTo>
                  <a:cubicBezTo>
                    <a:pt x="511472" y="0"/>
                    <a:pt x="658992" y="147520"/>
                    <a:pt x="658992" y="329496"/>
                  </a:cubicBezTo>
                  <a:cubicBezTo>
                    <a:pt x="658992" y="511472"/>
                    <a:pt x="511472" y="658992"/>
                    <a:pt x="329496" y="658992"/>
                  </a:cubicBezTo>
                  <a:cubicBezTo>
                    <a:pt x="147520" y="658992"/>
                    <a:pt x="0" y="511472"/>
                    <a:pt x="0" y="329496"/>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6507" tIns="96507" rIns="96507" bIns="96507" numCol="1" spcCol="1270" anchor="ctr" anchorCtr="0">
              <a:noAutofit/>
            </a:bodyPr>
            <a:lstStyle/>
            <a:p>
              <a:pPr lvl="0" algn="ctr" defTabSz="666750">
                <a:lnSpc>
                  <a:spcPct val="90000"/>
                </a:lnSpc>
                <a:spcBef>
                  <a:spcPct val="0"/>
                </a:spcBef>
                <a:spcAft>
                  <a:spcPct val="35000"/>
                </a:spcAft>
              </a:pPr>
              <a:r>
                <a:rPr lang="en-US" altLang="zh-CN" sz="900" b="1" dirty="0">
                  <a:solidFill>
                    <a:schemeClr val="bg1"/>
                  </a:solidFill>
                  <a:latin typeface="Arial" panose="020B0604020202020204" pitchFamily="34" charset="0"/>
                  <a:cs typeface="Arial" panose="020B0604020202020204" pitchFamily="34" charset="0"/>
                </a:rPr>
                <a:t>IOT</a:t>
              </a:r>
              <a:endParaRPr lang="zh-CN" altLang="en-US" sz="900" kern="1200" dirty="0">
                <a:solidFill>
                  <a:schemeClr val="bg1"/>
                </a:solidFill>
              </a:endParaRPr>
            </a:p>
          </p:txBody>
        </p:sp>
      </p:grpSp>
      <p:grpSp>
        <p:nvGrpSpPr>
          <p:cNvPr id="38" name="组合 37">
            <a:extLst>
              <a:ext uri="{FF2B5EF4-FFF2-40B4-BE49-F238E27FC236}">
                <a16:creationId xmlns:a16="http://schemas.microsoft.com/office/drawing/2014/main" id="{BC30DB49-0FB4-4B0B-996E-3F41CC916416}"/>
              </a:ext>
            </a:extLst>
          </p:cNvPr>
          <p:cNvGrpSpPr/>
          <p:nvPr/>
        </p:nvGrpSpPr>
        <p:grpSpPr>
          <a:xfrm>
            <a:off x="4907329" y="2140367"/>
            <a:ext cx="6752409" cy="1187288"/>
            <a:chOff x="3869894" y="1185027"/>
            <a:chExt cx="6752409" cy="1187288"/>
          </a:xfrm>
        </p:grpSpPr>
        <p:grpSp>
          <p:nvGrpSpPr>
            <p:cNvPr id="39" name="组合 38">
              <a:extLst>
                <a:ext uri="{FF2B5EF4-FFF2-40B4-BE49-F238E27FC236}">
                  <a16:creationId xmlns:a16="http://schemas.microsoft.com/office/drawing/2014/main" id="{62C0C4EC-BB78-46B1-8347-38E99F3BE77E}"/>
                </a:ext>
              </a:extLst>
            </p:cNvPr>
            <p:cNvGrpSpPr/>
            <p:nvPr/>
          </p:nvGrpSpPr>
          <p:grpSpPr>
            <a:xfrm>
              <a:off x="4415673" y="1468719"/>
              <a:ext cx="6206630" cy="903596"/>
              <a:chOff x="1391507" y="1568027"/>
              <a:chExt cx="4471452" cy="515152"/>
            </a:xfrm>
          </p:grpSpPr>
          <p:sp>
            <p:nvSpPr>
              <p:cNvPr id="41" name="任意多边形: 形状 40">
                <a:extLst>
                  <a:ext uri="{FF2B5EF4-FFF2-40B4-BE49-F238E27FC236}">
                    <a16:creationId xmlns:a16="http://schemas.microsoft.com/office/drawing/2014/main" id="{47A73B98-83E9-4E3B-BA22-C90CCCE3AD32}"/>
                  </a:ext>
                </a:extLst>
              </p:cNvPr>
              <p:cNvSpPr/>
              <p:nvPr/>
            </p:nvSpPr>
            <p:spPr>
              <a:xfrm>
                <a:off x="1391507" y="1568027"/>
                <a:ext cx="4003805" cy="515152"/>
              </a:xfrm>
              <a:custGeom>
                <a:avLst/>
                <a:gdLst>
                  <a:gd name="connsiteX0" fmla="*/ 0 w 988486"/>
                  <a:gd name="connsiteY0" fmla="*/ 0 h 659320"/>
                  <a:gd name="connsiteX1" fmla="*/ 988486 w 988486"/>
                  <a:gd name="connsiteY1" fmla="*/ 0 h 659320"/>
                  <a:gd name="connsiteX2" fmla="*/ 988486 w 988486"/>
                  <a:gd name="connsiteY2" fmla="*/ 659320 h 659320"/>
                  <a:gd name="connsiteX3" fmla="*/ 0 w 988486"/>
                  <a:gd name="connsiteY3" fmla="*/ 659320 h 659320"/>
                  <a:gd name="connsiteX4" fmla="*/ 0 w 988486"/>
                  <a:gd name="connsiteY4" fmla="*/ 0 h 659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8486" h="659320">
                    <a:moveTo>
                      <a:pt x="0" y="0"/>
                    </a:moveTo>
                    <a:lnTo>
                      <a:pt x="988486" y="0"/>
                    </a:lnTo>
                    <a:lnTo>
                      <a:pt x="988486" y="659320"/>
                    </a:lnTo>
                    <a:lnTo>
                      <a:pt x="0" y="659320"/>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58157" tIns="156464" rIns="156465" bIns="156464" numCol="1" spcCol="1270" anchor="ctr" anchorCtr="0">
                <a:noAutofit/>
              </a:bodyPr>
              <a:lstStyle/>
              <a:p>
                <a:endParaRPr lang="zh-CN" altLang="en-US" sz="2000" kern="1200" dirty="0"/>
              </a:p>
            </p:txBody>
          </p:sp>
          <p:sp>
            <p:nvSpPr>
              <p:cNvPr id="42" name="矩形 41">
                <a:extLst>
                  <a:ext uri="{FF2B5EF4-FFF2-40B4-BE49-F238E27FC236}">
                    <a16:creationId xmlns:a16="http://schemas.microsoft.com/office/drawing/2014/main" id="{ED93B5C9-6973-4EEC-9B55-F9FD057335E2}"/>
                  </a:ext>
                </a:extLst>
              </p:cNvPr>
              <p:cNvSpPr/>
              <p:nvPr/>
            </p:nvSpPr>
            <p:spPr>
              <a:xfrm>
                <a:off x="1545956" y="1634329"/>
                <a:ext cx="4317003" cy="438668"/>
              </a:xfrm>
              <a:prstGeom prst="rect">
                <a:avLst/>
              </a:prstGeom>
            </p:spPr>
            <p:txBody>
              <a:bodyPr wrap="square">
                <a:spAutoFit/>
              </a:bodyPr>
              <a:lstStyle/>
              <a:p>
                <a:pPr marL="742950" lvl="1" indent="-285750" fontAlgn="base" hangingPunct="0">
                  <a:spcAft>
                    <a:spcPts val="0"/>
                  </a:spcAft>
                  <a:buFont typeface="Courier New" panose="02070309020205020404" pitchFamily="49" charset="0"/>
                  <a:buChar char="o"/>
                </a:pPr>
                <a:r>
                  <a:rPr lang="en-GB" sz="1400" dirty="0">
                    <a:latin typeface="Times New Roman" panose="02020603050405020304" pitchFamily="18" charset="0"/>
                    <a:ea typeface="等线" panose="02010600030101010101" pitchFamily="2" charset="-122"/>
                  </a:rPr>
                  <a:t>primary for small form devices,</a:t>
                </a:r>
                <a:endParaRPr lang="en-US" sz="1400" dirty="0">
                  <a:latin typeface="Times New Roman" panose="02020603050405020304" pitchFamily="18" charset="0"/>
                  <a:ea typeface="等线" panose="02010600030101010101" pitchFamily="2" charset="-122"/>
                </a:endParaRPr>
              </a:p>
              <a:p>
                <a:pPr marL="742950" lvl="1" indent="-285750" fontAlgn="base" hangingPunct="0">
                  <a:spcAft>
                    <a:spcPts val="0"/>
                  </a:spcAft>
                  <a:buFont typeface="Courier New" panose="02070309020205020404" pitchFamily="49" charset="0"/>
                  <a:buChar char="o"/>
                </a:pPr>
                <a:r>
                  <a:rPr lang="en-GB" sz="1400" dirty="0">
                    <a:latin typeface="Times New Roman" panose="02020603050405020304" pitchFamily="18" charset="0"/>
                    <a:ea typeface="等线" panose="02010600030101010101" pitchFamily="2" charset="-122"/>
                  </a:rPr>
                  <a:t>power-sensitive</a:t>
                </a:r>
                <a:endParaRPr lang="en-US" sz="1400" dirty="0">
                  <a:latin typeface="Times New Roman" panose="02020603050405020304" pitchFamily="18" charset="0"/>
                  <a:ea typeface="等线" panose="02010600030101010101" pitchFamily="2" charset="-122"/>
                </a:endParaRPr>
              </a:p>
              <a:p>
                <a:pPr marL="742950" lvl="1" indent="-285750" fontAlgn="base" hangingPunct="0">
                  <a:spcAft>
                    <a:spcPts val="0"/>
                  </a:spcAft>
                  <a:buFont typeface="Courier New" panose="02070309020205020404" pitchFamily="49" charset="0"/>
                  <a:buChar char="o"/>
                </a:pPr>
                <a:r>
                  <a:rPr lang="en-GB" sz="1400" dirty="0">
                    <a:latin typeface="Times New Roman" panose="02020603050405020304" pitchFamily="18" charset="0"/>
                    <a:ea typeface="Malgun Gothic" panose="020B0503020000020004" pitchFamily="34" charset="-127"/>
                  </a:rPr>
                  <a:t>low/medium speed, FFS: high speed</a:t>
                </a:r>
                <a:r>
                  <a:rPr lang="en-GB" sz="1600" dirty="0">
                    <a:latin typeface="Times New Roman" panose="02020603050405020304" pitchFamily="18" charset="0"/>
                    <a:ea typeface="等线" panose="02010600030101010101" pitchFamily="2" charset="-122"/>
                  </a:rPr>
                  <a:t>  </a:t>
                </a:r>
                <a:endParaRPr lang="en-US" sz="1400" dirty="0">
                  <a:latin typeface="Times New Roman" panose="02020603050405020304" pitchFamily="18" charset="0"/>
                  <a:ea typeface="等线" panose="02010600030101010101" pitchFamily="2" charset="-122"/>
                </a:endParaRPr>
              </a:p>
            </p:txBody>
          </p:sp>
        </p:grpSp>
        <p:sp>
          <p:nvSpPr>
            <p:cNvPr id="40" name="任意多边形: 形状 39">
              <a:extLst>
                <a:ext uri="{FF2B5EF4-FFF2-40B4-BE49-F238E27FC236}">
                  <a16:creationId xmlns:a16="http://schemas.microsoft.com/office/drawing/2014/main" id="{EDCCD5B5-F2E0-430D-BBAD-2A561E0DF895}"/>
                </a:ext>
              </a:extLst>
            </p:cNvPr>
            <p:cNvSpPr/>
            <p:nvPr/>
          </p:nvSpPr>
          <p:spPr>
            <a:xfrm>
              <a:off x="3869894" y="1185027"/>
              <a:ext cx="703608" cy="664648"/>
            </a:xfrm>
            <a:custGeom>
              <a:avLst/>
              <a:gdLst>
                <a:gd name="connsiteX0" fmla="*/ 0 w 658991"/>
                <a:gd name="connsiteY0" fmla="*/ 329496 h 658991"/>
                <a:gd name="connsiteX1" fmla="*/ 329496 w 658991"/>
                <a:gd name="connsiteY1" fmla="*/ 0 h 658991"/>
                <a:gd name="connsiteX2" fmla="*/ 658992 w 658991"/>
                <a:gd name="connsiteY2" fmla="*/ 329496 h 658991"/>
                <a:gd name="connsiteX3" fmla="*/ 329496 w 658991"/>
                <a:gd name="connsiteY3" fmla="*/ 658992 h 658991"/>
                <a:gd name="connsiteX4" fmla="*/ 0 w 658991"/>
                <a:gd name="connsiteY4" fmla="*/ 329496 h 6589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8991" h="658991">
                  <a:moveTo>
                    <a:pt x="0" y="329496"/>
                  </a:moveTo>
                  <a:cubicBezTo>
                    <a:pt x="0" y="147520"/>
                    <a:pt x="147520" y="0"/>
                    <a:pt x="329496" y="0"/>
                  </a:cubicBezTo>
                  <a:cubicBezTo>
                    <a:pt x="511472" y="0"/>
                    <a:pt x="658992" y="147520"/>
                    <a:pt x="658992" y="329496"/>
                  </a:cubicBezTo>
                  <a:cubicBezTo>
                    <a:pt x="658992" y="511472"/>
                    <a:pt x="511472" y="658992"/>
                    <a:pt x="329496" y="658992"/>
                  </a:cubicBezTo>
                  <a:cubicBezTo>
                    <a:pt x="147520" y="658992"/>
                    <a:pt x="0" y="511472"/>
                    <a:pt x="0" y="329496"/>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6507" tIns="96507" rIns="96507" bIns="96507" numCol="1" spcCol="1270" anchor="ctr" anchorCtr="0">
              <a:noAutofit/>
            </a:bodyPr>
            <a:lstStyle/>
            <a:p>
              <a:pPr lvl="0" algn="ctr" defTabSz="666750">
                <a:lnSpc>
                  <a:spcPct val="90000"/>
                </a:lnSpc>
                <a:spcBef>
                  <a:spcPct val="0"/>
                </a:spcBef>
                <a:spcAft>
                  <a:spcPct val="35000"/>
                </a:spcAft>
              </a:pPr>
              <a:r>
                <a:rPr lang="en-US" altLang="zh-CN" sz="900" b="1" kern="1200" dirty="0">
                  <a:solidFill>
                    <a:schemeClr val="bg1"/>
                  </a:solidFill>
                  <a:latin typeface="Arial" panose="020B0604020202020204" pitchFamily="34" charset="0"/>
                  <a:cs typeface="Arial" panose="020B0604020202020204" pitchFamily="34" charset="0"/>
                </a:rPr>
                <a:t>Wearable</a:t>
              </a:r>
              <a:endParaRPr lang="zh-CN" altLang="en-US" sz="900" kern="1200" dirty="0">
                <a:solidFill>
                  <a:schemeClr val="bg1"/>
                </a:solidFill>
              </a:endParaRPr>
            </a:p>
          </p:txBody>
        </p:sp>
      </p:grpSp>
      <p:grpSp>
        <p:nvGrpSpPr>
          <p:cNvPr id="43" name="组合 42">
            <a:extLst>
              <a:ext uri="{FF2B5EF4-FFF2-40B4-BE49-F238E27FC236}">
                <a16:creationId xmlns:a16="http://schemas.microsoft.com/office/drawing/2014/main" id="{60328FA2-5520-48A6-A01A-2E36B8C95E16}"/>
              </a:ext>
            </a:extLst>
          </p:cNvPr>
          <p:cNvGrpSpPr/>
          <p:nvPr/>
        </p:nvGrpSpPr>
        <p:grpSpPr>
          <a:xfrm>
            <a:off x="4967597" y="3095333"/>
            <a:ext cx="6692141" cy="1322261"/>
            <a:chOff x="3896086" y="1185027"/>
            <a:chExt cx="6692141" cy="1322261"/>
          </a:xfrm>
        </p:grpSpPr>
        <p:grpSp>
          <p:nvGrpSpPr>
            <p:cNvPr id="44" name="组合 43">
              <a:extLst>
                <a:ext uri="{FF2B5EF4-FFF2-40B4-BE49-F238E27FC236}">
                  <a16:creationId xmlns:a16="http://schemas.microsoft.com/office/drawing/2014/main" id="{209C302A-372B-4B0F-B769-6BE67706AC6B}"/>
                </a:ext>
              </a:extLst>
            </p:cNvPr>
            <p:cNvGrpSpPr/>
            <p:nvPr/>
          </p:nvGrpSpPr>
          <p:grpSpPr>
            <a:xfrm>
              <a:off x="4415672" y="1468716"/>
              <a:ext cx="6172555" cy="1038572"/>
              <a:chOff x="1391507" y="1568027"/>
              <a:chExt cx="4446903" cy="592104"/>
            </a:xfrm>
          </p:grpSpPr>
          <p:sp>
            <p:nvSpPr>
              <p:cNvPr id="47" name="任意多边形: 形状 46">
                <a:extLst>
                  <a:ext uri="{FF2B5EF4-FFF2-40B4-BE49-F238E27FC236}">
                    <a16:creationId xmlns:a16="http://schemas.microsoft.com/office/drawing/2014/main" id="{B3D2E64C-B354-445B-A764-34262E1040C4}"/>
                  </a:ext>
                </a:extLst>
              </p:cNvPr>
              <p:cNvSpPr/>
              <p:nvPr/>
            </p:nvSpPr>
            <p:spPr>
              <a:xfrm>
                <a:off x="1391507" y="1568027"/>
                <a:ext cx="3979256" cy="515152"/>
              </a:xfrm>
              <a:custGeom>
                <a:avLst/>
                <a:gdLst>
                  <a:gd name="connsiteX0" fmla="*/ 0 w 988486"/>
                  <a:gd name="connsiteY0" fmla="*/ 0 h 659320"/>
                  <a:gd name="connsiteX1" fmla="*/ 988486 w 988486"/>
                  <a:gd name="connsiteY1" fmla="*/ 0 h 659320"/>
                  <a:gd name="connsiteX2" fmla="*/ 988486 w 988486"/>
                  <a:gd name="connsiteY2" fmla="*/ 659320 h 659320"/>
                  <a:gd name="connsiteX3" fmla="*/ 0 w 988486"/>
                  <a:gd name="connsiteY3" fmla="*/ 659320 h 659320"/>
                  <a:gd name="connsiteX4" fmla="*/ 0 w 988486"/>
                  <a:gd name="connsiteY4" fmla="*/ 0 h 659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8486" h="659320">
                    <a:moveTo>
                      <a:pt x="0" y="0"/>
                    </a:moveTo>
                    <a:lnTo>
                      <a:pt x="988486" y="0"/>
                    </a:lnTo>
                    <a:lnTo>
                      <a:pt x="988486" y="659320"/>
                    </a:lnTo>
                    <a:lnTo>
                      <a:pt x="0" y="659320"/>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58157" tIns="156464" rIns="156465" bIns="156464" numCol="1" spcCol="1270" anchor="ctr" anchorCtr="0">
                <a:noAutofit/>
              </a:bodyPr>
              <a:lstStyle/>
              <a:p>
                <a:endParaRPr lang="zh-CN" altLang="en-US" sz="2000" kern="1200" dirty="0"/>
              </a:p>
            </p:txBody>
          </p:sp>
          <p:sp>
            <p:nvSpPr>
              <p:cNvPr id="48" name="矩形 47">
                <a:extLst>
                  <a:ext uri="{FF2B5EF4-FFF2-40B4-BE49-F238E27FC236}">
                    <a16:creationId xmlns:a16="http://schemas.microsoft.com/office/drawing/2014/main" id="{3B050FB8-3D2F-4D94-ADE6-BF0B408F9D40}"/>
                  </a:ext>
                </a:extLst>
              </p:cNvPr>
              <p:cNvSpPr/>
              <p:nvPr/>
            </p:nvSpPr>
            <p:spPr>
              <a:xfrm>
                <a:off x="1521407" y="1616182"/>
                <a:ext cx="4317003" cy="543949"/>
              </a:xfrm>
              <a:prstGeom prst="rect">
                <a:avLst/>
              </a:prstGeom>
            </p:spPr>
            <p:txBody>
              <a:bodyPr wrap="square">
                <a:spAutoFit/>
              </a:bodyPr>
              <a:lstStyle/>
              <a:p>
                <a:pPr marL="742950" lvl="1" indent="-285750" fontAlgn="base" hangingPunct="0">
                  <a:spcAft>
                    <a:spcPts val="0"/>
                  </a:spcAft>
                  <a:buFont typeface="Courier New" panose="02070309020205020404" pitchFamily="49" charset="0"/>
                  <a:buChar char="o"/>
                </a:pPr>
                <a:r>
                  <a:rPr lang="en-GB" sz="1400" dirty="0">
                    <a:latin typeface="Times New Roman" panose="02020603050405020304" pitchFamily="18" charset="0"/>
                    <a:ea typeface="等线" panose="02010600030101010101" pitchFamily="2" charset="-122"/>
                  </a:rPr>
                  <a:t>devices form is various and not restricted</a:t>
                </a:r>
                <a:endParaRPr lang="en-US" sz="1400" dirty="0">
                  <a:latin typeface="Times New Roman" panose="02020603050405020304" pitchFamily="18" charset="0"/>
                  <a:ea typeface="等线" panose="02010600030101010101" pitchFamily="2" charset="-122"/>
                </a:endParaRPr>
              </a:p>
              <a:p>
                <a:pPr marL="742950" lvl="1" indent="-285750" fontAlgn="base" hangingPunct="0">
                  <a:spcAft>
                    <a:spcPts val="0"/>
                  </a:spcAft>
                  <a:buFont typeface="Courier New" panose="02070309020205020404" pitchFamily="49" charset="0"/>
                  <a:buChar char="o"/>
                </a:pPr>
                <a:r>
                  <a:rPr lang="en-GB" sz="1400" dirty="0">
                    <a:latin typeface="Times New Roman" panose="02020603050405020304" pitchFamily="18" charset="0"/>
                    <a:ea typeface="等线" panose="02010600030101010101" pitchFamily="2" charset="-122"/>
                  </a:rPr>
                  <a:t>power-sensitive</a:t>
                </a:r>
                <a:endParaRPr lang="en-US" sz="1400" dirty="0">
                  <a:latin typeface="Times New Roman" panose="02020603050405020304" pitchFamily="18" charset="0"/>
                  <a:ea typeface="等线" panose="02010600030101010101" pitchFamily="2" charset="-122"/>
                </a:endParaRPr>
              </a:p>
              <a:p>
                <a:pPr marL="742950" lvl="1" indent="-285750" fontAlgn="base" hangingPunct="0">
                  <a:spcAft>
                    <a:spcPts val="0"/>
                  </a:spcAft>
                  <a:buFont typeface="Courier New" panose="02070309020205020404" pitchFamily="49" charset="0"/>
                  <a:buChar char="o"/>
                </a:pPr>
                <a:r>
                  <a:rPr lang="en-GB" sz="1400" dirty="0">
                    <a:latin typeface="Times New Roman" panose="02020603050405020304" pitchFamily="18" charset="0"/>
                    <a:ea typeface="Malgun Gothic" panose="020B0503020000020004" pitchFamily="34" charset="-127"/>
                  </a:rPr>
                  <a:t>low/medium speed, FFS:  high speed</a:t>
                </a:r>
                <a:endParaRPr lang="en-US" sz="1400" dirty="0">
                  <a:latin typeface="Times New Roman" panose="02020603050405020304" pitchFamily="18" charset="0"/>
                  <a:ea typeface="等线" panose="02010600030101010101" pitchFamily="2" charset="-122"/>
                </a:endParaRPr>
              </a:p>
              <a:p>
                <a:pPr lvl="1" fontAlgn="base" hangingPunct="0">
                  <a:spcAft>
                    <a:spcPts val="0"/>
                  </a:spcAft>
                </a:pPr>
                <a:endParaRPr lang="en-US" sz="1400" dirty="0">
                  <a:latin typeface="Times New Roman" panose="02020603050405020304" pitchFamily="18" charset="0"/>
                  <a:ea typeface="等线" panose="02010600030101010101" pitchFamily="2" charset="-122"/>
                </a:endParaRPr>
              </a:p>
            </p:txBody>
          </p:sp>
        </p:grpSp>
        <p:sp>
          <p:nvSpPr>
            <p:cNvPr id="46" name="任意多边形: 形状 45">
              <a:extLst>
                <a:ext uri="{FF2B5EF4-FFF2-40B4-BE49-F238E27FC236}">
                  <a16:creationId xmlns:a16="http://schemas.microsoft.com/office/drawing/2014/main" id="{78ABBA42-9622-4D12-9B2E-F977A3408451}"/>
                </a:ext>
              </a:extLst>
            </p:cNvPr>
            <p:cNvSpPr/>
            <p:nvPr/>
          </p:nvSpPr>
          <p:spPr>
            <a:xfrm>
              <a:off x="3896086" y="1185027"/>
              <a:ext cx="677415" cy="664648"/>
            </a:xfrm>
            <a:custGeom>
              <a:avLst/>
              <a:gdLst>
                <a:gd name="connsiteX0" fmla="*/ 0 w 658991"/>
                <a:gd name="connsiteY0" fmla="*/ 329496 h 658991"/>
                <a:gd name="connsiteX1" fmla="*/ 329496 w 658991"/>
                <a:gd name="connsiteY1" fmla="*/ 0 h 658991"/>
                <a:gd name="connsiteX2" fmla="*/ 658992 w 658991"/>
                <a:gd name="connsiteY2" fmla="*/ 329496 h 658991"/>
                <a:gd name="connsiteX3" fmla="*/ 329496 w 658991"/>
                <a:gd name="connsiteY3" fmla="*/ 658992 h 658991"/>
                <a:gd name="connsiteX4" fmla="*/ 0 w 658991"/>
                <a:gd name="connsiteY4" fmla="*/ 329496 h 6589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8991" h="658991">
                  <a:moveTo>
                    <a:pt x="0" y="329496"/>
                  </a:moveTo>
                  <a:cubicBezTo>
                    <a:pt x="0" y="147520"/>
                    <a:pt x="147520" y="0"/>
                    <a:pt x="329496" y="0"/>
                  </a:cubicBezTo>
                  <a:cubicBezTo>
                    <a:pt x="511472" y="0"/>
                    <a:pt x="658992" y="147520"/>
                    <a:pt x="658992" y="329496"/>
                  </a:cubicBezTo>
                  <a:cubicBezTo>
                    <a:pt x="658992" y="511472"/>
                    <a:pt x="511472" y="658992"/>
                    <a:pt x="329496" y="658992"/>
                  </a:cubicBezTo>
                  <a:cubicBezTo>
                    <a:pt x="147520" y="658992"/>
                    <a:pt x="0" y="511472"/>
                    <a:pt x="0" y="329496"/>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6507" tIns="96507" rIns="96507" bIns="96507" numCol="1" spcCol="1270" anchor="ctr" anchorCtr="0">
              <a:noAutofit/>
            </a:bodyPr>
            <a:lstStyle/>
            <a:p>
              <a:pPr lvl="0" algn="ctr" defTabSz="666750">
                <a:lnSpc>
                  <a:spcPct val="90000"/>
                </a:lnSpc>
                <a:spcBef>
                  <a:spcPct val="0"/>
                </a:spcBef>
                <a:spcAft>
                  <a:spcPct val="35000"/>
                </a:spcAft>
              </a:pPr>
              <a:r>
                <a:rPr lang="en-US" altLang="zh-CN" sz="900" b="1" dirty="0" err="1">
                  <a:solidFill>
                    <a:schemeClr val="bg1"/>
                  </a:solidFill>
                  <a:latin typeface="Arial" panose="020B0604020202020204" pitchFamily="34" charset="0"/>
                  <a:cs typeface="Arial" panose="020B0604020202020204" pitchFamily="34" charset="0"/>
                </a:rPr>
                <a:t>eMBB</a:t>
              </a:r>
              <a:endParaRPr lang="zh-CN" altLang="en-US" sz="900" kern="1200" dirty="0">
                <a:solidFill>
                  <a:schemeClr val="bg1"/>
                </a:solidFill>
              </a:endParaRPr>
            </a:p>
          </p:txBody>
        </p:sp>
      </p:grpSp>
      <p:sp>
        <p:nvSpPr>
          <p:cNvPr id="49" name="文本框 48">
            <a:extLst>
              <a:ext uri="{FF2B5EF4-FFF2-40B4-BE49-F238E27FC236}">
                <a16:creationId xmlns:a16="http://schemas.microsoft.com/office/drawing/2014/main" id="{D8E3C327-5BA0-4129-88B9-72716E1FE5E3}"/>
              </a:ext>
            </a:extLst>
          </p:cNvPr>
          <p:cNvSpPr txBox="1"/>
          <p:nvPr/>
        </p:nvSpPr>
        <p:spPr>
          <a:xfrm>
            <a:off x="862873" y="4753573"/>
            <a:ext cx="2596019" cy="338554"/>
          </a:xfrm>
          <a:prstGeom prst="rect">
            <a:avLst/>
          </a:prstGeom>
          <a:noFill/>
        </p:spPr>
        <p:txBody>
          <a:bodyPr wrap="square" rtlCol="0">
            <a:spAutoFit/>
          </a:bodyPr>
          <a:lstStyle/>
          <a:p>
            <a:pPr marL="285750" indent="-285750">
              <a:buFont typeface="Arial" panose="020B0604020202020204" pitchFamily="34" charset="0"/>
              <a:buChar char="•"/>
            </a:pPr>
            <a:r>
              <a:rPr lang="en-US" sz="1600" dirty="0">
                <a:latin typeface="Times New Roman" panose="02020603050405020304" pitchFamily="18" charset="0"/>
                <a:cs typeface="Times New Roman" panose="02020603050405020304" pitchFamily="18" charset="0"/>
              </a:rPr>
              <a:t>RRC Idle/Inactive state</a:t>
            </a:r>
          </a:p>
        </p:txBody>
      </p:sp>
      <p:sp>
        <p:nvSpPr>
          <p:cNvPr id="45" name="矩形 44">
            <a:extLst>
              <a:ext uri="{FF2B5EF4-FFF2-40B4-BE49-F238E27FC236}">
                <a16:creationId xmlns:a16="http://schemas.microsoft.com/office/drawing/2014/main" id="{82B0F726-907D-4D6A-AACE-A94702497F59}"/>
              </a:ext>
            </a:extLst>
          </p:cNvPr>
          <p:cNvSpPr/>
          <p:nvPr/>
        </p:nvSpPr>
        <p:spPr>
          <a:xfrm>
            <a:off x="7646665" y="6661282"/>
            <a:ext cx="3819749" cy="246221"/>
          </a:xfrm>
          <a:prstGeom prst="rect">
            <a:avLst/>
          </a:prstGeom>
        </p:spPr>
        <p:txBody>
          <a:bodyPr wrap="square">
            <a:spAutoFit/>
          </a:bodyPr>
          <a:lstStyle/>
          <a:p>
            <a:r>
              <a:rPr lang="en-US" altLang="zh-CN" sz="1000" dirty="0">
                <a:latin typeface="Times New Roman" panose="02020603050405020304" pitchFamily="18" charset="0"/>
                <a:ea typeface="等线" panose="02010600030101010101" pitchFamily="2" charset="-122"/>
              </a:rPr>
              <a:t>[1] R1-2308729, TR38.869v040, section 5, section 9.1 Conclusion</a:t>
            </a:r>
          </a:p>
        </p:txBody>
      </p:sp>
    </p:spTree>
    <p:extLst>
      <p:ext uri="{BB962C8B-B14F-4D97-AF65-F5344CB8AC3E}">
        <p14:creationId xmlns:p14="http://schemas.microsoft.com/office/powerpoint/2010/main" val="38891870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61"/>
          </p:nvPr>
        </p:nvSpPr>
        <p:spPr>
          <a:xfrm>
            <a:off x="560744" y="280072"/>
            <a:ext cx="9194219" cy="456860"/>
          </a:xfrm>
        </p:spPr>
        <p:txBody>
          <a:bodyPr/>
          <a:lstStyle/>
          <a:p>
            <a:r>
              <a:rPr lang="en-US" altLang="zh-CN" dirty="0"/>
              <a:t>SI Output and Conclusion: IDLE/INACTIVE operation</a:t>
            </a:r>
          </a:p>
        </p:txBody>
      </p:sp>
      <p:sp>
        <p:nvSpPr>
          <p:cNvPr id="12" name="文本占位符 3">
            <a:extLst>
              <a:ext uri="{FF2B5EF4-FFF2-40B4-BE49-F238E27FC236}">
                <a16:creationId xmlns:a16="http://schemas.microsoft.com/office/drawing/2014/main" id="{77740B30-7915-482D-AB92-9023CFEC0225}"/>
              </a:ext>
            </a:extLst>
          </p:cNvPr>
          <p:cNvSpPr>
            <a:spLocks noGrp="1"/>
          </p:cNvSpPr>
          <p:nvPr>
            <p:ph type="body" sz="quarter" idx="62"/>
          </p:nvPr>
        </p:nvSpPr>
        <p:spPr>
          <a:xfrm>
            <a:off x="560744" y="742370"/>
            <a:ext cx="9194219" cy="267033"/>
          </a:xfrm>
        </p:spPr>
        <p:txBody>
          <a:bodyPr/>
          <a:lstStyle/>
          <a:p>
            <a:endParaRPr lang="zh-CN" altLang="en-US" dirty="0"/>
          </a:p>
        </p:txBody>
      </p:sp>
      <p:sp>
        <p:nvSpPr>
          <p:cNvPr id="2" name="矩形 1">
            <a:extLst>
              <a:ext uri="{FF2B5EF4-FFF2-40B4-BE49-F238E27FC236}">
                <a16:creationId xmlns:a16="http://schemas.microsoft.com/office/drawing/2014/main" id="{D28BBE71-57E4-491B-85CD-9B1F8BD7C616}"/>
              </a:ext>
            </a:extLst>
          </p:cNvPr>
          <p:cNvSpPr/>
          <p:nvPr/>
        </p:nvSpPr>
        <p:spPr>
          <a:xfrm>
            <a:off x="8557622" y="6468052"/>
            <a:ext cx="3130176" cy="400110"/>
          </a:xfrm>
          <a:prstGeom prst="rect">
            <a:avLst/>
          </a:prstGeom>
        </p:spPr>
        <p:txBody>
          <a:bodyPr wrap="square">
            <a:spAutoFit/>
          </a:bodyPr>
          <a:lstStyle/>
          <a:p>
            <a:r>
              <a:rPr lang="en-US" altLang="zh-CN" sz="1000" dirty="0">
                <a:latin typeface="Times New Roman" panose="02020603050405020304" pitchFamily="18" charset="0"/>
                <a:ea typeface="等线" panose="02010600030101010101" pitchFamily="2" charset="-122"/>
              </a:rPr>
              <a:t>[1] R1-2308729, TR38.869v040,  section 9.1 Conclusion.</a:t>
            </a:r>
          </a:p>
          <a:p>
            <a:endParaRPr lang="en-US" altLang="zh-CN" sz="1000" dirty="0">
              <a:latin typeface="Times New Roman" panose="02020603050405020304" pitchFamily="18" charset="0"/>
              <a:ea typeface="等线" panose="02010600030101010101" pitchFamily="2" charset="-122"/>
            </a:endParaRPr>
          </a:p>
        </p:txBody>
      </p:sp>
      <p:sp>
        <p:nvSpPr>
          <p:cNvPr id="5" name="矩形 4">
            <a:extLst>
              <a:ext uri="{FF2B5EF4-FFF2-40B4-BE49-F238E27FC236}">
                <a16:creationId xmlns:a16="http://schemas.microsoft.com/office/drawing/2014/main" id="{5D0BD9B6-3E1A-432D-9F1C-7988981FEE85}"/>
              </a:ext>
            </a:extLst>
          </p:cNvPr>
          <p:cNvSpPr/>
          <p:nvPr/>
        </p:nvSpPr>
        <p:spPr>
          <a:xfrm>
            <a:off x="167148" y="1284018"/>
            <a:ext cx="11159613" cy="4939814"/>
          </a:xfrm>
          <a:prstGeom prst="rect">
            <a:avLst/>
          </a:prstGeom>
        </p:spPr>
        <p:txBody>
          <a:bodyPr wrap="square">
            <a:spAutoFit/>
          </a:bodyPr>
          <a:lstStyle/>
          <a:p>
            <a:pPr lvl="1" algn="just">
              <a:spcAft>
                <a:spcPts val="900"/>
              </a:spcAft>
            </a:pPr>
            <a:r>
              <a:rPr lang="en-GB" altLang="zh-CN" sz="2000" b="1" dirty="0">
                <a:latin typeface="Times New Roman" panose="02020603050405020304" pitchFamily="18" charset="0"/>
                <a:ea typeface="等线" panose="02010600030101010101" pitchFamily="2" charset="-122"/>
              </a:rPr>
              <a:t>UE power saving benefit (RAN1 conclusions [1])</a:t>
            </a:r>
          </a:p>
          <a:p>
            <a:pPr marL="742950" lvl="1" indent="-285750" algn="just">
              <a:spcAft>
                <a:spcPts val="900"/>
              </a:spcAft>
              <a:buFont typeface="Arial" panose="020B0604020202020204" pitchFamily="34" charset="0"/>
              <a:buChar char="•"/>
            </a:pPr>
            <a:r>
              <a:rPr lang="en-US" altLang="zh-CN" sz="1600" b="1" u="sng" dirty="0">
                <a:latin typeface="Times New Roman" panose="02020603050405020304" pitchFamily="18" charset="0"/>
                <a:ea typeface="等线" panose="02010600030101010101" pitchFamily="2" charset="-122"/>
              </a:rPr>
              <a:t>PSG for IDLE/INACTIVE: </a:t>
            </a:r>
          </a:p>
          <a:p>
            <a:pPr marL="1200150" lvl="2" indent="-285750" algn="just">
              <a:spcAft>
                <a:spcPts val="900"/>
              </a:spcAft>
              <a:buFont typeface="Arial" panose="020B0604020202020204" pitchFamily="34" charset="0"/>
              <a:buChar char="•"/>
            </a:pPr>
            <a:r>
              <a:rPr lang="en-US" altLang="zh-CN" sz="1600" b="1" u="sng" dirty="0">
                <a:latin typeface="Times New Roman" panose="02020603050405020304" pitchFamily="18" charset="0"/>
                <a:ea typeface="等线" panose="02010600030101010101" pitchFamily="2" charset="-122"/>
              </a:rPr>
              <a:t>For I-DRX operation: </a:t>
            </a:r>
            <a:r>
              <a:rPr lang="en-GB" altLang="zh-CN" sz="1600" b="1" dirty="0">
                <a:latin typeface="Times New Roman" panose="02020603050405020304" pitchFamily="18" charset="0"/>
                <a:ea typeface="等线" panose="02010600030101010101" pitchFamily="2" charset="-122"/>
              </a:rPr>
              <a:t>Significant UE power saving gain (up to more than 90%) </a:t>
            </a:r>
            <a:r>
              <a:rPr lang="en-GB" altLang="zh-CN" sz="1600" dirty="0">
                <a:latin typeface="Times New Roman" panose="02020603050405020304" pitchFamily="18" charset="0"/>
                <a:ea typeface="等线" panose="02010600030101010101" pitchFamily="2" charset="-122"/>
              </a:rPr>
              <a:t>is observed by using LP-WUS/WUR to trigger UE MR paging monitoring compared with I-DRX operation (with and without PEI), if sufficient relaxation to MR RRM measurement is applied. </a:t>
            </a:r>
          </a:p>
          <a:p>
            <a:pPr marL="1657350" lvl="3" indent="-285750" algn="just">
              <a:spcAft>
                <a:spcPts val="900"/>
              </a:spcAft>
              <a:buFont typeface="Arial" panose="020B0604020202020204" pitchFamily="34" charset="0"/>
              <a:buChar char="•"/>
            </a:pPr>
            <a:r>
              <a:rPr lang="en-GB" altLang="zh-CN" sz="1600" dirty="0">
                <a:latin typeface="Times New Roman" panose="02020603050405020304" pitchFamily="18" charset="0"/>
                <a:ea typeface="等线" panose="02010600030101010101" pitchFamily="2" charset="-122"/>
              </a:rPr>
              <a:t>For duty-cycled LP-WUS monitoring and same duty ratio, higher power saving gain is observed if the relative power consumption of LP-WUR ON for LP-WUS monitoring is lower.</a:t>
            </a:r>
            <a:endParaRPr lang="zh-CN" altLang="zh-CN" sz="1600" dirty="0">
              <a:latin typeface="Times New Roman" panose="02020603050405020304" pitchFamily="18" charset="0"/>
              <a:ea typeface="等线" panose="02010600030101010101" pitchFamily="2" charset="-122"/>
            </a:endParaRPr>
          </a:p>
          <a:p>
            <a:pPr marL="1657350" lvl="3" indent="-285750" algn="just">
              <a:spcAft>
                <a:spcPts val="900"/>
              </a:spcAft>
              <a:buFont typeface="Arial" panose="020B0604020202020204" pitchFamily="34" charset="0"/>
              <a:buChar char="•"/>
            </a:pPr>
            <a:r>
              <a:rPr lang="en-GB" altLang="zh-CN" sz="1600" dirty="0">
                <a:latin typeface="Times New Roman" panose="02020603050405020304" pitchFamily="18" charset="0"/>
                <a:ea typeface="等线" panose="02010600030101010101" pitchFamily="2" charset="-122"/>
              </a:rPr>
              <a:t>For continuous LP-WUS monitoring, UE power saving gain is only observed if the relative power consumption of LP-WUR ON for LP-WUS monitoring is lower, e.g. no larger than 1 unit. </a:t>
            </a:r>
          </a:p>
          <a:p>
            <a:pPr marL="1200150" lvl="2" indent="-285750" algn="just">
              <a:spcAft>
                <a:spcPts val="900"/>
              </a:spcAft>
              <a:buFont typeface="Arial" panose="020B0604020202020204" pitchFamily="34" charset="0"/>
              <a:buChar char="•"/>
            </a:pPr>
            <a:r>
              <a:rPr lang="en-GB" altLang="zh-CN" sz="1600" b="1" u="sng" dirty="0">
                <a:latin typeface="Times New Roman" panose="02020603050405020304" pitchFamily="18" charset="0"/>
                <a:ea typeface="等线" panose="02010600030101010101" pitchFamily="2" charset="-122"/>
              </a:rPr>
              <a:t>For </a:t>
            </a:r>
            <a:r>
              <a:rPr lang="en-GB" altLang="zh-CN" sz="1600" b="1" u="sng" dirty="0" err="1">
                <a:latin typeface="Times New Roman" panose="02020603050405020304" pitchFamily="18" charset="0"/>
                <a:ea typeface="等线" panose="02010600030101010101" pitchFamily="2" charset="-122"/>
              </a:rPr>
              <a:t>eDRX</a:t>
            </a:r>
            <a:r>
              <a:rPr lang="en-GB" altLang="zh-CN" sz="1600" b="1" u="sng" dirty="0">
                <a:latin typeface="Times New Roman" panose="02020603050405020304" pitchFamily="18" charset="0"/>
                <a:ea typeface="等线" panose="02010600030101010101" pitchFamily="2" charset="-122"/>
              </a:rPr>
              <a:t> operation: </a:t>
            </a:r>
            <a:r>
              <a:rPr lang="en-GB" altLang="zh-CN" sz="1600" b="1" dirty="0">
                <a:latin typeface="Times New Roman" panose="02020603050405020304" pitchFamily="18" charset="0"/>
                <a:ea typeface="等线" panose="02010600030101010101" pitchFamily="2" charset="-122"/>
              </a:rPr>
              <a:t>Significant UE power gain and moderate paging latency increase</a:t>
            </a:r>
            <a:r>
              <a:rPr lang="en-GB" altLang="zh-CN" sz="1600" dirty="0">
                <a:latin typeface="Times New Roman" panose="02020603050405020304" pitchFamily="18" charset="0"/>
                <a:ea typeface="等线" panose="02010600030101010101" pitchFamily="2" charset="-122"/>
              </a:rPr>
              <a:t> is observed if LP-WUS monitoring is restricted within existing PTW of </a:t>
            </a:r>
            <a:r>
              <a:rPr lang="en-GB" altLang="zh-CN" sz="1600" dirty="0" err="1">
                <a:latin typeface="Times New Roman" panose="02020603050405020304" pitchFamily="18" charset="0"/>
                <a:ea typeface="等线" panose="02010600030101010101" pitchFamily="2" charset="-122"/>
              </a:rPr>
              <a:t>eDRX</a:t>
            </a:r>
            <a:r>
              <a:rPr lang="en-GB" altLang="zh-CN" sz="1600" dirty="0">
                <a:latin typeface="Times New Roman" panose="02020603050405020304" pitchFamily="18" charset="0"/>
                <a:ea typeface="等线" panose="02010600030101010101" pitchFamily="2" charset="-122"/>
              </a:rPr>
              <a:t> and existing paging occasion determination is reused.  </a:t>
            </a:r>
          </a:p>
          <a:p>
            <a:pPr marL="742950" lvl="1" indent="-285750" algn="just">
              <a:spcAft>
                <a:spcPts val="900"/>
              </a:spcAft>
              <a:buFont typeface="Arial" panose="020B0604020202020204" pitchFamily="34" charset="0"/>
              <a:buChar char="•"/>
            </a:pPr>
            <a:r>
              <a:rPr lang="en-GB" altLang="zh-CN" sz="1600" b="1" u="sng" dirty="0">
                <a:latin typeface="Times New Roman" panose="02020603050405020304" pitchFamily="18" charset="0"/>
                <a:ea typeface="等线" panose="02010600030101010101" pitchFamily="2" charset="-122"/>
              </a:rPr>
              <a:t>Necessity of UE MR RRM relaxation and/or offloading: </a:t>
            </a:r>
            <a:r>
              <a:rPr lang="en-GB" altLang="zh-CN" b="1" dirty="0">
                <a:latin typeface="Times New Roman" panose="02020603050405020304" pitchFamily="18" charset="0"/>
                <a:ea typeface="等线" panose="02010600030101010101" pitchFamily="2" charset="-122"/>
              </a:rPr>
              <a:t>UE power saving gain cannot be observed if the existing Rel-18 MR RRM measurement periodicity for serving and neighbour cells are applied</a:t>
            </a:r>
            <a:r>
              <a:rPr lang="en-GB" altLang="zh-CN" dirty="0">
                <a:latin typeface="Times New Roman" panose="02020603050405020304" pitchFamily="18" charset="0"/>
                <a:ea typeface="等线" panose="02010600030101010101" pitchFamily="2" charset="-122"/>
              </a:rPr>
              <a:t> and UE MR enters in ultra-deep sleep during LP LP-WUS monitoring, therefore </a:t>
            </a:r>
            <a:r>
              <a:rPr lang="en-GB" altLang="zh-CN" b="1" dirty="0">
                <a:latin typeface="Times New Roman" panose="02020603050405020304" pitchFamily="18" charset="0"/>
                <a:ea typeface="等线" panose="02010600030101010101" pitchFamily="2" charset="-122"/>
              </a:rPr>
              <a:t>MR serving and neighbour cell measurement with further time domain relaxation than that is allowed in Rel-18 specification for IDLE/INACTIVE and/or at least serving cell RRM offloaded from MR to LR are beneficial. </a:t>
            </a:r>
            <a:endParaRPr lang="en-GB" altLang="zh-CN" sz="1600" b="1" dirty="0">
              <a:latin typeface="Times New Roman" panose="02020603050405020304" pitchFamily="18" charset="0"/>
              <a:ea typeface="等线" panose="02010600030101010101" pitchFamily="2" charset="-122"/>
            </a:endParaRPr>
          </a:p>
        </p:txBody>
      </p:sp>
    </p:spTree>
    <p:extLst>
      <p:ext uri="{BB962C8B-B14F-4D97-AF65-F5344CB8AC3E}">
        <p14:creationId xmlns:p14="http://schemas.microsoft.com/office/powerpoint/2010/main" val="33637209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61"/>
          </p:nvPr>
        </p:nvSpPr>
        <p:spPr>
          <a:xfrm>
            <a:off x="560744" y="280072"/>
            <a:ext cx="9194219" cy="456860"/>
          </a:xfrm>
        </p:spPr>
        <p:txBody>
          <a:bodyPr/>
          <a:lstStyle/>
          <a:p>
            <a:r>
              <a:rPr lang="en-US" altLang="zh-CN" dirty="0"/>
              <a:t>SI Output and Conclusion: IDLE/INACTIVE operation</a:t>
            </a:r>
          </a:p>
        </p:txBody>
      </p:sp>
      <p:sp>
        <p:nvSpPr>
          <p:cNvPr id="12" name="文本占位符 3">
            <a:extLst>
              <a:ext uri="{FF2B5EF4-FFF2-40B4-BE49-F238E27FC236}">
                <a16:creationId xmlns:a16="http://schemas.microsoft.com/office/drawing/2014/main" id="{77740B30-7915-482D-AB92-9023CFEC0225}"/>
              </a:ext>
            </a:extLst>
          </p:cNvPr>
          <p:cNvSpPr>
            <a:spLocks noGrp="1"/>
          </p:cNvSpPr>
          <p:nvPr>
            <p:ph type="body" sz="quarter" idx="62"/>
          </p:nvPr>
        </p:nvSpPr>
        <p:spPr>
          <a:xfrm>
            <a:off x="560744" y="742370"/>
            <a:ext cx="9194219" cy="267033"/>
          </a:xfrm>
        </p:spPr>
        <p:txBody>
          <a:bodyPr/>
          <a:lstStyle/>
          <a:p>
            <a:r>
              <a:rPr lang="en-US" altLang="zh-CN" dirty="0"/>
              <a:t>UE power saving and latency</a:t>
            </a:r>
            <a:endParaRPr lang="zh-CN" altLang="en-US" dirty="0"/>
          </a:p>
        </p:txBody>
      </p:sp>
      <p:sp>
        <p:nvSpPr>
          <p:cNvPr id="2" name="矩形 1">
            <a:extLst>
              <a:ext uri="{FF2B5EF4-FFF2-40B4-BE49-F238E27FC236}">
                <a16:creationId xmlns:a16="http://schemas.microsoft.com/office/drawing/2014/main" id="{D28BBE71-57E4-491B-85CD-9B1F8BD7C616}"/>
              </a:ext>
            </a:extLst>
          </p:cNvPr>
          <p:cNvSpPr/>
          <p:nvPr/>
        </p:nvSpPr>
        <p:spPr>
          <a:xfrm>
            <a:off x="8557622" y="6468052"/>
            <a:ext cx="3130176" cy="400110"/>
          </a:xfrm>
          <a:prstGeom prst="rect">
            <a:avLst/>
          </a:prstGeom>
        </p:spPr>
        <p:txBody>
          <a:bodyPr wrap="square">
            <a:spAutoFit/>
          </a:bodyPr>
          <a:lstStyle/>
          <a:p>
            <a:r>
              <a:rPr lang="en-US" altLang="zh-CN" sz="1000" dirty="0">
                <a:latin typeface="Times New Roman" panose="02020603050405020304" pitchFamily="18" charset="0"/>
                <a:ea typeface="等线" panose="02010600030101010101" pitchFamily="2" charset="-122"/>
              </a:rPr>
              <a:t>[1] R1-2308729, TR38.869v040,  section 9.1 Conclusion.</a:t>
            </a:r>
          </a:p>
          <a:p>
            <a:endParaRPr lang="en-US" altLang="zh-CN" sz="1000" dirty="0">
              <a:latin typeface="Times New Roman" panose="02020603050405020304" pitchFamily="18" charset="0"/>
              <a:ea typeface="等线" panose="02010600030101010101" pitchFamily="2" charset="-122"/>
            </a:endParaRPr>
          </a:p>
        </p:txBody>
      </p:sp>
      <p:sp>
        <p:nvSpPr>
          <p:cNvPr id="5" name="矩形 4">
            <a:extLst>
              <a:ext uri="{FF2B5EF4-FFF2-40B4-BE49-F238E27FC236}">
                <a16:creationId xmlns:a16="http://schemas.microsoft.com/office/drawing/2014/main" id="{5D0BD9B6-3E1A-432D-9F1C-7988981FEE85}"/>
              </a:ext>
            </a:extLst>
          </p:cNvPr>
          <p:cNvSpPr/>
          <p:nvPr/>
        </p:nvSpPr>
        <p:spPr>
          <a:xfrm>
            <a:off x="167148" y="1284018"/>
            <a:ext cx="11159613" cy="3439403"/>
          </a:xfrm>
          <a:prstGeom prst="rect">
            <a:avLst/>
          </a:prstGeom>
        </p:spPr>
        <p:txBody>
          <a:bodyPr wrap="square">
            <a:spAutoFit/>
          </a:bodyPr>
          <a:lstStyle/>
          <a:p>
            <a:pPr lvl="1" algn="just">
              <a:spcAft>
                <a:spcPts val="900"/>
              </a:spcAft>
            </a:pPr>
            <a:r>
              <a:rPr lang="en-GB" altLang="zh-CN" sz="2000" b="1" dirty="0">
                <a:latin typeface="Times New Roman" panose="02020603050405020304" pitchFamily="18" charset="0"/>
                <a:ea typeface="等线" panose="02010600030101010101" pitchFamily="2" charset="-122"/>
              </a:rPr>
              <a:t>Latency (RAN1 conclusions [1])</a:t>
            </a:r>
          </a:p>
          <a:p>
            <a:pPr marL="742950" lvl="1" indent="-285750" algn="just">
              <a:spcAft>
                <a:spcPts val="900"/>
              </a:spcAft>
              <a:buFont typeface="Arial" panose="020B0604020202020204" pitchFamily="34" charset="0"/>
              <a:buChar char="•"/>
            </a:pPr>
            <a:r>
              <a:rPr lang="en-US" altLang="zh-CN" sz="1600" b="1" u="sng" dirty="0">
                <a:latin typeface="Times New Roman" panose="02020603050405020304" pitchFamily="18" charset="0"/>
                <a:ea typeface="等线" panose="02010600030101010101" pitchFamily="2" charset="-122"/>
              </a:rPr>
              <a:t>For I-DRX operation</a:t>
            </a:r>
          </a:p>
          <a:p>
            <a:pPr marL="1200150" lvl="2" indent="-285750" algn="just">
              <a:spcAft>
                <a:spcPts val="900"/>
              </a:spcAft>
              <a:buFont typeface="Arial" panose="020B0604020202020204" pitchFamily="34" charset="0"/>
              <a:buChar char="•"/>
            </a:pPr>
            <a:r>
              <a:rPr lang="en-GB" altLang="zh-CN" sz="1600" dirty="0">
                <a:latin typeface="Times New Roman" panose="02020603050405020304" pitchFamily="18" charset="0"/>
                <a:ea typeface="等线" panose="02010600030101010101" pitchFamily="2" charset="-122"/>
              </a:rPr>
              <a:t>If the MR enters ultra deep sleep while monitoring LP-WUS, compared with legacy I-DRX operation with same I-DRX cycle, moderate paging latency increase (e.g. ~400ms) is observed by using LP-WUS/WUR, due to the ramp up and re-sync procedure of MR from ultra-deep sleep state and if legacy paging occasion is reused. </a:t>
            </a:r>
          </a:p>
          <a:p>
            <a:pPr marL="1200150" lvl="2" indent="-285750" algn="just">
              <a:spcAft>
                <a:spcPts val="900"/>
              </a:spcAft>
              <a:buFont typeface="Arial" panose="020B0604020202020204" pitchFamily="34" charset="0"/>
              <a:buChar char="•"/>
            </a:pPr>
            <a:r>
              <a:rPr lang="en-GB" altLang="zh-CN" sz="1600" dirty="0">
                <a:latin typeface="Times New Roman" panose="02020603050405020304" pitchFamily="18" charset="0"/>
                <a:ea typeface="等线" panose="02010600030101010101" pitchFamily="2" charset="-122"/>
              </a:rPr>
              <a:t>From RAN1 perspective, potential techniques to decrease the latency e.g. using shorter I-DRX cycles, dynamic paging occasion determination, UE MR transmit PRACH directly after wake-up by LP-WUS, UE MR entering deep sleep during LP LP-WUS monitoring, were proposed and evaluated.</a:t>
            </a:r>
          </a:p>
          <a:p>
            <a:pPr marL="742950" lvl="1" indent="-285750" algn="just">
              <a:spcAft>
                <a:spcPts val="900"/>
              </a:spcAft>
              <a:buFont typeface="Arial" panose="020B0604020202020204" pitchFamily="34" charset="0"/>
              <a:buChar char="•"/>
            </a:pPr>
            <a:r>
              <a:rPr lang="en-US" altLang="zh-CN" sz="1600" b="1" u="sng" dirty="0">
                <a:latin typeface="Times New Roman" panose="02020603050405020304" pitchFamily="18" charset="0"/>
                <a:ea typeface="等线" panose="02010600030101010101" pitchFamily="2" charset="-122"/>
              </a:rPr>
              <a:t>For I-DRX operation</a:t>
            </a:r>
          </a:p>
          <a:p>
            <a:pPr marL="1200150" lvl="2" indent="-285750" algn="just">
              <a:spcAft>
                <a:spcPts val="900"/>
              </a:spcAft>
              <a:buFont typeface="Arial" panose="020B0604020202020204" pitchFamily="34" charset="0"/>
              <a:buChar char="•"/>
            </a:pPr>
            <a:r>
              <a:rPr lang="en-GB" altLang="zh-CN" sz="1600" b="1" dirty="0">
                <a:latin typeface="Times New Roman" panose="02020603050405020304" pitchFamily="18" charset="0"/>
                <a:ea typeface="等线" panose="02010600030101010101" pitchFamily="2" charset="-122"/>
              </a:rPr>
              <a:t>Significant paging latency reduction and moderate UE power saving gain is observed, </a:t>
            </a:r>
            <a:r>
              <a:rPr lang="en-GB" altLang="zh-CN" sz="1600" dirty="0">
                <a:latin typeface="Times New Roman" panose="02020603050405020304" pitchFamily="18" charset="0"/>
                <a:ea typeface="等线" panose="02010600030101010101" pitchFamily="2" charset="-122"/>
              </a:rPr>
              <a:t>if LP-WUS monitoring and the corresponding paging monitoring after MR wake-up is performed not restricted within existing PTW of </a:t>
            </a:r>
            <a:r>
              <a:rPr lang="en-GB" altLang="zh-CN" sz="1600" dirty="0" err="1">
                <a:latin typeface="Times New Roman" panose="02020603050405020304" pitchFamily="18" charset="0"/>
                <a:ea typeface="等线" panose="02010600030101010101" pitchFamily="2" charset="-122"/>
              </a:rPr>
              <a:t>eDRX</a:t>
            </a:r>
            <a:r>
              <a:rPr lang="en-GB" altLang="zh-CN" sz="1600" dirty="0">
                <a:latin typeface="Times New Roman" panose="02020603050405020304" pitchFamily="18" charset="0"/>
                <a:ea typeface="等线" panose="02010600030101010101" pitchFamily="2" charset="-122"/>
              </a:rPr>
              <a:t>.</a:t>
            </a:r>
          </a:p>
        </p:txBody>
      </p:sp>
    </p:spTree>
    <p:extLst>
      <p:ext uri="{BB962C8B-B14F-4D97-AF65-F5344CB8AC3E}">
        <p14:creationId xmlns:p14="http://schemas.microsoft.com/office/powerpoint/2010/main" val="34115420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61"/>
          </p:nvPr>
        </p:nvSpPr>
        <p:spPr>
          <a:xfrm>
            <a:off x="560744" y="280072"/>
            <a:ext cx="9194219" cy="456860"/>
          </a:xfrm>
        </p:spPr>
        <p:txBody>
          <a:bodyPr/>
          <a:lstStyle/>
          <a:p>
            <a:r>
              <a:rPr lang="en-US" altLang="zh-CN" dirty="0"/>
              <a:t>SI Output and Conclusion: CONNECTED mode</a:t>
            </a:r>
          </a:p>
        </p:txBody>
      </p:sp>
      <p:sp>
        <p:nvSpPr>
          <p:cNvPr id="11" name="文本占位符 3">
            <a:extLst>
              <a:ext uri="{FF2B5EF4-FFF2-40B4-BE49-F238E27FC236}">
                <a16:creationId xmlns:a16="http://schemas.microsoft.com/office/drawing/2014/main" id="{E12BAF04-1221-4E6A-8742-E59057E453DF}"/>
              </a:ext>
            </a:extLst>
          </p:cNvPr>
          <p:cNvSpPr>
            <a:spLocks noGrp="1"/>
          </p:cNvSpPr>
          <p:nvPr>
            <p:ph type="body" sz="quarter" idx="62"/>
          </p:nvPr>
        </p:nvSpPr>
        <p:spPr>
          <a:xfrm>
            <a:off x="560744" y="737931"/>
            <a:ext cx="9194219" cy="267033"/>
          </a:xfrm>
        </p:spPr>
        <p:txBody>
          <a:bodyPr/>
          <a:lstStyle/>
          <a:p>
            <a:r>
              <a:rPr lang="en-US" altLang="zh-CN" dirty="0"/>
              <a:t>UE power saving and capacity, UPT impacts</a:t>
            </a:r>
            <a:endParaRPr lang="zh-CN" altLang="en-US" dirty="0"/>
          </a:p>
        </p:txBody>
      </p:sp>
      <p:sp>
        <p:nvSpPr>
          <p:cNvPr id="2" name="矩形 1">
            <a:extLst>
              <a:ext uri="{FF2B5EF4-FFF2-40B4-BE49-F238E27FC236}">
                <a16:creationId xmlns:a16="http://schemas.microsoft.com/office/drawing/2014/main" id="{5F259930-4F48-41AD-8426-9FEE1E0F74C1}"/>
              </a:ext>
            </a:extLst>
          </p:cNvPr>
          <p:cNvSpPr/>
          <p:nvPr/>
        </p:nvSpPr>
        <p:spPr>
          <a:xfrm>
            <a:off x="8390690" y="6457890"/>
            <a:ext cx="3086312" cy="400110"/>
          </a:xfrm>
          <a:prstGeom prst="rect">
            <a:avLst/>
          </a:prstGeom>
        </p:spPr>
        <p:txBody>
          <a:bodyPr wrap="square">
            <a:spAutoFit/>
          </a:bodyPr>
          <a:lstStyle/>
          <a:p>
            <a:r>
              <a:rPr lang="en-US" altLang="zh-CN" sz="1000" dirty="0">
                <a:latin typeface="Times New Roman" panose="02020603050405020304" pitchFamily="18" charset="0"/>
                <a:ea typeface="等线" panose="02010600030101010101" pitchFamily="2" charset="-122"/>
              </a:rPr>
              <a:t>[1] R1-2308729, TR38.869v040,  section 9.1 Conclusion.</a:t>
            </a:r>
          </a:p>
          <a:p>
            <a:endParaRPr lang="en-US" sz="1000" dirty="0"/>
          </a:p>
        </p:txBody>
      </p:sp>
      <p:sp>
        <p:nvSpPr>
          <p:cNvPr id="5" name="矩形 4">
            <a:extLst>
              <a:ext uri="{FF2B5EF4-FFF2-40B4-BE49-F238E27FC236}">
                <a16:creationId xmlns:a16="http://schemas.microsoft.com/office/drawing/2014/main" id="{376AEB77-771A-4EE1-A19F-F10D5A0A07BC}"/>
              </a:ext>
            </a:extLst>
          </p:cNvPr>
          <p:cNvSpPr/>
          <p:nvPr/>
        </p:nvSpPr>
        <p:spPr>
          <a:xfrm>
            <a:off x="570272" y="1321975"/>
            <a:ext cx="11375922" cy="6132448"/>
          </a:xfrm>
          <a:prstGeom prst="rect">
            <a:avLst/>
          </a:prstGeom>
        </p:spPr>
        <p:txBody>
          <a:bodyPr wrap="square">
            <a:spAutoFit/>
          </a:bodyPr>
          <a:lstStyle/>
          <a:p>
            <a:pPr algn="just">
              <a:spcAft>
                <a:spcPts val="900"/>
              </a:spcAft>
            </a:pPr>
            <a:r>
              <a:rPr lang="en-US" altLang="zh-CN" sz="2000" b="1" dirty="0">
                <a:latin typeface="Times New Roman" panose="02020603050405020304" pitchFamily="18" charset="0"/>
                <a:ea typeface="等线" panose="02010600030101010101" pitchFamily="2" charset="-122"/>
              </a:rPr>
              <a:t>RAN1 Conclusion[1]:</a:t>
            </a:r>
          </a:p>
          <a:p>
            <a:pPr marL="285750" indent="-285750">
              <a:spcAft>
                <a:spcPts val="600"/>
              </a:spcAft>
              <a:buFont typeface="Arial" panose="020B0604020202020204" pitchFamily="34" charset="0"/>
              <a:buChar char="•"/>
            </a:pPr>
            <a:r>
              <a:rPr lang="en-US" altLang="zh-CN" dirty="0">
                <a:latin typeface="Times New Roman" panose="02020603050405020304" pitchFamily="18" charset="0"/>
                <a:ea typeface="等线" panose="02010600030101010101" pitchFamily="2" charset="-122"/>
                <a:cs typeface="Times New Roman" panose="02020603050405020304" pitchFamily="18" charset="0"/>
              </a:rPr>
              <a:t>For </a:t>
            </a:r>
            <a:r>
              <a:rPr lang="en-US" altLang="zh-CN" b="1" dirty="0">
                <a:latin typeface="Times New Roman" panose="02020603050405020304" pitchFamily="18" charset="0"/>
                <a:ea typeface="等线" panose="02010600030101010101" pitchFamily="2" charset="-122"/>
                <a:cs typeface="Times New Roman" panose="02020603050405020304" pitchFamily="18" charset="0"/>
              </a:rPr>
              <a:t>XR traffic </a:t>
            </a:r>
            <a:r>
              <a:rPr lang="en-US" altLang="zh-CN" dirty="0">
                <a:latin typeface="Times New Roman" panose="02020603050405020304" pitchFamily="18" charset="0"/>
                <a:ea typeface="等线" panose="02010600030101010101" pitchFamily="2" charset="-122"/>
                <a:cs typeface="Times New Roman" panose="02020603050405020304" pitchFamily="18" charset="0"/>
              </a:rPr>
              <a:t>and LP-WUS to trigger the UE MR PDCCH monitoring</a:t>
            </a:r>
            <a:r>
              <a:rPr lang="en-GB" altLang="zh-CN" dirty="0">
                <a:latin typeface="Times New Roman" panose="02020603050405020304" pitchFamily="18" charset="0"/>
                <a:ea typeface="等线" panose="02010600030101010101" pitchFamily="2" charset="-122"/>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compared to existing power saving techniques</a:t>
            </a:r>
          </a:p>
          <a:p>
            <a:pPr marL="742950" lvl="1" indent="-285750">
              <a:spcAft>
                <a:spcPts val="600"/>
              </a:spcAft>
              <a:buFont typeface="Arial" panose="020B0604020202020204" pitchFamily="34" charset="0"/>
              <a:buChar char="•"/>
            </a:pPr>
            <a:r>
              <a:rPr lang="en-GB" altLang="zh-CN" sz="1600" b="1" dirty="0">
                <a:latin typeface="Times New Roman" panose="02020603050405020304" pitchFamily="18" charset="0"/>
                <a:ea typeface="等线" panose="02010600030101010101" pitchFamily="2" charset="-122"/>
              </a:rPr>
              <a:t>Moderate power saving gain (up to more than 10%) </a:t>
            </a:r>
            <a:r>
              <a:rPr lang="en-GB" altLang="zh-CN" sz="1600" dirty="0">
                <a:latin typeface="Times New Roman" panose="02020603050405020304" pitchFamily="18" charset="0"/>
                <a:ea typeface="等线" panose="02010600030101010101" pitchFamily="2" charset="-122"/>
              </a:rPr>
              <a:t>for different types of XR traffic and system loads, larger UE power saving gain can be observed if the UE MR can enter light sleep instead of micro sleep during LP-WUS monitoring by LR. </a:t>
            </a:r>
          </a:p>
          <a:p>
            <a:pPr marL="742950" lvl="1" indent="-285750">
              <a:spcAft>
                <a:spcPts val="600"/>
              </a:spcAft>
              <a:buFont typeface="Arial" panose="020B0604020202020204" pitchFamily="34" charset="0"/>
              <a:buChar char="•"/>
            </a:pPr>
            <a:r>
              <a:rPr lang="en-GB" altLang="zh-CN" sz="1600" b="1" dirty="0">
                <a:latin typeface="Times New Roman" panose="02020603050405020304" pitchFamily="18" charset="0"/>
                <a:ea typeface="等线" panose="02010600030101010101" pitchFamily="2" charset="-122"/>
              </a:rPr>
              <a:t>Marginal impact to XR capacity for low load case. </a:t>
            </a:r>
            <a:r>
              <a:rPr lang="en-US" altLang="zh-CN" sz="1600" b="1" dirty="0">
                <a:latin typeface="Times New Roman" panose="02020603050405020304" pitchFamily="18" charset="0"/>
                <a:ea typeface="等线" panose="02010600030101010101" pitchFamily="2" charset="-122"/>
              </a:rPr>
              <a:t>For high load scenarios, also marginal impact to XR capacity when UE MR enters micro sleep</a:t>
            </a:r>
            <a:r>
              <a:rPr lang="en-US" altLang="zh-CN" sz="1600" dirty="0">
                <a:latin typeface="Times New Roman" panose="02020603050405020304" pitchFamily="18" charset="0"/>
                <a:ea typeface="等线" panose="02010600030101010101" pitchFamily="2" charset="-122"/>
              </a:rPr>
              <a:t>, relatively larger when MR enters the light sleep.</a:t>
            </a:r>
          </a:p>
          <a:p>
            <a:pPr marL="285750" indent="-285750">
              <a:spcAft>
                <a:spcPts val="600"/>
              </a:spcAft>
              <a:buFont typeface="Arial" panose="020B0604020202020204" pitchFamily="34" charset="0"/>
              <a:buChar char="•"/>
            </a:pPr>
            <a:r>
              <a:rPr lang="en-US" altLang="zh-CN" dirty="0">
                <a:latin typeface="Times New Roman" panose="02020603050405020304" pitchFamily="18" charset="0"/>
                <a:ea typeface="等线" panose="02010600030101010101" pitchFamily="2" charset="-122"/>
                <a:cs typeface="Times New Roman" panose="02020603050405020304" pitchFamily="18" charset="0"/>
              </a:rPr>
              <a:t>For </a:t>
            </a:r>
            <a:r>
              <a:rPr lang="en-US" altLang="zh-CN" b="1" dirty="0">
                <a:latin typeface="Times New Roman" panose="02020603050405020304" pitchFamily="18" charset="0"/>
                <a:ea typeface="等线" panose="02010600030101010101" pitchFamily="2" charset="-122"/>
                <a:cs typeface="Times New Roman" panose="02020603050405020304" pitchFamily="18" charset="0"/>
              </a:rPr>
              <a:t>FTP</a:t>
            </a:r>
            <a:r>
              <a:rPr lang="en-US" altLang="zh-CN" dirty="0">
                <a:latin typeface="Times New Roman" panose="02020603050405020304" pitchFamily="18" charset="0"/>
                <a:ea typeface="等线" panose="02010600030101010101" pitchFamily="2" charset="-122"/>
                <a:cs typeface="Times New Roman" panose="02020603050405020304" pitchFamily="18" charset="0"/>
              </a:rPr>
              <a:t> and </a:t>
            </a:r>
            <a:r>
              <a:rPr lang="en-US" altLang="zh-CN" b="1" dirty="0">
                <a:latin typeface="Times New Roman" panose="02020603050405020304" pitchFamily="18" charset="0"/>
                <a:ea typeface="等线" panose="02010600030101010101" pitchFamily="2" charset="-122"/>
                <a:cs typeface="Times New Roman" panose="02020603050405020304" pitchFamily="18" charset="0"/>
              </a:rPr>
              <a:t>IM traffic</a:t>
            </a:r>
            <a:r>
              <a:rPr lang="en-US" altLang="zh-CN" dirty="0">
                <a:latin typeface="Times New Roman" panose="02020603050405020304" pitchFamily="18" charset="0"/>
                <a:ea typeface="等线" panose="02010600030101010101" pitchFamily="2" charset="-122"/>
                <a:cs typeface="Times New Roman" panose="02020603050405020304" pitchFamily="18" charset="0"/>
              </a:rPr>
              <a:t>, and for the </a:t>
            </a:r>
            <a:r>
              <a:rPr lang="en-US" altLang="zh-CN" b="1" dirty="0">
                <a:latin typeface="Times New Roman" panose="02020603050405020304" pitchFamily="18" charset="0"/>
                <a:ea typeface="等线" panose="02010600030101010101" pitchFamily="2" charset="-122"/>
                <a:cs typeface="Times New Roman" panose="02020603050405020304" pitchFamily="18" charset="0"/>
              </a:rPr>
              <a:t>usage of LP-WUS to trigger the UE MR PDCCH monitoring</a:t>
            </a:r>
            <a:r>
              <a:rPr lang="en-US" altLang="zh-CN" dirty="0">
                <a:latin typeface="Times New Roman" panose="02020603050405020304" pitchFamily="18" charset="0"/>
                <a:ea typeface="等线" panose="02010600030101010101" pitchFamily="2" charset="-122"/>
                <a:cs typeface="Times New Roman" panose="02020603050405020304" pitchFamily="18" charset="0"/>
              </a:rPr>
              <a:t>, </a:t>
            </a:r>
          </a:p>
          <a:p>
            <a:pPr marL="742950" lvl="1" indent="-285750">
              <a:spcAft>
                <a:spcPts val="600"/>
              </a:spcAft>
              <a:buFont typeface="Arial" panose="020B0604020202020204" pitchFamily="34" charset="0"/>
              <a:buChar char="•"/>
            </a:pPr>
            <a:r>
              <a:rPr lang="en-US" altLang="zh-CN" sz="1600" b="1" dirty="0">
                <a:latin typeface="Times New Roman" panose="02020603050405020304" pitchFamily="18" charset="0"/>
                <a:ea typeface="等线" panose="02010600030101010101" pitchFamily="2" charset="-122"/>
                <a:cs typeface="Times New Roman" panose="02020603050405020304" pitchFamily="18" charset="0"/>
              </a:rPr>
              <a:t>Compared to existing power saving techniques</a:t>
            </a:r>
          </a:p>
          <a:p>
            <a:pPr marL="1200150" lvl="2" indent="-285750">
              <a:spcAft>
                <a:spcPts val="300"/>
              </a:spcAft>
              <a:buFont typeface="Arial" panose="020B0604020202020204" pitchFamily="34" charset="0"/>
              <a:buChar char="•"/>
            </a:pPr>
            <a:r>
              <a:rPr lang="en-GB" altLang="zh-CN" sz="1600" b="1" dirty="0">
                <a:latin typeface="Times New Roman" panose="02020603050405020304" pitchFamily="18" charset="0"/>
                <a:ea typeface="等线" panose="02010600030101010101" pitchFamily="2" charset="-122"/>
              </a:rPr>
              <a:t>Significant power saving gain (up to more than 60%) </a:t>
            </a:r>
            <a:r>
              <a:rPr lang="en-GB" altLang="zh-CN" sz="1600" dirty="0">
                <a:latin typeface="Times New Roman" panose="02020603050405020304" pitchFamily="18" charset="0"/>
                <a:ea typeface="等线" panose="02010600030101010101" pitchFamily="2" charset="-122"/>
              </a:rPr>
              <a:t>and </a:t>
            </a:r>
            <a:r>
              <a:rPr lang="en-GB" altLang="zh-CN" sz="1600" b="1" dirty="0">
                <a:latin typeface="Times New Roman" panose="02020603050405020304" pitchFamily="18" charset="0"/>
                <a:ea typeface="等线" panose="02010600030101010101" pitchFamily="2" charset="-122"/>
              </a:rPr>
              <a:t>UPT improvement (up to more than 10%) </a:t>
            </a:r>
            <a:r>
              <a:rPr lang="en-GB" altLang="zh-CN" sz="1600" dirty="0">
                <a:latin typeface="Times New Roman" panose="02020603050405020304" pitchFamily="18" charset="0"/>
                <a:ea typeface="等线" panose="02010600030101010101" pitchFamily="2" charset="-122"/>
              </a:rPr>
              <a:t>when MR enters </a:t>
            </a:r>
            <a:r>
              <a:rPr lang="en-GB" altLang="zh-CN" sz="1600" b="1" dirty="0">
                <a:latin typeface="Times New Roman" panose="02020603050405020304" pitchFamily="18" charset="0"/>
                <a:ea typeface="等线" panose="02010600030101010101" pitchFamily="2" charset="-122"/>
              </a:rPr>
              <a:t>deep</a:t>
            </a:r>
            <a:r>
              <a:rPr lang="en-GB" altLang="zh-CN" sz="1600" dirty="0">
                <a:latin typeface="Times New Roman" panose="02020603050405020304" pitchFamily="18" charset="0"/>
                <a:ea typeface="等线" panose="02010600030101010101" pitchFamily="2" charset="-122"/>
              </a:rPr>
              <a:t> sleep</a:t>
            </a:r>
            <a:r>
              <a:rPr lang="en-US" altLang="zh-CN" sz="1600" dirty="0">
                <a:latin typeface="Times New Roman" panose="02020603050405020304" pitchFamily="18" charset="0"/>
                <a:ea typeface="等线" panose="02010600030101010101" pitchFamily="2" charset="-122"/>
              </a:rPr>
              <a:t>,</a:t>
            </a:r>
            <a:r>
              <a:rPr lang="zh-CN" altLang="en-US" sz="1600" dirty="0">
                <a:latin typeface="Times New Roman" panose="02020603050405020304" pitchFamily="18" charset="0"/>
                <a:ea typeface="等线" panose="02010600030101010101" pitchFamily="2" charset="-122"/>
              </a:rPr>
              <a:t> </a:t>
            </a:r>
            <a:r>
              <a:rPr lang="en-GB" altLang="zh-CN" sz="1600" b="1" dirty="0">
                <a:latin typeface="Times New Roman" panose="02020603050405020304" pitchFamily="18" charset="0"/>
                <a:ea typeface="等线" panose="02010600030101010101" pitchFamily="2" charset="-122"/>
              </a:rPr>
              <a:t>larger UPT improvement (up to more than 180%) </a:t>
            </a:r>
            <a:r>
              <a:rPr lang="en-GB" altLang="zh-CN" sz="1600" dirty="0">
                <a:latin typeface="Times New Roman" panose="02020603050405020304" pitchFamily="18" charset="0"/>
                <a:ea typeface="等线" panose="02010600030101010101" pitchFamily="2" charset="-122"/>
              </a:rPr>
              <a:t>for IM traffic. </a:t>
            </a:r>
          </a:p>
          <a:p>
            <a:pPr marL="1200150" lvl="2" indent="-285750">
              <a:spcAft>
                <a:spcPts val="300"/>
              </a:spcAft>
              <a:buFont typeface="Arial" panose="020B0604020202020204" pitchFamily="34" charset="0"/>
              <a:buChar char="•"/>
            </a:pPr>
            <a:r>
              <a:rPr lang="en-GB" altLang="zh-CN" sz="1600" b="1" dirty="0">
                <a:latin typeface="Times New Roman" panose="02020603050405020304" pitchFamily="18" charset="0"/>
                <a:ea typeface="等线" panose="02010600030101010101" pitchFamily="2" charset="-122"/>
              </a:rPr>
              <a:t>Relatively lower or  no power saving gain </a:t>
            </a:r>
            <a:r>
              <a:rPr lang="en-GB" altLang="zh-CN" sz="1600" dirty="0">
                <a:latin typeface="Times New Roman" panose="02020603050405020304" pitchFamily="18" charset="0"/>
                <a:ea typeface="等线" panose="02010600030101010101" pitchFamily="2" charset="-122"/>
              </a:rPr>
              <a:t>when MR enters </a:t>
            </a:r>
            <a:r>
              <a:rPr lang="en-GB" altLang="zh-CN" sz="1600" b="1" dirty="0">
                <a:latin typeface="Times New Roman" panose="02020603050405020304" pitchFamily="18" charset="0"/>
                <a:ea typeface="等线" panose="02010600030101010101" pitchFamily="2" charset="-122"/>
              </a:rPr>
              <a:t>light</a:t>
            </a:r>
            <a:r>
              <a:rPr lang="en-GB" altLang="zh-CN" sz="1600" dirty="0">
                <a:latin typeface="Times New Roman" panose="02020603050405020304" pitchFamily="18" charset="0"/>
                <a:ea typeface="等线" panose="02010600030101010101" pitchFamily="2" charset="-122"/>
              </a:rPr>
              <a:t> sleep, but </a:t>
            </a:r>
            <a:r>
              <a:rPr lang="en-GB" altLang="zh-CN" sz="1600" b="1" dirty="0">
                <a:latin typeface="Times New Roman" panose="02020603050405020304" pitchFamily="18" charset="0"/>
                <a:ea typeface="等线" panose="02010600030101010101" pitchFamily="2" charset="-122"/>
              </a:rPr>
              <a:t>UPT improvement is higher </a:t>
            </a:r>
            <a:r>
              <a:rPr lang="en-GB" altLang="zh-CN" sz="1600" dirty="0">
                <a:latin typeface="Times New Roman" panose="02020603050405020304" pitchFamily="18" charset="0"/>
                <a:ea typeface="等线" panose="02010600030101010101" pitchFamily="2" charset="-122"/>
              </a:rPr>
              <a:t>(up to 50%). </a:t>
            </a:r>
            <a:endParaRPr lang="en-US" altLang="zh-CN" sz="1400" dirty="0">
              <a:latin typeface="Times New Roman" panose="02020603050405020304" pitchFamily="18" charset="0"/>
              <a:cs typeface="Times New Roman" panose="02020603050405020304" pitchFamily="18" charset="0"/>
            </a:endParaRPr>
          </a:p>
          <a:p>
            <a:pPr marL="742950" lvl="1" indent="-285750">
              <a:spcAft>
                <a:spcPts val="600"/>
              </a:spcAft>
              <a:buFont typeface="Arial" panose="020B0604020202020204" pitchFamily="34" charset="0"/>
              <a:buChar char="•"/>
            </a:pPr>
            <a:r>
              <a:rPr lang="en-US" altLang="zh-CN" sz="1600" b="1" dirty="0">
                <a:latin typeface="Times New Roman" panose="02020603050405020304" pitchFamily="18" charset="0"/>
                <a:ea typeface="等线" panose="02010600030101010101" pitchFamily="2" charset="-122"/>
                <a:cs typeface="Times New Roman" panose="02020603050405020304" pitchFamily="18" charset="0"/>
              </a:rPr>
              <a:t>Compared with always-on PDCCH monitoring, </a:t>
            </a:r>
          </a:p>
          <a:p>
            <a:pPr marL="1200150" lvl="2" indent="-285750">
              <a:spcAft>
                <a:spcPts val="300"/>
              </a:spcAft>
              <a:buFont typeface="Arial" panose="020B0604020202020204" pitchFamily="34" charset="0"/>
              <a:buChar char="•"/>
            </a:pPr>
            <a:r>
              <a:rPr lang="en-GB" altLang="zh-CN" sz="1600" dirty="0">
                <a:latin typeface="Times New Roman" panose="02020603050405020304" pitchFamily="18" charset="0"/>
                <a:ea typeface="等线" panose="02010600030101010101" pitchFamily="2" charset="-122"/>
              </a:rPr>
              <a:t>Significant </a:t>
            </a:r>
            <a:r>
              <a:rPr lang="en-US" altLang="zh-CN" sz="1600" dirty="0">
                <a:latin typeface="Times New Roman" panose="02020603050405020304" pitchFamily="18" charset="0"/>
                <a:ea typeface="等线" panose="02010600030101010101" pitchFamily="2" charset="-122"/>
              </a:rPr>
              <a:t>Power saving gain (up to more than 40%) and </a:t>
            </a:r>
            <a:r>
              <a:rPr lang="en-US" altLang="zh-CN" sz="1600" b="1" dirty="0">
                <a:latin typeface="Times New Roman" panose="02020603050405020304" pitchFamily="18" charset="0"/>
                <a:ea typeface="等线" panose="02010600030101010101" pitchFamily="2" charset="-122"/>
              </a:rPr>
              <a:t>similar UPT performance </a:t>
            </a:r>
            <a:r>
              <a:rPr lang="en-US" altLang="zh-CN" sz="1600" dirty="0">
                <a:latin typeface="Times New Roman" panose="02020603050405020304" pitchFamily="18" charset="0"/>
                <a:ea typeface="等线" panose="02010600030101010101" pitchFamily="2" charset="-122"/>
              </a:rPr>
              <a:t>when UE MR enters </a:t>
            </a:r>
            <a:r>
              <a:rPr lang="en-US" altLang="zh-CN" sz="1600" b="1" dirty="0">
                <a:latin typeface="Times New Roman" panose="02020603050405020304" pitchFamily="18" charset="0"/>
                <a:ea typeface="等线" panose="02010600030101010101" pitchFamily="2" charset="-122"/>
              </a:rPr>
              <a:t>micro</a:t>
            </a:r>
            <a:r>
              <a:rPr lang="en-US" altLang="zh-CN" sz="1600" dirty="0">
                <a:latin typeface="Times New Roman" panose="02020603050405020304" pitchFamily="18" charset="0"/>
                <a:ea typeface="等线" panose="02010600030101010101" pitchFamily="2" charset="-122"/>
              </a:rPr>
              <a:t> sleep.</a:t>
            </a:r>
          </a:p>
          <a:p>
            <a:pPr marL="285750" indent="-285750">
              <a:spcAft>
                <a:spcPts val="300"/>
              </a:spcAft>
              <a:buFont typeface="Arial" panose="020B0604020202020204" pitchFamily="34" charset="0"/>
              <a:buChar char="•"/>
            </a:pPr>
            <a:r>
              <a:rPr lang="en-US" altLang="zh-CN" dirty="0">
                <a:latin typeface="Times New Roman" panose="02020603050405020304" pitchFamily="18" charset="0"/>
                <a:ea typeface="等线" panose="02010600030101010101" pitchFamily="2" charset="-122"/>
                <a:cs typeface="Times New Roman" panose="02020603050405020304" pitchFamily="18" charset="0"/>
              </a:rPr>
              <a:t>For </a:t>
            </a:r>
            <a:r>
              <a:rPr lang="en-US" altLang="zh-CN" b="1" dirty="0">
                <a:latin typeface="Times New Roman" panose="02020603050405020304" pitchFamily="18" charset="0"/>
                <a:ea typeface="等线" panose="02010600030101010101" pitchFamily="2" charset="-122"/>
                <a:cs typeface="Times New Roman" panose="02020603050405020304" pitchFamily="18" charset="0"/>
              </a:rPr>
              <a:t>FTP</a:t>
            </a:r>
            <a:r>
              <a:rPr lang="en-US" altLang="zh-CN" dirty="0">
                <a:latin typeface="Times New Roman" panose="02020603050405020304" pitchFamily="18" charset="0"/>
                <a:ea typeface="等线" panose="02010600030101010101" pitchFamily="2" charset="-122"/>
                <a:cs typeface="Times New Roman" panose="02020603050405020304" pitchFamily="18" charset="0"/>
              </a:rPr>
              <a:t> and </a:t>
            </a:r>
            <a:r>
              <a:rPr lang="en-US" altLang="zh-CN" b="1" dirty="0">
                <a:latin typeface="Times New Roman" panose="02020603050405020304" pitchFamily="18" charset="0"/>
                <a:ea typeface="等线" panose="02010600030101010101" pitchFamily="2" charset="-122"/>
                <a:cs typeface="Times New Roman" panose="02020603050405020304" pitchFamily="18" charset="0"/>
              </a:rPr>
              <a:t>IM traffic</a:t>
            </a:r>
            <a:r>
              <a:rPr lang="en-US" altLang="zh-CN" dirty="0">
                <a:latin typeface="Times New Roman" panose="02020603050405020304" pitchFamily="18" charset="0"/>
                <a:ea typeface="等线" panose="02010600030101010101" pitchFamily="2" charset="-122"/>
                <a:cs typeface="Times New Roman" panose="02020603050405020304" pitchFamily="18" charset="0"/>
              </a:rPr>
              <a:t>, </a:t>
            </a:r>
            <a:r>
              <a:rPr lang="en-US" altLang="zh-CN" b="1" dirty="0">
                <a:latin typeface="Times New Roman" panose="02020603050405020304" pitchFamily="18" charset="0"/>
                <a:ea typeface="等线" panose="02010600030101010101" pitchFamily="2" charset="-122"/>
                <a:cs typeface="Times New Roman" panose="02020603050405020304" pitchFamily="18" charset="0"/>
              </a:rPr>
              <a:t>For the usage of LP-WUS as the wake-up mechanism of C-DRX similar to DCP</a:t>
            </a:r>
            <a:r>
              <a:rPr lang="en-US" altLang="zh-CN" dirty="0">
                <a:latin typeface="Times New Roman" panose="02020603050405020304" pitchFamily="18" charset="0"/>
                <a:ea typeface="等线" panose="02010600030101010101" pitchFamily="2" charset="-122"/>
                <a:cs typeface="Times New Roman" panose="02020603050405020304" pitchFamily="18" charset="0"/>
              </a:rPr>
              <a:t>, c</a:t>
            </a:r>
            <a:r>
              <a:rPr lang="en-US" altLang="zh-CN" dirty="0">
                <a:latin typeface="Times New Roman" panose="02020603050405020304" pitchFamily="18" charset="0"/>
                <a:cs typeface="Times New Roman" panose="02020603050405020304" pitchFamily="18" charset="0"/>
              </a:rPr>
              <a:t>ompared to existing power saving techniques</a:t>
            </a:r>
          </a:p>
          <a:p>
            <a:pPr marL="742950" lvl="1" indent="-285750">
              <a:spcAft>
                <a:spcPts val="300"/>
              </a:spcAft>
              <a:buFont typeface="Arial" panose="020B0604020202020204" pitchFamily="34" charset="0"/>
              <a:buChar char="•"/>
            </a:pPr>
            <a:r>
              <a:rPr lang="en-GB" altLang="zh-CN" b="1" dirty="0">
                <a:latin typeface="Times New Roman" panose="02020603050405020304" pitchFamily="18" charset="0"/>
                <a:cs typeface="Times New Roman" panose="02020603050405020304" pitchFamily="18" charset="0"/>
              </a:rPr>
              <a:t>Significant UE power saving gain (up to more than 30%) </a:t>
            </a:r>
            <a:r>
              <a:rPr lang="en-GB" altLang="zh-CN" dirty="0">
                <a:latin typeface="Times New Roman" panose="02020603050405020304" pitchFamily="18" charset="0"/>
                <a:cs typeface="Times New Roman" panose="02020603050405020304" pitchFamily="18" charset="0"/>
              </a:rPr>
              <a:t>and moderate degradation to the UPT (less than 10%) can be observed, especially when the C-DRX cycle is shorter (e.g. 40ms) </a:t>
            </a:r>
            <a:r>
              <a:rPr lang="en-GB" altLang="zh-CN" dirty="0"/>
              <a:t>.</a:t>
            </a:r>
            <a:endParaRPr lang="en-US" altLang="zh-CN" dirty="0">
              <a:latin typeface="Times New Roman" panose="02020603050405020304" pitchFamily="18" charset="0"/>
              <a:ea typeface="等线" panose="02010600030101010101" pitchFamily="2" charset="-122"/>
              <a:cs typeface="Times New Roman" panose="02020603050405020304" pitchFamily="18" charset="0"/>
            </a:endParaRPr>
          </a:p>
          <a:p>
            <a:pPr marL="1200150" lvl="2" indent="-285750">
              <a:spcAft>
                <a:spcPts val="300"/>
              </a:spcAft>
              <a:buFont typeface="Arial" panose="020B0604020202020204" pitchFamily="34" charset="0"/>
              <a:buChar char="•"/>
            </a:pPr>
            <a:endParaRPr lang="en-US" altLang="zh-CN" sz="1600" dirty="0">
              <a:latin typeface="Times New Roman" panose="02020603050405020304" pitchFamily="18" charset="0"/>
              <a:ea typeface="等线" panose="02010600030101010101" pitchFamily="2" charset="-122"/>
              <a:cs typeface="Times New Roman" panose="02020603050405020304" pitchFamily="18" charset="0"/>
            </a:endParaRPr>
          </a:p>
          <a:p>
            <a:pPr marL="742950" lvl="1" indent="-285750">
              <a:spcAft>
                <a:spcPts val="600"/>
              </a:spcAft>
              <a:buFont typeface="Arial" panose="020B0604020202020204" pitchFamily="34" charset="0"/>
              <a:buChar char="•"/>
            </a:pPr>
            <a:endParaRPr lang="en-GB" altLang="zh-CN" dirty="0">
              <a:latin typeface="Times New Roman" panose="02020603050405020304" pitchFamily="18" charset="0"/>
              <a:ea typeface="等线" panose="02010600030101010101" pitchFamily="2" charset="-122"/>
            </a:endParaRPr>
          </a:p>
        </p:txBody>
      </p:sp>
    </p:spTree>
    <p:extLst>
      <p:ext uri="{BB962C8B-B14F-4D97-AF65-F5344CB8AC3E}">
        <p14:creationId xmlns:p14="http://schemas.microsoft.com/office/powerpoint/2010/main" val="32361464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F531B2B3-B78A-4E24-BF25-2ECBE09534E5}"/>
              </a:ext>
            </a:extLst>
          </p:cNvPr>
          <p:cNvSpPr>
            <a:spLocks noGrp="1"/>
          </p:cNvSpPr>
          <p:nvPr>
            <p:ph type="body" sz="quarter" idx="61"/>
          </p:nvPr>
        </p:nvSpPr>
        <p:spPr>
          <a:xfrm>
            <a:off x="383493" y="490874"/>
            <a:ext cx="11059325" cy="456860"/>
          </a:xfrm>
        </p:spPr>
        <p:txBody>
          <a:bodyPr/>
          <a:lstStyle/>
          <a:p>
            <a:r>
              <a:rPr lang="en-US" dirty="0"/>
              <a:t>SI Output and Conclusion:  </a:t>
            </a:r>
            <a:r>
              <a:rPr lang="en-US" altLang="zh-CN" dirty="0"/>
              <a:t>Coverage</a:t>
            </a:r>
            <a:endParaRPr lang="en-US" dirty="0"/>
          </a:p>
        </p:txBody>
      </p:sp>
      <p:sp>
        <p:nvSpPr>
          <p:cNvPr id="17" name="矩形 16">
            <a:extLst>
              <a:ext uri="{FF2B5EF4-FFF2-40B4-BE49-F238E27FC236}">
                <a16:creationId xmlns:a16="http://schemas.microsoft.com/office/drawing/2014/main" id="{09274385-B481-463C-B998-E684AF0B1C15}"/>
              </a:ext>
            </a:extLst>
          </p:cNvPr>
          <p:cNvSpPr/>
          <p:nvPr/>
        </p:nvSpPr>
        <p:spPr>
          <a:xfrm>
            <a:off x="8627649" y="6530713"/>
            <a:ext cx="3086312" cy="246221"/>
          </a:xfrm>
          <a:prstGeom prst="rect">
            <a:avLst/>
          </a:prstGeom>
        </p:spPr>
        <p:txBody>
          <a:bodyPr wrap="square">
            <a:spAutoFit/>
          </a:bodyPr>
          <a:lstStyle/>
          <a:p>
            <a:r>
              <a:rPr lang="en-US" altLang="zh-CN" sz="1000" dirty="0">
                <a:latin typeface="Times New Roman" panose="02020603050405020304" pitchFamily="18" charset="0"/>
                <a:ea typeface="等线" panose="02010600030101010101" pitchFamily="2" charset="-122"/>
              </a:rPr>
              <a:t>[1] R1-2308729, TR38.869v040,  section 9.1 Conclusion.</a:t>
            </a:r>
          </a:p>
        </p:txBody>
      </p:sp>
      <p:sp>
        <p:nvSpPr>
          <p:cNvPr id="7" name="矩形 6">
            <a:extLst>
              <a:ext uri="{FF2B5EF4-FFF2-40B4-BE49-F238E27FC236}">
                <a16:creationId xmlns:a16="http://schemas.microsoft.com/office/drawing/2014/main" id="{23872CFF-D1AA-4B99-8D8F-7744E5BECA45}"/>
              </a:ext>
            </a:extLst>
          </p:cNvPr>
          <p:cNvSpPr/>
          <p:nvPr/>
        </p:nvSpPr>
        <p:spPr>
          <a:xfrm>
            <a:off x="3213673" y="5983727"/>
            <a:ext cx="6957132" cy="461665"/>
          </a:xfrm>
          <a:prstGeom prst="rect">
            <a:avLst/>
          </a:prstGeom>
        </p:spPr>
        <p:txBody>
          <a:bodyPr wrap="square">
            <a:spAutoFit/>
          </a:bodyPr>
          <a:lstStyle/>
          <a:p>
            <a:pPr marL="342900" lvl="0" indent="-342900" algn="just">
              <a:spcAft>
                <a:spcPts val="900"/>
              </a:spcAft>
              <a:buFont typeface="Arial" panose="020B0604020202020204" pitchFamily="34" charset="0"/>
              <a:buChar char="•"/>
            </a:pPr>
            <a:r>
              <a:rPr lang="en-GB" sz="1200" dirty="0">
                <a:latin typeface="Times New Roman" panose="02020603050405020304" pitchFamily="18" charset="0"/>
                <a:ea typeface="等线" panose="02010600030101010101" pitchFamily="2" charset="-122"/>
                <a:cs typeface="Times New Roman" panose="02020603050405020304" pitchFamily="18" charset="0"/>
              </a:rPr>
              <a:t>Note: </a:t>
            </a:r>
            <a:r>
              <a:rPr lang="en-GB" altLang="zh-CN" sz="1200" kern="0" dirty="0" err="1">
                <a:latin typeface="Times New Roman" panose="02020603050405020304" pitchFamily="18" charset="0"/>
                <a:ea typeface="等线" panose="02010600030101010101" pitchFamily="2" charset="-122"/>
              </a:rPr>
              <a:t>RedCap</a:t>
            </a:r>
            <a:r>
              <a:rPr lang="en-GB" altLang="zh-CN" sz="1200" kern="0" dirty="0">
                <a:latin typeface="Times New Roman" panose="02020603050405020304" pitchFamily="18" charset="0"/>
                <a:ea typeface="等线" panose="02010600030101010101" pitchFamily="2" charset="-122"/>
              </a:rPr>
              <a:t> and non-</a:t>
            </a:r>
            <a:r>
              <a:rPr lang="en-GB" altLang="zh-CN" sz="1200" kern="0" dirty="0" err="1">
                <a:latin typeface="Times New Roman" panose="02020603050405020304" pitchFamily="18" charset="0"/>
                <a:ea typeface="等线" panose="02010600030101010101" pitchFamily="2" charset="-122"/>
              </a:rPr>
              <a:t>RedCap</a:t>
            </a:r>
            <a:r>
              <a:rPr lang="en-GB" altLang="zh-CN" sz="1200" kern="0" dirty="0">
                <a:latin typeface="Times New Roman" panose="02020603050405020304" pitchFamily="18" charset="0"/>
                <a:ea typeface="等线" panose="02010600030101010101" pitchFamily="2" charset="-122"/>
              </a:rPr>
              <a:t> UE cases are not further distinguished;</a:t>
            </a:r>
            <a:r>
              <a:rPr lang="en-GB" sz="1200" dirty="0">
                <a:latin typeface="Times New Roman" panose="02020603050405020304" pitchFamily="18" charset="0"/>
                <a:ea typeface="等线" panose="02010600030101010101" pitchFamily="2" charset="-122"/>
                <a:cs typeface="Times New Roman" panose="02020603050405020304" pitchFamily="18" charset="0"/>
              </a:rPr>
              <a:t> the above OFDM symbol assumes subcarrier spacing 30kHz; </a:t>
            </a:r>
            <a:endParaRPr lang="en-US" sz="1200" dirty="0">
              <a:latin typeface="Times New Roman" panose="02020603050405020304" pitchFamily="18" charset="0"/>
              <a:ea typeface="等线" panose="02010600030101010101" pitchFamily="2" charset="-122"/>
              <a:cs typeface="Times New Roman" panose="02020603050405020304" pitchFamily="18" charset="0"/>
            </a:endParaRPr>
          </a:p>
        </p:txBody>
      </p:sp>
      <p:sp>
        <p:nvSpPr>
          <p:cNvPr id="21" name="矩形 20">
            <a:extLst>
              <a:ext uri="{FF2B5EF4-FFF2-40B4-BE49-F238E27FC236}">
                <a16:creationId xmlns:a16="http://schemas.microsoft.com/office/drawing/2014/main" id="{8A0E9509-983A-4B95-84C4-EBB518ED699E}"/>
              </a:ext>
            </a:extLst>
          </p:cNvPr>
          <p:cNvSpPr/>
          <p:nvPr/>
        </p:nvSpPr>
        <p:spPr>
          <a:xfrm>
            <a:off x="3499776" y="3244334"/>
            <a:ext cx="184731" cy="369332"/>
          </a:xfrm>
          <a:prstGeom prst="rect">
            <a:avLst/>
          </a:prstGeom>
        </p:spPr>
        <p:txBody>
          <a:bodyPr wrap="none">
            <a:spAutoFit/>
          </a:bodyPr>
          <a:lstStyle/>
          <a:p>
            <a:endParaRPr lang="zh-CN" altLang="en-US" dirty="0"/>
          </a:p>
        </p:txBody>
      </p:sp>
      <p:sp>
        <p:nvSpPr>
          <p:cNvPr id="25" name="矩形 24">
            <a:extLst>
              <a:ext uri="{FF2B5EF4-FFF2-40B4-BE49-F238E27FC236}">
                <a16:creationId xmlns:a16="http://schemas.microsoft.com/office/drawing/2014/main" id="{A0CB0E87-4444-4A6C-8D52-19C42821EBF3}"/>
              </a:ext>
            </a:extLst>
          </p:cNvPr>
          <p:cNvSpPr/>
          <p:nvPr/>
        </p:nvSpPr>
        <p:spPr>
          <a:xfrm>
            <a:off x="4700425" y="3244334"/>
            <a:ext cx="184731" cy="369332"/>
          </a:xfrm>
          <a:prstGeom prst="rect">
            <a:avLst/>
          </a:prstGeom>
        </p:spPr>
        <p:txBody>
          <a:bodyPr wrap="none">
            <a:spAutoFit/>
          </a:bodyPr>
          <a:lstStyle/>
          <a:p>
            <a:endParaRPr lang="zh-CN" altLang="en-US" dirty="0"/>
          </a:p>
        </p:txBody>
      </p:sp>
      <p:sp>
        <p:nvSpPr>
          <p:cNvPr id="27" name="矩形 26">
            <a:extLst>
              <a:ext uri="{FF2B5EF4-FFF2-40B4-BE49-F238E27FC236}">
                <a16:creationId xmlns:a16="http://schemas.microsoft.com/office/drawing/2014/main" id="{1F5E72CB-310D-4770-AD27-B77F4733C9FC}"/>
              </a:ext>
            </a:extLst>
          </p:cNvPr>
          <p:cNvSpPr/>
          <p:nvPr/>
        </p:nvSpPr>
        <p:spPr>
          <a:xfrm>
            <a:off x="4642717" y="3244334"/>
            <a:ext cx="184731" cy="369332"/>
          </a:xfrm>
          <a:prstGeom prst="rect">
            <a:avLst/>
          </a:prstGeom>
        </p:spPr>
        <p:txBody>
          <a:bodyPr wrap="none">
            <a:spAutoFit/>
          </a:bodyPr>
          <a:lstStyle/>
          <a:p>
            <a:endParaRPr lang="zh-CN" altLang="en-US" dirty="0"/>
          </a:p>
        </p:txBody>
      </p:sp>
      <p:sp>
        <p:nvSpPr>
          <p:cNvPr id="28" name="矩形 27">
            <a:extLst>
              <a:ext uri="{FF2B5EF4-FFF2-40B4-BE49-F238E27FC236}">
                <a16:creationId xmlns:a16="http://schemas.microsoft.com/office/drawing/2014/main" id="{92E0C5D4-973A-4141-B1D1-5B452830D925}"/>
              </a:ext>
            </a:extLst>
          </p:cNvPr>
          <p:cNvSpPr/>
          <p:nvPr/>
        </p:nvSpPr>
        <p:spPr>
          <a:xfrm>
            <a:off x="4700425" y="3244334"/>
            <a:ext cx="184731" cy="369332"/>
          </a:xfrm>
          <a:prstGeom prst="rect">
            <a:avLst/>
          </a:prstGeom>
        </p:spPr>
        <p:txBody>
          <a:bodyPr wrap="none">
            <a:spAutoFit/>
          </a:bodyPr>
          <a:lstStyle/>
          <a:p>
            <a:endParaRPr lang="zh-CN" altLang="en-US" dirty="0"/>
          </a:p>
        </p:txBody>
      </p:sp>
      <p:sp>
        <p:nvSpPr>
          <p:cNvPr id="29" name="矩形 28">
            <a:extLst>
              <a:ext uri="{FF2B5EF4-FFF2-40B4-BE49-F238E27FC236}">
                <a16:creationId xmlns:a16="http://schemas.microsoft.com/office/drawing/2014/main" id="{6059FE78-ED4B-4261-82BE-6D013039D918}"/>
              </a:ext>
            </a:extLst>
          </p:cNvPr>
          <p:cNvSpPr/>
          <p:nvPr/>
        </p:nvSpPr>
        <p:spPr>
          <a:xfrm>
            <a:off x="4849505" y="3244334"/>
            <a:ext cx="184731" cy="369332"/>
          </a:xfrm>
          <a:prstGeom prst="rect">
            <a:avLst/>
          </a:prstGeom>
        </p:spPr>
        <p:txBody>
          <a:bodyPr wrap="none">
            <a:spAutoFit/>
          </a:bodyPr>
          <a:lstStyle/>
          <a:p>
            <a:endParaRPr lang="zh-CN" altLang="en-US" dirty="0"/>
          </a:p>
        </p:txBody>
      </p:sp>
      <p:sp>
        <p:nvSpPr>
          <p:cNvPr id="30" name="矩形 29">
            <a:extLst>
              <a:ext uri="{FF2B5EF4-FFF2-40B4-BE49-F238E27FC236}">
                <a16:creationId xmlns:a16="http://schemas.microsoft.com/office/drawing/2014/main" id="{077FDF9A-DFEB-4C6B-BF38-D0D3C70F7B29}"/>
              </a:ext>
            </a:extLst>
          </p:cNvPr>
          <p:cNvSpPr/>
          <p:nvPr/>
        </p:nvSpPr>
        <p:spPr>
          <a:xfrm>
            <a:off x="4964921" y="3244334"/>
            <a:ext cx="184731" cy="369332"/>
          </a:xfrm>
          <a:prstGeom prst="rect">
            <a:avLst/>
          </a:prstGeom>
        </p:spPr>
        <p:txBody>
          <a:bodyPr wrap="none">
            <a:spAutoFit/>
          </a:bodyPr>
          <a:lstStyle/>
          <a:p>
            <a:endParaRPr lang="zh-CN" altLang="en-US" dirty="0"/>
          </a:p>
        </p:txBody>
      </p:sp>
      <p:sp>
        <p:nvSpPr>
          <p:cNvPr id="31" name="矩形 30">
            <a:extLst>
              <a:ext uri="{FF2B5EF4-FFF2-40B4-BE49-F238E27FC236}">
                <a16:creationId xmlns:a16="http://schemas.microsoft.com/office/drawing/2014/main" id="{CBB6D7F0-2CB4-4BDF-A435-8532CA7F04EE}"/>
              </a:ext>
            </a:extLst>
          </p:cNvPr>
          <p:cNvSpPr/>
          <p:nvPr/>
        </p:nvSpPr>
        <p:spPr>
          <a:xfrm>
            <a:off x="4700425" y="3244334"/>
            <a:ext cx="184731" cy="369332"/>
          </a:xfrm>
          <a:prstGeom prst="rect">
            <a:avLst/>
          </a:prstGeom>
        </p:spPr>
        <p:txBody>
          <a:bodyPr wrap="none">
            <a:spAutoFit/>
          </a:bodyPr>
          <a:lstStyle/>
          <a:p>
            <a:endParaRPr lang="zh-CN" altLang="en-US" dirty="0"/>
          </a:p>
        </p:txBody>
      </p:sp>
      <p:sp>
        <p:nvSpPr>
          <p:cNvPr id="32" name="矩形 31">
            <a:extLst>
              <a:ext uri="{FF2B5EF4-FFF2-40B4-BE49-F238E27FC236}">
                <a16:creationId xmlns:a16="http://schemas.microsoft.com/office/drawing/2014/main" id="{4C7FCDE4-6BCD-4254-BEFD-4FEE3DC0530C}"/>
              </a:ext>
            </a:extLst>
          </p:cNvPr>
          <p:cNvSpPr/>
          <p:nvPr/>
        </p:nvSpPr>
        <p:spPr>
          <a:xfrm>
            <a:off x="4936067" y="3244334"/>
            <a:ext cx="184731" cy="369332"/>
          </a:xfrm>
          <a:prstGeom prst="rect">
            <a:avLst/>
          </a:prstGeom>
        </p:spPr>
        <p:txBody>
          <a:bodyPr wrap="none">
            <a:spAutoFit/>
          </a:bodyPr>
          <a:lstStyle/>
          <a:p>
            <a:endParaRPr lang="zh-CN" altLang="en-US" dirty="0"/>
          </a:p>
        </p:txBody>
      </p:sp>
      <p:sp>
        <p:nvSpPr>
          <p:cNvPr id="33" name="矩形 32">
            <a:extLst>
              <a:ext uri="{FF2B5EF4-FFF2-40B4-BE49-F238E27FC236}">
                <a16:creationId xmlns:a16="http://schemas.microsoft.com/office/drawing/2014/main" id="{6B4659CE-C835-414D-9408-A8A77C71F2A0}"/>
              </a:ext>
            </a:extLst>
          </p:cNvPr>
          <p:cNvSpPr/>
          <p:nvPr/>
        </p:nvSpPr>
        <p:spPr>
          <a:xfrm>
            <a:off x="4700425" y="3244334"/>
            <a:ext cx="184731" cy="369332"/>
          </a:xfrm>
          <a:prstGeom prst="rect">
            <a:avLst/>
          </a:prstGeom>
        </p:spPr>
        <p:txBody>
          <a:bodyPr wrap="none">
            <a:spAutoFit/>
          </a:bodyPr>
          <a:lstStyle/>
          <a:p>
            <a:endParaRPr lang="zh-CN" altLang="en-US" dirty="0"/>
          </a:p>
        </p:txBody>
      </p:sp>
      <p:sp>
        <p:nvSpPr>
          <p:cNvPr id="2" name="矩形 1">
            <a:extLst>
              <a:ext uri="{FF2B5EF4-FFF2-40B4-BE49-F238E27FC236}">
                <a16:creationId xmlns:a16="http://schemas.microsoft.com/office/drawing/2014/main" id="{A9FA74AB-E7AA-40EC-8CAC-1BEDF83A0392}"/>
              </a:ext>
            </a:extLst>
          </p:cNvPr>
          <p:cNvSpPr/>
          <p:nvPr/>
        </p:nvSpPr>
        <p:spPr>
          <a:xfrm>
            <a:off x="668592" y="1296735"/>
            <a:ext cx="10805653" cy="4726294"/>
          </a:xfrm>
          <a:prstGeom prst="rect">
            <a:avLst/>
          </a:prstGeom>
        </p:spPr>
        <p:txBody>
          <a:bodyPr wrap="square">
            <a:spAutoFit/>
          </a:bodyPr>
          <a:lstStyle/>
          <a:p>
            <a:pPr lvl="0" algn="just">
              <a:spcAft>
                <a:spcPts val="0"/>
              </a:spcAft>
            </a:pPr>
            <a:r>
              <a:rPr lang="en-US" altLang="zh-CN" sz="2000" b="1" dirty="0">
                <a:latin typeface="Times New Roman" panose="02020603050405020304" pitchFamily="18" charset="0"/>
                <a:ea typeface="等线" panose="02010600030101010101" pitchFamily="2" charset="-122"/>
              </a:rPr>
              <a:t>RAN 1 Conclusion</a:t>
            </a:r>
            <a:r>
              <a:rPr lang="en-US" altLang="zh-CN" sz="2000" b="1" baseline="30000" dirty="0">
                <a:latin typeface="Times New Roman" panose="02020603050405020304" pitchFamily="18" charset="0"/>
                <a:ea typeface="等线" panose="02010600030101010101" pitchFamily="2" charset="-122"/>
              </a:rPr>
              <a:t>[1]</a:t>
            </a:r>
            <a:r>
              <a:rPr lang="en-US" altLang="zh-CN" sz="2000" b="1" dirty="0">
                <a:latin typeface="Times New Roman" panose="02020603050405020304" pitchFamily="18" charset="0"/>
                <a:ea typeface="等线" panose="02010600030101010101" pitchFamily="2" charset="-122"/>
              </a:rPr>
              <a:t>: </a:t>
            </a:r>
          </a:p>
          <a:p>
            <a:pPr marL="342900" indent="-342900" algn="just">
              <a:lnSpc>
                <a:spcPct val="150000"/>
              </a:lnSpc>
              <a:buFont typeface="Arial" panose="020B0604020202020204" pitchFamily="34" charset="0"/>
              <a:buChar char="•"/>
            </a:pPr>
            <a:r>
              <a:rPr lang="en-GB" altLang="zh-CN" sz="1600" b="1" dirty="0">
                <a:latin typeface="Times New Roman" panose="02020603050405020304" pitchFamily="18" charset="0"/>
                <a:ea typeface="等线" panose="02010600030101010101" pitchFamily="2" charset="-122"/>
                <a:cs typeface="Times New Roman" panose="02020603050405020304" pitchFamily="18" charset="0"/>
              </a:rPr>
              <a:t>For Urban scenario and single PUSCH MSG3 transmission </a:t>
            </a:r>
            <a:endParaRPr lang="en-US" altLang="zh-CN" sz="1600" b="1" dirty="0">
              <a:latin typeface="Times New Roman" panose="02020603050405020304" pitchFamily="18" charset="0"/>
              <a:ea typeface="等线" panose="02010600030101010101" pitchFamily="2" charset="-122"/>
              <a:cs typeface="Times New Roman" panose="02020603050405020304" pitchFamily="18" charset="0"/>
            </a:endParaRPr>
          </a:p>
          <a:p>
            <a:pPr marL="742950" lvl="1" indent="-285750" algn="just">
              <a:lnSpc>
                <a:spcPct val="150000"/>
              </a:lnSpc>
              <a:buFont typeface="Courier New" panose="02070309020205020404" pitchFamily="49" charset="0"/>
              <a:buChar char="o"/>
            </a:pPr>
            <a:r>
              <a:rPr lang="en-GB" altLang="zh-CN" sz="1600" dirty="0">
                <a:latin typeface="Times New Roman" panose="02020603050405020304" pitchFamily="18" charset="0"/>
                <a:ea typeface="等线" panose="02010600030101010101" pitchFamily="2" charset="-122"/>
              </a:rPr>
              <a:t>For </a:t>
            </a:r>
            <a:r>
              <a:rPr lang="en-GB" altLang="zh-CN" sz="1600" b="1" dirty="0">
                <a:latin typeface="Times New Roman" panose="02020603050405020304" pitchFamily="18" charset="0"/>
                <a:ea typeface="等线" panose="02010600030101010101" pitchFamily="2" charset="-122"/>
              </a:rPr>
              <a:t>OOK</a:t>
            </a:r>
            <a:r>
              <a:rPr lang="en-GB" altLang="zh-CN" sz="1600" dirty="0">
                <a:latin typeface="Times New Roman" panose="02020603050405020304" pitchFamily="18" charset="0"/>
                <a:ea typeface="等线" panose="02010600030101010101" pitchFamily="2" charset="-122"/>
              </a:rPr>
              <a:t>-based LP-WUS, the required resource reported is </a:t>
            </a:r>
            <a:r>
              <a:rPr lang="en-GB" altLang="zh-CN" sz="1600" b="1" dirty="0">
                <a:latin typeface="Times New Roman" panose="02020603050405020304" pitchFamily="18" charset="0"/>
                <a:ea typeface="等线" panose="02010600030101010101" pitchFamily="2" charset="-122"/>
              </a:rPr>
              <a:t>0.9~17.28</a:t>
            </a:r>
            <a:r>
              <a:rPr lang="en-GB" altLang="zh-CN" sz="1600" dirty="0">
                <a:latin typeface="Times New Roman" panose="02020603050405020304" pitchFamily="18" charset="0"/>
                <a:ea typeface="等线" panose="02010600030101010101" pitchFamily="2" charset="-122"/>
              </a:rPr>
              <a:t> MHz*Symbol/bit </a:t>
            </a:r>
            <a:endParaRPr lang="en-US" altLang="zh-CN" sz="1600" dirty="0">
              <a:latin typeface="Times New Roman" panose="02020603050405020304" pitchFamily="18" charset="0"/>
              <a:ea typeface="等线" panose="02010600030101010101" pitchFamily="2" charset="-122"/>
            </a:endParaRPr>
          </a:p>
          <a:p>
            <a:pPr marL="742950" lvl="1" indent="-285750" algn="just">
              <a:lnSpc>
                <a:spcPct val="150000"/>
              </a:lnSpc>
              <a:buFont typeface="Courier New" panose="02070309020205020404" pitchFamily="49" charset="0"/>
              <a:buChar char="o"/>
            </a:pPr>
            <a:r>
              <a:rPr lang="en-GB" altLang="zh-CN" sz="1600" dirty="0">
                <a:latin typeface="Times New Roman" panose="02020603050405020304" pitchFamily="18" charset="0"/>
                <a:ea typeface="等线" panose="02010600030101010101" pitchFamily="2" charset="-122"/>
              </a:rPr>
              <a:t>For </a:t>
            </a:r>
            <a:r>
              <a:rPr lang="en-GB" altLang="zh-CN" sz="1600" b="1" dirty="0">
                <a:latin typeface="Times New Roman" panose="02020603050405020304" pitchFamily="18" charset="0"/>
                <a:ea typeface="等线" panose="02010600030101010101" pitchFamily="2" charset="-122"/>
              </a:rPr>
              <a:t>FSK</a:t>
            </a:r>
            <a:r>
              <a:rPr lang="en-GB" altLang="zh-CN" sz="1600" dirty="0">
                <a:latin typeface="Times New Roman" panose="02020603050405020304" pitchFamily="18" charset="0"/>
                <a:ea typeface="等线" panose="02010600030101010101" pitchFamily="2" charset="-122"/>
              </a:rPr>
              <a:t>-based LP-WUS, the required resource reported is </a:t>
            </a:r>
            <a:r>
              <a:rPr lang="en-GB" altLang="zh-CN" sz="1600" b="1" dirty="0">
                <a:latin typeface="Times New Roman" panose="02020603050405020304" pitchFamily="18" charset="0"/>
                <a:ea typeface="等线" panose="02010600030101010101" pitchFamily="2" charset="-122"/>
              </a:rPr>
              <a:t>4.32~25.92</a:t>
            </a:r>
            <a:r>
              <a:rPr lang="en-GB" altLang="zh-CN" sz="1600" dirty="0">
                <a:latin typeface="Times New Roman" panose="02020603050405020304" pitchFamily="18" charset="0"/>
                <a:ea typeface="等线" panose="02010600030101010101" pitchFamily="2" charset="-122"/>
              </a:rPr>
              <a:t> MHz*Symbol/bit </a:t>
            </a:r>
            <a:endParaRPr lang="en-US" altLang="zh-CN" sz="1600" dirty="0">
              <a:latin typeface="Times New Roman" panose="02020603050405020304" pitchFamily="18" charset="0"/>
              <a:ea typeface="等线" panose="02010600030101010101" pitchFamily="2" charset="-122"/>
            </a:endParaRPr>
          </a:p>
          <a:p>
            <a:pPr marL="742950" lvl="1" indent="-285750" algn="just">
              <a:lnSpc>
                <a:spcPct val="150000"/>
              </a:lnSpc>
              <a:buFont typeface="Courier New" panose="02070309020205020404" pitchFamily="49" charset="0"/>
              <a:buChar char="o"/>
            </a:pPr>
            <a:r>
              <a:rPr lang="en-GB" altLang="zh-CN" sz="1600" dirty="0">
                <a:latin typeface="Times New Roman" panose="02020603050405020304" pitchFamily="18" charset="0"/>
                <a:ea typeface="等线" panose="02010600030101010101" pitchFamily="2" charset="-122"/>
              </a:rPr>
              <a:t>For </a:t>
            </a:r>
            <a:r>
              <a:rPr lang="en-GB" altLang="zh-CN" sz="1600" b="1" dirty="0">
                <a:latin typeface="Times New Roman" panose="02020603050405020304" pitchFamily="18" charset="0"/>
                <a:ea typeface="等线" panose="02010600030101010101" pitchFamily="2" charset="-122"/>
              </a:rPr>
              <a:t>OFDM</a:t>
            </a:r>
            <a:r>
              <a:rPr lang="en-GB" altLang="zh-CN" sz="1600" dirty="0">
                <a:latin typeface="Times New Roman" panose="02020603050405020304" pitchFamily="18" charset="0"/>
                <a:ea typeface="等线" panose="02010600030101010101" pitchFamily="2" charset="-122"/>
              </a:rPr>
              <a:t>-based LP-WUS, the required resource reported is </a:t>
            </a:r>
            <a:r>
              <a:rPr lang="en-GB" altLang="zh-CN" sz="1600" b="1" dirty="0">
                <a:latin typeface="Times New Roman" panose="02020603050405020304" pitchFamily="18" charset="0"/>
                <a:ea typeface="等线" panose="02010600030101010101" pitchFamily="2" charset="-122"/>
              </a:rPr>
              <a:t>0.31~4.32</a:t>
            </a:r>
            <a:r>
              <a:rPr lang="en-GB" altLang="zh-CN" sz="1600" dirty="0">
                <a:latin typeface="Times New Roman" panose="02020603050405020304" pitchFamily="18" charset="0"/>
                <a:ea typeface="等线" panose="02010600030101010101" pitchFamily="2" charset="-122"/>
              </a:rPr>
              <a:t> MHz*Symbol/bit</a:t>
            </a:r>
          </a:p>
          <a:p>
            <a:pPr marL="342900" lvl="0" indent="-342900" algn="just">
              <a:lnSpc>
                <a:spcPct val="150000"/>
              </a:lnSpc>
              <a:spcBef>
                <a:spcPts val="1200"/>
              </a:spcBef>
              <a:spcAft>
                <a:spcPts val="0"/>
              </a:spcAft>
              <a:buFont typeface="Arial" panose="020B0604020202020204" pitchFamily="34" charset="0"/>
              <a:buChar char="•"/>
            </a:pPr>
            <a:r>
              <a:rPr lang="en-GB" altLang="zh-CN" sz="1600" b="1" dirty="0">
                <a:latin typeface="Times New Roman" panose="02020603050405020304" pitchFamily="18" charset="0"/>
                <a:ea typeface="等线" panose="02010600030101010101" pitchFamily="2" charset="-122"/>
                <a:cs typeface="Times New Roman" panose="02020603050405020304" pitchFamily="18" charset="0"/>
              </a:rPr>
              <a:t>For Rural scenarios and single PUSCH MSG3 transmission </a:t>
            </a:r>
            <a:endParaRPr lang="en-US" altLang="zh-CN" sz="1600" b="1" dirty="0">
              <a:latin typeface="Times New Roman" panose="02020603050405020304" pitchFamily="18" charset="0"/>
              <a:ea typeface="等线" panose="02010600030101010101" pitchFamily="2" charset="-122"/>
              <a:cs typeface="Times New Roman" panose="02020603050405020304" pitchFamily="18" charset="0"/>
            </a:endParaRPr>
          </a:p>
          <a:p>
            <a:pPr marL="742950" lvl="1" indent="-285750" algn="just">
              <a:lnSpc>
                <a:spcPct val="150000"/>
              </a:lnSpc>
              <a:spcAft>
                <a:spcPts val="0"/>
              </a:spcAft>
              <a:buFont typeface="Courier New" panose="02070309020205020404" pitchFamily="49" charset="0"/>
              <a:buChar char="o"/>
            </a:pPr>
            <a:r>
              <a:rPr lang="en-GB" altLang="zh-CN" sz="1600" dirty="0">
                <a:latin typeface="Times New Roman" panose="02020603050405020304" pitchFamily="18" charset="0"/>
                <a:ea typeface="等线" panose="02010600030101010101" pitchFamily="2" charset="-122"/>
              </a:rPr>
              <a:t>For </a:t>
            </a:r>
            <a:r>
              <a:rPr lang="en-GB" altLang="zh-CN" sz="1600" b="1" dirty="0">
                <a:latin typeface="Times New Roman" panose="02020603050405020304" pitchFamily="18" charset="0"/>
                <a:ea typeface="等线" panose="02010600030101010101" pitchFamily="2" charset="-122"/>
              </a:rPr>
              <a:t>OOK</a:t>
            </a:r>
            <a:r>
              <a:rPr lang="en-GB" altLang="zh-CN" sz="1600" dirty="0">
                <a:latin typeface="Times New Roman" panose="02020603050405020304" pitchFamily="18" charset="0"/>
                <a:ea typeface="等线" panose="02010600030101010101" pitchFamily="2" charset="-122"/>
              </a:rPr>
              <a:t>-based LP-WUS, the required resource reported </a:t>
            </a:r>
            <a:r>
              <a:rPr lang="en-GB" altLang="zh-CN" sz="1600" b="1" dirty="0">
                <a:latin typeface="Times New Roman" panose="02020603050405020304" pitchFamily="18" charset="0"/>
                <a:ea typeface="等线" panose="02010600030101010101" pitchFamily="2" charset="-122"/>
              </a:rPr>
              <a:t>is 0.18~8.64 </a:t>
            </a:r>
            <a:r>
              <a:rPr lang="en-GB" altLang="zh-CN" sz="1600" dirty="0">
                <a:latin typeface="Times New Roman" panose="02020603050405020304" pitchFamily="18" charset="0"/>
                <a:ea typeface="等线" panose="02010600030101010101" pitchFamily="2" charset="-122"/>
              </a:rPr>
              <a:t>MHz*Symbol/bit </a:t>
            </a:r>
            <a:endParaRPr lang="en-US" altLang="zh-CN" sz="1600" dirty="0">
              <a:latin typeface="Times New Roman" panose="02020603050405020304" pitchFamily="18" charset="0"/>
              <a:ea typeface="等线" panose="02010600030101010101" pitchFamily="2" charset="-122"/>
            </a:endParaRPr>
          </a:p>
          <a:p>
            <a:pPr marL="742950" lvl="1" indent="-285750" algn="just">
              <a:lnSpc>
                <a:spcPct val="150000"/>
              </a:lnSpc>
              <a:spcAft>
                <a:spcPts val="0"/>
              </a:spcAft>
              <a:buFont typeface="Courier New" panose="02070309020205020404" pitchFamily="49" charset="0"/>
              <a:buChar char="o"/>
            </a:pPr>
            <a:r>
              <a:rPr lang="en-GB" altLang="zh-CN" sz="1600" dirty="0">
                <a:latin typeface="Times New Roman" panose="02020603050405020304" pitchFamily="18" charset="0"/>
                <a:ea typeface="等线" panose="02010600030101010101" pitchFamily="2" charset="-122"/>
              </a:rPr>
              <a:t>For </a:t>
            </a:r>
            <a:r>
              <a:rPr lang="en-GB" altLang="zh-CN" sz="1600" b="1" dirty="0">
                <a:latin typeface="Times New Roman" panose="02020603050405020304" pitchFamily="18" charset="0"/>
                <a:ea typeface="等线" panose="02010600030101010101" pitchFamily="2" charset="-122"/>
              </a:rPr>
              <a:t>FSK</a:t>
            </a:r>
            <a:r>
              <a:rPr lang="en-GB" altLang="zh-CN" sz="1600" dirty="0">
                <a:latin typeface="Times New Roman" panose="02020603050405020304" pitchFamily="18" charset="0"/>
                <a:ea typeface="等线" panose="02010600030101010101" pitchFamily="2" charset="-122"/>
              </a:rPr>
              <a:t>-based LP-WUS, the required resource reported is </a:t>
            </a:r>
            <a:r>
              <a:rPr lang="en-GB" altLang="zh-CN" sz="1600" b="1" dirty="0">
                <a:latin typeface="Times New Roman" panose="02020603050405020304" pitchFamily="18" charset="0"/>
                <a:ea typeface="等线" panose="02010600030101010101" pitchFamily="2" charset="-122"/>
              </a:rPr>
              <a:t>4.32</a:t>
            </a:r>
            <a:r>
              <a:rPr lang="en-GB" altLang="zh-CN" sz="1600" dirty="0">
                <a:latin typeface="Times New Roman" panose="02020603050405020304" pitchFamily="18" charset="0"/>
                <a:ea typeface="等线" panose="02010600030101010101" pitchFamily="2" charset="-122"/>
              </a:rPr>
              <a:t> MHz*Symbol/bit (one source)</a:t>
            </a:r>
            <a:endParaRPr lang="en-US" altLang="zh-CN" sz="1600" dirty="0">
              <a:latin typeface="Times New Roman" panose="02020603050405020304" pitchFamily="18" charset="0"/>
              <a:ea typeface="等线" panose="02010600030101010101" pitchFamily="2" charset="-122"/>
            </a:endParaRPr>
          </a:p>
          <a:p>
            <a:pPr marL="742950" lvl="1" indent="-285750" algn="just">
              <a:lnSpc>
                <a:spcPct val="150000"/>
              </a:lnSpc>
              <a:spcAft>
                <a:spcPts val="0"/>
              </a:spcAft>
              <a:buFont typeface="Courier New" panose="02070309020205020404" pitchFamily="49" charset="0"/>
              <a:buChar char="o"/>
            </a:pPr>
            <a:r>
              <a:rPr lang="en-GB" altLang="zh-CN" sz="1600" dirty="0">
                <a:latin typeface="Times New Roman" panose="02020603050405020304" pitchFamily="18" charset="0"/>
                <a:ea typeface="等线" panose="02010600030101010101" pitchFamily="2" charset="-122"/>
              </a:rPr>
              <a:t>For </a:t>
            </a:r>
            <a:r>
              <a:rPr lang="en-GB" altLang="zh-CN" sz="1600" b="1" dirty="0">
                <a:latin typeface="Times New Roman" panose="02020603050405020304" pitchFamily="18" charset="0"/>
                <a:ea typeface="等线" panose="02010600030101010101" pitchFamily="2" charset="-122"/>
              </a:rPr>
              <a:t>OFDM</a:t>
            </a:r>
            <a:r>
              <a:rPr lang="en-GB" altLang="zh-CN" sz="1600" dirty="0">
                <a:latin typeface="Times New Roman" panose="02020603050405020304" pitchFamily="18" charset="0"/>
                <a:ea typeface="等线" panose="02010600030101010101" pitchFamily="2" charset="-122"/>
              </a:rPr>
              <a:t>-based LP-WUS, the required resource reported is </a:t>
            </a:r>
            <a:r>
              <a:rPr lang="en-GB" altLang="zh-CN" sz="1600" b="1" dirty="0">
                <a:latin typeface="Times New Roman" panose="02020603050405020304" pitchFamily="18" charset="0"/>
                <a:ea typeface="等线" panose="02010600030101010101" pitchFamily="2" charset="-122"/>
              </a:rPr>
              <a:t>1.8~3.6</a:t>
            </a:r>
            <a:r>
              <a:rPr lang="en-GB" altLang="zh-CN" sz="1600" dirty="0">
                <a:latin typeface="Times New Roman" panose="02020603050405020304" pitchFamily="18" charset="0"/>
                <a:ea typeface="等线" panose="02010600030101010101" pitchFamily="2" charset="-122"/>
              </a:rPr>
              <a:t> MHz*Symbol/bit</a:t>
            </a:r>
          </a:p>
          <a:p>
            <a:pPr marL="342900" indent="-342900" algn="just">
              <a:lnSpc>
                <a:spcPct val="150000"/>
              </a:lnSpc>
              <a:spcBef>
                <a:spcPts val="1200"/>
              </a:spcBef>
              <a:buFont typeface="Arial" panose="020B0604020202020204" pitchFamily="34" charset="0"/>
              <a:buChar char="•"/>
            </a:pPr>
            <a:r>
              <a:rPr lang="en-GB" altLang="zh-CN" sz="1600" b="1" dirty="0">
                <a:latin typeface="Times New Roman" panose="02020603050405020304" pitchFamily="18" charset="0"/>
                <a:ea typeface="等线" panose="02010600030101010101" pitchFamily="2" charset="-122"/>
                <a:cs typeface="Times New Roman" panose="02020603050405020304" pitchFamily="18" charset="0"/>
              </a:rPr>
              <a:t>In general, it is much more challenging for LP-WUS to reach comparable MIL as legacy PDCCH with AL16/AL8, </a:t>
            </a:r>
            <a:r>
              <a:rPr lang="en-GB" altLang="zh-CN" sz="1600" dirty="0">
                <a:latin typeface="Times New Roman" panose="02020603050405020304" pitchFamily="18" charset="0"/>
                <a:ea typeface="等线" panose="02010600030101010101" pitchFamily="2" charset="-122"/>
                <a:cs typeface="Times New Roman" panose="02020603050405020304" pitchFamily="18" charset="0"/>
              </a:rPr>
              <a:t>more resources occupancy and/or coverage enhancement techniques for LP-WUS transmission would be required to reach such challenging MIL target. </a:t>
            </a:r>
            <a:endParaRPr lang="en-US" altLang="zh-CN" sz="1600" dirty="0">
              <a:latin typeface="Times New Roman" panose="02020603050405020304" pitchFamily="18" charset="0"/>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1529776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F531B2B3-B78A-4E24-BF25-2ECBE09534E5}"/>
              </a:ext>
            </a:extLst>
          </p:cNvPr>
          <p:cNvSpPr>
            <a:spLocks noGrp="1"/>
          </p:cNvSpPr>
          <p:nvPr>
            <p:ph type="body" sz="quarter" idx="61"/>
          </p:nvPr>
        </p:nvSpPr>
        <p:spPr>
          <a:xfrm>
            <a:off x="383493" y="490874"/>
            <a:ext cx="11059325" cy="456860"/>
          </a:xfrm>
        </p:spPr>
        <p:txBody>
          <a:bodyPr/>
          <a:lstStyle/>
          <a:p>
            <a:r>
              <a:rPr lang="en-US" dirty="0"/>
              <a:t>SI Output and Conclusion:  Resource Overhead and </a:t>
            </a:r>
            <a:r>
              <a:rPr lang="en-US" altLang="zh-CN" sz="2800" dirty="0">
                <a:latin typeface="Arial" panose="020B0604020202020204" pitchFamily="34" charset="0"/>
                <a:ea typeface="微软雅黑" panose="020B0503020204020204" pitchFamily="34" charset="-122"/>
                <a:cs typeface="Times New Roman" panose="02020603050405020304" pitchFamily="18" charset="0"/>
              </a:rPr>
              <a:t>Network Energy</a:t>
            </a:r>
            <a:endParaRPr lang="en-US" dirty="0"/>
          </a:p>
        </p:txBody>
      </p:sp>
      <p:sp>
        <p:nvSpPr>
          <p:cNvPr id="31" name="矩形 30">
            <a:extLst>
              <a:ext uri="{FF2B5EF4-FFF2-40B4-BE49-F238E27FC236}">
                <a16:creationId xmlns:a16="http://schemas.microsoft.com/office/drawing/2014/main" id="{4CC62A62-CF27-4572-8C65-731126EDD5B2}"/>
              </a:ext>
            </a:extLst>
          </p:cNvPr>
          <p:cNvSpPr/>
          <p:nvPr/>
        </p:nvSpPr>
        <p:spPr>
          <a:xfrm>
            <a:off x="642479" y="1360582"/>
            <a:ext cx="5060231" cy="360064"/>
          </a:xfrm>
          <a:prstGeom prst="rect">
            <a:avLst/>
          </a:prstGeom>
          <a:no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pPr marL="285750" indent="-285750">
              <a:buFont typeface="Wingdings" panose="05000000000000000000" pitchFamily="2" charset="2"/>
              <a:buChar char="p"/>
            </a:pPr>
            <a:r>
              <a:rPr lang="en-US" dirty="0">
                <a:solidFill>
                  <a:sysClr val="windowText" lastClr="000000"/>
                </a:solidFill>
                <a:latin typeface="Times New Roman" panose="02020603050405020304" pitchFamily="18" charset="0"/>
                <a:cs typeface="Times New Roman" panose="02020603050405020304" pitchFamily="18" charset="0"/>
              </a:rPr>
              <a:t>System </a:t>
            </a:r>
            <a:r>
              <a:rPr lang="en-US" sz="1600" dirty="0">
                <a:solidFill>
                  <a:sysClr val="windowText" lastClr="000000"/>
                </a:solidFill>
                <a:latin typeface="Times New Roman" panose="02020603050405020304" pitchFamily="18" charset="0"/>
                <a:cs typeface="Times New Roman" panose="02020603050405020304" pitchFamily="18" charset="0"/>
              </a:rPr>
              <a:t>Resource Overhead (RAN1 conclusion) </a:t>
            </a:r>
            <a:r>
              <a:rPr lang="en-US" sz="1600" baseline="30000" dirty="0">
                <a:solidFill>
                  <a:sysClr val="windowText" lastClr="000000"/>
                </a:solidFill>
                <a:latin typeface="Times New Roman" panose="02020603050405020304" pitchFamily="18" charset="0"/>
                <a:cs typeface="Times New Roman" panose="02020603050405020304" pitchFamily="18" charset="0"/>
              </a:rPr>
              <a:t>[1]</a:t>
            </a:r>
            <a:endParaRPr lang="en-US" sz="1600" baseline="30000" dirty="0">
              <a:solidFill>
                <a:sysClr val="windowText" lastClr="000000"/>
              </a:solidFill>
            </a:endParaRPr>
          </a:p>
        </p:txBody>
      </p:sp>
      <p:sp>
        <p:nvSpPr>
          <p:cNvPr id="35" name="矩形 34">
            <a:extLst>
              <a:ext uri="{FF2B5EF4-FFF2-40B4-BE49-F238E27FC236}">
                <a16:creationId xmlns:a16="http://schemas.microsoft.com/office/drawing/2014/main" id="{A5E17C92-E8CE-4F33-A4F1-59603C7A5D22}"/>
              </a:ext>
            </a:extLst>
          </p:cNvPr>
          <p:cNvSpPr/>
          <p:nvPr/>
        </p:nvSpPr>
        <p:spPr>
          <a:xfrm>
            <a:off x="6352541" y="1342037"/>
            <a:ext cx="5465834" cy="401860"/>
          </a:xfrm>
          <a:prstGeom prst="rect">
            <a:avLst/>
          </a:prstGeom>
          <a:no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pPr marL="285750" indent="-285750">
              <a:buFont typeface="Wingdings" panose="05000000000000000000" pitchFamily="2" charset="2"/>
              <a:buChar char="p"/>
            </a:pPr>
            <a:r>
              <a:rPr lang="en-US" dirty="0">
                <a:solidFill>
                  <a:sysClr val="windowText" lastClr="000000"/>
                </a:solidFill>
                <a:latin typeface="Times New Roman" panose="02020603050405020304" pitchFamily="18" charset="0"/>
                <a:cs typeface="Times New Roman" panose="02020603050405020304" pitchFamily="18" charset="0"/>
              </a:rPr>
              <a:t> </a:t>
            </a:r>
            <a:r>
              <a:rPr lang="en-US" sz="1600" dirty="0">
                <a:solidFill>
                  <a:sysClr val="windowText" lastClr="000000"/>
                </a:solidFill>
                <a:latin typeface="Times New Roman" panose="02020603050405020304" pitchFamily="18" charset="0"/>
                <a:cs typeface="Times New Roman" panose="02020603050405020304" pitchFamily="18" charset="0"/>
              </a:rPr>
              <a:t>Network Energy Consumption</a:t>
            </a:r>
            <a:r>
              <a:rPr lang="en-US" altLang="zh-CN" sz="1600" dirty="0">
                <a:solidFill>
                  <a:sysClr val="windowText" lastClr="000000"/>
                </a:solidFill>
                <a:latin typeface="Times New Roman" panose="02020603050405020304" pitchFamily="18" charset="0"/>
                <a:cs typeface="Times New Roman" panose="02020603050405020304" pitchFamily="18" charset="0"/>
              </a:rPr>
              <a:t> (RAN1 conclusion)</a:t>
            </a:r>
            <a:r>
              <a:rPr lang="en-US" sz="1600" dirty="0">
                <a:solidFill>
                  <a:sysClr val="windowText" lastClr="000000"/>
                </a:solidFill>
                <a:latin typeface="Times New Roman" panose="02020603050405020304" pitchFamily="18" charset="0"/>
                <a:cs typeface="Times New Roman" panose="02020603050405020304" pitchFamily="18" charset="0"/>
              </a:rPr>
              <a:t> </a:t>
            </a:r>
            <a:r>
              <a:rPr lang="en-US" altLang="zh-CN" sz="1600" baseline="30000" dirty="0">
                <a:solidFill>
                  <a:sysClr val="windowText" lastClr="000000"/>
                </a:solidFill>
                <a:latin typeface="Times New Roman" panose="02020603050405020304" pitchFamily="18" charset="0"/>
                <a:cs typeface="Times New Roman" panose="02020603050405020304" pitchFamily="18" charset="0"/>
              </a:rPr>
              <a:t>[1]</a:t>
            </a:r>
            <a:endParaRPr lang="en-US" sz="1600" baseline="30000" dirty="0">
              <a:solidFill>
                <a:sysClr val="windowText" lastClr="000000"/>
              </a:solidFill>
              <a:latin typeface="Times New Roman" panose="02020603050405020304" pitchFamily="18" charset="0"/>
              <a:cs typeface="Times New Roman" panose="02020603050405020304" pitchFamily="18" charset="0"/>
            </a:endParaRPr>
          </a:p>
        </p:txBody>
      </p:sp>
      <p:graphicFrame>
        <p:nvGraphicFramePr>
          <p:cNvPr id="3" name="表格 2">
            <a:extLst>
              <a:ext uri="{FF2B5EF4-FFF2-40B4-BE49-F238E27FC236}">
                <a16:creationId xmlns:a16="http://schemas.microsoft.com/office/drawing/2014/main" id="{B1AF1613-9FC0-4855-94DF-7E8DCF4789F9}"/>
              </a:ext>
            </a:extLst>
          </p:cNvPr>
          <p:cNvGraphicFramePr>
            <a:graphicFrameLocks noGrp="1"/>
          </p:cNvGraphicFramePr>
          <p:nvPr>
            <p:extLst>
              <p:ext uri="{D42A27DB-BD31-4B8C-83A1-F6EECF244321}">
                <p14:modId xmlns:p14="http://schemas.microsoft.com/office/powerpoint/2010/main" val="2410200263"/>
              </p:ext>
            </p:extLst>
          </p:nvPr>
        </p:nvGraphicFramePr>
        <p:xfrm>
          <a:off x="642479" y="1812724"/>
          <a:ext cx="5642720" cy="4389120"/>
        </p:xfrm>
        <a:graphic>
          <a:graphicData uri="http://schemas.openxmlformats.org/drawingml/2006/table">
            <a:tbl>
              <a:tblPr firstRow="1" bandRow="1">
                <a:tableStyleId>{5C22544A-7EE6-4342-B048-85BDC9FD1C3A}</a:tableStyleId>
              </a:tblPr>
              <a:tblGrid>
                <a:gridCol w="1372737">
                  <a:extLst>
                    <a:ext uri="{9D8B030D-6E8A-4147-A177-3AD203B41FA5}">
                      <a16:colId xmlns:a16="http://schemas.microsoft.com/office/drawing/2014/main" val="2362354984"/>
                    </a:ext>
                  </a:extLst>
                </a:gridCol>
                <a:gridCol w="1963480">
                  <a:extLst>
                    <a:ext uri="{9D8B030D-6E8A-4147-A177-3AD203B41FA5}">
                      <a16:colId xmlns:a16="http://schemas.microsoft.com/office/drawing/2014/main" val="4125399586"/>
                    </a:ext>
                  </a:extLst>
                </a:gridCol>
                <a:gridCol w="1578534">
                  <a:extLst>
                    <a:ext uri="{9D8B030D-6E8A-4147-A177-3AD203B41FA5}">
                      <a16:colId xmlns:a16="http://schemas.microsoft.com/office/drawing/2014/main" val="4290060564"/>
                    </a:ext>
                  </a:extLst>
                </a:gridCol>
                <a:gridCol w="727969">
                  <a:extLst>
                    <a:ext uri="{9D8B030D-6E8A-4147-A177-3AD203B41FA5}">
                      <a16:colId xmlns:a16="http://schemas.microsoft.com/office/drawing/2014/main" val="455092367"/>
                    </a:ext>
                  </a:extLst>
                </a:gridCol>
              </a:tblGrid>
              <a:tr h="129001">
                <a:tc>
                  <a:txBody>
                    <a:bodyPr/>
                    <a:lstStyle/>
                    <a:p>
                      <a:pPr algn="ctr"/>
                      <a:r>
                        <a:rPr lang="en-US" altLang="zh-CN" sz="1200" dirty="0">
                          <a:latin typeface="Times" pitchFamily="18" charset="0"/>
                        </a:rPr>
                        <a:t>RRC State</a:t>
                      </a:r>
                      <a:endParaRPr lang="zh-CN" altLang="en-US" sz="1200" dirty="0">
                        <a:latin typeface="Times" pitchFamily="18" charset="0"/>
                      </a:endParaRPr>
                    </a:p>
                  </a:txBody>
                  <a:tcPr/>
                </a:tc>
                <a:tc>
                  <a:txBody>
                    <a:bodyPr/>
                    <a:lstStyle/>
                    <a:p>
                      <a:pPr algn="ctr"/>
                      <a:r>
                        <a:rPr lang="en-US" altLang="zh-CN" sz="1200" dirty="0">
                          <a:latin typeface="Times" pitchFamily="18" charset="0"/>
                        </a:rPr>
                        <a:t>Signal</a:t>
                      </a:r>
                      <a:endParaRPr lang="zh-CN" altLang="en-US" sz="1200" dirty="0">
                        <a:latin typeface="Times" pitchFamily="18" charset="0"/>
                      </a:endParaRPr>
                    </a:p>
                  </a:txBody>
                  <a:tcPr/>
                </a:tc>
                <a:tc>
                  <a:txBody>
                    <a:bodyPr/>
                    <a:lstStyle/>
                    <a:p>
                      <a:pPr algn="ctr"/>
                      <a:r>
                        <a:rPr lang="en-US" altLang="zh-CN" sz="1200" dirty="0">
                          <a:latin typeface="Times" pitchFamily="18" charset="0"/>
                        </a:rPr>
                        <a:t>MIL target</a:t>
                      </a:r>
                      <a:endParaRPr lang="zh-CN" altLang="en-US" sz="1200" dirty="0">
                        <a:latin typeface="Times" pitchFamily="18" charset="0"/>
                      </a:endParaRPr>
                    </a:p>
                  </a:txBody>
                  <a:tcPr/>
                </a:tc>
                <a:tc>
                  <a:txBody>
                    <a:bodyPr/>
                    <a:lstStyle/>
                    <a:p>
                      <a:pPr algn="ctr"/>
                      <a:r>
                        <a:rPr lang="en-US" altLang="zh-CN" sz="1200" dirty="0">
                          <a:latin typeface="Times" pitchFamily="18" charset="0"/>
                        </a:rPr>
                        <a:t>Overhead</a:t>
                      </a:r>
                      <a:endParaRPr lang="zh-CN" altLang="en-US" sz="1200" dirty="0">
                        <a:latin typeface="Times" pitchFamily="18" charset="0"/>
                      </a:endParaRPr>
                    </a:p>
                  </a:txBody>
                  <a:tcPr/>
                </a:tc>
                <a:extLst>
                  <a:ext uri="{0D108BD9-81ED-4DB2-BD59-A6C34878D82A}">
                    <a16:rowId xmlns:a16="http://schemas.microsoft.com/office/drawing/2014/main" val="1362479812"/>
                  </a:ext>
                </a:extLst>
              </a:tr>
              <a:tr h="215133">
                <a:tc rowSpan="5">
                  <a:txBody>
                    <a:bodyPr/>
                    <a:lstStyle/>
                    <a:p>
                      <a:r>
                        <a:rPr lang="en-US" altLang="zh-CN" sz="1200" b="1" dirty="0">
                          <a:latin typeface="Times" pitchFamily="18" charset="0"/>
                          <a:cs typeface="Times New Roman" panose="02020603050405020304" pitchFamily="18" charset="0"/>
                        </a:rPr>
                        <a:t>RRC IDLE/INACTIVE (System BW: 20MHz or 100MHz )</a:t>
                      </a:r>
                      <a:endParaRPr lang="zh-CN" altLang="en-US" sz="1200" dirty="0">
                        <a:latin typeface="Times" pitchFamily="18" charset="0"/>
                      </a:endParaRPr>
                    </a:p>
                  </a:txBody>
                  <a:tcPr/>
                </a:tc>
                <a:tc>
                  <a:txBody>
                    <a:bodyPr/>
                    <a:lstStyle/>
                    <a:p>
                      <a:r>
                        <a:rPr lang="en-US" altLang="zh-CN" sz="1200" dirty="0">
                          <a:latin typeface="Times" pitchFamily="18" charset="0"/>
                          <a:ea typeface="Times New Roman" panose="02020603050405020304" pitchFamily="18" charset="0"/>
                          <a:cs typeface="Times New Roman" panose="02020603050405020304" pitchFamily="18" charset="0"/>
                        </a:rPr>
                        <a:t>OOK/FSK-2 based LP-WUS, up to 24bit</a:t>
                      </a:r>
                      <a:endParaRPr lang="zh-CN" altLang="en-US" sz="1200" dirty="0">
                        <a:latin typeface="Times" pitchFamily="18" charset="0"/>
                      </a:endParaRPr>
                    </a:p>
                  </a:txBody>
                  <a:tcPr/>
                </a:tc>
                <a:tc>
                  <a:txBody>
                    <a:bodyPr/>
                    <a:lstStyle/>
                    <a:p>
                      <a:r>
                        <a:rPr lang="en-US" altLang="zh-CN" sz="1200" b="0" dirty="0">
                          <a:latin typeface="Times" pitchFamily="18" charset="0"/>
                          <a:cs typeface="Times New Roman" panose="02020603050405020304" pitchFamily="18" charset="0"/>
                        </a:rPr>
                        <a:t>single PUSCH MSG 3</a:t>
                      </a:r>
                      <a:endParaRPr lang="zh-CN" altLang="en-US" sz="1200" b="0" dirty="0">
                        <a:latin typeface="Times" pitchFamily="18" charset="0"/>
                      </a:endParaRPr>
                    </a:p>
                  </a:txBody>
                  <a:tcPr/>
                </a:tc>
                <a:tc>
                  <a:txBody>
                    <a:bodyPr/>
                    <a:lstStyle/>
                    <a:p>
                      <a:r>
                        <a:rPr lang="en-US" altLang="zh-CN" sz="1200" b="1" dirty="0">
                          <a:latin typeface="Times" pitchFamily="18" charset="0"/>
                          <a:ea typeface="Times New Roman" panose="02020603050405020304" pitchFamily="18" charset="0"/>
                          <a:cs typeface="Times New Roman" panose="02020603050405020304" pitchFamily="18" charset="0"/>
                        </a:rPr>
                        <a:t>Up to 1.98% </a:t>
                      </a:r>
                      <a:endParaRPr lang="zh-CN" altLang="en-US" sz="1200" b="1" dirty="0">
                        <a:latin typeface="Times" pitchFamily="18" charset="0"/>
                      </a:endParaRPr>
                    </a:p>
                  </a:txBody>
                  <a:tcPr/>
                </a:tc>
                <a:extLst>
                  <a:ext uri="{0D108BD9-81ED-4DB2-BD59-A6C34878D82A}">
                    <a16:rowId xmlns:a16="http://schemas.microsoft.com/office/drawing/2014/main" val="3664832301"/>
                  </a:ext>
                </a:extLst>
              </a:tr>
              <a:tr h="336893">
                <a:tc vMerge="1">
                  <a:txBody>
                    <a:bodyPr/>
                    <a:lstStyle/>
                    <a:p>
                      <a:endParaRPr lang="zh-CN" altLang="en-US" dirty="0"/>
                    </a:p>
                  </a:txBody>
                  <a:tcPr/>
                </a:tc>
                <a:tc>
                  <a:txBody>
                    <a:bodyPr/>
                    <a:lstStyle/>
                    <a:p>
                      <a:r>
                        <a:rPr lang="en-US" altLang="zh-CN" sz="1200" dirty="0">
                          <a:latin typeface="Times" pitchFamily="18" charset="0"/>
                          <a:ea typeface="Times New Roman" panose="02020603050405020304" pitchFamily="18" charset="0"/>
                          <a:cs typeface="Times New Roman" panose="02020603050405020304" pitchFamily="18" charset="0"/>
                        </a:rPr>
                        <a:t>OFDM based LP-WUS, up to 24bits</a:t>
                      </a:r>
                      <a:endParaRPr lang="zh-CN" altLang="en-US" sz="1200" dirty="0">
                        <a:latin typeface="Times" pitchFamily="18" charset="0"/>
                      </a:endParaRPr>
                    </a:p>
                  </a:txBody>
                  <a:tcPr/>
                </a:tc>
                <a:tc>
                  <a:txBody>
                    <a:bodyPr/>
                    <a:lstStyle/>
                    <a:p>
                      <a:r>
                        <a:rPr lang="en-US" altLang="zh-CN" sz="1200" b="0" dirty="0">
                          <a:latin typeface="Times" pitchFamily="18" charset="0"/>
                          <a:cs typeface="Times New Roman" panose="02020603050405020304" pitchFamily="18" charset="0"/>
                        </a:rPr>
                        <a:t>single PUSCH MSG 3</a:t>
                      </a:r>
                      <a:endParaRPr lang="zh-CN" altLang="en-US" sz="1200" b="0" dirty="0">
                        <a:latin typeface="Times" pitchFamily="18" charset="0"/>
                      </a:endParaRPr>
                    </a:p>
                  </a:txBody>
                  <a:tcPr/>
                </a:tc>
                <a:tc>
                  <a:txBody>
                    <a:bodyPr/>
                    <a:lstStyle/>
                    <a:p>
                      <a:r>
                        <a:rPr lang="en-US" altLang="zh-CN" sz="1200" b="1" dirty="0">
                          <a:latin typeface="Times" pitchFamily="18" charset="0"/>
                          <a:ea typeface="Times New Roman" panose="02020603050405020304" pitchFamily="18" charset="0"/>
                          <a:cs typeface="Times New Roman" panose="02020603050405020304" pitchFamily="18" charset="0"/>
                        </a:rPr>
                        <a:t>Up to 0.16% </a:t>
                      </a:r>
                      <a:endParaRPr lang="zh-CN" altLang="en-US" sz="1200" b="1" dirty="0">
                        <a:latin typeface="Times" pitchFamily="18" charset="0"/>
                      </a:endParaRPr>
                    </a:p>
                  </a:txBody>
                  <a:tcPr/>
                </a:tc>
                <a:extLst>
                  <a:ext uri="{0D108BD9-81ED-4DB2-BD59-A6C34878D82A}">
                    <a16:rowId xmlns:a16="http://schemas.microsoft.com/office/drawing/2014/main" val="3499226400"/>
                  </a:ext>
                </a:extLst>
              </a:tr>
              <a:tr h="215133">
                <a:tc vMerge="1">
                  <a:txBody>
                    <a:bodyPr/>
                    <a:lstStyle/>
                    <a:p>
                      <a:endParaRPr lang="zh-CN" altLang="en-US" dirty="0"/>
                    </a:p>
                  </a:txBody>
                  <a:tcPr/>
                </a:tc>
                <a:tc>
                  <a:txBody>
                    <a:bodyPr/>
                    <a:lstStyle/>
                    <a:p>
                      <a:r>
                        <a:rPr lang="en-US" altLang="zh-CN" sz="1200" dirty="0">
                          <a:latin typeface="Times" pitchFamily="18" charset="0"/>
                        </a:rPr>
                        <a:t>OFDM based LP-WUS, up to 8bits</a:t>
                      </a:r>
                      <a:endParaRPr lang="zh-CN" altLang="en-US" sz="1200" dirty="0">
                        <a:latin typeface="Times" pitchFamily="18" charset="0"/>
                      </a:endParaRPr>
                    </a:p>
                  </a:txBody>
                  <a:tcPr/>
                </a:tc>
                <a:tc>
                  <a:txBody>
                    <a:bodyPr/>
                    <a:lstStyle/>
                    <a:p>
                      <a:r>
                        <a:rPr lang="en-GB" altLang="zh-CN" sz="1200" b="0" kern="1200" dirty="0">
                          <a:solidFill>
                            <a:schemeClr val="dk1"/>
                          </a:solidFill>
                          <a:effectLst/>
                          <a:latin typeface="Times" pitchFamily="18" charset="0"/>
                          <a:ea typeface="+mn-ea"/>
                          <a:cs typeface="+mn-cs"/>
                        </a:rPr>
                        <a:t>paging PDCCH (AL8/AL16)</a:t>
                      </a:r>
                      <a:endParaRPr lang="zh-CN" altLang="en-US" sz="1200" b="0" dirty="0">
                        <a:latin typeface="Times" pitchFamily="18" charset="0"/>
                      </a:endParaRPr>
                    </a:p>
                  </a:txBody>
                  <a:tcPr/>
                </a:tc>
                <a:tc>
                  <a:txBody>
                    <a:bodyPr/>
                    <a:lstStyle/>
                    <a:p>
                      <a:r>
                        <a:rPr lang="en-US" altLang="zh-CN" sz="1200" b="1" dirty="0">
                          <a:latin typeface="Times" pitchFamily="18" charset="0"/>
                        </a:rPr>
                        <a:t>Up to 0.19%</a:t>
                      </a:r>
                      <a:endParaRPr lang="zh-CN" altLang="en-US" sz="1200" b="1" dirty="0">
                        <a:latin typeface="Times" pitchFamily="18" charset="0"/>
                      </a:endParaRPr>
                    </a:p>
                  </a:txBody>
                  <a:tcPr/>
                </a:tc>
                <a:extLst>
                  <a:ext uri="{0D108BD9-81ED-4DB2-BD59-A6C34878D82A}">
                    <a16:rowId xmlns:a16="http://schemas.microsoft.com/office/drawing/2014/main" val="1525176492"/>
                  </a:ext>
                </a:extLst>
              </a:tr>
              <a:tr h="215133">
                <a:tc vMerge="1">
                  <a:txBody>
                    <a:bodyPr/>
                    <a:lstStyle/>
                    <a:p>
                      <a:endParaRPr lang="zh-CN" altLang="en-US" dirty="0"/>
                    </a:p>
                  </a:txBody>
                  <a:tcPr/>
                </a:tc>
                <a:tc>
                  <a:txBody>
                    <a:bodyPr/>
                    <a:lstStyle/>
                    <a:p>
                      <a:r>
                        <a:rPr lang="en-GB" altLang="zh-CN" sz="1200" kern="1200" dirty="0">
                          <a:solidFill>
                            <a:schemeClr val="dk1"/>
                          </a:solidFill>
                          <a:effectLst/>
                          <a:latin typeface="Times" pitchFamily="18" charset="0"/>
                          <a:ea typeface="+mn-ea"/>
                          <a:cs typeface="+mn-cs"/>
                        </a:rPr>
                        <a:t>OOK-based LP-WUS , up to 48bits</a:t>
                      </a:r>
                      <a:endParaRPr lang="zh-CN" altLang="en-US" sz="1200" dirty="0">
                        <a:latin typeface="Times" pitchFamily="18" charset="0"/>
                      </a:endParaRPr>
                    </a:p>
                  </a:txBody>
                  <a:tcPr/>
                </a:tc>
                <a:tc>
                  <a:txBody>
                    <a:bodyPr/>
                    <a:lstStyle/>
                    <a:p>
                      <a:r>
                        <a:rPr lang="en-GB" altLang="zh-CN" sz="1200" b="0" kern="1200" dirty="0">
                          <a:solidFill>
                            <a:schemeClr val="dk1"/>
                          </a:solidFill>
                          <a:effectLst/>
                          <a:latin typeface="Times" pitchFamily="18" charset="0"/>
                          <a:ea typeface="+mn-ea"/>
                          <a:cs typeface="+mn-cs"/>
                        </a:rPr>
                        <a:t>paging PDCCH (AL8/AL16)</a:t>
                      </a:r>
                      <a:endParaRPr lang="zh-CN" altLang="en-US" sz="1200" b="0" dirty="0">
                        <a:latin typeface="Times" pitchFamily="18" charset="0"/>
                      </a:endParaRPr>
                    </a:p>
                  </a:txBody>
                  <a:tcPr/>
                </a:tc>
                <a:tc>
                  <a:txBody>
                    <a:bodyPr/>
                    <a:lstStyle/>
                    <a:p>
                      <a:r>
                        <a:rPr lang="en-GB" altLang="zh-CN" sz="1200" b="1" kern="1200" dirty="0">
                          <a:solidFill>
                            <a:schemeClr val="dk1"/>
                          </a:solidFill>
                          <a:effectLst/>
                          <a:latin typeface="Times" pitchFamily="18" charset="0"/>
                          <a:ea typeface="+mn-ea"/>
                          <a:cs typeface="+mn-cs"/>
                        </a:rPr>
                        <a:t>Up to 21%</a:t>
                      </a:r>
                      <a:endParaRPr lang="zh-CN" altLang="en-US" sz="1200" b="1" dirty="0">
                        <a:latin typeface="Times" pitchFamily="18" charset="0"/>
                      </a:endParaRPr>
                    </a:p>
                  </a:txBody>
                  <a:tcPr/>
                </a:tc>
                <a:extLst>
                  <a:ext uri="{0D108BD9-81ED-4DB2-BD59-A6C34878D82A}">
                    <a16:rowId xmlns:a16="http://schemas.microsoft.com/office/drawing/2014/main" val="1125083254"/>
                  </a:ext>
                </a:extLst>
              </a:tr>
              <a:tr h="358556">
                <a:tc vMerge="1">
                  <a:txBody>
                    <a:bodyPr/>
                    <a:lstStyle/>
                    <a:p>
                      <a:endParaRPr lang="zh-CN" altLang="en-US" dirty="0"/>
                    </a:p>
                  </a:txBody>
                  <a:tcPr/>
                </a:tc>
                <a:tc>
                  <a:txBody>
                    <a:bodyPr/>
                    <a:lstStyle/>
                    <a:p>
                      <a:r>
                        <a:rPr lang="en-US" altLang="zh-CN" sz="1200" dirty="0">
                          <a:latin typeface="Times" pitchFamily="18" charset="0"/>
                          <a:ea typeface="Times New Roman" panose="02020603050405020304" pitchFamily="18" charset="0"/>
                          <a:cs typeface="Times New Roman" panose="02020603050405020304" pitchFamily="18" charset="0"/>
                        </a:rPr>
                        <a:t>OOK based LP-SS (8 beams, 320ms periodicity and 1 slot time)</a:t>
                      </a:r>
                      <a:endParaRPr lang="zh-CN" altLang="en-US" sz="1200" dirty="0">
                        <a:latin typeface="Times" pitchFamily="18"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b="0" dirty="0">
                          <a:latin typeface="Times" pitchFamily="18" charset="0"/>
                          <a:cs typeface="Times New Roman" panose="02020603050405020304" pitchFamily="18" charset="0"/>
                        </a:rPr>
                        <a:t>single PUSCH MSG 3</a:t>
                      </a:r>
                      <a:endParaRPr lang="zh-CN" altLang="en-US" sz="1200" b="0" dirty="0">
                        <a:latin typeface="Times" pitchFamily="18" charset="0"/>
                      </a:endParaRPr>
                    </a:p>
                  </a:txBody>
                  <a:tcPr/>
                </a:tc>
                <a:tc>
                  <a:txBody>
                    <a:bodyPr/>
                    <a:lstStyle/>
                    <a:p>
                      <a:r>
                        <a:rPr lang="en-US" altLang="zh-CN" sz="1200" b="1" dirty="0">
                          <a:latin typeface="Times" pitchFamily="18" charset="0"/>
                          <a:ea typeface="Times New Roman" panose="02020603050405020304" pitchFamily="18" charset="0"/>
                          <a:cs typeface="Times New Roman" panose="02020603050405020304" pitchFamily="18" charset="0"/>
                        </a:rPr>
                        <a:t>0.4%</a:t>
                      </a:r>
                      <a:endParaRPr lang="zh-CN" altLang="en-US" sz="1200" b="1" dirty="0">
                        <a:latin typeface="Times" pitchFamily="18" charset="0"/>
                      </a:endParaRPr>
                    </a:p>
                  </a:txBody>
                  <a:tcPr/>
                </a:tc>
                <a:extLst>
                  <a:ext uri="{0D108BD9-81ED-4DB2-BD59-A6C34878D82A}">
                    <a16:rowId xmlns:a16="http://schemas.microsoft.com/office/drawing/2014/main" val="3248000851"/>
                  </a:ext>
                </a:extLst>
              </a:tr>
              <a:tr h="381394">
                <a:tc rowSpan="2">
                  <a:txBody>
                    <a:bodyPr/>
                    <a:lstStyle/>
                    <a:p>
                      <a:r>
                        <a:rPr lang="en-US" altLang="zh-CN" sz="1200" b="1" dirty="0">
                          <a:latin typeface="Times" pitchFamily="18" charset="0"/>
                          <a:cs typeface="Times New Roman" panose="02020603050405020304" pitchFamily="18" charset="0"/>
                        </a:rPr>
                        <a:t>RRC CONNECTED</a:t>
                      </a:r>
                    </a:p>
                    <a:p>
                      <a:r>
                        <a:rPr lang="en-US" altLang="zh-CN" sz="1200" b="1" dirty="0">
                          <a:latin typeface="Times" pitchFamily="18" charset="0"/>
                          <a:cs typeface="Times New Roman" panose="02020603050405020304" pitchFamily="18" charset="0"/>
                        </a:rPr>
                        <a:t>(System BW: 100MHz )</a:t>
                      </a:r>
                    </a:p>
                    <a:p>
                      <a:endParaRPr lang="zh-CN" altLang="en-US" sz="1200" dirty="0">
                        <a:latin typeface="Times" pitchFamily="18"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dirty="0">
                          <a:latin typeface="Times" pitchFamily="18" charset="0"/>
                          <a:ea typeface="Times New Roman" panose="02020603050405020304" pitchFamily="18" charset="0"/>
                          <a:cs typeface="Times New Roman" panose="02020603050405020304" pitchFamily="18" charset="0"/>
                        </a:rPr>
                        <a:t>OOK-based LP-WUS , up to 12bits, XR traffic with 10 UEs per cell (maximum system capacity)</a:t>
                      </a:r>
                    </a:p>
                  </a:txBody>
                  <a:tcPr/>
                </a:tc>
                <a:tc>
                  <a:txBody>
                    <a:bodyPr/>
                    <a:lstStyle/>
                    <a:p>
                      <a:r>
                        <a:rPr lang="en-US" altLang="zh-CN" sz="1200" b="0" dirty="0">
                          <a:latin typeface="Times" pitchFamily="18" charset="0"/>
                          <a:cs typeface="Times New Roman" panose="02020603050405020304" pitchFamily="18" charset="0"/>
                        </a:rPr>
                        <a:t>unicast PDCCH AL2-4Rx </a:t>
                      </a:r>
                      <a:endParaRPr lang="zh-CN" altLang="en-US" sz="1200" b="0" dirty="0">
                        <a:latin typeface="Times" pitchFamily="18" charset="0"/>
                      </a:endParaRPr>
                    </a:p>
                  </a:txBody>
                  <a:tcPr/>
                </a:tc>
                <a:tc>
                  <a:txBody>
                    <a:bodyPr/>
                    <a:lstStyle/>
                    <a:p>
                      <a:r>
                        <a:rPr lang="en-US" altLang="zh-CN" sz="1200" b="1" dirty="0">
                          <a:latin typeface="Times" pitchFamily="18" charset="0"/>
                          <a:ea typeface="Times New Roman" panose="02020603050405020304" pitchFamily="18" charset="0"/>
                          <a:cs typeface="Times New Roman" panose="02020603050405020304" pitchFamily="18" charset="0"/>
                        </a:rPr>
                        <a:t>Up to 4.3% </a:t>
                      </a:r>
                      <a:endParaRPr lang="zh-CN" altLang="en-US" sz="1200" b="1" dirty="0">
                        <a:latin typeface="Times" pitchFamily="18" charset="0"/>
                      </a:endParaRPr>
                    </a:p>
                  </a:txBody>
                  <a:tcPr/>
                </a:tc>
                <a:extLst>
                  <a:ext uri="{0D108BD9-81ED-4DB2-BD59-A6C34878D82A}">
                    <a16:rowId xmlns:a16="http://schemas.microsoft.com/office/drawing/2014/main" val="4012138185"/>
                  </a:ext>
                </a:extLst>
              </a:tr>
              <a:tr h="358556">
                <a:tc vMerge="1">
                  <a:txBody>
                    <a:bodyPr/>
                    <a:lstStyle/>
                    <a:p>
                      <a:endParaRPr lang="zh-CN" alt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dirty="0">
                          <a:latin typeface="Times" pitchFamily="18" charset="0"/>
                          <a:ea typeface="Times New Roman" panose="02020603050405020304" pitchFamily="18" charset="0"/>
                          <a:cs typeface="Times New Roman" panose="02020603050405020304" pitchFamily="18" charset="0"/>
                        </a:rPr>
                        <a:t>OOK-based LP-WUS , up to 12 bits, FTP3 traffic with 10 UEs per cell, RU 40%</a:t>
                      </a:r>
                    </a:p>
                  </a:txBody>
                  <a:tcPr/>
                </a:tc>
                <a:tc>
                  <a:txBody>
                    <a:bodyPr/>
                    <a:lstStyle/>
                    <a:p>
                      <a:r>
                        <a:rPr lang="en-US" altLang="zh-CN" sz="1200" b="0" dirty="0">
                          <a:latin typeface="Times" pitchFamily="18" charset="0"/>
                          <a:cs typeface="Times New Roman" panose="02020603050405020304" pitchFamily="18" charset="0"/>
                        </a:rPr>
                        <a:t>unicast PDCCH AL2-4Rx </a:t>
                      </a:r>
                      <a:endParaRPr lang="zh-CN" altLang="en-US" sz="1200" b="0" dirty="0">
                        <a:latin typeface="Times" pitchFamily="18" charset="0"/>
                      </a:endParaRPr>
                    </a:p>
                  </a:txBody>
                  <a:tcPr/>
                </a:tc>
                <a:tc>
                  <a:txBody>
                    <a:bodyPr/>
                    <a:lstStyle/>
                    <a:p>
                      <a:r>
                        <a:rPr lang="en-US" altLang="zh-CN" sz="1200" b="1" dirty="0">
                          <a:latin typeface="Times" pitchFamily="18" charset="0"/>
                          <a:ea typeface="Times New Roman" panose="02020603050405020304" pitchFamily="18" charset="0"/>
                          <a:cs typeface="Times New Roman" panose="02020603050405020304" pitchFamily="18" charset="0"/>
                        </a:rPr>
                        <a:t>Up to 0.36% </a:t>
                      </a:r>
                      <a:endParaRPr lang="zh-CN" altLang="en-US" sz="1200" b="1" dirty="0">
                        <a:latin typeface="Times" pitchFamily="18" charset="0"/>
                      </a:endParaRPr>
                    </a:p>
                  </a:txBody>
                  <a:tcPr/>
                </a:tc>
                <a:extLst>
                  <a:ext uri="{0D108BD9-81ED-4DB2-BD59-A6C34878D82A}">
                    <a16:rowId xmlns:a16="http://schemas.microsoft.com/office/drawing/2014/main" val="1843660083"/>
                  </a:ext>
                </a:extLst>
              </a:tr>
            </a:tbl>
          </a:graphicData>
        </a:graphic>
      </p:graphicFrame>
      <p:graphicFrame>
        <p:nvGraphicFramePr>
          <p:cNvPr id="9" name="表格 8">
            <a:extLst>
              <a:ext uri="{FF2B5EF4-FFF2-40B4-BE49-F238E27FC236}">
                <a16:creationId xmlns:a16="http://schemas.microsoft.com/office/drawing/2014/main" id="{71866C71-DC24-4B52-9027-19A22F8F079F}"/>
              </a:ext>
            </a:extLst>
          </p:cNvPr>
          <p:cNvGraphicFramePr>
            <a:graphicFrameLocks noGrp="1"/>
          </p:cNvGraphicFramePr>
          <p:nvPr>
            <p:extLst>
              <p:ext uri="{D42A27DB-BD31-4B8C-83A1-F6EECF244321}">
                <p14:modId xmlns:p14="http://schemas.microsoft.com/office/powerpoint/2010/main" val="98465327"/>
              </p:ext>
            </p:extLst>
          </p:nvPr>
        </p:nvGraphicFramePr>
        <p:xfrm>
          <a:off x="6952309" y="1812724"/>
          <a:ext cx="4490509" cy="2560320"/>
        </p:xfrm>
        <a:graphic>
          <a:graphicData uri="http://schemas.openxmlformats.org/drawingml/2006/table">
            <a:tbl>
              <a:tblPr firstRow="1" bandRow="1">
                <a:tableStyleId>{5C22544A-7EE6-4342-B048-85BDC9FD1C3A}</a:tableStyleId>
              </a:tblPr>
              <a:tblGrid>
                <a:gridCol w="2116216">
                  <a:extLst>
                    <a:ext uri="{9D8B030D-6E8A-4147-A177-3AD203B41FA5}">
                      <a16:colId xmlns:a16="http://schemas.microsoft.com/office/drawing/2014/main" val="3453826872"/>
                    </a:ext>
                  </a:extLst>
                </a:gridCol>
                <a:gridCol w="725036">
                  <a:extLst>
                    <a:ext uri="{9D8B030D-6E8A-4147-A177-3AD203B41FA5}">
                      <a16:colId xmlns:a16="http://schemas.microsoft.com/office/drawing/2014/main" val="1544828752"/>
                    </a:ext>
                  </a:extLst>
                </a:gridCol>
                <a:gridCol w="1649257">
                  <a:extLst>
                    <a:ext uri="{9D8B030D-6E8A-4147-A177-3AD203B41FA5}">
                      <a16:colId xmlns:a16="http://schemas.microsoft.com/office/drawing/2014/main" val="172005592"/>
                    </a:ext>
                  </a:extLst>
                </a:gridCol>
              </a:tblGrid>
              <a:tr h="139301">
                <a:tc>
                  <a:txBody>
                    <a:bodyPr/>
                    <a:lstStyle/>
                    <a:p>
                      <a:r>
                        <a:rPr lang="en-US" altLang="zh-CN" sz="1200" dirty="0"/>
                        <a:t>LP-SS configuration</a:t>
                      </a:r>
                      <a:endParaRPr lang="zh-CN" altLang="en-US" sz="1200" dirty="0"/>
                    </a:p>
                  </a:txBody>
                  <a:tcPr/>
                </a:tc>
                <a:tc>
                  <a:txBody>
                    <a:bodyPr/>
                    <a:lstStyle/>
                    <a:p>
                      <a:r>
                        <a:rPr lang="en-US" altLang="zh-CN" sz="1200" dirty="0"/>
                        <a:t>Load</a:t>
                      </a:r>
                      <a:endParaRPr lang="zh-CN" altLang="en-US" sz="1200" dirty="0"/>
                    </a:p>
                  </a:txBody>
                  <a:tcPr/>
                </a:tc>
                <a:tc>
                  <a:txBody>
                    <a:bodyPr/>
                    <a:lstStyle/>
                    <a:p>
                      <a:r>
                        <a:rPr lang="en-US" altLang="zh-CN" sz="1200" dirty="0"/>
                        <a:t>Additional increase NW power consumption rate</a:t>
                      </a:r>
                      <a:endParaRPr lang="zh-CN" altLang="en-US" sz="1200" dirty="0"/>
                    </a:p>
                  </a:txBody>
                  <a:tcPr/>
                </a:tc>
                <a:extLst>
                  <a:ext uri="{0D108BD9-81ED-4DB2-BD59-A6C34878D82A}">
                    <a16:rowId xmlns:a16="http://schemas.microsoft.com/office/drawing/2014/main" val="3955521664"/>
                  </a:ext>
                </a:extLst>
              </a:tr>
              <a:tr h="139301">
                <a:tc rowSpan="3">
                  <a:txBody>
                    <a:bodyPr/>
                    <a:lstStyle/>
                    <a:p>
                      <a:r>
                        <a:rPr lang="en-GB" altLang="zh-CN" sz="1200" dirty="0">
                          <a:latin typeface="Times New Roman" panose="02020603050405020304" pitchFamily="18" charset="0"/>
                          <a:ea typeface="等线" panose="02010600030101010101" pitchFamily="2" charset="-122"/>
                        </a:rPr>
                        <a:t>320ms LP-SS periodicity, 4 or 8 beams and no more than 14 symbols LP-SS duration </a:t>
                      </a:r>
                      <a:endParaRPr lang="zh-CN" altLang="en-US" sz="1200" dirty="0"/>
                    </a:p>
                  </a:txBody>
                  <a:tcPr/>
                </a:tc>
                <a:tc>
                  <a:txBody>
                    <a:bodyPr/>
                    <a:lstStyle/>
                    <a:p>
                      <a:r>
                        <a:rPr lang="en-US" altLang="zh-CN" sz="1200" dirty="0"/>
                        <a:t>Zero</a:t>
                      </a:r>
                      <a:endParaRPr lang="zh-CN" altLang="en-US" sz="1200" dirty="0"/>
                    </a:p>
                  </a:txBody>
                  <a:tcPr/>
                </a:tc>
                <a:tc>
                  <a:txBody>
                    <a:bodyPr/>
                    <a:lstStyle/>
                    <a:p>
                      <a:r>
                        <a:rPr lang="en-GB" altLang="zh-CN" sz="1200" b="1" dirty="0">
                          <a:latin typeface="Times New Roman" panose="02020603050405020304" pitchFamily="18" charset="0"/>
                          <a:ea typeface="等线" panose="02010600030101010101" pitchFamily="2" charset="-122"/>
                        </a:rPr>
                        <a:t>0.06%~3.9%</a:t>
                      </a:r>
                      <a:endParaRPr lang="zh-CN" altLang="en-US" sz="1200" b="1" dirty="0"/>
                    </a:p>
                  </a:txBody>
                  <a:tcPr/>
                </a:tc>
                <a:extLst>
                  <a:ext uri="{0D108BD9-81ED-4DB2-BD59-A6C34878D82A}">
                    <a16:rowId xmlns:a16="http://schemas.microsoft.com/office/drawing/2014/main" val="1250628381"/>
                  </a:ext>
                </a:extLst>
              </a:tr>
              <a:tr h="139301">
                <a:tc vMerge="1">
                  <a:txBody>
                    <a:bodyPr/>
                    <a:lstStyle/>
                    <a:p>
                      <a:endParaRPr lang="zh-CN" altLang="en-US" dirty="0"/>
                    </a:p>
                  </a:txBody>
                  <a:tcPr/>
                </a:tc>
                <a:tc>
                  <a:txBody>
                    <a:bodyPr/>
                    <a:lstStyle/>
                    <a:p>
                      <a:r>
                        <a:rPr lang="en-US" altLang="zh-CN" sz="1200" dirty="0"/>
                        <a:t>low</a:t>
                      </a:r>
                      <a:endParaRPr lang="zh-CN" altLang="en-US" sz="1200" dirty="0"/>
                    </a:p>
                  </a:txBody>
                  <a:tcPr/>
                </a:tc>
                <a:tc>
                  <a:txBody>
                    <a:bodyPr/>
                    <a:lstStyle/>
                    <a:p>
                      <a:r>
                        <a:rPr lang="en-GB" altLang="zh-CN" sz="1200" b="1" dirty="0">
                          <a:latin typeface="Times New Roman" panose="02020603050405020304" pitchFamily="18" charset="0"/>
                          <a:ea typeface="等线" panose="02010600030101010101" pitchFamily="2" charset="-122"/>
                        </a:rPr>
                        <a:t>0.07%~2.716%</a:t>
                      </a:r>
                      <a:endParaRPr lang="zh-CN" altLang="en-US" sz="1200" b="1" dirty="0"/>
                    </a:p>
                  </a:txBody>
                  <a:tcPr/>
                </a:tc>
                <a:extLst>
                  <a:ext uri="{0D108BD9-81ED-4DB2-BD59-A6C34878D82A}">
                    <a16:rowId xmlns:a16="http://schemas.microsoft.com/office/drawing/2014/main" val="4170414133"/>
                  </a:ext>
                </a:extLst>
              </a:tr>
              <a:tr h="139301">
                <a:tc vMerge="1">
                  <a:txBody>
                    <a:bodyPr/>
                    <a:lstStyle/>
                    <a:p>
                      <a:endParaRPr lang="zh-CN" altLang="en-US" dirty="0"/>
                    </a:p>
                  </a:txBody>
                  <a:tcPr/>
                </a:tc>
                <a:tc>
                  <a:txBody>
                    <a:bodyPr/>
                    <a:lstStyle/>
                    <a:p>
                      <a:r>
                        <a:rPr lang="en-US" altLang="zh-CN" sz="1200" dirty="0"/>
                        <a:t>medium</a:t>
                      </a:r>
                      <a:endParaRPr lang="zh-CN" altLang="en-US" sz="1200" dirty="0"/>
                    </a:p>
                  </a:txBody>
                  <a:tcPr/>
                </a:tc>
                <a:tc>
                  <a:txBody>
                    <a:bodyPr/>
                    <a:lstStyle/>
                    <a:p>
                      <a:r>
                        <a:rPr lang="en-GB" altLang="zh-CN" sz="1200" b="1" dirty="0">
                          <a:latin typeface="Times New Roman" panose="02020603050405020304" pitchFamily="18" charset="0"/>
                          <a:ea typeface="等线" panose="02010600030101010101" pitchFamily="2" charset="-122"/>
                        </a:rPr>
                        <a:t>0.388%~1.076%</a:t>
                      </a:r>
                      <a:endParaRPr lang="zh-CN" altLang="en-US" sz="1200" b="1" dirty="0"/>
                    </a:p>
                  </a:txBody>
                  <a:tcPr/>
                </a:tc>
                <a:extLst>
                  <a:ext uri="{0D108BD9-81ED-4DB2-BD59-A6C34878D82A}">
                    <a16:rowId xmlns:a16="http://schemas.microsoft.com/office/drawing/2014/main" val="2475535390"/>
                  </a:ext>
                </a:extLst>
              </a:tr>
              <a:tr h="232168">
                <a:tc>
                  <a:txBody>
                    <a:bodyPr/>
                    <a:lstStyle/>
                    <a:p>
                      <a:r>
                        <a:rPr lang="en-GB" altLang="zh-CN" sz="1200" dirty="0">
                          <a:latin typeface="Times New Roman" panose="02020603050405020304" pitchFamily="18" charset="0"/>
                          <a:ea typeface="等线" panose="02010600030101010101" pitchFamily="2" charset="-122"/>
                        </a:rPr>
                        <a:t>320ms LP-SS periodicity, 8 beams and 42 symbols LP-SS duration</a:t>
                      </a:r>
                      <a:endParaRPr lang="zh-CN" altLang="en-US" sz="12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dirty="0"/>
                        <a:t>Zero</a:t>
                      </a:r>
                      <a:endParaRPr lang="zh-CN" altLang="en-US" sz="1200" dirty="0"/>
                    </a:p>
                  </a:txBody>
                  <a:tcPr/>
                </a:tc>
                <a:tc>
                  <a:txBody>
                    <a:bodyPr/>
                    <a:lstStyle/>
                    <a:p>
                      <a:r>
                        <a:rPr lang="en-GB" altLang="zh-CN" sz="1200" b="1" dirty="0">
                          <a:latin typeface="Times New Roman" panose="02020603050405020304" pitchFamily="18" charset="0"/>
                          <a:ea typeface="等线" panose="02010600030101010101" pitchFamily="2" charset="-122"/>
                        </a:rPr>
                        <a:t>11.4%</a:t>
                      </a:r>
                      <a:endParaRPr lang="zh-CN" altLang="en-US" sz="1200" b="1" dirty="0"/>
                    </a:p>
                  </a:txBody>
                  <a:tcPr/>
                </a:tc>
                <a:extLst>
                  <a:ext uri="{0D108BD9-81ED-4DB2-BD59-A6C34878D82A}">
                    <a16:rowId xmlns:a16="http://schemas.microsoft.com/office/drawing/2014/main" val="2037532079"/>
                  </a:ext>
                </a:extLst>
              </a:tr>
              <a:tr h="232168">
                <a:tc gridSpan="3">
                  <a:txBody>
                    <a:bodyPr/>
                    <a:lstStyle/>
                    <a:p>
                      <a:r>
                        <a:rPr lang="en-US" altLang="zh-CN" sz="1200" b="1" dirty="0"/>
                        <a:t>Lower impact to the network power consumption is expected when LP-SS is transmitted FDM with NR SSB/SIB-1.</a:t>
                      </a:r>
                      <a:endParaRPr lang="zh-CN" altLang="en-US" sz="1200" b="1" dirty="0"/>
                    </a:p>
                  </a:txBody>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1200" dirty="0"/>
                    </a:p>
                  </a:txBody>
                  <a:tcPr/>
                </a:tc>
                <a:tc hMerge="1">
                  <a:txBody>
                    <a:bodyPr/>
                    <a:lstStyle/>
                    <a:p>
                      <a:endParaRPr lang="zh-CN" altLang="en-US" sz="1200" b="1" dirty="0"/>
                    </a:p>
                  </a:txBody>
                  <a:tcPr/>
                </a:tc>
                <a:extLst>
                  <a:ext uri="{0D108BD9-81ED-4DB2-BD59-A6C34878D82A}">
                    <a16:rowId xmlns:a16="http://schemas.microsoft.com/office/drawing/2014/main" val="3409023162"/>
                  </a:ext>
                </a:extLst>
              </a:tr>
            </a:tbl>
          </a:graphicData>
        </a:graphic>
      </p:graphicFrame>
      <p:sp>
        <p:nvSpPr>
          <p:cNvPr id="5" name="矩形 4">
            <a:extLst>
              <a:ext uri="{FF2B5EF4-FFF2-40B4-BE49-F238E27FC236}">
                <a16:creationId xmlns:a16="http://schemas.microsoft.com/office/drawing/2014/main" id="{EEF86062-F26E-4E34-8816-648A0DD4EF9C}"/>
              </a:ext>
            </a:extLst>
          </p:cNvPr>
          <p:cNvSpPr/>
          <p:nvPr/>
        </p:nvSpPr>
        <p:spPr>
          <a:xfrm>
            <a:off x="6597445" y="4634143"/>
            <a:ext cx="5073445" cy="1567701"/>
          </a:xfrm>
          <a:prstGeom prst="rect">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600" b="1" dirty="0">
                <a:solidFill>
                  <a:schemeClr val="tx1"/>
                </a:solidFill>
                <a:latin typeface="Times New Roman" panose="02020603050405020304" pitchFamily="18" charset="0"/>
                <a:cs typeface="Times New Roman" panose="02020603050405020304" pitchFamily="18" charset="0"/>
              </a:rPr>
              <a:t>Observation</a:t>
            </a:r>
          </a:p>
          <a:p>
            <a:pPr marL="285750" indent="-285750">
              <a:buFont typeface="Arial" panose="020B0604020202020204" pitchFamily="34" charset="0"/>
              <a:buChar char="•"/>
            </a:pPr>
            <a:r>
              <a:rPr lang="en-US" altLang="zh-CN" sz="1600" b="1" u="sng" dirty="0">
                <a:solidFill>
                  <a:schemeClr val="tx1"/>
                </a:solidFill>
                <a:latin typeface="Times New Roman" panose="02020603050405020304" pitchFamily="18" charset="0"/>
                <a:cs typeface="Times New Roman" panose="02020603050405020304" pitchFamily="18" charset="0"/>
              </a:rPr>
              <a:t>Network Overhead</a:t>
            </a:r>
            <a:r>
              <a:rPr lang="en-US" altLang="zh-CN" sz="1600" b="1" dirty="0">
                <a:solidFill>
                  <a:schemeClr val="tx1"/>
                </a:solidFill>
                <a:latin typeface="Times New Roman" panose="02020603050405020304" pitchFamily="18" charset="0"/>
                <a:cs typeface="Times New Roman" panose="02020603050405020304" pitchFamily="18" charset="0"/>
              </a:rPr>
              <a:t>: LP-WUS and LP-SS has marginal impact on the system resource overhead with PUSCH MSG3 as MIL target.</a:t>
            </a:r>
          </a:p>
          <a:p>
            <a:pPr marL="285750" indent="-285750">
              <a:buFont typeface="Arial" panose="020B0604020202020204" pitchFamily="34" charset="0"/>
              <a:buChar char="•"/>
            </a:pPr>
            <a:r>
              <a:rPr kumimoji="1" lang="en-US" altLang="zh-CN" sz="1600" b="1" u="sng" dirty="0">
                <a:solidFill>
                  <a:schemeClr val="tx1"/>
                </a:solidFill>
                <a:latin typeface="Times New Roman" panose="02020603050405020304" pitchFamily="18" charset="0"/>
                <a:cs typeface="Times New Roman" panose="02020603050405020304" pitchFamily="18" charset="0"/>
              </a:rPr>
              <a:t>Network Energy Consumption</a:t>
            </a:r>
            <a:r>
              <a:rPr kumimoji="1" lang="en-US" altLang="zh-CN" sz="1600" b="1" dirty="0">
                <a:solidFill>
                  <a:schemeClr val="tx1"/>
                </a:solidFill>
                <a:latin typeface="Times New Roman" panose="02020603050405020304" pitchFamily="18" charset="0"/>
                <a:cs typeface="Times New Roman" panose="02020603050405020304" pitchFamily="18" charset="0"/>
              </a:rPr>
              <a:t>: LP-SS has marginal impact on NW power consumption. </a:t>
            </a:r>
            <a:endParaRPr kumimoji="1" lang="zh-CN" altLang="en-US" sz="1600" dirty="0">
              <a:solidFill>
                <a:schemeClr val="tx1"/>
              </a:solidFill>
              <a:latin typeface="Times New Roman" panose="02020603050405020304" pitchFamily="18" charset="0"/>
              <a:cs typeface="Times New Roman" panose="02020603050405020304" pitchFamily="18" charset="0"/>
            </a:endParaRPr>
          </a:p>
        </p:txBody>
      </p:sp>
      <p:sp>
        <p:nvSpPr>
          <p:cNvPr id="10" name="矩形 9">
            <a:extLst>
              <a:ext uri="{FF2B5EF4-FFF2-40B4-BE49-F238E27FC236}">
                <a16:creationId xmlns:a16="http://schemas.microsoft.com/office/drawing/2014/main" id="{BC76765D-08A3-4050-841D-91DBA6055795}"/>
              </a:ext>
            </a:extLst>
          </p:cNvPr>
          <p:cNvSpPr/>
          <p:nvPr/>
        </p:nvSpPr>
        <p:spPr>
          <a:xfrm>
            <a:off x="8587243" y="6540414"/>
            <a:ext cx="3086312" cy="246221"/>
          </a:xfrm>
          <a:prstGeom prst="rect">
            <a:avLst/>
          </a:prstGeom>
        </p:spPr>
        <p:txBody>
          <a:bodyPr wrap="square">
            <a:spAutoFit/>
          </a:bodyPr>
          <a:lstStyle/>
          <a:p>
            <a:r>
              <a:rPr lang="en-US" altLang="zh-CN" sz="1000" dirty="0">
                <a:latin typeface="Times New Roman" panose="02020603050405020304" pitchFamily="18" charset="0"/>
                <a:ea typeface="等线" panose="02010600030101010101" pitchFamily="2" charset="-122"/>
              </a:rPr>
              <a:t>[1] R1-2308729, TR38.869v040,  section 9.1 Conclusion.</a:t>
            </a:r>
          </a:p>
        </p:txBody>
      </p:sp>
    </p:spTree>
    <p:extLst>
      <p:ext uri="{BB962C8B-B14F-4D97-AF65-F5344CB8AC3E}">
        <p14:creationId xmlns:p14="http://schemas.microsoft.com/office/powerpoint/2010/main" val="34851257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F531B2B3-B78A-4E24-BF25-2ECBE09534E5}"/>
              </a:ext>
            </a:extLst>
          </p:cNvPr>
          <p:cNvSpPr>
            <a:spLocks noGrp="1"/>
          </p:cNvSpPr>
          <p:nvPr>
            <p:ph type="body" sz="quarter" idx="61"/>
          </p:nvPr>
        </p:nvSpPr>
        <p:spPr>
          <a:xfrm>
            <a:off x="560744" y="280072"/>
            <a:ext cx="9907854" cy="456860"/>
          </a:xfrm>
        </p:spPr>
        <p:txBody>
          <a:bodyPr/>
          <a:lstStyle/>
          <a:p>
            <a:r>
              <a:rPr lang="en-US" dirty="0"/>
              <a:t>SI Output and Conclusion: Time and Frequency Error Tolerance</a:t>
            </a:r>
          </a:p>
        </p:txBody>
      </p:sp>
      <p:graphicFrame>
        <p:nvGraphicFramePr>
          <p:cNvPr id="7" name="表格 6">
            <a:extLst>
              <a:ext uri="{FF2B5EF4-FFF2-40B4-BE49-F238E27FC236}">
                <a16:creationId xmlns:a16="http://schemas.microsoft.com/office/drawing/2014/main" id="{333C63A3-891C-4A72-9394-02AFBC2C247D}"/>
              </a:ext>
            </a:extLst>
          </p:cNvPr>
          <p:cNvGraphicFramePr>
            <a:graphicFrameLocks noGrp="1"/>
          </p:cNvGraphicFramePr>
          <p:nvPr>
            <p:extLst>
              <p:ext uri="{D42A27DB-BD31-4B8C-83A1-F6EECF244321}">
                <p14:modId xmlns:p14="http://schemas.microsoft.com/office/powerpoint/2010/main" val="3494834877"/>
              </p:ext>
            </p:extLst>
          </p:nvPr>
        </p:nvGraphicFramePr>
        <p:xfrm>
          <a:off x="981049" y="3682111"/>
          <a:ext cx="10442667" cy="2079903"/>
        </p:xfrm>
        <a:graphic>
          <a:graphicData uri="http://schemas.openxmlformats.org/drawingml/2006/table">
            <a:tbl>
              <a:tblPr firstRow="1" bandRow="1">
                <a:tableStyleId>{5C22544A-7EE6-4342-B048-85BDC9FD1C3A}</a:tableStyleId>
              </a:tblPr>
              <a:tblGrid>
                <a:gridCol w="1576074">
                  <a:extLst>
                    <a:ext uri="{9D8B030D-6E8A-4147-A177-3AD203B41FA5}">
                      <a16:colId xmlns:a16="http://schemas.microsoft.com/office/drawing/2014/main" val="1086719922"/>
                    </a:ext>
                  </a:extLst>
                </a:gridCol>
                <a:gridCol w="3514302">
                  <a:extLst>
                    <a:ext uri="{9D8B030D-6E8A-4147-A177-3AD203B41FA5}">
                      <a16:colId xmlns:a16="http://schemas.microsoft.com/office/drawing/2014/main" val="2513648467"/>
                    </a:ext>
                  </a:extLst>
                </a:gridCol>
                <a:gridCol w="2425594">
                  <a:extLst>
                    <a:ext uri="{9D8B030D-6E8A-4147-A177-3AD203B41FA5}">
                      <a16:colId xmlns:a16="http://schemas.microsoft.com/office/drawing/2014/main" val="2517928307"/>
                    </a:ext>
                  </a:extLst>
                </a:gridCol>
                <a:gridCol w="2926697">
                  <a:extLst>
                    <a:ext uri="{9D8B030D-6E8A-4147-A177-3AD203B41FA5}">
                      <a16:colId xmlns:a16="http://schemas.microsoft.com/office/drawing/2014/main" val="1039177323"/>
                    </a:ext>
                  </a:extLst>
                </a:gridCol>
              </a:tblGrid>
              <a:tr h="314662">
                <a:tc>
                  <a:txBody>
                    <a:bodyPr/>
                    <a:lstStyle/>
                    <a:p>
                      <a:endParaRPr lang="zh-CN" altLang="en-US" sz="1400" dirty="0">
                        <a:latin typeface="Times New Roman" panose="02020603050405020304" pitchFamily="18" charset="0"/>
                        <a:cs typeface="Times New Roman" panose="02020603050405020304" pitchFamily="18" charset="0"/>
                      </a:endParaRPr>
                    </a:p>
                  </a:txBody>
                  <a:tcPr/>
                </a:tc>
                <a:tc>
                  <a:txBody>
                    <a:bodyPr/>
                    <a:lstStyle/>
                    <a:p>
                      <a:pPr algn="ctr"/>
                      <a:r>
                        <a:rPr lang="en-US" altLang="zh-CN" sz="1400" dirty="0">
                          <a:latin typeface="Times New Roman" panose="02020603050405020304" pitchFamily="18" charset="0"/>
                          <a:cs typeface="Times New Roman" panose="02020603050405020304" pitchFamily="18" charset="0"/>
                        </a:rPr>
                        <a:t>OOK (OOK-1/4)</a:t>
                      </a:r>
                      <a:r>
                        <a:rPr lang="en-US" altLang="zh-CN" sz="1400" baseline="30000" dirty="0">
                          <a:latin typeface="Times New Roman" panose="02020603050405020304" pitchFamily="18" charset="0"/>
                          <a:cs typeface="Times New Roman" panose="02020603050405020304" pitchFamily="18" charset="0"/>
                        </a:rPr>
                        <a:t>[2]</a:t>
                      </a:r>
                      <a:endParaRPr lang="zh-CN" altLang="en-US" sz="1400" baseline="30000" dirty="0">
                        <a:latin typeface="Times New Roman" panose="02020603050405020304" pitchFamily="18" charset="0"/>
                        <a:cs typeface="Times New Roman" panose="02020603050405020304" pitchFamily="18" charset="0"/>
                      </a:endParaRPr>
                    </a:p>
                  </a:txBody>
                  <a:tcPr/>
                </a:tc>
                <a:tc>
                  <a:txBody>
                    <a:bodyPr/>
                    <a:lstStyle/>
                    <a:p>
                      <a:pPr algn="ctr"/>
                      <a:r>
                        <a:rPr lang="en-US" altLang="zh-CN" sz="1400" dirty="0">
                          <a:latin typeface="Times New Roman" panose="02020603050405020304" pitchFamily="18" charset="0"/>
                          <a:cs typeface="Times New Roman" panose="02020603050405020304" pitchFamily="18" charset="0"/>
                        </a:rPr>
                        <a:t>FSK (FSK-2)</a:t>
                      </a:r>
                      <a:r>
                        <a:rPr lang="en-US" altLang="zh-CN" sz="1400" baseline="30000" dirty="0">
                          <a:latin typeface="Times New Roman" panose="02020603050405020304" pitchFamily="18" charset="0"/>
                          <a:cs typeface="Times New Roman" panose="02020603050405020304" pitchFamily="18" charset="0"/>
                        </a:rPr>
                        <a:t>[2]</a:t>
                      </a:r>
                      <a:endParaRPr lang="zh-CN" altLang="en-US" sz="1400" baseline="30000" dirty="0">
                        <a:latin typeface="Times New Roman" panose="02020603050405020304" pitchFamily="18" charset="0"/>
                        <a:cs typeface="Times New Roman" panose="02020603050405020304" pitchFamily="18" charset="0"/>
                      </a:endParaRPr>
                    </a:p>
                  </a:txBody>
                  <a:tcPr/>
                </a:tc>
                <a:tc>
                  <a:txBody>
                    <a:bodyPr/>
                    <a:lstStyle/>
                    <a:p>
                      <a:pPr algn="ctr"/>
                      <a:r>
                        <a:rPr lang="en-US" altLang="zh-CN" sz="1400" dirty="0">
                          <a:latin typeface="Times New Roman" panose="02020603050405020304" pitchFamily="18" charset="0"/>
                          <a:cs typeface="Times New Roman" panose="02020603050405020304" pitchFamily="18" charset="0"/>
                        </a:rPr>
                        <a:t>OFDM</a:t>
                      </a:r>
                      <a:r>
                        <a:rPr lang="en-US" altLang="zh-CN" sz="1400" baseline="30000" dirty="0">
                          <a:latin typeface="Times New Roman" panose="02020603050405020304" pitchFamily="18" charset="0"/>
                          <a:cs typeface="Times New Roman" panose="02020603050405020304" pitchFamily="18" charset="0"/>
                        </a:rPr>
                        <a:t>[2]</a:t>
                      </a:r>
                      <a:endParaRPr lang="zh-CN" altLang="en-US" sz="1400" baseline="300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2260755987"/>
                  </a:ext>
                </a:extLst>
              </a:tr>
              <a:tr h="965253">
                <a:tc>
                  <a:txBody>
                    <a:bodyPr/>
                    <a:lstStyle/>
                    <a:p>
                      <a:r>
                        <a:rPr lang="en-US" altLang="zh-CN" sz="1400" b="0" dirty="0">
                          <a:latin typeface="Times New Roman" panose="02020603050405020304" pitchFamily="18" charset="0"/>
                          <a:cs typeface="Times New Roman" panose="02020603050405020304" pitchFamily="18" charset="0"/>
                        </a:rPr>
                        <a:t>Timing Error Tolerance </a:t>
                      </a:r>
                      <a:endParaRPr lang="zh-CN" altLang="en-US" sz="1400" b="0" dirty="0">
                        <a:latin typeface="Times New Roman" panose="02020603050405020304" pitchFamily="18" charset="0"/>
                        <a:cs typeface="Times New Roman" panose="02020603050405020304" pitchFamily="18" charset="0"/>
                      </a:endParaRPr>
                    </a:p>
                  </a:txBody>
                  <a:tcPr/>
                </a:tc>
                <a:tc>
                  <a:txBody>
                    <a:bodyPr/>
                    <a:lstStyle/>
                    <a:p>
                      <a:pPr marL="285750" indent="-285750" algn="just">
                        <a:buFont typeface="Arial" panose="020B0604020202020204" pitchFamily="34" charset="0"/>
                        <a:buChar char="•"/>
                      </a:pPr>
                      <a:r>
                        <a:rPr lang="en-US" altLang="zh-CN" sz="1400" b="1" dirty="0">
                          <a:latin typeface="Times New Roman" panose="02020603050405020304" pitchFamily="18" charset="0"/>
                          <a:cs typeface="Times New Roman" panose="02020603050405020304" pitchFamily="18" charset="0"/>
                        </a:rPr>
                        <a:t>Moderate robustness</a:t>
                      </a:r>
                    </a:p>
                    <a:p>
                      <a:pPr marL="285750" indent="-285750" algn="just">
                        <a:buFont typeface="Arial" panose="020B0604020202020204" pitchFamily="34" charset="0"/>
                        <a:buChar char="•"/>
                      </a:pPr>
                      <a:r>
                        <a:rPr lang="en-US" altLang="zh-CN" sz="1400" dirty="0">
                          <a:latin typeface="Times New Roman" panose="02020603050405020304" pitchFamily="18" charset="0"/>
                          <a:cs typeface="Times New Roman" panose="02020603050405020304" pitchFamily="18" charset="0"/>
                        </a:rPr>
                        <a:t>&lt;=</a:t>
                      </a:r>
                      <a:r>
                        <a:rPr lang="en-US" altLang="zh-CN" sz="1400" b="1" dirty="0">
                          <a:latin typeface="Times New Roman" panose="02020603050405020304" pitchFamily="18" charset="0"/>
                          <a:cs typeface="Times New Roman" panose="02020603050405020304" pitchFamily="18" charset="0"/>
                        </a:rPr>
                        <a:t>5us</a:t>
                      </a:r>
                      <a:r>
                        <a:rPr lang="en-US" altLang="zh-CN" sz="1400" dirty="0">
                          <a:latin typeface="Times New Roman" panose="02020603050405020304" pitchFamily="18" charset="0"/>
                          <a:cs typeface="Times New Roman" panose="02020603050405020304" pitchFamily="18" charset="0"/>
                        </a:rPr>
                        <a:t> for OOK-1@30kHz</a:t>
                      </a:r>
                    </a:p>
                    <a:p>
                      <a:pPr marL="285750" indent="-285750" algn="just">
                        <a:buFont typeface="Arial" panose="020B0604020202020204" pitchFamily="34" charset="0"/>
                        <a:buChar char="•"/>
                      </a:pPr>
                      <a:r>
                        <a:rPr lang="en-US" altLang="zh-CN" sz="1400" b="1" dirty="0">
                          <a:latin typeface="Times New Roman" panose="02020603050405020304" pitchFamily="18" charset="0"/>
                          <a:cs typeface="Times New Roman" panose="02020603050405020304" pitchFamily="18" charset="0"/>
                        </a:rPr>
                        <a:t>&lt;=3 us </a:t>
                      </a:r>
                      <a:r>
                        <a:rPr lang="en-US" altLang="zh-CN" sz="1400" dirty="0">
                          <a:latin typeface="Times New Roman" panose="02020603050405020304" pitchFamily="18" charset="0"/>
                          <a:cs typeface="Times New Roman" panose="02020603050405020304" pitchFamily="18" charset="0"/>
                        </a:rPr>
                        <a:t>for OOK-4 M=2, &lt;=</a:t>
                      </a:r>
                      <a:r>
                        <a:rPr lang="en-US" altLang="zh-CN" sz="1400" b="1" dirty="0">
                          <a:latin typeface="Times New Roman" panose="02020603050405020304" pitchFamily="18" charset="0"/>
                          <a:cs typeface="Times New Roman" panose="02020603050405020304" pitchFamily="18" charset="0"/>
                        </a:rPr>
                        <a:t>1us</a:t>
                      </a:r>
                      <a:r>
                        <a:rPr lang="en-US" altLang="zh-CN" sz="1400" dirty="0">
                          <a:latin typeface="Times New Roman" panose="02020603050405020304" pitchFamily="18" charset="0"/>
                          <a:cs typeface="Times New Roman" panose="02020603050405020304" pitchFamily="18" charset="0"/>
                        </a:rPr>
                        <a:t> for OOK-4 M=4. </a:t>
                      </a:r>
                      <a:endParaRPr lang="zh-CN" altLang="en-US" sz="1400" dirty="0">
                        <a:latin typeface="Times New Roman" panose="02020603050405020304" pitchFamily="18" charset="0"/>
                        <a:cs typeface="Times New Roman" panose="02020603050405020304" pitchFamily="18" charset="0"/>
                      </a:endParaRPr>
                    </a:p>
                  </a:txBody>
                  <a:tcPr/>
                </a:tc>
                <a:tc>
                  <a:txBody>
                    <a:bodyPr/>
                    <a:lstStyle/>
                    <a:p>
                      <a:pPr marL="285750" indent="-285750" algn="just">
                        <a:buFont typeface="Arial" panose="020B0604020202020204" pitchFamily="34" charset="0"/>
                        <a:buChar char="•"/>
                      </a:pPr>
                      <a:r>
                        <a:rPr lang="en-US" altLang="zh-CN" sz="1400" b="1" dirty="0">
                          <a:latin typeface="Times New Roman" panose="02020603050405020304" pitchFamily="18" charset="0"/>
                          <a:cs typeface="Times New Roman" panose="02020603050405020304" pitchFamily="18" charset="0"/>
                        </a:rPr>
                        <a:t>Moderate robustness</a:t>
                      </a:r>
                      <a:endParaRPr lang="en-US" altLang="zh-CN" sz="1400" b="0" dirty="0">
                        <a:latin typeface="Times New Roman" panose="02020603050405020304" pitchFamily="18" charset="0"/>
                        <a:cs typeface="Times New Roman" panose="02020603050405020304" pitchFamily="18" charset="0"/>
                      </a:endParaRPr>
                    </a:p>
                    <a:p>
                      <a:pPr marL="285750" indent="-285750" algn="just">
                        <a:buFont typeface="Arial" panose="020B0604020202020204" pitchFamily="34" charset="0"/>
                        <a:buChar char="•"/>
                      </a:pPr>
                      <a:r>
                        <a:rPr lang="en-US" altLang="zh-CN" sz="1400" b="0" dirty="0">
                          <a:solidFill>
                            <a:schemeClr val="tx1"/>
                          </a:solidFill>
                          <a:latin typeface="Times New Roman" panose="02020603050405020304" pitchFamily="18" charset="0"/>
                          <a:cs typeface="Times New Roman" panose="02020603050405020304" pitchFamily="18" charset="0"/>
                        </a:rPr>
                        <a:t>&lt;=</a:t>
                      </a:r>
                      <a:r>
                        <a:rPr lang="en-US" altLang="zh-CN" sz="1400" b="1" dirty="0">
                          <a:solidFill>
                            <a:schemeClr val="tx1"/>
                          </a:solidFill>
                          <a:latin typeface="Times New Roman" panose="02020603050405020304" pitchFamily="18" charset="0"/>
                          <a:cs typeface="Times New Roman" panose="02020603050405020304" pitchFamily="18" charset="0"/>
                        </a:rPr>
                        <a:t>2us</a:t>
                      </a:r>
                      <a:r>
                        <a:rPr lang="en-US" altLang="zh-CN" sz="1400" b="0" dirty="0">
                          <a:solidFill>
                            <a:schemeClr val="tx1"/>
                          </a:solidFill>
                          <a:latin typeface="Times New Roman" panose="02020603050405020304" pitchFamily="18" charset="0"/>
                          <a:cs typeface="Times New Roman" panose="02020603050405020304" pitchFamily="18" charset="0"/>
                        </a:rPr>
                        <a:t> for FSK-2 M=1, &lt;=</a:t>
                      </a:r>
                      <a:r>
                        <a:rPr lang="en-US" altLang="zh-CN" sz="1400" b="1" dirty="0">
                          <a:solidFill>
                            <a:schemeClr val="tx1"/>
                          </a:solidFill>
                          <a:latin typeface="Times New Roman" panose="02020603050405020304" pitchFamily="18" charset="0"/>
                          <a:cs typeface="Times New Roman" panose="02020603050405020304" pitchFamily="18" charset="0"/>
                        </a:rPr>
                        <a:t>2/3</a:t>
                      </a:r>
                      <a:r>
                        <a:rPr lang="en-US" altLang="zh-CN" sz="1400" b="0" dirty="0">
                          <a:solidFill>
                            <a:schemeClr val="tx1"/>
                          </a:solidFill>
                          <a:latin typeface="Times New Roman" panose="02020603050405020304" pitchFamily="18" charset="0"/>
                          <a:cs typeface="Times New Roman" panose="02020603050405020304" pitchFamily="18" charset="0"/>
                        </a:rPr>
                        <a:t> us for FSK-2 M=2. </a:t>
                      </a:r>
                    </a:p>
                  </a:txBody>
                  <a:tcPr/>
                </a:tc>
                <a:tc>
                  <a:txBody>
                    <a:bodyPr/>
                    <a:lstStyle/>
                    <a:p>
                      <a:pPr marL="285750" indent="-285750" algn="just">
                        <a:buFont typeface="Arial" panose="020B0604020202020204" pitchFamily="34" charset="0"/>
                        <a:buChar char="•"/>
                      </a:pPr>
                      <a:r>
                        <a:rPr lang="en-US" altLang="zh-CN" sz="1400" b="1" dirty="0">
                          <a:solidFill>
                            <a:schemeClr val="tx1"/>
                          </a:solidFill>
                          <a:latin typeface="Times New Roman" panose="02020603050405020304" pitchFamily="18" charset="0"/>
                          <a:cs typeface="Times New Roman" panose="02020603050405020304" pitchFamily="18" charset="0"/>
                        </a:rPr>
                        <a:t>Tolerance to timing error varies with sliding window size</a:t>
                      </a:r>
                      <a:r>
                        <a:rPr lang="en-US" altLang="zh-CN" sz="1400" b="0" dirty="0">
                          <a:solidFill>
                            <a:schemeClr val="tx1"/>
                          </a:solidFill>
                          <a:latin typeface="Times New Roman" panose="02020603050405020304" pitchFamily="18" charset="0"/>
                          <a:cs typeface="Times New Roman" panose="02020603050405020304" pitchFamily="18" charset="0"/>
                        </a:rPr>
                        <a:t>, e.g., up to 4us but requires sliding window at receiver -&gt; increased power consumption</a:t>
                      </a:r>
                    </a:p>
                  </a:txBody>
                  <a:tcPr/>
                </a:tc>
                <a:extLst>
                  <a:ext uri="{0D108BD9-81ED-4DB2-BD59-A6C34878D82A}">
                    <a16:rowId xmlns:a16="http://schemas.microsoft.com/office/drawing/2014/main" val="2946833077"/>
                  </a:ext>
                </a:extLst>
              </a:tr>
              <a:tr h="607001">
                <a:tc>
                  <a:txBody>
                    <a:bodyPr/>
                    <a:lstStyle/>
                    <a:p>
                      <a:r>
                        <a:rPr lang="en-US" altLang="zh-CN" sz="1400" b="0" dirty="0">
                          <a:latin typeface="Times New Roman" panose="02020603050405020304" pitchFamily="18" charset="0"/>
                          <a:cs typeface="Times New Roman" panose="02020603050405020304" pitchFamily="18" charset="0"/>
                        </a:rPr>
                        <a:t>Frequency Error Tolerance</a:t>
                      </a:r>
                      <a:endParaRPr lang="zh-CN" altLang="en-US" sz="1400" b="0" dirty="0">
                        <a:latin typeface="Times New Roman" panose="02020603050405020304" pitchFamily="18" charset="0"/>
                        <a:cs typeface="Times New Roman" panose="02020603050405020304" pitchFamily="18" charset="0"/>
                      </a:endParaRPr>
                    </a:p>
                  </a:txBody>
                  <a:tcPr/>
                </a:tc>
                <a:tc>
                  <a:txBody>
                    <a:bodyPr/>
                    <a:lstStyle/>
                    <a:p>
                      <a:pPr marL="285750" indent="-285750" algn="just">
                        <a:buFont typeface="Arial" panose="020B0604020202020204" pitchFamily="34" charset="0"/>
                        <a:buChar char="•"/>
                      </a:pPr>
                      <a:r>
                        <a:rPr lang="en-GB" sz="1400" b="1" kern="1200" dirty="0">
                          <a:solidFill>
                            <a:schemeClr val="tx1"/>
                          </a:solidFill>
                          <a:effectLst/>
                          <a:latin typeface="Times New Roman" panose="02020603050405020304" pitchFamily="18" charset="0"/>
                          <a:ea typeface="+mn-ea"/>
                          <a:cs typeface="Times New Roman" panose="02020603050405020304" pitchFamily="18" charset="0"/>
                        </a:rPr>
                        <a:t>The most robust</a:t>
                      </a:r>
                    </a:p>
                    <a:p>
                      <a:pPr marL="285750" indent="-285750" algn="just">
                        <a:buFont typeface="Arial" panose="020B0604020202020204" pitchFamily="34" charset="0"/>
                        <a:buChar char="•"/>
                      </a:pPr>
                      <a:r>
                        <a:rPr lang="en-GB" altLang="zh-CN" sz="1400" b="0" kern="1200" dirty="0">
                          <a:solidFill>
                            <a:schemeClr val="tx1"/>
                          </a:solidFill>
                          <a:effectLst/>
                          <a:latin typeface="Times New Roman" panose="02020603050405020304" pitchFamily="18" charset="0"/>
                          <a:ea typeface="+mn-ea"/>
                          <a:cs typeface="Times New Roman" panose="02020603050405020304" pitchFamily="18" charset="0"/>
                        </a:rPr>
                        <a:t>800kHz for OOK-4 M=4</a:t>
                      </a:r>
                      <a:endParaRPr lang="zh-CN" altLang="en-US" sz="1400" b="0" dirty="0">
                        <a:solidFill>
                          <a:schemeClr val="tx1"/>
                        </a:solidFill>
                        <a:latin typeface="Times New Roman" panose="02020603050405020304" pitchFamily="18" charset="0"/>
                        <a:cs typeface="Times New Roman" panose="02020603050405020304" pitchFamily="18" charset="0"/>
                      </a:endParaRPr>
                    </a:p>
                  </a:txBody>
                  <a:tcPr/>
                </a:tc>
                <a:tc>
                  <a:txBody>
                    <a:bodyPr/>
                    <a:lstStyle/>
                    <a:p>
                      <a:pPr marL="285750" indent="-285750" algn="just">
                        <a:buFont typeface="Arial" panose="020B0604020202020204" pitchFamily="34" charset="0"/>
                        <a:buChar char="•"/>
                      </a:pPr>
                      <a:r>
                        <a:rPr lang="en-US" altLang="zh-CN" sz="1400" b="1" dirty="0">
                          <a:solidFill>
                            <a:schemeClr val="tx1"/>
                          </a:solidFill>
                          <a:latin typeface="Times New Roman" panose="02020603050405020304" pitchFamily="18" charset="0"/>
                          <a:cs typeface="Times New Roman" panose="02020603050405020304" pitchFamily="18" charset="0"/>
                        </a:rPr>
                        <a:t>Good robustness</a:t>
                      </a:r>
                    </a:p>
                    <a:p>
                      <a:pPr marL="285750" indent="-285750" algn="just">
                        <a:buFont typeface="Arial" panose="020B0604020202020204" pitchFamily="34" charset="0"/>
                        <a:buChar char="•"/>
                      </a:pPr>
                      <a:r>
                        <a:rPr lang="en-US" altLang="zh-CN" sz="1400" b="0" dirty="0">
                          <a:solidFill>
                            <a:schemeClr val="tx1"/>
                          </a:solidFill>
                          <a:latin typeface="Times New Roman" panose="02020603050405020304" pitchFamily="18" charset="0"/>
                          <a:cs typeface="Times New Roman" panose="02020603050405020304" pitchFamily="18" charset="0"/>
                        </a:rPr>
                        <a:t>200kHz for M=2</a:t>
                      </a:r>
                      <a:endParaRPr lang="zh-CN" altLang="en-US" sz="1400" b="0" dirty="0">
                        <a:solidFill>
                          <a:schemeClr val="tx1"/>
                        </a:solidFill>
                        <a:latin typeface="Times New Roman" panose="02020603050405020304" pitchFamily="18" charset="0"/>
                        <a:cs typeface="Times New Roman" panose="02020603050405020304" pitchFamily="18" charset="0"/>
                      </a:endParaRPr>
                    </a:p>
                  </a:txBody>
                  <a:tcPr/>
                </a:tc>
                <a:tc>
                  <a:txBody>
                    <a:bodyPr/>
                    <a:lstStyle/>
                    <a:p>
                      <a:pPr marL="285750" indent="-285750" algn="just">
                        <a:buFont typeface="Arial" panose="020B0604020202020204" pitchFamily="34" charset="0"/>
                        <a:buChar char="•"/>
                      </a:pPr>
                      <a:r>
                        <a:rPr lang="en-US" altLang="zh-CN" sz="1400" b="1" dirty="0">
                          <a:solidFill>
                            <a:schemeClr val="tx1"/>
                          </a:solidFill>
                          <a:latin typeface="Times New Roman" panose="02020603050405020304" pitchFamily="18" charset="0"/>
                          <a:cs typeface="Times New Roman" panose="02020603050405020304" pitchFamily="18" charset="0"/>
                        </a:rPr>
                        <a:t>Less robustness</a:t>
                      </a:r>
                    </a:p>
                    <a:p>
                      <a:pPr marL="285750" indent="-285750" algn="just">
                        <a:buFont typeface="Arial" panose="020B0604020202020204" pitchFamily="34" charset="0"/>
                        <a:buChar char="•"/>
                      </a:pPr>
                      <a:r>
                        <a:rPr lang="en-US" altLang="zh-CN" sz="1400" b="0" dirty="0">
                          <a:solidFill>
                            <a:schemeClr val="tx1"/>
                          </a:solidFill>
                          <a:latin typeface="Times New Roman" panose="02020603050405020304" pitchFamily="18" charset="0"/>
                          <a:cs typeface="Times New Roman" panose="02020603050405020304" pitchFamily="18" charset="0"/>
                        </a:rPr>
                        <a:t>26kHz</a:t>
                      </a:r>
                      <a:endParaRPr lang="zh-CN" altLang="en-US" sz="1400" b="0" dirty="0">
                        <a:solidFill>
                          <a:schemeClr val="tx1"/>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563186294"/>
                  </a:ext>
                </a:extLst>
              </a:tr>
            </a:tbl>
          </a:graphicData>
        </a:graphic>
      </p:graphicFrame>
      <p:sp>
        <p:nvSpPr>
          <p:cNvPr id="27" name="矩形 26">
            <a:extLst>
              <a:ext uri="{FF2B5EF4-FFF2-40B4-BE49-F238E27FC236}">
                <a16:creationId xmlns:a16="http://schemas.microsoft.com/office/drawing/2014/main" id="{71E0B164-B417-4BB5-BB96-D506E23F8CFC}"/>
              </a:ext>
            </a:extLst>
          </p:cNvPr>
          <p:cNvSpPr/>
          <p:nvPr/>
        </p:nvSpPr>
        <p:spPr>
          <a:xfrm>
            <a:off x="560744" y="3352792"/>
            <a:ext cx="8662466" cy="338554"/>
          </a:xfrm>
          <a:prstGeom prst="rect">
            <a:avLst/>
          </a:prstGeom>
        </p:spPr>
        <p:txBody>
          <a:bodyPr wrap="square">
            <a:spAutoFit/>
          </a:bodyPr>
          <a:lstStyle/>
          <a:p>
            <a:pPr marL="285750" indent="-285750">
              <a:spcAft>
                <a:spcPts val="600"/>
              </a:spcAft>
              <a:buFont typeface="Arial" panose="020B0604020202020204" pitchFamily="34" charset="0"/>
              <a:buChar char="•"/>
            </a:pPr>
            <a:r>
              <a:rPr lang="en-US" altLang="zh-CN" sz="1600" b="1" dirty="0">
                <a:latin typeface="Times New Roman" panose="02020603050405020304" pitchFamily="18" charset="0"/>
                <a:cs typeface="Times New Roman" panose="02020603050405020304" pitchFamily="18" charset="0"/>
              </a:rPr>
              <a:t>Comparison on OOK, FSK, and OFDM</a:t>
            </a:r>
            <a:endParaRPr lang="en-US" altLang="zh-CN" sz="1600" b="1" baseline="30000" dirty="0">
              <a:latin typeface="Times New Roman" panose="02020603050405020304" pitchFamily="18" charset="0"/>
              <a:cs typeface="Times New Roman" panose="02020603050405020304" pitchFamily="18" charset="0"/>
            </a:endParaRPr>
          </a:p>
        </p:txBody>
      </p:sp>
      <p:grpSp>
        <p:nvGrpSpPr>
          <p:cNvPr id="35" name="组合 34">
            <a:extLst>
              <a:ext uri="{FF2B5EF4-FFF2-40B4-BE49-F238E27FC236}">
                <a16:creationId xmlns:a16="http://schemas.microsoft.com/office/drawing/2014/main" id="{51A8A46C-8A40-4EBE-97D8-EEB8941CFC66}"/>
              </a:ext>
            </a:extLst>
          </p:cNvPr>
          <p:cNvGrpSpPr/>
          <p:nvPr/>
        </p:nvGrpSpPr>
        <p:grpSpPr>
          <a:xfrm>
            <a:off x="560744" y="1414703"/>
            <a:ext cx="5356747" cy="1841961"/>
            <a:chOff x="1181984" y="4891333"/>
            <a:chExt cx="5356747" cy="1841961"/>
          </a:xfrm>
        </p:grpSpPr>
        <p:sp>
          <p:nvSpPr>
            <p:cNvPr id="36" name="任意多边形: 形状 35">
              <a:extLst>
                <a:ext uri="{FF2B5EF4-FFF2-40B4-BE49-F238E27FC236}">
                  <a16:creationId xmlns:a16="http://schemas.microsoft.com/office/drawing/2014/main" id="{E676DC26-9073-41ED-AA67-F7BEC8B9F793}"/>
                </a:ext>
              </a:extLst>
            </p:cNvPr>
            <p:cNvSpPr/>
            <p:nvPr/>
          </p:nvSpPr>
          <p:spPr>
            <a:xfrm>
              <a:off x="1627246" y="5046487"/>
              <a:ext cx="4911485" cy="1686807"/>
            </a:xfrm>
            <a:custGeom>
              <a:avLst/>
              <a:gdLst>
                <a:gd name="connsiteX0" fmla="*/ 0 w 4465319"/>
                <a:gd name="connsiteY0" fmla="*/ 0 h 1395412"/>
                <a:gd name="connsiteX1" fmla="*/ 4465319 w 4465319"/>
                <a:gd name="connsiteY1" fmla="*/ 0 h 1395412"/>
                <a:gd name="connsiteX2" fmla="*/ 4465319 w 4465319"/>
                <a:gd name="connsiteY2" fmla="*/ 1395412 h 1395412"/>
                <a:gd name="connsiteX3" fmla="*/ 0 w 4465319"/>
                <a:gd name="connsiteY3" fmla="*/ 1395412 h 1395412"/>
                <a:gd name="connsiteX4" fmla="*/ 0 w 4465319"/>
                <a:gd name="connsiteY4" fmla="*/ 0 h 13954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65319" h="1395412">
                  <a:moveTo>
                    <a:pt x="0" y="0"/>
                  </a:moveTo>
                  <a:lnTo>
                    <a:pt x="4465319" y="0"/>
                  </a:lnTo>
                  <a:lnTo>
                    <a:pt x="4465319" y="1395412"/>
                  </a:lnTo>
                  <a:lnTo>
                    <a:pt x="0" y="1395412"/>
                  </a:lnTo>
                  <a:lnTo>
                    <a:pt x="0" y="0"/>
                  </a:lnTo>
                  <a:close/>
                </a:path>
              </a:pathLst>
            </a:custGeom>
          </p:spPr>
          <p:style>
            <a:lnRef idx="1">
              <a:schemeClr val="accent1">
                <a:hueOff val="0"/>
                <a:satOff val="0"/>
                <a:lumOff val="0"/>
                <a:alphaOff val="0"/>
              </a:schemeClr>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945159" tIns="236220" rIns="236220" bIns="236220" numCol="1" spcCol="1270" anchor="ctr" anchorCtr="0">
              <a:noAutofit/>
            </a:bodyPr>
            <a:lstStyle/>
            <a:p>
              <a:pPr marL="0" lvl="0" indent="0" algn="l" defTabSz="2755900">
                <a:lnSpc>
                  <a:spcPct val="90000"/>
                </a:lnSpc>
                <a:spcBef>
                  <a:spcPct val="0"/>
                </a:spcBef>
                <a:spcAft>
                  <a:spcPct val="35000"/>
                </a:spcAft>
                <a:buNone/>
              </a:pPr>
              <a:endParaRPr lang="en-US" sz="1200" kern="1200" dirty="0">
                <a:latin typeface="Times New Roman" panose="02020603050405020304" pitchFamily="18" charset="0"/>
                <a:cs typeface="Times New Roman" panose="02020603050405020304" pitchFamily="18" charset="0"/>
              </a:endParaRPr>
            </a:p>
          </p:txBody>
        </p:sp>
        <p:sp>
          <p:nvSpPr>
            <p:cNvPr id="37" name="矩形 36">
              <a:extLst>
                <a:ext uri="{FF2B5EF4-FFF2-40B4-BE49-F238E27FC236}">
                  <a16:creationId xmlns:a16="http://schemas.microsoft.com/office/drawing/2014/main" id="{05DA82EB-54D9-4990-B7FC-587C11894BE7}"/>
                </a:ext>
              </a:extLst>
            </p:cNvPr>
            <p:cNvSpPr/>
            <p:nvPr/>
          </p:nvSpPr>
          <p:spPr>
            <a:xfrm>
              <a:off x="1227750" y="4891333"/>
              <a:ext cx="4034501" cy="434431"/>
            </a:xfrm>
            <a:prstGeom prst="rect">
              <a:avLst/>
            </a:prstGeom>
            <a:solidFill>
              <a:schemeClr val="accent5">
                <a:lumMod val="20000"/>
                <a:lumOff val="80000"/>
              </a:schemeClr>
            </a:solidFill>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38" name="文本框 37">
              <a:extLst>
                <a:ext uri="{FF2B5EF4-FFF2-40B4-BE49-F238E27FC236}">
                  <a16:creationId xmlns:a16="http://schemas.microsoft.com/office/drawing/2014/main" id="{3BA7990B-C167-4069-8773-91C27CBB6333}"/>
                </a:ext>
              </a:extLst>
            </p:cNvPr>
            <p:cNvSpPr txBox="1"/>
            <p:nvPr/>
          </p:nvSpPr>
          <p:spPr>
            <a:xfrm>
              <a:off x="1181984" y="4913617"/>
              <a:ext cx="4230710" cy="338554"/>
            </a:xfrm>
            <a:prstGeom prst="rect">
              <a:avLst/>
            </a:prstGeom>
            <a:noFill/>
          </p:spPr>
          <p:txBody>
            <a:bodyPr wrap="none" rtlCol="0">
              <a:spAutoFit/>
            </a:bodyPr>
            <a:lstStyle/>
            <a:p>
              <a:r>
                <a:rPr lang="en-US" sz="1600" b="1" dirty="0">
                  <a:latin typeface="Times New Roman" panose="02020603050405020304" pitchFamily="18" charset="0"/>
                  <a:cs typeface="Times New Roman" panose="02020603050405020304" pitchFamily="18" charset="0"/>
                </a:rPr>
                <a:t>RAN 1 Conclusion for time error tolerance </a:t>
              </a:r>
              <a:r>
                <a:rPr lang="en-US" sz="1600" b="1" baseline="30000" dirty="0">
                  <a:latin typeface="Times New Roman" panose="02020603050405020304" pitchFamily="18" charset="0"/>
                  <a:cs typeface="Times New Roman" panose="02020603050405020304" pitchFamily="18" charset="0"/>
                </a:rPr>
                <a:t>[1]</a:t>
              </a:r>
            </a:p>
          </p:txBody>
        </p:sp>
      </p:grpSp>
      <p:grpSp>
        <p:nvGrpSpPr>
          <p:cNvPr id="39" name="组合 38">
            <a:extLst>
              <a:ext uri="{FF2B5EF4-FFF2-40B4-BE49-F238E27FC236}">
                <a16:creationId xmlns:a16="http://schemas.microsoft.com/office/drawing/2014/main" id="{6018EF6D-8E6F-4F22-B961-413ACD80B4F3}"/>
              </a:ext>
            </a:extLst>
          </p:cNvPr>
          <p:cNvGrpSpPr/>
          <p:nvPr/>
        </p:nvGrpSpPr>
        <p:grpSpPr>
          <a:xfrm>
            <a:off x="6202383" y="1436987"/>
            <a:ext cx="5356747" cy="1841961"/>
            <a:chOff x="1181984" y="4891333"/>
            <a:chExt cx="5356747" cy="1841961"/>
          </a:xfrm>
        </p:grpSpPr>
        <p:sp>
          <p:nvSpPr>
            <p:cNvPr id="40" name="任意多边形: 形状 39">
              <a:extLst>
                <a:ext uri="{FF2B5EF4-FFF2-40B4-BE49-F238E27FC236}">
                  <a16:creationId xmlns:a16="http://schemas.microsoft.com/office/drawing/2014/main" id="{54B63E37-7CD0-400B-BC57-46699CA7FBF9}"/>
                </a:ext>
              </a:extLst>
            </p:cNvPr>
            <p:cNvSpPr/>
            <p:nvPr/>
          </p:nvSpPr>
          <p:spPr>
            <a:xfrm>
              <a:off x="1627246" y="5046487"/>
              <a:ext cx="4911485" cy="1686807"/>
            </a:xfrm>
            <a:custGeom>
              <a:avLst/>
              <a:gdLst>
                <a:gd name="connsiteX0" fmla="*/ 0 w 4465319"/>
                <a:gd name="connsiteY0" fmla="*/ 0 h 1395412"/>
                <a:gd name="connsiteX1" fmla="*/ 4465319 w 4465319"/>
                <a:gd name="connsiteY1" fmla="*/ 0 h 1395412"/>
                <a:gd name="connsiteX2" fmla="*/ 4465319 w 4465319"/>
                <a:gd name="connsiteY2" fmla="*/ 1395412 h 1395412"/>
                <a:gd name="connsiteX3" fmla="*/ 0 w 4465319"/>
                <a:gd name="connsiteY3" fmla="*/ 1395412 h 1395412"/>
                <a:gd name="connsiteX4" fmla="*/ 0 w 4465319"/>
                <a:gd name="connsiteY4" fmla="*/ 0 h 13954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65319" h="1395412">
                  <a:moveTo>
                    <a:pt x="0" y="0"/>
                  </a:moveTo>
                  <a:lnTo>
                    <a:pt x="4465319" y="0"/>
                  </a:lnTo>
                  <a:lnTo>
                    <a:pt x="4465319" y="1395412"/>
                  </a:lnTo>
                  <a:lnTo>
                    <a:pt x="0" y="1395412"/>
                  </a:lnTo>
                  <a:lnTo>
                    <a:pt x="0" y="0"/>
                  </a:lnTo>
                  <a:close/>
                </a:path>
              </a:pathLst>
            </a:custGeom>
          </p:spPr>
          <p:style>
            <a:lnRef idx="1">
              <a:schemeClr val="accent1">
                <a:hueOff val="0"/>
                <a:satOff val="0"/>
                <a:lumOff val="0"/>
                <a:alphaOff val="0"/>
              </a:schemeClr>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945159" tIns="236220" rIns="236220" bIns="236220" numCol="1" spcCol="1270" anchor="ctr" anchorCtr="0">
              <a:noAutofit/>
            </a:bodyPr>
            <a:lstStyle/>
            <a:p>
              <a:pPr marL="0" lvl="0" indent="0" algn="l" defTabSz="2755900">
                <a:lnSpc>
                  <a:spcPct val="90000"/>
                </a:lnSpc>
                <a:spcBef>
                  <a:spcPct val="0"/>
                </a:spcBef>
                <a:spcAft>
                  <a:spcPct val="35000"/>
                </a:spcAft>
                <a:buNone/>
              </a:pPr>
              <a:endParaRPr lang="en-US" sz="6200" kern="1200" dirty="0"/>
            </a:p>
          </p:txBody>
        </p:sp>
        <p:sp>
          <p:nvSpPr>
            <p:cNvPr id="41" name="矩形 40">
              <a:extLst>
                <a:ext uri="{FF2B5EF4-FFF2-40B4-BE49-F238E27FC236}">
                  <a16:creationId xmlns:a16="http://schemas.microsoft.com/office/drawing/2014/main" id="{7A6D8FDE-40D3-4717-A0F6-5FBB3C7046F6}"/>
                </a:ext>
              </a:extLst>
            </p:cNvPr>
            <p:cNvSpPr/>
            <p:nvPr/>
          </p:nvSpPr>
          <p:spPr>
            <a:xfrm>
              <a:off x="1227749" y="4891333"/>
              <a:ext cx="4372865" cy="434431"/>
            </a:xfrm>
            <a:prstGeom prst="rect">
              <a:avLst/>
            </a:prstGeom>
            <a:solidFill>
              <a:schemeClr val="accent5">
                <a:lumMod val="20000"/>
                <a:lumOff val="80000"/>
              </a:schemeClr>
            </a:solidFill>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42" name="文本框 41">
              <a:extLst>
                <a:ext uri="{FF2B5EF4-FFF2-40B4-BE49-F238E27FC236}">
                  <a16:creationId xmlns:a16="http://schemas.microsoft.com/office/drawing/2014/main" id="{C0D3CFA2-9DEE-4944-BA09-A2DE7790CB56}"/>
                </a:ext>
              </a:extLst>
            </p:cNvPr>
            <p:cNvSpPr txBox="1"/>
            <p:nvPr/>
          </p:nvSpPr>
          <p:spPr>
            <a:xfrm>
              <a:off x="1181984" y="4913617"/>
              <a:ext cx="4664610" cy="338554"/>
            </a:xfrm>
            <a:prstGeom prst="rect">
              <a:avLst/>
            </a:prstGeom>
            <a:noFill/>
          </p:spPr>
          <p:txBody>
            <a:bodyPr wrap="none" rtlCol="0">
              <a:spAutoFit/>
            </a:bodyPr>
            <a:lstStyle/>
            <a:p>
              <a:r>
                <a:rPr lang="en-US" sz="1600" b="1" dirty="0">
                  <a:latin typeface="Times New Roman" panose="02020603050405020304" pitchFamily="18" charset="0"/>
                  <a:cs typeface="Times New Roman" panose="02020603050405020304" pitchFamily="18" charset="0"/>
                </a:rPr>
                <a:t>RAN1 Conclusion for frequency error tolerance </a:t>
              </a:r>
              <a:r>
                <a:rPr lang="en-US" sz="1600" b="1" baseline="30000" dirty="0">
                  <a:latin typeface="Times New Roman" panose="02020603050405020304" pitchFamily="18" charset="0"/>
                  <a:cs typeface="Times New Roman" panose="02020603050405020304" pitchFamily="18" charset="0"/>
                </a:rPr>
                <a:t>[1]</a:t>
              </a:r>
            </a:p>
          </p:txBody>
        </p:sp>
      </p:grpSp>
      <p:sp>
        <p:nvSpPr>
          <p:cNvPr id="15" name="矩形 14">
            <a:extLst>
              <a:ext uri="{FF2B5EF4-FFF2-40B4-BE49-F238E27FC236}">
                <a16:creationId xmlns:a16="http://schemas.microsoft.com/office/drawing/2014/main" id="{7C87C117-B7D4-4FEB-8A79-F96F65E86038}"/>
              </a:ext>
            </a:extLst>
          </p:cNvPr>
          <p:cNvSpPr/>
          <p:nvPr/>
        </p:nvSpPr>
        <p:spPr>
          <a:xfrm>
            <a:off x="1006006" y="1871669"/>
            <a:ext cx="4839317" cy="1384995"/>
          </a:xfrm>
          <a:prstGeom prst="rect">
            <a:avLst/>
          </a:prstGeom>
        </p:spPr>
        <p:txBody>
          <a:bodyPr wrap="square">
            <a:spAutoFit/>
          </a:bodyPr>
          <a:lstStyle/>
          <a:p>
            <a:pPr marL="342900" lvl="0" indent="-342900" fontAlgn="base">
              <a:spcAft>
                <a:spcPts val="0"/>
              </a:spcAft>
              <a:buFont typeface="Symbol" panose="05050102010706020507" pitchFamily="18" charset="2"/>
              <a:buChar char=""/>
            </a:pPr>
            <a:r>
              <a:rPr lang="en-US" sz="1400" dirty="0">
                <a:latin typeface="Times New Roman" panose="02020603050405020304" pitchFamily="18" charset="0"/>
                <a:ea typeface="Malgun Gothic" panose="020B0503020000020004" pitchFamily="34" charset="-127"/>
                <a:cs typeface="Times New Roman" panose="02020603050405020304" pitchFamily="18" charset="0"/>
              </a:rPr>
              <a:t>OOK/FSK waveform with longer time segment and with a single or multiple frequency segments is comparable (0 us) or more robust (by 4us) to timing error than waveform with shorter time segment.  </a:t>
            </a:r>
            <a:endParaRPr lang="en-US" sz="1400" dirty="0">
              <a:latin typeface="Times New Roman" panose="02020603050405020304" pitchFamily="18" charset="0"/>
              <a:cs typeface="Times New Roman" panose="02020603050405020304" pitchFamily="18" charset="0"/>
            </a:endParaRPr>
          </a:p>
          <a:p>
            <a:pPr marL="342900" lvl="0" indent="-342900" fontAlgn="base">
              <a:spcAft>
                <a:spcPts val="0"/>
              </a:spcAft>
              <a:buFont typeface="Symbol" panose="05050102010706020507" pitchFamily="18" charset="2"/>
              <a:buChar char=""/>
            </a:pPr>
            <a:r>
              <a:rPr lang="en-US" sz="1400" dirty="0">
                <a:latin typeface="Times New Roman" panose="02020603050405020304" pitchFamily="18" charset="0"/>
                <a:ea typeface="Malgun Gothic" panose="020B0503020000020004" pitchFamily="34" charset="-127"/>
                <a:cs typeface="Times New Roman" panose="02020603050405020304" pitchFamily="18" charset="0"/>
              </a:rPr>
              <a:t>OFDMA: tolerate timing error up to 4us if proper sliding window size is assumed by a receiver.</a:t>
            </a:r>
            <a:endParaRPr lang="en-US" sz="1400" dirty="0">
              <a:effectLst/>
              <a:latin typeface="Times New Roman" panose="02020603050405020304" pitchFamily="18" charset="0"/>
              <a:cs typeface="Times New Roman" panose="02020603050405020304" pitchFamily="18" charset="0"/>
            </a:endParaRPr>
          </a:p>
        </p:txBody>
      </p:sp>
      <p:sp>
        <p:nvSpPr>
          <p:cNvPr id="16" name="矩形 15">
            <a:extLst>
              <a:ext uri="{FF2B5EF4-FFF2-40B4-BE49-F238E27FC236}">
                <a16:creationId xmlns:a16="http://schemas.microsoft.com/office/drawing/2014/main" id="{6ACC8CE8-01C1-4A80-905C-0E3334B8C109}"/>
              </a:ext>
            </a:extLst>
          </p:cNvPr>
          <p:cNvSpPr/>
          <p:nvPr/>
        </p:nvSpPr>
        <p:spPr>
          <a:xfrm>
            <a:off x="6647645" y="2004287"/>
            <a:ext cx="4610474" cy="1169551"/>
          </a:xfrm>
          <a:prstGeom prst="rect">
            <a:avLst/>
          </a:prstGeom>
        </p:spPr>
        <p:txBody>
          <a:bodyPr wrap="square">
            <a:spAutoFit/>
          </a:bodyPr>
          <a:lstStyle/>
          <a:p>
            <a:pPr marL="285750" indent="-285750" algn="just">
              <a:buFont typeface="Arial" panose="020B0604020202020204" pitchFamily="34" charset="0"/>
              <a:buChar char="•"/>
            </a:pPr>
            <a:r>
              <a:rPr lang="en-US" sz="1400" kern="0" dirty="0">
                <a:solidFill>
                  <a:srgbClr val="000000"/>
                </a:solidFill>
                <a:latin typeface="Times New Roman" panose="02020603050405020304" pitchFamily="18" charset="0"/>
                <a:ea typeface="Malgun Gothic" panose="020B0503020000020004" pitchFamily="34" charset="-127"/>
                <a:cs typeface="Times" panose="02020603050405020304" pitchFamily="18" charset="0"/>
              </a:rPr>
              <a:t>Single frequency segment OOK-1/OOK-4: </a:t>
            </a:r>
            <a:r>
              <a:rPr lang="en-US" sz="1400" b="1" kern="0" dirty="0">
                <a:latin typeface="Times New Roman" panose="02020603050405020304" pitchFamily="18" charset="0"/>
                <a:ea typeface="Malgun Gothic" panose="020B0503020000020004" pitchFamily="34" charset="-127"/>
                <a:cs typeface="Times" panose="02020603050405020304" pitchFamily="18" charset="0"/>
              </a:rPr>
              <a:t>the most robust waveform</a:t>
            </a:r>
            <a:r>
              <a:rPr lang="en-US" sz="1400" kern="0" dirty="0">
                <a:solidFill>
                  <a:srgbClr val="000000"/>
                </a:solidFill>
                <a:latin typeface="Times New Roman" panose="02020603050405020304" pitchFamily="18" charset="0"/>
                <a:ea typeface="Malgun Gothic" panose="020B0503020000020004" pitchFamily="34" charset="-127"/>
                <a:cs typeface="Times" panose="02020603050405020304" pitchFamily="18" charset="0"/>
              </a:rPr>
              <a:t> to frequency error.</a:t>
            </a:r>
          </a:p>
          <a:p>
            <a:pPr marL="285750" indent="-285750" algn="just">
              <a:buFont typeface="Arial" panose="020B0604020202020204" pitchFamily="34" charset="0"/>
              <a:buChar char="•"/>
            </a:pPr>
            <a:r>
              <a:rPr lang="en-US" sz="1400" kern="0" dirty="0">
                <a:solidFill>
                  <a:srgbClr val="000000"/>
                </a:solidFill>
                <a:latin typeface="Times New Roman" panose="02020603050405020304" pitchFamily="18" charset="0"/>
                <a:ea typeface="Malgun Gothic" panose="020B0503020000020004" pitchFamily="34" charset="-127"/>
                <a:cs typeface="Times" panose="02020603050405020304" pitchFamily="18" charset="0"/>
              </a:rPr>
              <a:t> </a:t>
            </a:r>
            <a:r>
              <a:rPr lang="en-GB" sz="1400" kern="0" dirty="0">
                <a:solidFill>
                  <a:srgbClr val="000000"/>
                </a:solidFill>
                <a:latin typeface="Times New Roman" panose="02020603050405020304" pitchFamily="18" charset="0"/>
                <a:ea typeface="Malgun Gothic" panose="020B0503020000020004" pitchFamily="34" charset="-127"/>
                <a:cs typeface="Times" panose="02020603050405020304" pitchFamily="18" charset="0"/>
              </a:rPr>
              <a:t>FSK-2 : </a:t>
            </a:r>
            <a:r>
              <a:rPr lang="en-GB" sz="1400" b="1" kern="0" dirty="0">
                <a:solidFill>
                  <a:srgbClr val="000000"/>
                </a:solidFill>
                <a:latin typeface="Times New Roman" panose="02020603050405020304" pitchFamily="18" charset="0"/>
                <a:ea typeface="Malgun Gothic" panose="020B0503020000020004" pitchFamily="34" charset="-127"/>
                <a:cs typeface="Times" panose="02020603050405020304" pitchFamily="18" charset="0"/>
              </a:rPr>
              <a:t>good robustness </a:t>
            </a:r>
            <a:r>
              <a:rPr lang="en-GB" sz="1400" kern="0" dirty="0">
                <a:solidFill>
                  <a:srgbClr val="000000"/>
                </a:solidFill>
                <a:latin typeface="Times New Roman" panose="02020603050405020304" pitchFamily="18" charset="0"/>
                <a:ea typeface="Malgun Gothic" panose="020B0503020000020004" pitchFamily="34" charset="-127"/>
                <a:cs typeface="Times" panose="02020603050405020304" pitchFamily="18" charset="0"/>
              </a:rPr>
              <a:t>to frequency error </a:t>
            </a:r>
          </a:p>
          <a:p>
            <a:pPr marL="285750" indent="-285750" algn="just">
              <a:buFont typeface="Arial" panose="020B0604020202020204" pitchFamily="34" charset="0"/>
              <a:buChar char="•"/>
            </a:pPr>
            <a:r>
              <a:rPr lang="en-US" sz="1400" kern="0" dirty="0">
                <a:solidFill>
                  <a:srgbClr val="000000"/>
                </a:solidFill>
                <a:latin typeface="Times New Roman" panose="02020603050405020304" pitchFamily="18" charset="0"/>
                <a:ea typeface="Malgun Gothic" panose="020B0503020000020004" pitchFamily="34" charset="-127"/>
                <a:cs typeface="Times" panose="02020603050405020304" pitchFamily="18" charset="0"/>
              </a:rPr>
              <a:t>OFDMA waveform: </a:t>
            </a:r>
            <a:r>
              <a:rPr lang="en-US" sz="1400" b="1" kern="0" dirty="0">
                <a:solidFill>
                  <a:srgbClr val="000000"/>
                </a:solidFill>
                <a:latin typeface="Times New Roman" panose="02020603050405020304" pitchFamily="18" charset="0"/>
                <a:ea typeface="Malgun Gothic" panose="020B0503020000020004" pitchFamily="34" charset="-127"/>
                <a:cs typeface="Times" panose="02020603050405020304" pitchFamily="18" charset="0"/>
              </a:rPr>
              <a:t>less robust </a:t>
            </a:r>
            <a:r>
              <a:rPr lang="en-US" sz="1400" kern="0" dirty="0">
                <a:solidFill>
                  <a:srgbClr val="000000"/>
                </a:solidFill>
                <a:latin typeface="Times New Roman" panose="02020603050405020304" pitchFamily="18" charset="0"/>
                <a:ea typeface="Malgun Gothic" panose="020B0503020000020004" pitchFamily="34" charset="-127"/>
                <a:cs typeface="Times" panose="02020603050405020304" pitchFamily="18" charset="0"/>
              </a:rPr>
              <a:t>than OOK and FSK if assuming no frequency compensation/synchronization. </a:t>
            </a:r>
          </a:p>
        </p:txBody>
      </p:sp>
      <p:sp>
        <p:nvSpPr>
          <p:cNvPr id="17" name="矩形 16">
            <a:extLst>
              <a:ext uri="{FF2B5EF4-FFF2-40B4-BE49-F238E27FC236}">
                <a16:creationId xmlns:a16="http://schemas.microsoft.com/office/drawing/2014/main" id="{845F115D-7D5E-44F1-947B-9131627EE5B1}"/>
              </a:ext>
            </a:extLst>
          </p:cNvPr>
          <p:cNvSpPr/>
          <p:nvPr/>
        </p:nvSpPr>
        <p:spPr>
          <a:xfrm>
            <a:off x="1006006" y="5808353"/>
            <a:ext cx="10252113" cy="646331"/>
          </a:xfrm>
          <a:prstGeom prst="rect">
            <a:avLst/>
          </a:prstGeom>
          <a:solidFill>
            <a:schemeClr val="bg2">
              <a:lumMod val="20000"/>
              <a:lumOff val="80000"/>
            </a:schemeClr>
          </a:solidFill>
        </p:spPr>
        <p:txBody>
          <a:bodyPr wrap="square">
            <a:spAutoFit/>
          </a:bodyPr>
          <a:lstStyle/>
          <a:p>
            <a:r>
              <a:rPr lang="en-US" altLang="zh-CN" b="1" dirty="0">
                <a:latin typeface="Times New Roman" panose="02020603050405020304" pitchFamily="18" charset="0"/>
                <a:cs typeface="Times New Roman" panose="02020603050405020304" pitchFamily="18" charset="0"/>
              </a:rPr>
              <a:t>Observation: OOK (OOK-1/4) has the most robustness to frequency error,  both OOK (OOK-1/4) </a:t>
            </a:r>
            <a:r>
              <a:rPr lang="zh-CN" altLang="en-US" b="1" dirty="0">
                <a:latin typeface="Times New Roman" panose="02020603050405020304" pitchFamily="18" charset="0"/>
                <a:cs typeface="Times New Roman" panose="02020603050405020304" pitchFamily="18" charset="0"/>
              </a:rPr>
              <a:t> </a:t>
            </a:r>
            <a:r>
              <a:rPr lang="en-US" altLang="zh-CN" b="1" dirty="0">
                <a:latin typeface="Times New Roman" panose="02020603050405020304" pitchFamily="18" charset="0"/>
                <a:cs typeface="Times New Roman" panose="02020603050405020304" pitchFamily="18" charset="0"/>
              </a:rPr>
              <a:t>and FSK (FSK-2)  provide</a:t>
            </a:r>
            <a:r>
              <a:rPr lang="zh-CN" altLang="en-US" b="1" dirty="0">
                <a:latin typeface="Times New Roman" panose="02020603050405020304" pitchFamily="18" charset="0"/>
                <a:cs typeface="Times New Roman" panose="02020603050405020304" pitchFamily="18" charset="0"/>
              </a:rPr>
              <a:t> </a:t>
            </a:r>
            <a:r>
              <a:rPr lang="en-US" altLang="zh-CN" b="1" dirty="0">
                <a:latin typeface="Times New Roman" panose="02020603050405020304" pitchFamily="18" charset="0"/>
                <a:cs typeface="Times New Roman" panose="02020603050405020304" pitchFamily="18" charset="0"/>
              </a:rPr>
              <a:t>moderate timing error tolerance. </a:t>
            </a:r>
            <a:endParaRPr lang="en-US" b="1" dirty="0"/>
          </a:p>
        </p:txBody>
      </p:sp>
      <p:sp>
        <p:nvSpPr>
          <p:cNvPr id="19" name="矩形 18">
            <a:extLst>
              <a:ext uri="{FF2B5EF4-FFF2-40B4-BE49-F238E27FC236}">
                <a16:creationId xmlns:a16="http://schemas.microsoft.com/office/drawing/2014/main" id="{A8BA4B50-11FF-4209-A668-C557639B5546}"/>
              </a:ext>
            </a:extLst>
          </p:cNvPr>
          <p:cNvSpPr/>
          <p:nvPr/>
        </p:nvSpPr>
        <p:spPr>
          <a:xfrm>
            <a:off x="8194115" y="6454683"/>
            <a:ext cx="3365015" cy="400110"/>
          </a:xfrm>
          <a:prstGeom prst="rect">
            <a:avLst/>
          </a:prstGeom>
        </p:spPr>
        <p:txBody>
          <a:bodyPr wrap="square">
            <a:spAutoFit/>
          </a:bodyPr>
          <a:lstStyle/>
          <a:p>
            <a:r>
              <a:rPr lang="en-US" altLang="zh-CN" sz="1000" dirty="0">
                <a:latin typeface="Times New Roman" panose="02020603050405020304" pitchFamily="18" charset="0"/>
                <a:ea typeface="等线" panose="02010600030101010101" pitchFamily="2" charset="-122"/>
              </a:rPr>
              <a:t>[1] R1-2308729, TR38.869v040,  section 9.1 Conclusion.</a:t>
            </a:r>
          </a:p>
          <a:p>
            <a:r>
              <a:rPr lang="en-US" altLang="zh-CN" sz="1000" dirty="0">
                <a:latin typeface="Times New Roman" panose="02020603050405020304" pitchFamily="18" charset="0"/>
                <a:ea typeface="等线" panose="02010600030101010101" pitchFamily="2" charset="-122"/>
              </a:rPr>
              <a:t>[2] R1-2308729, TR38.869v040,  section 8.3.1, section 8.3.2</a:t>
            </a:r>
            <a:endParaRPr lang="en-US" sz="1000" dirty="0"/>
          </a:p>
        </p:txBody>
      </p:sp>
    </p:spTree>
    <p:extLst>
      <p:ext uri="{BB962C8B-B14F-4D97-AF65-F5344CB8AC3E}">
        <p14:creationId xmlns:p14="http://schemas.microsoft.com/office/powerpoint/2010/main" val="2131192210"/>
      </p:ext>
    </p:extLst>
  </p:cSld>
  <p:clrMapOvr>
    <a:masterClrMapping/>
  </p:clrMapOvr>
</p:sld>
</file>

<file path=ppt/theme/theme1.xml><?xml version="1.0" encoding="utf-8"?>
<a:theme xmlns:a="http://schemas.openxmlformats.org/drawingml/2006/main" name="1_Office 主题">
  <a:themeElements>
    <a:clrScheme name="vivo Base Color">
      <a:dk1>
        <a:srgbClr val="000000"/>
      </a:dk1>
      <a:lt1>
        <a:srgbClr val="FFFFFF"/>
      </a:lt1>
      <a:dk2>
        <a:srgbClr val="434343"/>
      </a:dk2>
      <a:lt2>
        <a:srgbClr val="A9A9A9"/>
      </a:lt2>
      <a:accent1>
        <a:srgbClr val="375FFF"/>
      </a:accent1>
      <a:accent2>
        <a:srgbClr val="00C8FF"/>
      </a:accent2>
      <a:accent3>
        <a:srgbClr val="1D00E6"/>
      </a:accent3>
      <a:accent4>
        <a:srgbClr val="7800F9"/>
      </a:accent4>
      <a:accent5>
        <a:srgbClr val="8E9FFE"/>
      </a:accent5>
      <a:accent6>
        <a:srgbClr val="91E6F9"/>
      </a:accent6>
      <a:hlink>
        <a:srgbClr val="5F5AFF"/>
      </a:hlink>
      <a:folHlink>
        <a:srgbClr val="9B6AFC"/>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alpha val="51000"/>
          </a:schemeClr>
        </a:solidFill>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Standarddesign">
  <a:themeElements>
    <a:clrScheme name="Standarddesign 1">
      <a:dk1>
        <a:srgbClr val="000000"/>
      </a:dk1>
      <a:lt1>
        <a:srgbClr val="FFFFFF"/>
      </a:lt1>
      <a:dk2>
        <a:srgbClr val="000000"/>
      </a:dk2>
      <a:lt2>
        <a:srgbClr val="A5A5A5"/>
      </a:lt2>
      <a:accent1>
        <a:srgbClr val="F3BBBB"/>
      </a:accent1>
      <a:accent2>
        <a:srgbClr val="AE2222"/>
      </a:accent2>
      <a:accent3>
        <a:srgbClr val="FFFFFF"/>
      </a:accent3>
      <a:accent4>
        <a:srgbClr val="000000"/>
      </a:accent4>
      <a:accent5>
        <a:srgbClr val="F8DADA"/>
      </a:accent5>
      <a:accent6>
        <a:srgbClr val="9D1E1E"/>
      </a:accent6>
      <a:hlink>
        <a:srgbClr val="105D9C"/>
      </a:hlink>
      <a:folHlink>
        <a:srgbClr val="4B4595"/>
      </a:folHlink>
    </a:clrScheme>
    <a:fontScheme name="Standarddesign">
      <a:majorFont>
        <a:latin typeface="Arial"/>
        <a:ea typeface="ＭＳ Ｐゴシック"/>
        <a:cs typeface=""/>
      </a:majorFont>
      <a:minorFont>
        <a:latin typeface="Arial"/>
        <a:ea typeface="ＭＳ Ｐゴシック"/>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pattFill prst="wdUpDiag">
          <a:fgClr>
            <a:srgbClr val="9BE5FF"/>
          </a:fgClr>
          <a:bgClr>
            <a:schemeClr val="bg1"/>
          </a:bgClr>
        </a:pattFill>
        <a:ln w="9525">
          <a:solidFill>
            <a:srgbClr val="0000FF"/>
          </a:solidFill>
          <a:headEnd type="none" w="med" len="med"/>
          <a:tailEnd type="none" w="med" len="med"/>
        </a:ln>
      </a:spPr>
      <a:bodyPr vert="horz" wrap="none" lIns="91440" tIns="45720" rIns="91440" bIns="45720" numCol="1" rtlCol="0" anchor="ctr" anchorCtr="0" compatLnSpc="1"/>
      <a:lstStyle>
        <a:defPPr algn="ctr" fontAlgn="ctr">
          <a:defRPr dirty="0">
            <a:solidFill>
              <a:srgbClr val="000000"/>
            </a:solidFill>
            <a:latin typeface="MS PGothic" panose="020B0600070205080204" pitchFamily="50" charset="-128"/>
            <a:ea typeface="MS PGothic" panose="020B0600070205080204" pitchFamily="50" charset="-128"/>
          </a:defRPr>
        </a:defPPr>
      </a:lstStyle>
      <a:style>
        <a:lnRef idx="2">
          <a:schemeClr val="accent1">
            <a:shade val="50000"/>
          </a:schemeClr>
        </a:lnRef>
        <a:fillRef idx="1">
          <a:schemeClr val="accent1"/>
        </a:fillRef>
        <a:effectRef idx="0">
          <a:schemeClr val="accent1"/>
        </a:effectRef>
        <a:fontRef idx="minor">
          <a:schemeClr val="lt1"/>
        </a:fontRef>
      </a:style>
    </a:spDef>
    <a:lnDef>
      <a:spPr bwMode="auto">
        <a:xfrm>
          <a:off x="0" y="0"/>
          <a:ext cx="1" cy="1"/>
        </a:xfrm>
        <a:custGeom>
          <a:avLst/>
          <a:gdLst/>
          <a:ahLst/>
          <a:cxnLst/>
          <a:rect l="0" t="0" r="0" b="0"/>
          <a:pathLst/>
        </a:cu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spPr>
      <a:bodyPr vert="horz" wrap="none" lIns="91440" tIns="45720" rIns="91440" bIns="45720" numCol="1" anchor="ctr" anchorCtr="0" compatLnSpc="1"/>
      <a:lstStyle>
        <a:defPPr marL="0" marR="0" indent="0" algn="ctr" defTabSz="914400" rtl="0" eaLnBrk="1" fontAlgn="ctr" latinLnBrk="0" hangingPunct="1">
          <a:lnSpc>
            <a:spcPct val="100000"/>
          </a:lnSpc>
          <a:spcBef>
            <a:spcPct val="0"/>
          </a:spcBef>
          <a:spcAft>
            <a:spcPct val="0"/>
          </a:spcAft>
          <a:buClrTx/>
          <a:buSzTx/>
          <a:buFontTx/>
          <a:buNone/>
          <a:defRPr kumimoji="1" lang="ja-JP" altLang="en-US" sz="1800" b="0" i="0" u="none" strike="noStrike" cap="none" normalizeH="0" baseline="0" smtClean="0">
            <a:ln>
              <a:noFill/>
            </a:ln>
            <a:solidFill>
              <a:srgbClr val="000000"/>
            </a:solidFill>
            <a:effectLst/>
            <a:latin typeface="MS PGothic" panose="020B0600070205080204" pitchFamily="50" charset="-128"/>
            <a:ea typeface="MS PGothic" panose="020B0600070205080204" pitchFamily="50" charset="-128"/>
          </a:defRPr>
        </a:defPPr>
      </a:lstStyle>
    </a:lnDef>
  </a:objectDefaults>
  <a:extraClrSchemeLst>
    <a:extraClrScheme>
      <a:clrScheme name="Standarddesign 1">
        <a:dk1>
          <a:srgbClr val="000000"/>
        </a:dk1>
        <a:lt1>
          <a:srgbClr val="FFFFFF"/>
        </a:lt1>
        <a:dk2>
          <a:srgbClr val="000000"/>
        </a:dk2>
        <a:lt2>
          <a:srgbClr val="A5A5A5"/>
        </a:lt2>
        <a:accent1>
          <a:srgbClr val="F3BBBB"/>
        </a:accent1>
        <a:accent2>
          <a:srgbClr val="AE2222"/>
        </a:accent2>
        <a:accent3>
          <a:srgbClr val="FFFFFF"/>
        </a:accent3>
        <a:accent4>
          <a:srgbClr val="000000"/>
        </a:accent4>
        <a:accent5>
          <a:srgbClr val="F8DADA"/>
        </a:accent5>
        <a:accent6>
          <a:srgbClr val="9D1E1E"/>
        </a:accent6>
        <a:hlink>
          <a:srgbClr val="105D9C"/>
        </a:hlink>
        <a:folHlink>
          <a:srgbClr val="4B4595"/>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x6587__x7a3f_deadline xmlns="98194d48-cc26-4b7e-909f-baa95c83abfa" xsi:nil="true"/>
  </documentManagement>
</p:properties>
</file>

<file path=customXml/item2.xml><?xml version="1.0" encoding="utf-8"?>
<ct:contentTypeSchema xmlns:ct="http://schemas.microsoft.com/office/2006/metadata/contentType" xmlns:ma="http://schemas.microsoft.com/office/2006/metadata/properties/metaAttributes" ct:_="" ma:_="" ma:contentTypeName="文档" ma:contentTypeID="0x01010057CC4845EE989D469C4AF99498678D58" ma:contentTypeVersion="3" ma:contentTypeDescription="新建文档。" ma:contentTypeScope="" ma:versionID="44d3e1a13264667d893dedbd6296ef33">
  <xsd:schema xmlns:xsd="http://www.w3.org/2001/XMLSchema" xmlns:xs="http://www.w3.org/2001/XMLSchema" xmlns:p="http://schemas.microsoft.com/office/2006/metadata/properties" xmlns:ns2="1c248485-b98a-4513-a581-ff7cb1688d78" xmlns:ns3="98194d48-cc26-4b7e-909f-baa95c83abfa" targetNamespace="http://schemas.microsoft.com/office/2006/metadata/properties" ma:root="true" ma:fieldsID="d762cf83ec037ad6e143b96299c38367" ns2:_="" ns3:_="">
    <xsd:import namespace="1c248485-b98a-4513-a581-ff7cb1688d78"/>
    <xsd:import namespace="98194d48-cc26-4b7e-909f-baa95c83abfa"/>
    <xsd:element name="properties">
      <xsd:complexType>
        <xsd:sequence>
          <xsd:element name="documentManagement">
            <xsd:complexType>
              <xsd:all>
                <xsd:element ref="ns2:SharedWithUsers" minOccurs="0"/>
                <xsd:element ref="ns2:SharedWithDetails" minOccurs="0"/>
                <xsd:element ref="ns3:_x6587__x7a3f_deadlin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c248485-b98a-4513-a581-ff7cb1688d78" elementFormDefault="qualified">
    <xsd:import namespace="http://schemas.microsoft.com/office/2006/documentManagement/types"/>
    <xsd:import namespace="http://schemas.microsoft.com/office/infopath/2007/PartnerControls"/>
    <xsd:element name="SharedWithUsers" ma:index="8" nillable="true" ma:displayName="共享对象:"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共享对象详细信息"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8194d48-cc26-4b7e-909f-baa95c83abfa" elementFormDefault="qualified">
    <xsd:import namespace="http://schemas.microsoft.com/office/2006/documentManagement/types"/>
    <xsd:import namespace="http://schemas.microsoft.com/office/infopath/2007/PartnerControls"/>
    <xsd:element name="_x6587__x7a3f_deadline" ma:index="10" nillable="true" ma:displayName="文稿deadline" ma:description="文稿上传截止时间" ma:internalName="_x6587__x7a3f_deadline">
      <xsd:simpleType>
        <xsd:restriction base="dms:Text">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内容类型"/>
        <xsd:element ref="dc:title" minOccurs="0" maxOccurs="1" ma:index="4" ma:displayName="标题"/>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A5DEFE5-B4FC-485D-9F34-F5C3115E1E11}">
  <ds:schemaRefs>
    <ds:schemaRef ds:uri="http://www.w3.org/XML/1998/namespace"/>
    <ds:schemaRef ds:uri="http://schemas.microsoft.com/office/infopath/2007/PartnerControls"/>
    <ds:schemaRef ds:uri="http://purl.org/dc/terms/"/>
    <ds:schemaRef ds:uri="http://purl.org/dc/dcmitype/"/>
    <ds:schemaRef ds:uri="98194d48-cc26-4b7e-909f-baa95c83abfa"/>
    <ds:schemaRef ds:uri="http://schemas.openxmlformats.org/package/2006/metadata/core-properties"/>
    <ds:schemaRef ds:uri="http://purl.org/dc/elements/1.1/"/>
    <ds:schemaRef ds:uri="http://schemas.microsoft.com/office/2006/documentManagement/types"/>
    <ds:schemaRef ds:uri="1c248485-b98a-4513-a581-ff7cb1688d78"/>
    <ds:schemaRef ds:uri="http://schemas.microsoft.com/office/2006/metadata/properties"/>
  </ds:schemaRefs>
</ds:datastoreItem>
</file>

<file path=customXml/itemProps2.xml><?xml version="1.0" encoding="utf-8"?>
<ds:datastoreItem xmlns:ds="http://schemas.openxmlformats.org/officeDocument/2006/customXml" ds:itemID="{7D6652F6-2A2C-48E2-AB22-A1A31A3EAEF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c248485-b98a-4513-a581-ff7cb1688d78"/>
    <ds:schemaRef ds:uri="98194d48-cc26-4b7e-909f-baa95c83abf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EEB44EFF-D5D7-4B26-B077-12BA346F2F0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3427</TotalTime>
  <Words>4069</Words>
  <Application>Microsoft Office PowerPoint</Application>
  <PresentationFormat>宽屏</PresentationFormat>
  <Paragraphs>431</Paragraphs>
  <Slides>19</Slides>
  <Notes>4</Notes>
  <HiddenSlides>0</HiddenSlides>
  <MMClips>0</MMClips>
  <ScaleCrop>false</ScaleCrop>
  <HeadingPairs>
    <vt:vector size="6" baseType="variant">
      <vt:variant>
        <vt:lpstr>已用的字体</vt:lpstr>
      </vt:variant>
      <vt:variant>
        <vt:i4>22</vt:i4>
      </vt:variant>
      <vt:variant>
        <vt:lpstr>主题</vt:lpstr>
      </vt:variant>
      <vt:variant>
        <vt:i4>2</vt:i4>
      </vt:variant>
      <vt:variant>
        <vt:lpstr>幻灯片标题</vt:lpstr>
      </vt:variant>
      <vt:variant>
        <vt:i4>19</vt:i4>
      </vt:variant>
    </vt:vector>
  </HeadingPairs>
  <TitlesOfParts>
    <vt:vector size="43" baseType="lpstr">
      <vt:lpstr>Batang</vt:lpstr>
      <vt:lpstr>Helvetica Neue</vt:lpstr>
      <vt:lpstr>Helvetica Neue Medium</vt:lpstr>
      <vt:lpstr>Malgun Gothic</vt:lpstr>
      <vt:lpstr>ＭＳ Ｐゴシック</vt:lpstr>
      <vt:lpstr>ＭＳ Ｐゴシック</vt:lpstr>
      <vt:lpstr>vivo type CNS</vt:lpstr>
      <vt:lpstr>vivo type CNS Light</vt:lpstr>
      <vt:lpstr>vivo type CN简 Bold</vt:lpstr>
      <vt:lpstr>vivo type CN简 Light</vt:lpstr>
      <vt:lpstr>vivo type CN简 Regular</vt:lpstr>
      <vt:lpstr>等线</vt:lpstr>
      <vt:lpstr>方正兰亭黑简体</vt:lpstr>
      <vt:lpstr>宋体</vt:lpstr>
      <vt:lpstr>微软雅黑</vt:lpstr>
      <vt:lpstr>Arial</vt:lpstr>
      <vt:lpstr>Calibri</vt:lpstr>
      <vt:lpstr>Courier New</vt:lpstr>
      <vt:lpstr>Symbol</vt:lpstr>
      <vt:lpstr>Times</vt:lpstr>
      <vt:lpstr>Times New Roman</vt:lpstr>
      <vt:lpstr>Wingdings</vt:lpstr>
      <vt:lpstr>1_Office 主题</vt:lpstr>
      <vt:lpstr>Standarddesign</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vivo views on RAN Rel-19</dc:title>
  <dc:creator>vivo</dc:creator>
  <cp:lastModifiedBy>Xueming Pan</cp:lastModifiedBy>
  <cp:revision>1197</cp:revision>
  <dcterms:created xsi:type="dcterms:W3CDTF">2019-03-21T01:16:00Z</dcterms:created>
  <dcterms:modified xsi:type="dcterms:W3CDTF">2023-09-04T15:25:52Z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ICV">
    <vt:lpwstr>B678219B1A8E46B4831FCD74C197B0DC</vt:lpwstr>
  </property>
  <property fmtid="{D5CDD505-2E9C-101B-9397-08002B2CF9AE}" pid="4" name="KSOProductBuildVer">
    <vt:lpwstr>2052-11.1.0.10667</vt:lpwstr>
  </property>
  <property fmtid="{D5CDD505-2E9C-101B-9397-08002B2CF9AE}" pid="5" name="ContentTypeId">
    <vt:lpwstr>0x01010057CC4845EE989D469C4AF99498678D58</vt:lpwstr>
  </property>
</Properties>
</file>