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78" r:id="rId3"/>
    <p:sldId id="481" r:id="rId4"/>
    <p:sldId id="479" r:id="rId5"/>
    <p:sldId id="480" r:id="rId6"/>
    <p:sldId id="48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66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86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6BD198-18E8-4173-8E15-3BB054D66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6295D6A-4FC4-4DC5-9938-F529135608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690A5D-4BC4-4A5D-BBBB-CAAAA97C4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C4E33A-F09A-458B-9ADA-2B09A604B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1A503C-A058-49C0-82B1-680C9F7FE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6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0AFBA6-47F8-4628-BB0B-2112761BF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8E4016A-3729-4C86-9E61-34DB30F25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A6E42C-30D2-4392-8CA1-51DF6C11F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9B323B-C76D-4A05-858C-2E4A823B2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E165A0-A171-4C63-A61D-5EE32DE9F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022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28BA937-D8F1-4A1A-B261-17F6F99D3F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340023-0314-4E97-BC29-7C4B77F16D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161483-D318-4B81-9128-FE0041E1D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2E2745-348B-478D-8E9D-B1BFD082A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8B9DE3-3C98-408D-B25C-ECAE521B0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387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847525"/>
          </a:xfrm>
        </p:spPr>
        <p:txBody>
          <a:bodyPr>
            <a:normAutofit/>
          </a:bodyPr>
          <a:lstStyle>
            <a:lvl1pPr algn="ctr">
              <a:defRPr sz="3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362456"/>
            <a:ext cx="11420887" cy="4949733"/>
          </a:xfrm>
          <a:prstGeom prst="rect">
            <a:avLst/>
          </a:prstGeom>
        </p:spPr>
        <p:txBody>
          <a:bodyPr/>
          <a:lstStyle>
            <a:lvl3pPr marL="952500" indent="-317500">
              <a:buSzPct val="80000"/>
              <a:buFont typeface="Wingdings" panose="05000000000000000000" pitchFamily="2" charset="2"/>
              <a:buChar char="ü"/>
              <a:defRPr/>
            </a:lvl3pPr>
            <a:lvl4pPr marL="1270000" indent="-317500">
              <a:buSzPct val="80000"/>
              <a:buFont typeface="Wingdings" panose="05000000000000000000" pitchFamily="2" charset="2"/>
              <a:buChar char="u"/>
              <a:defRPr/>
            </a:lvl4pPr>
            <a:lvl5pPr marL="1555750" indent="-28575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1668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D5FCF1-D037-4572-9127-97C28D3C9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DD652A-B99A-4CF2-90F5-7917E1A3F0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EE7C7F-A43B-4072-BC06-0CBCBAF23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00153E-E584-4466-BB94-B5D4168A6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218F85-6029-4B51-B4CF-5A5AA45E8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169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1869C7-7391-4A8F-AB15-F7D1233AD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5DE322-08CC-4ECD-A5EA-0910AB6203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15B21D-9560-4CA6-BD9D-F91E68933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E5E4D5-BC03-4A2B-B7FF-3AEBE7BFB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D7BE3-E304-4B75-B35F-A1E58B28B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745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FDFBF1-37FC-4C8F-8AA2-A311E0C5A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A1C95D-EB23-4EED-826F-1ABB8C4C0A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6E94D47-D77C-4382-B1BE-F755530B7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4BEDFA1-EDBC-492A-A557-3ED8CAA33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B36BD33-8818-4878-940D-903C3C73C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93DD41C-0947-4A04-BD5B-C5257ED20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934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26ACE7-C8DF-4C0A-8C62-DF61BE0E4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3E6379-C41A-4DFD-80C4-EEEA453F2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7E4698-B165-4F48-A683-FC956047F8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9C63F54-7941-4732-A3CA-CEADD7C367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CB6E283-BEDA-4C01-9095-7001283F07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E1998D9-0C3F-4769-B214-48E7D7923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22A1CF9-3C0C-4444-877F-378D50A2C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490242D-6BB6-4833-A1F0-9039BADBC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143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CA776D-3979-4591-A0D0-C94CD6F46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CD9DB64-C6B2-4D89-9393-893C28FE6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978A8E0-E71D-464E-A4B5-5735CB71C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49F518E-705A-47E1-81C5-046093F13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29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A9B08F5-4C38-482D-92EF-494FC6B51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C0B8D11-AB25-41F3-9E97-439C40B36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7D5A4A-2E8A-417C-9463-6ED35A062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711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F4C918-EFE3-425D-AB3F-35D97D76D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BB6BCF-5406-4ECC-B40F-D299F03F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88F6217-2A8A-464A-87E2-D49AC3A43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AE31776-3764-473B-9457-424640F60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BF1812-6992-4FD4-8AC8-01337ED44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9220E33-D1ED-4806-896C-14F592C9A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01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A16119-56E6-4D52-9A3B-2A1CFA3C0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7DAE8DA-C756-464F-BF36-F69C8E99C8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665986F-6925-4D6A-9D0B-3841100CD8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A525C7-3129-49C5-944C-5EF1E8B0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8A579A3-ECA3-4E25-9D6A-6197B8FD7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EDB11A-1F59-41FA-A8EB-E8063E370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617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A5D394-651A-429A-B5BA-9C0055DB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C2411DD-F92C-4FFC-AE43-9B5D6ED7A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C538BA-051C-444F-BFCA-06FFC4D68D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EA103-A587-4569-A505-4EA7062B69EE}" type="datetimeFigureOut">
              <a:rPr lang="zh-CN" altLang="en-US" smtClean="0"/>
              <a:t>2023/9/1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D8D4D2-ECE0-488D-B349-98D3373151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97EC82-0F09-4EF9-9DB4-315B67801F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9006B-BBBB-4213-A3FA-63DC96160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80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A3170A-7D43-43FD-AC96-A3ACDCD06B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54559"/>
            <a:ext cx="9144000" cy="2032145"/>
          </a:xfrm>
        </p:spPr>
        <p:txBody>
          <a:bodyPr/>
          <a:lstStyle/>
          <a:p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R19 3Tx </a:t>
            </a:r>
            <a:r>
              <a:rPr lang="en-US" altLang="zh-CN" b="1" dirty="0" err="1">
                <a:latin typeface="Calibri" panose="020F0502020204030204" pitchFamily="34" charset="0"/>
                <a:cs typeface="Calibri" panose="020F0502020204030204" pitchFamily="34" charset="0"/>
              </a:rPr>
              <a:t>enh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 and antenna evaluations</a:t>
            </a:r>
            <a:endParaRPr lang="zh-CN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0FFFB94-4CB1-4615-A03B-5F446B2E7D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86704"/>
            <a:ext cx="9144000" cy="1471096"/>
          </a:xfrm>
        </p:spPr>
        <p:txBody>
          <a:bodyPr anchor="ctr">
            <a:normAutofit/>
          </a:bodyPr>
          <a:lstStyle/>
          <a:p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OPPO 2023/09</a:t>
            </a:r>
            <a:endParaRPr lang="zh-CN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id="{BDBE26AC-7DFF-4E1E-89F2-2CA92D7B10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419" y="486969"/>
            <a:ext cx="1374182" cy="32517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3BB252F-9459-417D-B036-A69E9C2BFCA7}"/>
              </a:ext>
            </a:extLst>
          </p:cNvPr>
          <p:cNvSpPr/>
          <p:nvPr/>
        </p:nvSpPr>
        <p:spPr>
          <a:xfrm>
            <a:off x="434108" y="350475"/>
            <a:ext cx="83404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260475" algn="l"/>
                <a:tab pos="5029200" algn="l"/>
              </a:tabLst>
            </a:pPr>
            <a:r>
              <a:rPr lang="de-DE" altLang="zh-CN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 Meeting #101	       RP-231786</a:t>
            </a:r>
            <a:br>
              <a:rPr lang="de-DE" altLang="zh-CN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GB" altLang="zh-CN" b="1" dirty="0">
                <a:latin typeface="Arial" panose="020B0604020202020204" pitchFamily="34" charset="0"/>
                <a:ea typeface="Malgun Gothic" panose="020B0503020000020004" pitchFamily="34" charset="-127"/>
              </a:rPr>
              <a:t>Bangalore, India, September 11-15, 2023</a:t>
            </a:r>
          </a:p>
        </p:txBody>
      </p:sp>
    </p:spTree>
    <p:extLst>
      <p:ext uri="{BB962C8B-B14F-4D97-AF65-F5344CB8AC3E}">
        <p14:creationId xmlns:p14="http://schemas.microsoft.com/office/powerpoint/2010/main" val="147595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4400" b="1" dirty="0">
                <a:latin typeface="Calibri" panose="020F0502020204030204" pitchFamily="34" charset="0"/>
                <a:cs typeface="Calibri" panose="020F0502020204030204" pitchFamily="34" charset="0"/>
              </a:rPr>
              <a:t>3Tx background</a:t>
            </a:r>
            <a:endParaRPr lang="zh-CN" altLang="en-US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84512" y="1419059"/>
            <a:ext cx="10888652" cy="4874556"/>
          </a:xfrm>
        </p:spPr>
        <p:txBody>
          <a:bodyPr>
            <a:normAutofit/>
          </a:bodyPr>
          <a:lstStyle/>
          <a:p>
            <a:pPr marL="342900" indent="-34290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3Tx for inter-band UL CA/ENDC was introduced in Rel-18 </a:t>
            </a:r>
          </a:p>
          <a:p>
            <a:pPr marL="342900" indent="-34290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3Tx is supported by FWA/CPE now, and </a:t>
            </a:r>
            <a:r>
              <a:rPr lang="en-US" altLang="zh-CN" sz="180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has been commercialized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in serval countries. The demand for this feature is urgent in the market.</a:t>
            </a:r>
            <a:endParaRPr lang="en-US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/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/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/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/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/>
            <a:endParaRPr lang="en-US" altLang="zh-CN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Rel-18 3Tx WI has reached good progress in defining general requirements, however, it only covers </a:t>
            </a:r>
            <a:r>
              <a:rPr lang="en-US" altLang="zh-CN" sz="180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limited cases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in power configurations and UE types</a:t>
            </a:r>
          </a:p>
          <a:p>
            <a:pPr marL="800100" lvl="1" indent="-342900"/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Only FWA UE type</a:t>
            </a:r>
          </a:p>
          <a:p>
            <a:pPr marL="800100" lvl="1" indent="-342900"/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No increased high power limit feature</a:t>
            </a:r>
          </a:p>
          <a:p>
            <a:pPr marL="800100" lvl="1" indent="-342900"/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Only inter band CA/ENDC with total power class PC2/PC1.5 and limited power configurations</a:t>
            </a:r>
          </a:p>
        </p:txBody>
      </p:sp>
      <p:pic>
        <p:nvPicPr>
          <p:cNvPr id="8" name="Picture 10">
            <a:extLst>
              <a:ext uri="{FF2B5EF4-FFF2-40B4-BE49-F238E27FC236}">
                <a16:creationId xmlns:a16="http://schemas.microsoft.com/office/drawing/2014/main" id="{DF3412F2-FA92-4342-9406-4626696F2B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419" y="486969"/>
            <a:ext cx="1374182" cy="32517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EC86E71-92D7-43E8-B6F8-2ED6348EB0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010" y="2417756"/>
            <a:ext cx="5114379" cy="14999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5AFD317-B52D-4EB8-B2BA-53B631889D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002"/>
          <a:stretch/>
        </p:blipFill>
        <p:spPr>
          <a:xfrm>
            <a:off x="6286064" y="2417756"/>
            <a:ext cx="5287100" cy="13518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AF6E3EFA-64E9-4200-B149-8AA7D3F40E86}"/>
              </a:ext>
            </a:extLst>
          </p:cNvPr>
          <p:cNvGrpSpPr/>
          <p:nvPr/>
        </p:nvGrpSpPr>
        <p:grpSpPr>
          <a:xfrm>
            <a:off x="9439255" y="4655721"/>
            <a:ext cx="2625210" cy="1566439"/>
            <a:chOff x="9675732" y="4951095"/>
            <a:chExt cx="2565508" cy="14923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5B4B880-47C2-4B8C-AE30-98DD3B48A6BF}"/>
                </a:ext>
              </a:extLst>
            </p:cNvPr>
            <p:cNvSpPr/>
            <p:nvPr/>
          </p:nvSpPr>
          <p:spPr>
            <a:xfrm>
              <a:off x="11538804" y="4951095"/>
              <a:ext cx="70243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0066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Band A</a:t>
              </a:r>
              <a:endParaRPr lang="zh-CN" altLang="en-US" sz="1400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0FF2888-03D9-4D23-9074-EBF0E2B843E6}"/>
                </a:ext>
              </a:extLst>
            </p:cNvPr>
            <p:cNvSpPr/>
            <p:nvPr/>
          </p:nvSpPr>
          <p:spPr>
            <a:xfrm>
              <a:off x="11542009" y="5846242"/>
              <a:ext cx="6960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accent2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Band B</a:t>
              </a:r>
              <a:endParaRPr lang="zh-CN" altLang="en-US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流程图: 汇总连接 18">
              <a:extLst>
                <a:ext uri="{FF2B5EF4-FFF2-40B4-BE49-F238E27FC236}">
                  <a16:creationId xmlns:a16="http://schemas.microsoft.com/office/drawing/2014/main" id="{812093E7-7F0F-44D1-81FB-BFF3C6B28105}"/>
                </a:ext>
              </a:extLst>
            </p:cNvPr>
            <p:cNvSpPr/>
            <p:nvPr/>
          </p:nvSpPr>
          <p:spPr>
            <a:xfrm>
              <a:off x="10075663" y="5004159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右箭头 113">
              <a:extLst>
                <a:ext uri="{FF2B5EF4-FFF2-40B4-BE49-F238E27FC236}">
                  <a16:creationId xmlns:a16="http://schemas.microsoft.com/office/drawing/2014/main" id="{15B99E39-36B4-4AA8-9479-07CDB1F82298}"/>
                </a:ext>
              </a:extLst>
            </p:cNvPr>
            <p:cNvSpPr/>
            <p:nvPr/>
          </p:nvSpPr>
          <p:spPr>
            <a:xfrm>
              <a:off x="10305537" y="5041413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D2B98998-6344-4C0D-9CB6-E040EF3DEED9}"/>
                </a:ext>
              </a:extLst>
            </p:cNvPr>
            <p:cNvSpPr/>
            <p:nvPr/>
          </p:nvSpPr>
          <p:spPr>
            <a:xfrm rot="5400000">
              <a:off x="10966171" y="5003356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A563B8BE-3C14-4AED-BCFC-A623BFD6B434}"/>
                </a:ext>
              </a:extLst>
            </p:cNvPr>
            <p:cNvCxnSpPr>
              <a:cxnSpLocks/>
              <a:stCxn id="20" idx="3"/>
              <a:endCxn id="21" idx="3"/>
            </p:cNvCxnSpPr>
            <p:nvPr/>
          </p:nvCxnSpPr>
          <p:spPr>
            <a:xfrm>
              <a:off x="10581385" y="5093725"/>
              <a:ext cx="413773" cy="112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D02BC56D-3A7C-43D1-A58E-9B7F0C96B80A}"/>
                </a:ext>
              </a:extLst>
            </p:cNvPr>
            <p:cNvSpPr/>
            <p:nvPr/>
          </p:nvSpPr>
          <p:spPr>
            <a:xfrm rot="5400000">
              <a:off x="10966171" y="5627789"/>
              <a:ext cx="261232" cy="203257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id="{668D611A-7F64-47B9-B804-BA56B8A48BBA}"/>
                </a:ext>
              </a:extLst>
            </p:cNvPr>
            <p:cNvCxnSpPr>
              <a:cxnSpLocks/>
              <a:endCxn id="23" idx="3"/>
            </p:cNvCxnSpPr>
            <p:nvPr/>
          </p:nvCxnSpPr>
          <p:spPr>
            <a:xfrm>
              <a:off x="10581385" y="5729417"/>
              <a:ext cx="413773" cy="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DD1BBD4A-250F-40F4-894D-DE93D6BAD922}"/>
                </a:ext>
              </a:extLst>
            </p:cNvPr>
            <p:cNvSpPr/>
            <p:nvPr/>
          </p:nvSpPr>
          <p:spPr>
            <a:xfrm rot="5400000">
              <a:off x="10966170" y="6211172"/>
              <a:ext cx="261232" cy="203257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箭头连接符 25">
              <a:extLst>
                <a:ext uri="{FF2B5EF4-FFF2-40B4-BE49-F238E27FC236}">
                  <a16:creationId xmlns:a16="http://schemas.microsoft.com/office/drawing/2014/main" id="{6D6072B8-F415-4F4C-A5CE-CA449023CED3}"/>
                </a:ext>
              </a:extLst>
            </p:cNvPr>
            <p:cNvCxnSpPr>
              <a:cxnSpLocks/>
              <a:endCxn id="25" idx="3"/>
            </p:cNvCxnSpPr>
            <p:nvPr/>
          </p:nvCxnSpPr>
          <p:spPr>
            <a:xfrm>
              <a:off x="10581384" y="6312800"/>
              <a:ext cx="413773" cy="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>
              <a:extLst>
                <a:ext uri="{FF2B5EF4-FFF2-40B4-BE49-F238E27FC236}">
                  <a16:creationId xmlns:a16="http://schemas.microsoft.com/office/drawing/2014/main" id="{A0558B56-C669-4EE7-89AB-488A2D0FCBB8}"/>
                </a:ext>
              </a:extLst>
            </p:cNvPr>
            <p:cNvCxnSpPr>
              <a:cxnSpLocks/>
              <a:stCxn id="21" idx="0"/>
            </p:cNvCxnSpPr>
            <p:nvPr/>
          </p:nvCxnSpPr>
          <p:spPr>
            <a:xfrm>
              <a:off x="11198415" y="5104985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>
              <a:extLst>
                <a:ext uri="{FF2B5EF4-FFF2-40B4-BE49-F238E27FC236}">
                  <a16:creationId xmlns:a16="http://schemas.microsoft.com/office/drawing/2014/main" id="{0D92334E-FA96-4AFC-9F0B-EF3A44D88029}"/>
                </a:ext>
              </a:extLst>
            </p:cNvPr>
            <p:cNvCxnSpPr/>
            <p:nvPr/>
          </p:nvCxnSpPr>
          <p:spPr>
            <a:xfrm>
              <a:off x="11198415" y="5730272"/>
              <a:ext cx="304885" cy="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>
              <a:extLst>
                <a:ext uri="{FF2B5EF4-FFF2-40B4-BE49-F238E27FC236}">
                  <a16:creationId xmlns:a16="http://schemas.microsoft.com/office/drawing/2014/main" id="{E5B6D21D-AEF2-40C5-8B09-A862D538148B}"/>
                </a:ext>
              </a:extLst>
            </p:cNvPr>
            <p:cNvCxnSpPr/>
            <p:nvPr/>
          </p:nvCxnSpPr>
          <p:spPr>
            <a:xfrm>
              <a:off x="11198414" y="6312800"/>
              <a:ext cx="304885" cy="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右箭头 123">
              <a:extLst>
                <a:ext uri="{FF2B5EF4-FFF2-40B4-BE49-F238E27FC236}">
                  <a16:creationId xmlns:a16="http://schemas.microsoft.com/office/drawing/2014/main" id="{73F2EC56-1308-4CAC-9CE7-B00CEC58588C}"/>
                </a:ext>
              </a:extLst>
            </p:cNvPr>
            <p:cNvSpPr/>
            <p:nvPr/>
          </p:nvSpPr>
          <p:spPr>
            <a:xfrm>
              <a:off x="9765938" y="5047043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流程图: 汇总连接 30">
              <a:extLst>
                <a:ext uri="{FF2B5EF4-FFF2-40B4-BE49-F238E27FC236}">
                  <a16:creationId xmlns:a16="http://schemas.microsoft.com/office/drawing/2014/main" id="{0C5AE859-281C-4631-AF4F-5FE923FCD275}"/>
                </a:ext>
              </a:extLst>
            </p:cNvPr>
            <p:cNvSpPr/>
            <p:nvPr/>
          </p:nvSpPr>
          <p:spPr>
            <a:xfrm>
              <a:off x="10075663" y="5630114"/>
              <a:ext cx="203257" cy="179130"/>
            </a:xfrm>
            <a:prstGeom prst="flowChartSummingJunction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右箭头 125">
              <a:extLst>
                <a:ext uri="{FF2B5EF4-FFF2-40B4-BE49-F238E27FC236}">
                  <a16:creationId xmlns:a16="http://schemas.microsoft.com/office/drawing/2014/main" id="{E364154A-34D5-4FAE-864D-E4F56E481693}"/>
                </a:ext>
              </a:extLst>
            </p:cNvPr>
            <p:cNvSpPr/>
            <p:nvPr/>
          </p:nvSpPr>
          <p:spPr>
            <a:xfrm>
              <a:off x="10305537" y="5667368"/>
              <a:ext cx="275849" cy="104622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右箭头 126">
              <a:extLst>
                <a:ext uri="{FF2B5EF4-FFF2-40B4-BE49-F238E27FC236}">
                  <a16:creationId xmlns:a16="http://schemas.microsoft.com/office/drawing/2014/main" id="{B145423B-ED54-4E8D-99CF-02A213C760DB}"/>
                </a:ext>
              </a:extLst>
            </p:cNvPr>
            <p:cNvSpPr/>
            <p:nvPr/>
          </p:nvSpPr>
          <p:spPr>
            <a:xfrm>
              <a:off x="9765938" y="5672998"/>
              <a:ext cx="275849" cy="104622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右箭头 127">
              <a:extLst>
                <a:ext uri="{FF2B5EF4-FFF2-40B4-BE49-F238E27FC236}">
                  <a16:creationId xmlns:a16="http://schemas.microsoft.com/office/drawing/2014/main" id="{B6F6F90F-C10A-48CA-B792-68160ECA2878}"/>
                </a:ext>
              </a:extLst>
            </p:cNvPr>
            <p:cNvSpPr/>
            <p:nvPr/>
          </p:nvSpPr>
          <p:spPr>
            <a:xfrm>
              <a:off x="10314005" y="6247972"/>
              <a:ext cx="275849" cy="104622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128">
              <a:extLst>
                <a:ext uri="{FF2B5EF4-FFF2-40B4-BE49-F238E27FC236}">
                  <a16:creationId xmlns:a16="http://schemas.microsoft.com/office/drawing/2014/main" id="{C6064DDB-7500-4C9D-9992-871A8EDF2EEB}"/>
                </a:ext>
              </a:extLst>
            </p:cNvPr>
            <p:cNvSpPr/>
            <p:nvPr/>
          </p:nvSpPr>
          <p:spPr>
            <a:xfrm>
              <a:off x="9675732" y="5301926"/>
              <a:ext cx="393581" cy="17145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dirty="0"/>
                <a:t>LO1</a:t>
              </a:r>
              <a:endParaRPr lang="zh-CN" altLang="en-US" sz="1600" dirty="0"/>
            </a:p>
          </p:txBody>
        </p:sp>
        <p:sp>
          <p:nvSpPr>
            <p:cNvPr id="36" name="直角上箭头 129">
              <a:extLst>
                <a:ext uri="{FF2B5EF4-FFF2-40B4-BE49-F238E27FC236}">
                  <a16:creationId xmlns:a16="http://schemas.microsoft.com/office/drawing/2014/main" id="{E7B76997-02FE-4858-A2BF-C82D5F025498}"/>
                </a:ext>
              </a:extLst>
            </p:cNvPr>
            <p:cNvSpPr/>
            <p:nvPr/>
          </p:nvSpPr>
          <p:spPr>
            <a:xfrm>
              <a:off x="10069313" y="5216551"/>
              <a:ext cx="152519" cy="171100"/>
            </a:xfrm>
            <a:prstGeom prst="bentUp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130">
              <a:extLst>
                <a:ext uri="{FF2B5EF4-FFF2-40B4-BE49-F238E27FC236}">
                  <a16:creationId xmlns:a16="http://schemas.microsoft.com/office/drawing/2014/main" id="{00F747BC-F935-4A20-8DB5-3A8E14297AF9}"/>
                </a:ext>
              </a:extLst>
            </p:cNvPr>
            <p:cNvSpPr/>
            <p:nvPr/>
          </p:nvSpPr>
          <p:spPr>
            <a:xfrm>
              <a:off x="9675732" y="5922573"/>
              <a:ext cx="393581" cy="17145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dirty="0"/>
                <a:t>LO2</a:t>
              </a:r>
              <a:endParaRPr lang="zh-CN" altLang="en-US" sz="1600" dirty="0"/>
            </a:p>
          </p:txBody>
        </p:sp>
        <p:sp>
          <p:nvSpPr>
            <p:cNvPr id="38" name="流程图: 汇总连接 37">
              <a:extLst>
                <a:ext uri="{FF2B5EF4-FFF2-40B4-BE49-F238E27FC236}">
                  <a16:creationId xmlns:a16="http://schemas.microsoft.com/office/drawing/2014/main" id="{EECAEB10-3EFD-4C08-9AB6-8A46CD76D513}"/>
                </a:ext>
              </a:extLst>
            </p:cNvPr>
            <p:cNvSpPr/>
            <p:nvPr/>
          </p:nvSpPr>
          <p:spPr>
            <a:xfrm>
              <a:off x="10066244" y="6209003"/>
              <a:ext cx="203257" cy="179130"/>
            </a:xfrm>
            <a:prstGeom prst="flowChartSummingJunction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右箭头 132">
              <a:extLst>
                <a:ext uri="{FF2B5EF4-FFF2-40B4-BE49-F238E27FC236}">
                  <a16:creationId xmlns:a16="http://schemas.microsoft.com/office/drawing/2014/main" id="{62CD46F0-6CAB-42D1-9091-E2C503585C9E}"/>
                </a:ext>
              </a:extLst>
            </p:cNvPr>
            <p:cNvSpPr/>
            <p:nvPr/>
          </p:nvSpPr>
          <p:spPr>
            <a:xfrm>
              <a:off x="9761360" y="6238976"/>
              <a:ext cx="275849" cy="104622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A5ECAD9B-F165-4A9A-86A1-063ACFD90F41}"/>
                </a:ext>
              </a:extLst>
            </p:cNvPr>
            <p:cNvGrpSpPr/>
            <p:nvPr/>
          </p:nvGrpSpPr>
          <p:grpSpPr>
            <a:xfrm>
              <a:off x="10069313" y="5856248"/>
              <a:ext cx="152519" cy="297771"/>
              <a:chOff x="2539881" y="3605394"/>
              <a:chExt cx="152519" cy="297771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41" name="直角上箭头 134">
                <a:extLst>
                  <a:ext uri="{FF2B5EF4-FFF2-40B4-BE49-F238E27FC236}">
                    <a16:creationId xmlns:a16="http://schemas.microsoft.com/office/drawing/2014/main" id="{8EA7C9FC-5D29-47BC-991B-5C13DA6F548D}"/>
                  </a:ext>
                </a:extLst>
              </p:cNvPr>
              <p:cNvSpPr/>
              <p:nvPr/>
            </p:nvSpPr>
            <p:spPr>
              <a:xfrm>
                <a:off x="2539881" y="3605394"/>
                <a:ext cx="152519" cy="171100"/>
              </a:xfrm>
              <a:prstGeom prst="bentUp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右箭头 135">
                <a:extLst>
                  <a:ext uri="{FF2B5EF4-FFF2-40B4-BE49-F238E27FC236}">
                    <a16:creationId xmlns:a16="http://schemas.microsoft.com/office/drawing/2014/main" id="{9C4694A9-2E89-4846-93DF-1BCA970E0E00}"/>
                  </a:ext>
                </a:extLst>
              </p:cNvPr>
              <p:cNvSpPr/>
              <p:nvPr/>
            </p:nvSpPr>
            <p:spPr>
              <a:xfrm rot="5400000">
                <a:off x="2571915" y="3795381"/>
                <a:ext cx="164769" cy="50800"/>
              </a:xfrm>
              <a:prstGeom prst="rightArrow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4327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4400" b="1" dirty="0">
                <a:latin typeface="Calibri" panose="020F0502020204030204" pitchFamily="34" charset="0"/>
                <a:cs typeface="Calibri" panose="020F0502020204030204" pitchFamily="34" charset="0"/>
              </a:rPr>
              <a:t>3Tx proposals for Rel-19</a:t>
            </a:r>
            <a:endParaRPr lang="zh-CN" altLang="en-US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09022" y="1483714"/>
            <a:ext cx="7508142" cy="48745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3Tx can be enhanced in Rel-19 in following aspects</a:t>
            </a:r>
          </a:p>
          <a:p>
            <a:pPr marL="342900" indent="-342900"/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For inter-band UL CA/ENDC</a:t>
            </a:r>
          </a:p>
          <a:p>
            <a:pPr marL="977900" lvl="1" indent="-342900"/>
            <a:r>
              <a:rPr lang="en-US" altLang="zh-CN" sz="18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Handheld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 UE with 3Tx can be supported in Rel-19</a:t>
            </a:r>
          </a:p>
          <a:p>
            <a:pPr marL="977900" lvl="1" indent="-342900"/>
            <a:r>
              <a:rPr lang="en-US" altLang="zh-CN" sz="18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Increase high power limit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can be supported, e.g. PC3+PC2, PC3+PC1.5</a:t>
            </a:r>
          </a:p>
          <a:p>
            <a:pPr marL="977900" lvl="1" indent="-34290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Introduce </a:t>
            </a:r>
            <a:r>
              <a:rPr lang="en-US" altLang="zh-CN" sz="18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more power combinations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, e.g.</a:t>
            </a:r>
          </a:p>
          <a:p>
            <a:pPr marL="342900" indent="-342900"/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For single CC or intra-band CA</a:t>
            </a:r>
          </a:p>
          <a:p>
            <a:pPr marL="977900" lvl="1" indent="-342900"/>
            <a:r>
              <a:rPr lang="en-US" altLang="zh-CN" sz="18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FWA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 UE type</a:t>
            </a:r>
          </a:p>
          <a:p>
            <a:pPr marL="977900" lvl="1" indent="-34290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Introduce </a:t>
            </a:r>
            <a:r>
              <a:rPr lang="en-US" altLang="zh-CN" sz="18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3Layer</a:t>
            </a:r>
            <a:r>
              <a:rPr lang="en-US" altLang="zh-CN" sz="1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UL MIMO</a:t>
            </a:r>
          </a:p>
          <a:p>
            <a:pPr marL="977900" lvl="1" indent="-34290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Introduce </a:t>
            </a:r>
            <a:r>
              <a:rPr lang="en-US" altLang="zh-CN" sz="18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3TxD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 to improve UL coverage</a:t>
            </a:r>
          </a:p>
          <a:p>
            <a:endParaRPr lang="en-US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3Tx basket WI :</a:t>
            </a:r>
          </a:p>
          <a:p>
            <a:pPr marL="342900" indent="-342900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To cover new band combination demands with Rel-18 power configurations in current 3Tx WID if not introduced in Rel-18</a:t>
            </a:r>
          </a:p>
          <a:p>
            <a:pPr marL="977900" lvl="1" indent="-342900"/>
            <a:endParaRPr lang="en-US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E08C7A4-A4AF-4A3C-8C8C-B1E214FB6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601935"/>
              </p:ext>
            </p:extLst>
          </p:nvPr>
        </p:nvGraphicFramePr>
        <p:xfrm>
          <a:off x="6663774" y="2958869"/>
          <a:ext cx="521316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0280">
                  <a:extLst>
                    <a:ext uri="{9D8B030D-6E8A-4147-A177-3AD203B41FA5}">
                      <a16:colId xmlns:a16="http://schemas.microsoft.com/office/drawing/2014/main" val="1893913946"/>
                    </a:ext>
                  </a:extLst>
                </a:gridCol>
                <a:gridCol w="759685">
                  <a:extLst>
                    <a:ext uri="{9D8B030D-6E8A-4147-A177-3AD203B41FA5}">
                      <a16:colId xmlns:a16="http://schemas.microsoft.com/office/drawing/2014/main" val="378775182"/>
                    </a:ext>
                  </a:extLst>
                </a:gridCol>
                <a:gridCol w="829364">
                  <a:extLst>
                    <a:ext uri="{9D8B030D-6E8A-4147-A177-3AD203B41FA5}">
                      <a16:colId xmlns:a16="http://schemas.microsoft.com/office/drawing/2014/main" val="2037887749"/>
                    </a:ext>
                  </a:extLst>
                </a:gridCol>
                <a:gridCol w="856643">
                  <a:extLst>
                    <a:ext uri="{9D8B030D-6E8A-4147-A177-3AD203B41FA5}">
                      <a16:colId xmlns:a16="http://schemas.microsoft.com/office/drawing/2014/main" val="3534375800"/>
                    </a:ext>
                  </a:extLst>
                </a:gridCol>
                <a:gridCol w="913598">
                  <a:extLst>
                    <a:ext uri="{9D8B030D-6E8A-4147-A177-3AD203B41FA5}">
                      <a16:colId xmlns:a16="http://schemas.microsoft.com/office/drawing/2014/main" val="1605712991"/>
                    </a:ext>
                  </a:extLst>
                </a:gridCol>
                <a:gridCol w="913598">
                  <a:extLst>
                    <a:ext uri="{9D8B030D-6E8A-4147-A177-3AD203B41FA5}">
                      <a16:colId xmlns:a16="http://schemas.microsoft.com/office/drawing/2014/main" val="897428492"/>
                    </a:ext>
                  </a:extLst>
                </a:gridCol>
              </a:tblGrid>
              <a:tr h="259080">
                <a:tc rowSpan="2" gridSpan="2">
                  <a:txBody>
                    <a:bodyPr/>
                    <a:lstStyle/>
                    <a:p>
                      <a:pPr algn="l"/>
                      <a:r>
                        <a:rPr lang="en-US" altLang="zh-CN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PC2 in total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6A38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 A 1Tx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6A3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869114"/>
                  </a:ext>
                </a:extLst>
              </a:tr>
              <a:tr h="228600">
                <a:tc gridSpan="2" v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FDD PC3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FDD PC2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TDD PC3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TDD PC2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2367313"/>
                  </a:ext>
                </a:extLst>
              </a:tr>
              <a:tr h="228600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 B 2Tx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6A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FDD PC3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9384213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FDD PC2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R19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R19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R19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0163697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TDD PC3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0066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R18</a:t>
                      </a:r>
                      <a:endParaRPr lang="zh-CN" altLang="en-US" sz="1200" b="1" dirty="0">
                        <a:solidFill>
                          <a:srgbClr val="0066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66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2997883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TDD PC2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solidFill>
                            <a:srgbClr val="0066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R18</a:t>
                      </a:r>
                      <a:endParaRPr lang="zh-CN" altLang="en-US" sz="1200" b="1" dirty="0">
                        <a:solidFill>
                          <a:srgbClr val="0066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0066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R18</a:t>
                      </a:r>
                      <a:endParaRPr lang="zh-CN" altLang="en-US" sz="1200" b="1" dirty="0">
                        <a:solidFill>
                          <a:srgbClr val="0066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R19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7907218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BF84DCC-1CD3-4681-8FFD-64CAF643F7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086735"/>
              </p:ext>
            </p:extLst>
          </p:nvPr>
        </p:nvGraphicFramePr>
        <p:xfrm>
          <a:off x="6663774" y="4431715"/>
          <a:ext cx="5213167" cy="117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1653">
                  <a:extLst>
                    <a:ext uri="{9D8B030D-6E8A-4147-A177-3AD203B41FA5}">
                      <a16:colId xmlns:a16="http://schemas.microsoft.com/office/drawing/2014/main" val="1893913946"/>
                    </a:ext>
                  </a:extLst>
                </a:gridCol>
                <a:gridCol w="779386">
                  <a:extLst>
                    <a:ext uri="{9D8B030D-6E8A-4147-A177-3AD203B41FA5}">
                      <a16:colId xmlns:a16="http://schemas.microsoft.com/office/drawing/2014/main" val="378775182"/>
                    </a:ext>
                  </a:extLst>
                </a:gridCol>
                <a:gridCol w="829706">
                  <a:extLst>
                    <a:ext uri="{9D8B030D-6E8A-4147-A177-3AD203B41FA5}">
                      <a16:colId xmlns:a16="http://schemas.microsoft.com/office/drawing/2014/main" val="2037887749"/>
                    </a:ext>
                  </a:extLst>
                </a:gridCol>
                <a:gridCol w="868296">
                  <a:extLst>
                    <a:ext uri="{9D8B030D-6E8A-4147-A177-3AD203B41FA5}">
                      <a16:colId xmlns:a16="http://schemas.microsoft.com/office/drawing/2014/main" val="3534375800"/>
                    </a:ext>
                  </a:extLst>
                </a:gridCol>
                <a:gridCol w="932624">
                  <a:extLst>
                    <a:ext uri="{9D8B030D-6E8A-4147-A177-3AD203B41FA5}">
                      <a16:colId xmlns:a16="http://schemas.microsoft.com/office/drawing/2014/main" val="1605712991"/>
                    </a:ext>
                  </a:extLst>
                </a:gridCol>
                <a:gridCol w="871502">
                  <a:extLst>
                    <a:ext uri="{9D8B030D-6E8A-4147-A177-3AD203B41FA5}">
                      <a16:colId xmlns:a16="http://schemas.microsoft.com/office/drawing/2014/main" val="897428492"/>
                    </a:ext>
                  </a:extLst>
                </a:gridCol>
              </a:tblGrid>
              <a:tr h="259080">
                <a:tc rowSpan="2" gridSpan="2">
                  <a:txBody>
                    <a:bodyPr/>
                    <a:lstStyle/>
                    <a:p>
                      <a:pPr algn="l"/>
                      <a:r>
                        <a:rPr lang="en-US" altLang="zh-CN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PC1.5 in total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6A38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 A 1Tx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6A3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869114"/>
                  </a:ext>
                </a:extLst>
              </a:tr>
              <a:tr h="228600">
                <a:tc gridSpan="2" v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FDD PC3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FDD PC2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TDD PC3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TDD PC2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2367313"/>
                  </a:ext>
                </a:extLst>
              </a:tr>
              <a:tr h="22860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 B 2Tx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6A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FDD PC2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7907218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TDD PC2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x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2342886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TDD PC1.5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0066F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R18</a:t>
                      </a:r>
                      <a:endParaRPr lang="zh-CN" altLang="en-US" sz="1200" b="1" dirty="0">
                        <a:solidFill>
                          <a:srgbClr val="0066FF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R19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R19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R19</a:t>
                      </a:r>
                      <a:endParaRPr lang="zh-CN" alt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2848950"/>
                  </a:ext>
                </a:extLst>
              </a:tr>
            </a:tbl>
          </a:graphicData>
        </a:graphic>
      </p:graphicFrame>
      <p:sp>
        <p:nvSpPr>
          <p:cNvPr id="6" name="箭头: 右 5">
            <a:extLst>
              <a:ext uri="{FF2B5EF4-FFF2-40B4-BE49-F238E27FC236}">
                <a16:creationId xmlns:a16="http://schemas.microsoft.com/office/drawing/2014/main" id="{1957B41F-00DA-40EE-901B-E7060D1F34F6}"/>
              </a:ext>
            </a:extLst>
          </p:cNvPr>
          <p:cNvSpPr/>
          <p:nvPr/>
        </p:nvSpPr>
        <p:spPr>
          <a:xfrm>
            <a:off x="5620222" y="3144534"/>
            <a:ext cx="735337" cy="364361"/>
          </a:xfrm>
          <a:prstGeom prst="rightArrow">
            <a:avLst/>
          </a:prstGeom>
          <a:solidFill>
            <a:srgbClr val="006600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412750" hangingPunct="0"/>
            <a:endParaRPr lang="zh-CN" altLang="en-US" sz="1600">
              <a:solidFill>
                <a:srgbClr val="FFFFFF"/>
              </a:solidFill>
              <a:sym typeface="Helvetica Neue Medium"/>
            </a:endParaRPr>
          </a:p>
        </p:txBody>
      </p:sp>
      <p:pic>
        <p:nvPicPr>
          <p:cNvPr id="7" name="Picture 10">
            <a:extLst>
              <a:ext uri="{FF2B5EF4-FFF2-40B4-BE49-F238E27FC236}">
                <a16:creationId xmlns:a16="http://schemas.microsoft.com/office/drawing/2014/main" id="{728BE73A-4CB1-44F7-92AC-CAA01CADD1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419" y="486969"/>
            <a:ext cx="1374182" cy="32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938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4400" b="1" dirty="0">
                <a:latin typeface="Calibri" panose="020F0502020204030204" pitchFamily="34" charset="0"/>
                <a:cs typeface="Calibri" panose="020F0502020204030204" pitchFamily="34" charset="0"/>
              </a:rPr>
              <a:t>Antenna evaluation proposal 1</a:t>
            </a:r>
            <a:endParaRPr lang="zh-CN" altLang="en-US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20368" y="1422401"/>
            <a:ext cx="5855592" cy="5052290"/>
          </a:xfrm>
          <a:ln>
            <a:solidFill>
              <a:schemeClr val="tx1"/>
            </a:solidFill>
            <a:prstDash val="dash"/>
          </a:ln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MSD OTA test method</a:t>
            </a:r>
          </a:p>
          <a:p>
            <a:pPr marL="342900" indent="-342900">
              <a:lnSpc>
                <a:spcPct val="100000"/>
              </a:lnSpc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MSD requirements are defined with </a:t>
            </a:r>
            <a:r>
              <a:rPr lang="en-US" altLang="zh-CN" sz="18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antenna coupling interference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included</a:t>
            </a:r>
          </a:p>
          <a:p>
            <a:pPr marL="342900" indent="-342900">
              <a:lnSpc>
                <a:spcPct val="100000"/>
              </a:lnSpc>
            </a:pPr>
            <a:r>
              <a:rPr lang="en-US" altLang="zh-CN" sz="18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RF conduct tests the antenna coupling interference is missing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which makes the conduct MSD tests doesn’t show the real MSD that UE will face in the field</a:t>
            </a:r>
          </a:p>
          <a:p>
            <a:pPr marL="342900" indent="-342900">
              <a:lnSpc>
                <a:spcPct val="100000"/>
              </a:lnSpc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The antenna coupling impact will increase when UE PCB isolation is increased, i.e. antenna coupling interference becomes the dominant factor</a:t>
            </a:r>
          </a:p>
          <a:p>
            <a:pPr marL="977900" lvl="1" indent="-342900">
              <a:lnSpc>
                <a:spcPct val="100000"/>
              </a:lnSpc>
            </a:pPr>
            <a:r>
              <a:rPr lang="en-US" altLang="zh-CN" sz="16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Antenna coupling impact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will achieve </a:t>
            </a:r>
            <a:r>
              <a:rPr lang="en-US" altLang="zh-CN" sz="16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1dB/2dB/10dB/10dB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for harmonics, IMD, harmonic mixing, and cross band leakage when PCB isolation is 80dB</a:t>
            </a:r>
            <a:endParaRPr lang="en-US" altLang="zh-CN" sz="18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Proposal: Study OTA based MSD test method, e.g. EIRP or TRP based test, the impact of antenna efficiency, antenna patter, test system and test time, etc.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6DB08D2-BC9D-4768-BE26-5113FA832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5809" y="1258394"/>
            <a:ext cx="3698450" cy="296633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5E6B380-4A27-4D96-B878-7493EB934E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0615" y="4321833"/>
            <a:ext cx="5678150" cy="2351802"/>
          </a:xfrm>
          <a:prstGeom prst="rect">
            <a:avLst/>
          </a:prstGeom>
        </p:spPr>
      </p:pic>
      <p:pic>
        <p:nvPicPr>
          <p:cNvPr id="6" name="Picture 10">
            <a:extLst>
              <a:ext uri="{FF2B5EF4-FFF2-40B4-BE49-F238E27FC236}">
                <a16:creationId xmlns:a16="http://schemas.microsoft.com/office/drawing/2014/main" id="{F2B50EB0-6770-4D36-92E5-B59ABA1F4D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419" y="486969"/>
            <a:ext cx="1374182" cy="32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24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4400" b="1" dirty="0">
                <a:latin typeface="Calibri" panose="020F0502020204030204" pitchFamily="34" charset="0"/>
                <a:cs typeface="Calibri" panose="020F0502020204030204" pitchFamily="34" charset="0"/>
              </a:rPr>
              <a:t>Antenna evaluation proposal 2</a:t>
            </a:r>
            <a:endParaRPr lang="zh-CN" altLang="en-US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71737" y="1634836"/>
            <a:ext cx="6918385" cy="4548115"/>
          </a:xfrm>
          <a:ln>
            <a:noFill/>
            <a:prstDash val="solid"/>
          </a:ln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NTN OTA requirements and test method</a:t>
            </a:r>
          </a:p>
          <a:p>
            <a:pPr marL="342900" indent="-342900">
              <a:lnSpc>
                <a:spcPct val="100000"/>
              </a:lnSpc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Current TRP is defined as the average of whole sphere </a:t>
            </a:r>
          </a:p>
          <a:p>
            <a:pPr marL="342900" indent="-342900">
              <a:lnSpc>
                <a:spcPct val="100000"/>
              </a:lnSpc>
            </a:pPr>
            <a:r>
              <a:rPr lang="en-US" altLang="zh-CN" sz="1800" b="1" dirty="0">
                <a:solidFill>
                  <a:srgbClr val="00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NTN, UE top region antenna performance is more important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than other directions</a:t>
            </a:r>
          </a:p>
          <a:p>
            <a:pPr marL="342900" indent="-342900">
              <a:lnSpc>
                <a:spcPct val="100000"/>
              </a:lnSpc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Regional antenna requirements might be more suitable in NTN to increase the UL coverage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Proposal: Study regional antenna requirements and test methods for NTN UE, e.g. CDF based requirements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0291CAA-1EC8-4682-B640-CB0A009698DF}"/>
              </a:ext>
            </a:extLst>
          </p:cNvPr>
          <p:cNvGrpSpPr/>
          <p:nvPr/>
        </p:nvGrpSpPr>
        <p:grpSpPr>
          <a:xfrm>
            <a:off x="8442037" y="1717964"/>
            <a:ext cx="3168071" cy="4110181"/>
            <a:chOff x="8780041" y="1690688"/>
            <a:chExt cx="2864915" cy="4100512"/>
          </a:xfrm>
        </p:grpSpPr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7A364D5A-5647-4B28-A45B-CC97BD0938F7}"/>
                </a:ext>
              </a:extLst>
            </p:cNvPr>
            <p:cNvSpPr/>
            <p:nvPr/>
          </p:nvSpPr>
          <p:spPr>
            <a:xfrm rot="10800000">
              <a:off x="9285739" y="3198735"/>
              <a:ext cx="1846989" cy="1292302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182ADFA-66F0-44DD-9ED3-176A0790D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45022" y="1756953"/>
              <a:ext cx="857250" cy="676275"/>
            </a:xfrm>
            <a:prstGeom prst="rect">
              <a:avLst/>
            </a:prstGeom>
          </p:spPr>
        </p:pic>
        <p:sp>
          <p:nvSpPr>
            <p:cNvPr id="12" name="闪电形 11">
              <a:extLst>
                <a:ext uri="{FF2B5EF4-FFF2-40B4-BE49-F238E27FC236}">
                  <a16:creationId xmlns:a16="http://schemas.microsoft.com/office/drawing/2014/main" id="{34C45553-4CBC-4656-BA27-10C30B5DFF4A}"/>
                </a:ext>
              </a:extLst>
            </p:cNvPr>
            <p:cNvSpPr/>
            <p:nvPr/>
          </p:nvSpPr>
          <p:spPr>
            <a:xfrm rot="2117175">
              <a:off x="10341090" y="2214027"/>
              <a:ext cx="313458" cy="950346"/>
            </a:xfrm>
            <a:prstGeom prst="lightningBol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348422E-E8CC-4011-BB00-A1B3163AB2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6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8942130" y="1690688"/>
              <a:ext cx="1028452" cy="676275"/>
            </a:xfrm>
            <a:prstGeom prst="rect">
              <a:avLst/>
            </a:prstGeom>
            <a:noFill/>
          </p:spPr>
        </p:pic>
        <p:sp>
          <p:nvSpPr>
            <p:cNvPr id="14" name="闪电形 13">
              <a:extLst>
                <a:ext uri="{FF2B5EF4-FFF2-40B4-BE49-F238E27FC236}">
                  <a16:creationId xmlns:a16="http://schemas.microsoft.com/office/drawing/2014/main" id="{F362F00C-8FB1-42CB-9785-170CD23E110E}"/>
                </a:ext>
              </a:extLst>
            </p:cNvPr>
            <p:cNvSpPr/>
            <p:nvPr/>
          </p:nvSpPr>
          <p:spPr>
            <a:xfrm rot="20754604">
              <a:off x="9636637" y="2224530"/>
              <a:ext cx="313458" cy="950346"/>
            </a:xfrm>
            <a:prstGeom prst="lightningBol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2C1B519-50AD-48B2-A12C-6863C8175DE6}"/>
                </a:ext>
              </a:extLst>
            </p:cNvPr>
            <p:cNvSpPr txBox="1"/>
            <p:nvPr/>
          </p:nvSpPr>
          <p:spPr>
            <a:xfrm>
              <a:off x="9362161" y="3285463"/>
              <a:ext cx="1694146" cy="523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This region is more important</a:t>
              </a:r>
              <a:endParaRPr lang="zh-CN" altLang="en-US"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880234BF-816E-488D-A45E-C92B4B932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90160" y="4449960"/>
              <a:ext cx="438150" cy="666750"/>
            </a:xfrm>
            <a:prstGeom prst="rect">
              <a:avLst/>
            </a:prstGeom>
          </p:spPr>
        </p:pic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5CFB807-5CE9-48A6-93E5-2A94956813D5}"/>
                </a:ext>
              </a:extLst>
            </p:cNvPr>
            <p:cNvSpPr/>
            <p:nvPr/>
          </p:nvSpPr>
          <p:spPr>
            <a:xfrm>
              <a:off x="8780041" y="2864161"/>
              <a:ext cx="2864915" cy="292703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</p:grpSp>
      <p:pic>
        <p:nvPicPr>
          <p:cNvPr id="18" name="Picture 10">
            <a:extLst>
              <a:ext uri="{FF2B5EF4-FFF2-40B4-BE49-F238E27FC236}">
                <a16:creationId xmlns:a16="http://schemas.microsoft.com/office/drawing/2014/main" id="{93715472-8F9E-4565-A00F-42AB50D251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419" y="486969"/>
            <a:ext cx="1374182" cy="32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31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62BE3B5-BEAF-48FF-BBAE-C61AD23E8B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68582" y="1921164"/>
            <a:ext cx="10340558" cy="4391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6600" dirty="0"/>
              <a:t>Thanks!</a:t>
            </a:r>
            <a:endParaRPr lang="zh-CN" altLang="en-US" sz="6600" dirty="0"/>
          </a:p>
        </p:txBody>
      </p:sp>
      <p:pic>
        <p:nvPicPr>
          <p:cNvPr id="4" name="Picture 10">
            <a:extLst>
              <a:ext uri="{FF2B5EF4-FFF2-40B4-BE49-F238E27FC236}">
                <a16:creationId xmlns:a16="http://schemas.microsoft.com/office/drawing/2014/main" id="{71A87AA3-37DD-43BC-AD34-A3BCA31AFE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419" y="486969"/>
            <a:ext cx="1374182" cy="32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45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</TotalTime>
  <Words>494</Words>
  <Application>Microsoft Office PowerPoint</Application>
  <PresentationFormat>宽屏</PresentationFormat>
  <Paragraphs>83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Helvetica Neue Medium</vt:lpstr>
      <vt:lpstr>Malgun Gothic</vt:lpstr>
      <vt:lpstr>等线</vt:lpstr>
      <vt:lpstr>等线 Light</vt:lpstr>
      <vt:lpstr>Arial</vt:lpstr>
      <vt:lpstr>Calibri</vt:lpstr>
      <vt:lpstr>Wingdings</vt:lpstr>
      <vt:lpstr>Office 主题​​</vt:lpstr>
      <vt:lpstr>R19 3Tx enh and antenna evaluations</vt:lpstr>
      <vt:lpstr>3Tx background</vt:lpstr>
      <vt:lpstr>3Tx proposals for Rel-19</vt:lpstr>
      <vt:lpstr>Antenna evaluation proposal 1</vt:lpstr>
      <vt:lpstr>Antenna evaluation proposal 2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 R19</dc:title>
  <dc:creator>OPPO-JQ</dc:creator>
  <cp:lastModifiedBy>OPPO-JQ</cp:lastModifiedBy>
  <cp:revision>153</cp:revision>
  <dcterms:created xsi:type="dcterms:W3CDTF">2023-03-10T03:58:18Z</dcterms:created>
  <dcterms:modified xsi:type="dcterms:W3CDTF">2023-09-01T02:24:30Z</dcterms:modified>
</cp:coreProperties>
</file>