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468" r:id="rId2"/>
    <p:sldId id="461" r:id="rId3"/>
    <p:sldId id="469" r:id="rId4"/>
    <p:sldId id="462" r:id="rId5"/>
    <p:sldId id="464" r:id="rId6"/>
    <p:sldId id="465" r:id="rId7"/>
    <p:sldId id="467" r:id="rId8"/>
    <p:sldId id="360" r:id="rId9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228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457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685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9144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11430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1371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1600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1828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沈嘉(James)" initials="沈嘉(James)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00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8F8F8"/>
    <a:srgbClr val="FF3300"/>
    <a:srgbClr val="FFCC00"/>
    <a:srgbClr val="FF9900"/>
    <a:srgbClr val="FF00FF"/>
    <a:srgbClr val="FFFFCC"/>
    <a:srgbClr val="FFCCFF"/>
    <a:srgbClr val="660066"/>
    <a:srgbClr val="FFCC66"/>
    <a:srgbClr val="FFFF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188" autoAdjust="0"/>
    <p:restoredTop sz="95256" autoAdjust="0"/>
  </p:normalViewPr>
  <p:slideViewPr>
    <p:cSldViewPr snapToGrid="0" snapToObjects="1">
      <p:cViewPr varScale="1">
        <p:scale>
          <a:sx n="48" d="100"/>
          <a:sy n="48" d="100"/>
        </p:scale>
        <p:origin x="-96" y="-156"/>
      </p:cViewPr>
      <p:guideLst>
        <p:guide orient="horz" pos="4320"/>
        <p:guide pos="7683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96C064A-D61B-4B21-B757-51A9B82445B8}" type="datetimeFigureOut">
              <a:rPr lang="en-US" smtClean="0"/>
              <a:pPr/>
              <a:t>9/1/2023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0305E07-67EA-4042-A3F6-853A8AD8D209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Shape 135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 dirty="0"/>
          </a:p>
        </p:txBody>
      </p:sp>
      <p:sp>
        <p:nvSpPr>
          <p:cNvPr id="136" name="Shape 136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8000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8000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8000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8000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8000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8000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8000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8000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8000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51032" y="0"/>
            <a:ext cx="22937967" cy="12436363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1"/>
          <p:cNvSpPr>
            <a:spLocks noGrp="1"/>
          </p:cNvSpPr>
          <p:nvPr>
            <p:ph type="title"/>
          </p:nvPr>
        </p:nvSpPr>
        <p:spPr>
          <a:xfrm>
            <a:off x="771112" y="918597"/>
            <a:ext cx="22841775" cy="107368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5" name="文本占位符 9"/>
          <p:cNvSpPr>
            <a:spLocks noGrp="1"/>
          </p:cNvSpPr>
          <p:nvPr>
            <p:ph type="body" sz="quarter" idx="10"/>
          </p:nvPr>
        </p:nvSpPr>
        <p:spPr>
          <a:xfrm>
            <a:off x="771113" y="2878872"/>
            <a:ext cx="22841774" cy="9200693"/>
          </a:xfrm>
          <a:prstGeom prst="rect">
            <a:avLst/>
          </a:prstGeom>
        </p:spPr>
        <p:txBody>
          <a:bodyPr/>
          <a:lstStyle>
            <a:lvl1pPr marL="685800" indent="-685800">
              <a:buFont typeface="Arial" panose="020B0604020202020204" pitchFamily="34" charset="0"/>
              <a:buChar char="•"/>
              <a:defRPr/>
            </a:lvl1pPr>
            <a:lvl2pPr>
              <a:defRPr sz="4400"/>
            </a:lvl2pPr>
            <a:lvl3pPr>
              <a:defRPr sz="4000"/>
            </a:lvl3pPr>
            <a:lvl4pPr>
              <a:defRPr sz="3600"/>
            </a:lvl4pPr>
            <a:lvl5pPr>
              <a:defRPr sz="3600"/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  <a:p>
            <a:pPr lvl="4"/>
            <a:r>
              <a:rPr kumimoji="1" lang="zh-CN" altLang="en-US" dirty="0"/>
              <a:t>五级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Page B 内容页2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2"/>
          </p:nvPr>
        </p:nvSpPr>
        <p:spPr>
          <a:xfrm>
            <a:off x="776288" y="3424238"/>
            <a:ext cx="10111452" cy="9199562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20" name="文本占位符 19"/>
          <p:cNvSpPr>
            <a:spLocks noGrp="1"/>
          </p:cNvSpPr>
          <p:nvPr>
            <p:ph type="body" sz="quarter" idx="13"/>
          </p:nvPr>
        </p:nvSpPr>
        <p:spPr>
          <a:xfrm>
            <a:off x="13163550" y="3424238"/>
            <a:ext cx="10454729" cy="9199562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Page 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5" name="图片占位符 4"/>
          <p:cNvSpPr>
            <a:spLocks noGrp="1"/>
          </p:cNvSpPr>
          <p:nvPr>
            <p:ph type="pic" sz="quarter" idx="10"/>
          </p:nvPr>
        </p:nvSpPr>
        <p:spPr>
          <a:xfrm>
            <a:off x="733425" y="2147888"/>
            <a:ext cx="11409363" cy="10504487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7" name="图片占位符 6"/>
          <p:cNvSpPr>
            <a:spLocks noGrp="1"/>
          </p:cNvSpPr>
          <p:nvPr>
            <p:ph type="pic" sz="quarter" idx="11"/>
          </p:nvPr>
        </p:nvSpPr>
        <p:spPr>
          <a:xfrm>
            <a:off x="12758739" y="2147888"/>
            <a:ext cx="10859542" cy="10504487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hank you"/>
          <p:cNvSpPr txBox="1"/>
          <p:nvPr userDrawn="1"/>
        </p:nvSpPr>
        <p:spPr>
          <a:xfrm>
            <a:off x="782238" y="5041046"/>
            <a:ext cx="11634867" cy="872034"/>
          </a:xfrm>
          <a:prstGeom prst="rect">
            <a:avLst/>
          </a:prstGeom>
          <a:ln w="12700">
            <a:miter lim="400000"/>
          </a:ln>
        </p:spPr>
        <p:txBody>
          <a:bodyPr lIns="50800" tIns="50800" rIns="50800" bIns="50800" anchor="ctr">
            <a:spAutoFit/>
          </a:bodyPr>
          <a:lstStyle>
            <a:lvl1pPr algn="l">
              <a:lnSpc>
                <a:spcPct val="20000"/>
              </a:lnSpc>
              <a:defRPr sz="5000" b="0">
                <a:solidFill>
                  <a:srgbClr val="2C683D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>
              <a:lnSpc>
                <a:spcPct val="100000"/>
              </a:lnSpc>
            </a:pPr>
            <a:r>
              <a:rPr dirty="0">
                <a:solidFill>
                  <a:srgbClr val="2DC84D"/>
                </a:solidFill>
                <a:latin typeface="OPPOSans R" panose="00020600040101010101" charset="-122"/>
                <a:ea typeface="OPPOSans R" panose="00020600040101010101" charset="-122"/>
                <a:cs typeface="OPPOSans R" panose="00020600040101010101" charset="-122"/>
              </a:rPr>
              <a:t>Thank you</a:t>
            </a:r>
            <a:endParaRPr lang="en-US" dirty="0">
              <a:solidFill>
                <a:srgbClr val="2DC84D"/>
              </a:solidFill>
              <a:latin typeface="OPPOSans R" panose="00020600040101010101" charset="-122"/>
              <a:ea typeface="OPPOSans R" panose="00020600040101010101" charset="-122"/>
              <a:cs typeface="OPPOSans R" panose="00020600040101010101" charset="-122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 userDrawn="1"/>
        </p:nvPicPr>
        <p:blipFill>
          <a:blip r:embed="rId7" cstate="print">
            <a:biLevel thresh="25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39303" y="12981820"/>
            <a:ext cx="1332424" cy="316800"/>
          </a:xfrm>
          <a:prstGeom prst="rect">
            <a:avLst/>
          </a:prstGeom>
        </p:spPr>
      </p:pic>
      <p:sp>
        <p:nvSpPr>
          <p:cNvPr id="5" name="标题占位符 4"/>
          <p:cNvSpPr>
            <a:spLocks noGrp="1"/>
          </p:cNvSpPr>
          <p:nvPr>
            <p:ph type="title"/>
          </p:nvPr>
        </p:nvSpPr>
        <p:spPr>
          <a:xfrm>
            <a:off x="765718" y="890914"/>
            <a:ext cx="22841775" cy="107368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 dirty="0"/>
              <a:t>单击此处编辑母版标题样式 </a:t>
            </a:r>
            <a:r>
              <a:rPr kumimoji="1" lang="en-US" altLang="zh-CN" dirty="0"/>
              <a:t>OPPO Sans B 50pt.</a:t>
            </a:r>
            <a:endParaRPr kumimoji="1" lang="zh-CN" altLang="en-US" dirty="0"/>
          </a:p>
        </p:txBody>
      </p:sp>
      <p:sp>
        <p:nvSpPr>
          <p:cNvPr id="11" name="线条"/>
          <p:cNvSpPr/>
          <p:nvPr userDrawn="1"/>
        </p:nvSpPr>
        <p:spPr>
          <a:xfrm>
            <a:off x="765718" y="12807222"/>
            <a:ext cx="22852564" cy="1"/>
          </a:xfrm>
          <a:prstGeom prst="line">
            <a:avLst/>
          </a:prstGeom>
          <a:ln w="25400">
            <a:solidFill>
              <a:srgbClr val="5E5E5E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 dirty="0"/>
          </a:p>
        </p:txBody>
      </p:sp>
      <p:sp>
        <p:nvSpPr>
          <p:cNvPr id="16" name="pg. xx"/>
          <p:cNvSpPr txBox="1"/>
          <p:nvPr userDrawn="1"/>
        </p:nvSpPr>
        <p:spPr>
          <a:xfrm>
            <a:off x="20884725" y="12874289"/>
            <a:ext cx="2733557" cy="287258"/>
          </a:xfrm>
          <a:prstGeom prst="rect">
            <a:avLst/>
          </a:prstGeom>
          <a:ln w="12700">
            <a:miter lim="400000"/>
          </a:ln>
        </p:spPr>
        <p:txBody>
          <a:bodyPr lIns="50800" tIns="50800" rIns="50800" bIns="50800">
            <a:spAutoFit/>
          </a:bodyPr>
          <a:lstStyle>
            <a:lvl1pPr algn="r">
              <a:defRPr sz="2000" b="0">
                <a:solidFill>
                  <a:srgbClr val="929292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fld id="{00E22F85-807F-CA40-8F16-B425A1EE1DAC}" type="slidenum">
              <a:rPr lang="uk-UA" sz="1200" smtClean="0">
                <a:solidFill>
                  <a:srgbClr val="5E5E5E"/>
                </a:solidFill>
                <a:latin typeface="OPPOSans R" panose="00020600040101010101" charset="-122"/>
                <a:ea typeface="OPPOSans R" panose="00020600040101010101" charset="-122"/>
                <a:cs typeface="OPPOSans R" panose="00020600040101010101" charset="-122"/>
              </a:rPr>
              <a:pPr/>
              <a:t>‹#›</a:t>
            </a:fld>
            <a:endParaRPr sz="1200" dirty="0">
              <a:solidFill>
                <a:srgbClr val="5E5E5E"/>
              </a:solidFill>
              <a:latin typeface="OPPOSans R" panose="00020600040101010101" charset="-122"/>
              <a:ea typeface="OPPOSans R" panose="00020600040101010101" charset="-122"/>
              <a:cs typeface="OPPOSans R" panose="00020600040101010101" charset="-122"/>
            </a:endParaRPr>
          </a:p>
        </p:txBody>
      </p:sp>
      <p:sp>
        <p:nvSpPr>
          <p:cNvPr id="19" name="文本占位符 18"/>
          <p:cNvSpPr>
            <a:spLocks noGrp="1"/>
          </p:cNvSpPr>
          <p:nvPr>
            <p:ph type="body" idx="1"/>
          </p:nvPr>
        </p:nvSpPr>
        <p:spPr>
          <a:xfrm>
            <a:off x="776507" y="3192526"/>
            <a:ext cx="22841775" cy="8702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  <a:p>
            <a:pPr lvl="4"/>
            <a:r>
              <a:rPr kumimoji="1" lang="zh-CN" altLang="en-US" dirty="0"/>
              <a:t>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hf sldNum="0" hdr="0" ftr="0"/>
  <p:txStyles>
    <p:titleStyle>
      <a:lvl1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5000" b="0" i="0" u="none" strike="noStrike" cap="none" spc="0" baseline="0">
          <a:ln>
            <a:noFill/>
          </a:ln>
          <a:solidFill>
            <a:srgbClr val="2DC84D"/>
          </a:solidFill>
          <a:uFillTx/>
          <a:latin typeface="OPPOSans B" panose="00020600040101010101" charset="-122"/>
          <a:ea typeface="OPPOSans B" panose="00020600040101010101" charset="-122"/>
          <a:cs typeface="OPPOSans B" panose="00020600040101010101" charset="-122"/>
          <a:sym typeface="OPPOSans B" panose="00020600040101010101" charset="-122"/>
        </a:defRPr>
      </a:lvl1pPr>
      <a:lvl2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 panose="00020600040101010101" charset="-122"/>
          <a:ea typeface="OPPOSans B" panose="00020600040101010101" charset="-122"/>
          <a:cs typeface="OPPOSans B" panose="00020600040101010101" charset="-122"/>
          <a:sym typeface="OPPOSans B" panose="00020600040101010101" charset="-122"/>
        </a:defRPr>
      </a:lvl2pPr>
      <a:lvl3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 panose="00020600040101010101" charset="-122"/>
          <a:ea typeface="OPPOSans B" panose="00020600040101010101" charset="-122"/>
          <a:cs typeface="OPPOSans B" panose="00020600040101010101" charset="-122"/>
          <a:sym typeface="OPPOSans B" panose="00020600040101010101" charset="-122"/>
        </a:defRPr>
      </a:lvl3pPr>
      <a:lvl4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 panose="00020600040101010101" charset="-122"/>
          <a:ea typeface="OPPOSans B" panose="00020600040101010101" charset="-122"/>
          <a:cs typeface="OPPOSans B" panose="00020600040101010101" charset="-122"/>
          <a:sym typeface="OPPOSans B" panose="00020600040101010101" charset="-122"/>
        </a:defRPr>
      </a:lvl4pPr>
      <a:lvl5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 panose="00020600040101010101" charset="-122"/>
          <a:ea typeface="OPPOSans B" panose="00020600040101010101" charset="-122"/>
          <a:cs typeface="OPPOSans B" panose="00020600040101010101" charset="-122"/>
          <a:sym typeface="OPPOSans B" panose="00020600040101010101" charset="-122"/>
        </a:defRPr>
      </a:lvl5pPr>
      <a:lvl6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 panose="00020600040101010101" charset="-122"/>
          <a:ea typeface="OPPOSans B" panose="00020600040101010101" charset="-122"/>
          <a:cs typeface="OPPOSans B" panose="00020600040101010101" charset="-122"/>
          <a:sym typeface="OPPOSans B" panose="00020600040101010101" charset="-122"/>
        </a:defRPr>
      </a:lvl6pPr>
      <a:lvl7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 panose="00020600040101010101" charset="-122"/>
          <a:ea typeface="OPPOSans B" panose="00020600040101010101" charset="-122"/>
          <a:cs typeface="OPPOSans B" panose="00020600040101010101" charset="-122"/>
          <a:sym typeface="OPPOSans B" panose="00020600040101010101" charset="-122"/>
        </a:defRPr>
      </a:lvl7pPr>
      <a:lvl8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 panose="00020600040101010101" charset="-122"/>
          <a:ea typeface="OPPOSans B" panose="00020600040101010101" charset="-122"/>
          <a:cs typeface="OPPOSans B" panose="00020600040101010101" charset="-122"/>
          <a:sym typeface="OPPOSans B" panose="00020600040101010101" charset="-122"/>
        </a:defRPr>
      </a:lvl8pPr>
      <a:lvl9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 panose="00020600040101010101" charset="-122"/>
          <a:ea typeface="OPPOSans B" panose="00020600040101010101" charset="-122"/>
          <a:cs typeface="OPPOSans B" panose="00020600040101010101" charset="-122"/>
          <a:sym typeface="OPPOSans B" panose="00020600040101010101" charset="-122"/>
        </a:defRPr>
      </a:lvl9pPr>
    </p:titleStyle>
    <p:bodyStyle>
      <a:lvl1pPr marL="685800" marR="0" indent="-68580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Tx/>
        <a:buFont typeface="Arial" panose="020B0604020202020204" pitchFamily="34" charset="0"/>
        <a:buChar char="•"/>
        <a:defRPr sz="4800" b="0" i="0" u="none" strike="noStrike" cap="none" spc="0" baseline="0">
          <a:ln>
            <a:noFill/>
          </a:ln>
          <a:solidFill>
            <a:srgbClr val="CACAC8"/>
          </a:solidFill>
          <a:uFillTx/>
          <a:latin typeface="OPPOSans M" panose="00020600040101010101" charset="-122"/>
          <a:ea typeface="OPPOSans M" panose="00020600040101010101" charset="-122"/>
          <a:cs typeface="OPPOSans M" panose="00020600040101010101" charset="-122"/>
          <a:sym typeface="OPPOSans M" panose="00020600040101010101" charset="-122"/>
        </a:defRPr>
      </a:lvl1pPr>
      <a:lvl2pPr marL="1270000" marR="0" indent="-63500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defRPr sz="4400" b="0" i="0" u="none" strike="noStrike" cap="none" spc="0" baseline="0">
          <a:ln>
            <a:noFill/>
          </a:ln>
          <a:solidFill>
            <a:srgbClr val="CACAC8"/>
          </a:solidFill>
          <a:uFillTx/>
          <a:latin typeface="OPPOSans M" panose="00020600040101010101" charset="-122"/>
          <a:ea typeface="OPPOSans M" panose="00020600040101010101" charset="-122"/>
          <a:cs typeface="OPPOSans M" panose="00020600040101010101" charset="-122"/>
          <a:sym typeface="OPPOSans M" panose="00020600040101010101" charset="-122"/>
        </a:defRPr>
      </a:lvl2pPr>
      <a:lvl3pPr marL="1905000" marR="0" indent="-63500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defRPr sz="4000" b="0" i="0" u="none" strike="noStrike" cap="none" spc="0" baseline="0">
          <a:ln>
            <a:noFill/>
          </a:ln>
          <a:solidFill>
            <a:srgbClr val="CACAC8"/>
          </a:solidFill>
          <a:uFillTx/>
          <a:latin typeface="OPPOSans M" panose="00020600040101010101" charset="-122"/>
          <a:ea typeface="OPPOSans M" panose="00020600040101010101" charset="-122"/>
          <a:cs typeface="OPPOSans M" panose="00020600040101010101" charset="-122"/>
          <a:sym typeface="OPPOSans M" panose="00020600040101010101" charset="-122"/>
        </a:defRPr>
      </a:lvl3pPr>
      <a:lvl4pPr marL="2540000" marR="0" indent="-63500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defRPr sz="3600" b="0" i="0" u="none" strike="noStrike" cap="none" spc="0" baseline="0">
          <a:ln>
            <a:noFill/>
          </a:ln>
          <a:solidFill>
            <a:srgbClr val="CACAC8"/>
          </a:solidFill>
          <a:uFillTx/>
          <a:latin typeface="OPPOSans M" panose="00020600040101010101" charset="-122"/>
          <a:ea typeface="OPPOSans M" panose="00020600040101010101" charset="-122"/>
          <a:cs typeface="OPPOSans M" panose="00020600040101010101" charset="-122"/>
          <a:sym typeface="OPPOSans M" panose="00020600040101010101" charset="-122"/>
        </a:defRPr>
      </a:lvl4pPr>
      <a:lvl5pPr marL="3175000" marR="0" indent="-63500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defRPr sz="3600" b="0" i="0" u="none" strike="noStrike" cap="none" spc="0" baseline="0">
          <a:ln>
            <a:noFill/>
          </a:ln>
          <a:solidFill>
            <a:srgbClr val="CACAC8"/>
          </a:solidFill>
          <a:uFillTx/>
          <a:latin typeface="OPPOSans M" panose="00020600040101010101" charset="-122"/>
          <a:ea typeface="OPPOSans M" panose="00020600040101010101" charset="-122"/>
          <a:cs typeface="OPPOSans M" panose="00020600040101010101" charset="-122"/>
          <a:sym typeface="OPPOSans M" panose="00020600040101010101" charset="-122"/>
        </a:defRPr>
      </a:lvl5pPr>
      <a:lvl6pPr marL="3810000" marR="0" indent="-6350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 panose="00020600040101010101" charset="-122"/>
          <a:ea typeface="OPPOSans M" panose="00020600040101010101" charset="-122"/>
          <a:cs typeface="OPPOSans M" panose="00020600040101010101" charset="-122"/>
          <a:sym typeface="OPPOSans M" panose="00020600040101010101" charset="-122"/>
        </a:defRPr>
      </a:lvl6pPr>
      <a:lvl7pPr marL="4445000" marR="0" indent="-6350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 panose="00020600040101010101" charset="-122"/>
          <a:ea typeface="OPPOSans M" panose="00020600040101010101" charset="-122"/>
          <a:cs typeface="OPPOSans M" panose="00020600040101010101" charset="-122"/>
          <a:sym typeface="OPPOSans M" panose="00020600040101010101" charset="-122"/>
        </a:defRPr>
      </a:lvl7pPr>
      <a:lvl8pPr marL="5080000" marR="0" indent="-6350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 panose="00020600040101010101" charset="-122"/>
          <a:ea typeface="OPPOSans M" panose="00020600040101010101" charset="-122"/>
          <a:cs typeface="OPPOSans M" panose="00020600040101010101" charset="-122"/>
          <a:sym typeface="OPPOSans M" panose="00020600040101010101" charset="-122"/>
        </a:defRPr>
      </a:lvl8pPr>
      <a:lvl9pPr marL="5715000" marR="0" indent="-6350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 panose="00020600040101010101" charset="-122"/>
          <a:ea typeface="OPPOSans M" panose="00020600040101010101" charset="-122"/>
          <a:cs typeface="OPPOSans M" panose="00020600040101010101" charset="-122"/>
          <a:sym typeface="OPPOSans M" panose="00020600040101010101" charset="-122"/>
        </a:defRPr>
      </a:lvl9pPr>
    </p:bodyStyle>
    <p:otherStyle>
      <a:lvl1pPr marL="0" marR="0" indent="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2286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4572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6858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9144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11430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13716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16002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18288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4"/>
          <p:cNvSpPr txBox="1"/>
          <p:nvPr/>
        </p:nvSpPr>
        <p:spPr>
          <a:xfrm>
            <a:off x="11296650" y="7132696"/>
            <a:ext cx="12535818" cy="6021455"/>
          </a:xfrm>
          <a:prstGeom prst="rect">
            <a:avLst/>
          </a:prstGeom>
        </p:spPr>
        <p:txBody>
          <a:bodyPr/>
          <a:lstStyle>
            <a:lvl1pPr marL="0" marR="0" indent="0" algn="l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5000" b="0" i="0" u="none" strike="noStrike" cap="none" spc="0" baseline="0">
                <a:ln>
                  <a:noFill/>
                </a:ln>
                <a:solidFill>
                  <a:srgbClr val="2DC84D"/>
                </a:solidFill>
                <a:uFillTx/>
                <a:latin typeface="OPPOSans B" panose="00020600040101010101" charset="-122"/>
                <a:ea typeface="OPPOSans B" panose="00020600040101010101" charset="-122"/>
                <a:cs typeface="OPPOSans B" panose="00020600040101010101" charset="-122"/>
                <a:sym typeface="OPPOSans B" panose="00020600040101010101" charset="-122"/>
              </a:defRPr>
            </a:lvl1pPr>
            <a:lvl2pPr marL="0" marR="0" indent="0" algn="l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9000" b="0" i="0" u="none" strike="noStrike" cap="none" spc="0" baseline="0">
                <a:ln>
                  <a:noFill/>
                </a:ln>
                <a:solidFill>
                  <a:srgbClr val="046A38"/>
                </a:solidFill>
                <a:uFillTx/>
                <a:latin typeface="OPPOSans B" panose="00020600040101010101" charset="-122"/>
                <a:ea typeface="OPPOSans B" panose="00020600040101010101" charset="-122"/>
                <a:cs typeface="OPPOSans B" panose="00020600040101010101" charset="-122"/>
                <a:sym typeface="OPPOSans B" panose="00020600040101010101" charset="-122"/>
              </a:defRPr>
            </a:lvl2pPr>
            <a:lvl3pPr marL="0" marR="0" indent="0" algn="l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9000" b="0" i="0" u="none" strike="noStrike" cap="none" spc="0" baseline="0">
                <a:ln>
                  <a:noFill/>
                </a:ln>
                <a:solidFill>
                  <a:srgbClr val="046A38"/>
                </a:solidFill>
                <a:uFillTx/>
                <a:latin typeface="OPPOSans B" panose="00020600040101010101" charset="-122"/>
                <a:ea typeface="OPPOSans B" panose="00020600040101010101" charset="-122"/>
                <a:cs typeface="OPPOSans B" panose="00020600040101010101" charset="-122"/>
                <a:sym typeface="OPPOSans B" panose="00020600040101010101" charset="-122"/>
              </a:defRPr>
            </a:lvl3pPr>
            <a:lvl4pPr marL="0" marR="0" indent="0" algn="l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9000" b="0" i="0" u="none" strike="noStrike" cap="none" spc="0" baseline="0">
                <a:ln>
                  <a:noFill/>
                </a:ln>
                <a:solidFill>
                  <a:srgbClr val="046A38"/>
                </a:solidFill>
                <a:uFillTx/>
                <a:latin typeface="OPPOSans B" panose="00020600040101010101" charset="-122"/>
                <a:ea typeface="OPPOSans B" panose="00020600040101010101" charset="-122"/>
                <a:cs typeface="OPPOSans B" panose="00020600040101010101" charset="-122"/>
                <a:sym typeface="OPPOSans B" panose="00020600040101010101" charset="-122"/>
              </a:defRPr>
            </a:lvl4pPr>
            <a:lvl5pPr marL="0" marR="0" indent="0" algn="l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9000" b="0" i="0" u="none" strike="noStrike" cap="none" spc="0" baseline="0">
                <a:ln>
                  <a:noFill/>
                </a:ln>
                <a:solidFill>
                  <a:srgbClr val="046A38"/>
                </a:solidFill>
                <a:uFillTx/>
                <a:latin typeface="OPPOSans B" panose="00020600040101010101" charset="-122"/>
                <a:ea typeface="OPPOSans B" panose="00020600040101010101" charset="-122"/>
                <a:cs typeface="OPPOSans B" panose="00020600040101010101" charset="-122"/>
                <a:sym typeface="OPPOSans B" panose="00020600040101010101" charset="-122"/>
              </a:defRPr>
            </a:lvl5pPr>
            <a:lvl6pPr marL="0" marR="0" indent="0" algn="l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9000" b="0" i="0" u="none" strike="noStrike" cap="none" spc="0" baseline="0">
                <a:ln>
                  <a:noFill/>
                </a:ln>
                <a:solidFill>
                  <a:srgbClr val="046A38"/>
                </a:solidFill>
                <a:uFillTx/>
                <a:latin typeface="OPPOSans B" panose="00020600040101010101" charset="-122"/>
                <a:ea typeface="OPPOSans B" panose="00020600040101010101" charset="-122"/>
                <a:cs typeface="OPPOSans B" panose="00020600040101010101" charset="-122"/>
                <a:sym typeface="OPPOSans B" panose="00020600040101010101" charset="-122"/>
              </a:defRPr>
            </a:lvl6pPr>
            <a:lvl7pPr marL="0" marR="0" indent="0" algn="l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9000" b="0" i="0" u="none" strike="noStrike" cap="none" spc="0" baseline="0">
                <a:ln>
                  <a:noFill/>
                </a:ln>
                <a:solidFill>
                  <a:srgbClr val="046A38"/>
                </a:solidFill>
                <a:uFillTx/>
                <a:latin typeface="OPPOSans B" panose="00020600040101010101" charset="-122"/>
                <a:ea typeface="OPPOSans B" panose="00020600040101010101" charset="-122"/>
                <a:cs typeface="OPPOSans B" panose="00020600040101010101" charset="-122"/>
                <a:sym typeface="OPPOSans B" panose="00020600040101010101" charset="-122"/>
              </a:defRPr>
            </a:lvl7pPr>
            <a:lvl8pPr marL="0" marR="0" indent="0" algn="l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9000" b="0" i="0" u="none" strike="noStrike" cap="none" spc="0" baseline="0">
                <a:ln>
                  <a:noFill/>
                </a:ln>
                <a:solidFill>
                  <a:srgbClr val="046A38"/>
                </a:solidFill>
                <a:uFillTx/>
                <a:latin typeface="OPPOSans B" panose="00020600040101010101" charset="-122"/>
                <a:ea typeface="OPPOSans B" panose="00020600040101010101" charset="-122"/>
                <a:cs typeface="OPPOSans B" panose="00020600040101010101" charset="-122"/>
                <a:sym typeface="OPPOSans B" panose="00020600040101010101" charset="-122"/>
              </a:defRPr>
            </a:lvl8pPr>
            <a:lvl9pPr marL="0" marR="0" indent="0" algn="l" defTabSz="8255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9000" b="0" i="0" u="none" strike="noStrike" cap="none" spc="0" baseline="0">
                <a:ln>
                  <a:noFill/>
                </a:ln>
                <a:solidFill>
                  <a:srgbClr val="046A38"/>
                </a:solidFill>
                <a:uFillTx/>
                <a:latin typeface="OPPOSans B" panose="00020600040101010101" charset="-122"/>
                <a:ea typeface="OPPOSans B" panose="00020600040101010101" charset="-122"/>
                <a:cs typeface="OPPOSans B" panose="00020600040101010101" charset="-122"/>
                <a:sym typeface="OPPOSans B" panose="00020600040101010101" charset="-122"/>
              </a:defRPr>
            </a:lvl9pPr>
          </a:lstStyle>
          <a:p>
            <a:pPr hangingPunct="1">
              <a:spcBef>
                <a:spcPct val="20000"/>
              </a:spcBef>
            </a:pPr>
            <a:r>
              <a:rPr kumimoji="1" lang="en-US" altLang="zh-CN" sz="6000" dirty="0"/>
              <a:t>Discussion on multi-carrier enhancement in Rel-19</a:t>
            </a:r>
            <a:br>
              <a:rPr kumimoji="1" lang="en-US" altLang="zh-CN" sz="6000" dirty="0"/>
            </a:br>
            <a:r>
              <a:rPr kumimoji="1" lang="en-US" altLang="zh-CN" sz="6000" dirty="0"/>
              <a:t/>
            </a:r>
            <a:br>
              <a:rPr kumimoji="1" lang="en-US" altLang="zh-CN" sz="6000" dirty="0"/>
            </a:br>
            <a:r>
              <a:rPr lang="en-US" altLang="zh-CN" sz="3600" dirty="0">
                <a:solidFill>
                  <a:schemeClr val="bg1"/>
                </a:solidFill>
              </a:rPr>
              <a:t>Agenda Item:    8A.2.12.2</a:t>
            </a:r>
            <a:br>
              <a:rPr lang="en-US" altLang="zh-CN" sz="3600" dirty="0">
                <a:solidFill>
                  <a:schemeClr val="bg1"/>
                </a:solidFill>
              </a:rPr>
            </a:br>
            <a:r>
              <a:rPr lang="en-US" altLang="zh-CN" sz="3600" dirty="0">
                <a:solidFill>
                  <a:schemeClr val="bg1"/>
                </a:solidFill>
              </a:rPr>
              <a:t>Source:	           OPPO</a:t>
            </a:r>
            <a:br>
              <a:rPr lang="en-US" altLang="zh-CN" sz="3600" dirty="0">
                <a:solidFill>
                  <a:schemeClr val="bg1"/>
                </a:solidFill>
              </a:rPr>
            </a:br>
            <a:r>
              <a:rPr lang="en-US" altLang="zh-CN" sz="3600" dirty="0">
                <a:solidFill>
                  <a:schemeClr val="bg1"/>
                </a:solidFill>
              </a:rPr>
              <a:t>Document  for:  Discussion</a:t>
            </a:r>
            <a:endParaRPr lang="en-US" altLang="zh-CN" sz="6000" b="1" dirty="0">
              <a:latin typeface="Microsoft YaHei" panose="020B0503020204020204" pitchFamily="34" charset="-122"/>
              <a:ea typeface="Microsoft YaHei" panose="020B0503020204020204" pitchFamily="34" charset="-122"/>
              <a:cs typeface="Arial Unicode MS" pitchFamily="34" charset="-122"/>
            </a:endParaRPr>
          </a:p>
        </p:txBody>
      </p:sp>
      <p:sp>
        <p:nvSpPr>
          <p:cNvPr id="3" name="Text Placeholder 3"/>
          <p:cNvSpPr txBox="1"/>
          <p:nvPr/>
        </p:nvSpPr>
        <p:spPr>
          <a:xfrm>
            <a:off x="551532" y="806701"/>
            <a:ext cx="9373518" cy="1212599"/>
          </a:xfrm>
          <a:prstGeom prst="rect">
            <a:avLst/>
          </a:prstGeom>
        </p:spPr>
        <p:txBody>
          <a:bodyPr lIns="0" tIns="0" rIns="0" bIns="0"/>
          <a:lstStyle>
            <a:lvl1pPr marL="0" indent="0" algn="l" defTabSz="1219200" rtl="0" eaLnBrk="1" latinLnBrk="0" hangingPunct="1">
              <a:spcBef>
                <a:spcPct val="20000"/>
              </a:spcBef>
              <a:buClrTx/>
              <a:buFontTx/>
              <a:buNone/>
              <a:defRPr sz="1600" b="1"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990600" indent="-381000" algn="l" defTabSz="1219200" rtl="0" eaLnBrk="1" latinLnBrk="0" hangingPunct="1">
              <a:spcBef>
                <a:spcPct val="20000"/>
              </a:spcBef>
              <a:buClrTx/>
              <a:buFont typeface="Arial" panose="020B0604020202020204" pitchFamily="34" charset="0"/>
              <a:buChar char="–"/>
              <a:defRPr sz="37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524000" indent="-304800" algn="l" defTabSz="1219200" rtl="0" eaLnBrk="1" latinLnBrk="0" hangingPunct="1">
              <a:spcBef>
                <a:spcPct val="20000"/>
              </a:spcBef>
              <a:buClrTx/>
              <a:buFont typeface="Arial" panose="020B0604020202020204" pitchFamily="34" charset="0"/>
              <a:buChar char="-"/>
              <a:defRPr sz="32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2132965" indent="-304800" algn="l" defTabSz="1219200" rtl="0" eaLnBrk="1" latinLnBrk="0" hangingPunct="1">
              <a:spcBef>
                <a:spcPct val="20000"/>
              </a:spcBef>
              <a:buClrTx/>
              <a:buFont typeface="Arial" panose="020B0604020202020204" pitchFamily="34" charset="0"/>
              <a:buChar char="-"/>
              <a:defRPr sz="27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742565" indent="-304800" algn="l" defTabSz="1219200" rtl="0" eaLnBrk="1" latinLnBrk="0" hangingPunct="1">
              <a:spcBef>
                <a:spcPct val="20000"/>
              </a:spcBef>
              <a:buClrTx/>
              <a:buFont typeface="Arial" panose="020B0604020202020204" pitchFamily="34" charset="0"/>
              <a:buChar char="-"/>
              <a:defRPr sz="27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3352165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1765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1365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0965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600" dirty="0"/>
              <a:t>3GPP TSG RAN Meeting #101</a:t>
            </a:r>
          </a:p>
          <a:p>
            <a:r>
              <a:rPr lang="en-GB" sz="3600" b="1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Bangalore, India, September 11</a:t>
            </a:r>
            <a:r>
              <a:rPr lang="en-GB" sz="3600" b="1" baseline="300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th</a:t>
            </a:r>
            <a:r>
              <a:rPr lang="en-GB" sz="3600" b="1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-15</a:t>
            </a:r>
            <a:r>
              <a:rPr lang="en-GB" sz="3600" b="1" baseline="300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th</a:t>
            </a:r>
            <a:r>
              <a:rPr lang="en-GB" sz="3600" b="1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, 2023</a:t>
            </a:r>
            <a:endParaRPr lang="en-US" sz="3600" b="0" spc="-150" dirty="0"/>
          </a:p>
        </p:txBody>
      </p:sp>
      <p:sp>
        <p:nvSpPr>
          <p:cNvPr id="4" name="Text Placeholder 3"/>
          <p:cNvSpPr txBox="1"/>
          <p:nvPr/>
        </p:nvSpPr>
        <p:spPr>
          <a:xfrm>
            <a:off x="20807147" y="571245"/>
            <a:ext cx="3025321" cy="1416105"/>
          </a:xfrm>
          <a:prstGeom prst="rect">
            <a:avLst/>
          </a:prstGeom>
        </p:spPr>
        <p:txBody>
          <a:bodyPr lIns="0" tIns="0" rIns="0" bIns="0"/>
          <a:lstStyle>
            <a:lvl1pPr marL="0" indent="0" algn="l" defTabSz="1219200" rtl="0" eaLnBrk="1" latinLnBrk="0" hangingPunct="1">
              <a:spcBef>
                <a:spcPct val="20000"/>
              </a:spcBef>
              <a:buClrTx/>
              <a:buFontTx/>
              <a:buNone/>
              <a:defRPr sz="1600" b="1"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990600" indent="-381000" algn="l" defTabSz="1219200" rtl="0" eaLnBrk="1" latinLnBrk="0" hangingPunct="1">
              <a:spcBef>
                <a:spcPct val="20000"/>
              </a:spcBef>
              <a:buClrTx/>
              <a:buFont typeface="Arial" panose="020B0604020202020204" pitchFamily="34" charset="0"/>
              <a:buChar char="–"/>
              <a:defRPr sz="37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1524000" indent="-304800" algn="l" defTabSz="1219200" rtl="0" eaLnBrk="1" latinLnBrk="0" hangingPunct="1">
              <a:spcBef>
                <a:spcPct val="20000"/>
              </a:spcBef>
              <a:buClrTx/>
              <a:buFont typeface="Arial" panose="020B0604020202020204" pitchFamily="34" charset="0"/>
              <a:buChar char="-"/>
              <a:defRPr sz="32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2132965" indent="-304800" algn="l" defTabSz="1219200" rtl="0" eaLnBrk="1" latinLnBrk="0" hangingPunct="1">
              <a:spcBef>
                <a:spcPct val="20000"/>
              </a:spcBef>
              <a:buClrTx/>
              <a:buFont typeface="Arial" panose="020B0604020202020204" pitchFamily="34" charset="0"/>
              <a:buChar char="-"/>
              <a:defRPr sz="27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2742565" indent="-304800" algn="l" defTabSz="1219200" rtl="0" eaLnBrk="1" latinLnBrk="0" hangingPunct="1">
              <a:spcBef>
                <a:spcPct val="20000"/>
              </a:spcBef>
              <a:buClrTx/>
              <a:buFont typeface="Arial" panose="020B0604020202020204" pitchFamily="34" charset="0"/>
              <a:buChar char="-"/>
              <a:defRPr sz="27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3352165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61765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571365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180965" indent="-304800" algn="l" defTabSz="12192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600" dirty="0"/>
              <a:t>RP-231781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R18 Multi-Carrier Scheduling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>
          <a:xfrm>
            <a:off x="770890" y="2400935"/>
            <a:ext cx="17882870" cy="9678670"/>
          </a:xfrm>
        </p:spPr>
        <p:txBody>
          <a:bodyPr>
            <a:normAutofit/>
          </a:bodyPr>
          <a:lstStyle/>
          <a:p>
            <a:r>
              <a:rPr lang="en-US" altLang="zh-CN" dirty="0"/>
              <a:t>Support a single DCI scheduling multi-cell PUSCH/PDSCH  </a:t>
            </a:r>
          </a:p>
          <a:p>
            <a:pPr marL="1371600"/>
            <a:r>
              <a:rPr lang="en-US" altLang="zh-CN" sz="4400" dirty="0"/>
              <a:t>One DCI schedules PDSCHs/PUSCHs on multiple co-scheduled cells from a set of up to 4 cells that share the same SCS.</a:t>
            </a:r>
          </a:p>
          <a:p>
            <a:pPr marL="1828800" lvl="1"/>
            <a:r>
              <a:rPr lang="en-US" altLang="zh-CN" sz="4030" dirty="0">
                <a:sym typeface="+mn-ea"/>
              </a:rPr>
              <a:t>Per RAN #97 decision, it is not supported in Rel-18 for a SCell to schedule multiple cells including P(S)Cell.</a:t>
            </a:r>
            <a:r>
              <a:rPr lang="en-US" altLang="zh-CN" sz="4030" dirty="0"/>
              <a:t> </a:t>
            </a:r>
          </a:p>
          <a:p>
            <a:pPr marL="1371600"/>
            <a:r>
              <a:rPr lang="en-US" altLang="zh-CN" sz="4400" dirty="0"/>
              <a:t>One UE can be configured with up to 4 sets of co-scheduled cells</a:t>
            </a:r>
            <a:r>
              <a:rPr lang="en-US" altLang="zh-CN" dirty="0"/>
              <a:t> 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8653838" y="3397309"/>
            <a:ext cx="5163206" cy="6144517"/>
          </a:xfrm>
          <a:prstGeom prst="rect">
            <a:avLst/>
          </a:prstGeom>
          <a:solidFill>
            <a:schemeClr val="bg1"/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/>
              <a:t>Motivations </a:t>
            </a:r>
            <a:r>
              <a:rPr lang="en-US" altLang="zh-CN" dirty="0"/>
              <a:t>for R19 Multi-carrier Enhancements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/>
              <a:t>Support more use cases than in R18</a:t>
            </a:r>
          </a:p>
          <a:p>
            <a:pPr lvl="1"/>
            <a:r>
              <a:rPr lang="en-US" altLang="zh-CN" dirty="0"/>
              <a:t>Cells with different SCS can be co-scheduled</a:t>
            </a:r>
          </a:p>
          <a:p>
            <a:pPr lvl="1"/>
            <a:r>
              <a:rPr lang="en-US" altLang="zh-CN" dirty="0"/>
              <a:t>PCell and SCell(s) can be co-scheduled by a SCell</a:t>
            </a:r>
          </a:p>
          <a:p>
            <a:pPr lvl="1"/>
            <a:r>
              <a:rPr lang="en-US" altLang="zh-CN" dirty="0"/>
              <a:t>More than 4 cells can be co-scheduled</a:t>
            </a:r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Potential Enhancements for R19 Multi-carrier (I)</a:t>
            </a:r>
            <a:endParaRPr lang="zh-CN" altLang="en-US" dirty="0"/>
          </a:p>
        </p:txBody>
      </p:sp>
      <mc:AlternateContent xmlns:mc="http://schemas.openxmlformats.org/markup-compatibility/2006">
        <mc:Choice xmlns:a14="http://schemas.microsoft.com/office/drawing/2010/main" xmlns="" Requires="a14">
          <p:sp>
            <p:nvSpPr>
              <p:cNvPr id="3" name="文本占位符 2"/>
              <p:cNvSpPr>
                <a:spLocks noGrp="1"/>
              </p:cNvSpPr>
              <p:nvPr>
                <p:ph type="body" sz="quarter" idx="10"/>
              </p:nvPr>
            </p:nvSpPr>
            <p:spPr>
              <a:xfrm>
                <a:off x="770890" y="2279650"/>
                <a:ext cx="22841585" cy="10518140"/>
              </a:xfrm>
            </p:spPr>
            <p:txBody>
              <a:bodyPr>
                <a:normAutofit/>
              </a:bodyPr>
              <a:lstStyle/>
              <a:p>
                <a:r>
                  <a:rPr lang="en-US" altLang="zh-CN" sz="4400" dirty="0"/>
                  <a:t>Co-scheduled cells with different SCS configuration</a:t>
                </a:r>
                <a:endParaRPr lang="en-US" altLang="zh-CN" sz="4400" dirty="0"/>
              </a:p>
              <a:p>
                <a:pPr lvl="1"/>
                <a:r>
                  <a:rPr lang="en-US" altLang="zh-CN" sz="4000" dirty="0"/>
                  <a:t>Legacy determination of the slot allocated for PDSCH/PUSCH/PUCCH can be extended for DCI format 0_3/1_3 </a:t>
                </a:r>
                <a:endParaRPr lang="en-US" altLang="zh-CN" sz="4000" dirty="0"/>
              </a:p>
              <a:p>
                <a:pPr lvl="2"/>
                <a:r>
                  <a:rPr lang="en-US" altLang="zh-CN" sz="3200" dirty="0"/>
                  <a:t>PDSCH :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32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altLang="zh-CN" sz="3200" i="1">
                            <a:latin typeface="Cambria Math" panose="02040503050406030204" pitchFamily="18" charset="0"/>
                          </a:rPr>
                          <m:t>𝐾</m:t>
                        </m:r>
                      </m:e>
                      <m:sub>
                        <m:r>
                          <a:rPr lang="en-GB" altLang="zh-CN" sz="3200" i="1">
                            <a:latin typeface="Cambria Math" panose="02040503050406030204" pitchFamily="18" charset="0"/>
                          </a:rPr>
                          <m:t>𝑆</m:t>
                        </m:r>
                      </m:sub>
                    </m:sSub>
                    <m:r>
                      <a:rPr lang="en-GB" altLang="zh-CN" sz="3200" i="1">
                        <a:latin typeface="Cambria Math" panose="02040503050406030204" pitchFamily="18" charset="0"/>
                      </a:rPr>
                      <m:t>=</m:t>
                    </m:r>
                    <m:d>
                      <m:dPr>
                        <m:begChr m:val="⌊"/>
                        <m:endChr m:val="⌋"/>
                        <m:ctrlPr>
                          <a:rPr lang="zh-CN" altLang="zh-CN" sz="32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GB" altLang="zh-CN" sz="3200" i="1">
                            <a:latin typeface="Cambria Math" panose="02040503050406030204" pitchFamily="18" charset="0"/>
                          </a:rPr>
                          <m:t>𝑛</m:t>
                        </m:r>
                        <m:r>
                          <a:rPr lang="en-GB" altLang="zh-CN" sz="3200" i="1">
                            <a:latin typeface="Cambria Math" panose="02040503050406030204" pitchFamily="18" charset="0"/>
                          </a:rPr>
                          <m:t>⋅</m:t>
                        </m:r>
                        <m:f>
                          <m:fPr>
                            <m:ctrlPr>
                              <a:rPr lang="zh-CN" altLang="zh-CN" sz="3200" i="1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sSup>
                              <m:sSupPr>
                                <m:ctrlPr>
                                  <a:rPr lang="zh-CN" altLang="zh-CN" sz="3200" i="1"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GB" altLang="zh-CN" sz="3200" i="1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e>
                              <m:sup>
                                <m:sSub>
                                  <m:sSubPr>
                                    <m:ctrlPr>
                                      <a:rPr lang="zh-CN" altLang="zh-CN" sz="32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GB" altLang="zh-CN" sz="3200" i="1">
                                        <a:latin typeface="Cambria Math" panose="02040503050406030204" pitchFamily="18" charset="0"/>
                                      </a:rPr>
                                      <m:t>𝜇</m:t>
                                    </m:r>
                                  </m:e>
                                  <m:sub>
                                    <m:r>
                                      <a:rPr lang="en-GB" altLang="zh-CN" sz="3200" i="1">
                                        <a:latin typeface="Cambria Math" panose="02040503050406030204" pitchFamily="18" charset="0"/>
                                      </a:rPr>
                                      <m:t>𝑃𝐷𝑆𝐶𝐻</m:t>
                                    </m:r>
                                  </m:sub>
                                </m:sSub>
                              </m:sup>
                            </m:sSup>
                          </m:num>
                          <m:den>
                            <m:sSup>
                              <m:sSupPr>
                                <m:ctrlPr>
                                  <a:rPr lang="zh-CN" altLang="zh-CN" sz="3200" i="1"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GB" altLang="zh-CN" sz="3200" i="1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e>
                              <m:sup>
                                <m:sSub>
                                  <m:sSubPr>
                                    <m:ctrlPr>
                                      <a:rPr lang="zh-CN" altLang="zh-CN" sz="32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GB" altLang="zh-CN" sz="3200" i="1">
                                        <a:latin typeface="Cambria Math" panose="02040503050406030204" pitchFamily="18" charset="0"/>
                                      </a:rPr>
                                      <m:t>𝜇</m:t>
                                    </m:r>
                                  </m:e>
                                  <m:sub>
                                    <m:r>
                                      <a:rPr lang="en-GB" altLang="zh-CN" sz="3200" i="1">
                                        <a:latin typeface="Cambria Math" panose="02040503050406030204" pitchFamily="18" charset="0"/>
                                      </a:rPr>
                                      <m:t>𝑃𝐷𝐶𝐶𝐻</m:t>
                                    </m:r>
                                  </m:sub>
                                </m:sSub>
                              </m:sup>
                            </m:sSup>
                          </m:den>
                        </m:f>
                      </m:e>
                    </m:d>
                    <m:r>
                      <a:rPr lang="en-GB" altLang="zh-CN" sz="3200" i="1">
                        <a:latin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zh-CN" altLang="zh-CN" sz="32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altLang="zh-CN" sz="3200" i="1">
                            <a:latin typeface="Cambria Math" panose="02040503050406030204" pitchFamily="18" charset="0"/>
                          </a:rPr>
                          <m:t>𝐾</m:t>
                        </m:r>
                      </m:e>
                      <m:sub>
                        <m:r>
                          <a:rPr lang="en-GB" altLang="zh-CN" sz="3200" i="1"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</m:sSub>
                  </m:oMath>
                </a14:m>
                <a:r>
                  <a:rPr lang="en-US" altLang="zh-CN" sz="3200" dirty="0"/>
                  <a:t> or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altLang="zh-CN" sz="2800" i="1">
                            <a:latin typeface="Cambria Math" panose="02040503050406030204" pitchFamily="18" charset="0"/>
                          </a:rPr>
                          <m:t>𝐾</m:t>
                        </m:r>
                      </m:e>
                      <m:sub>
                        <m:r>
                          <a:rPr lang="en-GB" altLang="zh-CN" sz="2800" i="1">
                            <a:latin typeface="Cambria Math" panose="02040503050406030204" pitchFamily="18" charset="0"/>
                          </a:rPr>
                          <m:t>𝑆</m:t>
                        </m:r>
                      </m:sub>
                    </m:sSub>
                    <m:r>
                      <a:rPr lang="en-GB" altLang="zh-CN" sz="2800" i="1">
                        <a:latin typeface="Cambria Math" panose="02040503050406030204" pitchFamily="18" charset="0"/>
                      </a:rPr>
                      <m:t>=</m:t>
                    </m:r>
                    <m:d>
                      <m:dPr>
                        <m:begChr m:val="⌊"/>
                        <m:endChr m:val="⌋"/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GB" altLang="zh-CN" sz="2800" i="1">
                            <a:latin typeface="Cambria Math" panose="02040503050406030204" pitchFamily="18" charset="0"/>
                          </a:rPr>
                          <m:t>𝑛</m:t>
                        </m:r>
                        <m:r>
                          <a:rPr lang="en-GB" altLang="zh-CN" sz="2800" i="1">
                            <a:latin typeface="Cambria Math" panose="02040503050406030204" pitchFamily="18" charset="0"/>
                          </a:rPr>
                          <m:t>⋅</m:t>
                        </m:r>
                        <m:f>
                          <m:fPr>
                            <m:ctrlPr>
                              <a:rPr lang="zh-CN" altLang="zh-CN" sz="2800" i="1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sSup>
                              <m:sSupPr>
                                <m:ctrlPr>
                                  <a:rPr lang="zh-CN" altLang="zh-CN" sz="2800" i="1"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GB" altLang="zh-CN" sz="2800" i="1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e>
                              <m:sup>
                                <m:sSub>
                                  <m:sSubPr>
                                    <m:ctrlPr>
                                      <a:rPr lang="zh-CN" altLang="zh-CN" sz="28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GB" altLang="zh-CN" sz="2800" i="1">
                                        <a:latin typeface="Cambria Math" panose="02040503050406030204" pitchFamily="18" charset="0"/>
                                      </a:rPr>
                                      <m:t>𝜇</m:t>
                                    </m:r>
                                  </m:e>
                                  <m:sub>
                                    <m:r>
                                      <a:rPr lang="en-GB" altLang="zh-CN" sz="2800" i="1">
                                        <a:latin typeface="Cambria Math" panose="02040503050406030204" pitchFamily="18" charset="0"/>
                                      </a:rPr>
                                      <m:t>𝑃𝐷𝑆𝐶𝐻</m:t>
                                    </m:r>
                                  </m:sub>
                                </m:sSub>
                              </m:sup>
                            </m:sSup>
                          </m:num>
                          <m:den>
                            <m:sSup>
                              <m:sSupPr>
                                <m:ctrlPr>
                                  <a:rPr lang="zh-CN" altLang="zh-CN" sz="2800" i="1"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GB" altLang="zh-CN" sz="2800" i="1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e>
                              <m:sup>
                                <m:sSub>
                                  <m:sSubPr>
                                    <m:ctrlPr>
                                      <a:rPr lang="zh-CN" altLang="zh-CN" sz="28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GB" altLang="zh-CN" sz="2800" i="1">
                                        <a:latin typeface="Cambria Math" panose="02040503050406030204" pitchFamily="18" charset="0"/>
                                      </a:rPr>
                                      <m:t>𝜇</m:t>
                                    </m:r>
                                  </m:e>
                                  <m:sub>
                                    <m:r>
                                      <a:rPr lang="en-GB" altLang="zh-CN" sz="2800" i="1">
                                        <a:latin typeface="Cambria Math" panose="02040503050406030204" pitchFamily="18" charset="0"/>
                                      </a:rPr>
                                      <m:t>𝑃𝐷𝐶𝐶𝐻</m:t>
                                    </m:r>
                                  </m:sub>
                                </m:sSub>
                              </m:sup>
                            </m:sSup>
                          </m:den>
                        </m:f>
                      </m:e>
                    </m:d>
                    <m:r>
                      <a:rPr lang="en-GB" altLang="zh-CN" sz="2800" i="1">
                        <a:latin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altLang="zh-CN" sz="2800" i="1">
                            <a:latin typeface="Cambria Math" panose="02040503050406030204" pitchFamily="18" charset="0"/>
                          </a:rPr>
                          <m:t>𝐾</m:t>
                        </m:r>
                      </m:e>
                      <m:sub>
                        <m:r>
                          <a:rPr lang="en-GB" altLang="zh-CN" sz="2800" i="1"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</m:sSub>
                    <m:r>
                      <a:rPr lang="en-GB" altLang="zh-CN" sz="2800" i="1">
                        <a:latin typeface="Cambria Math" panose="02040503050406030204" pitchFamily="18" charset="0"/>
                      </a:rPr>
                      <m:t>+</m:t>
                    </m:r>
                    <m:d>
                      <m:dPr>
                        <m:begChr m:val="⌊"/>
                        <m:endChr m:val="⌋"/>
                        <m:ctrlPr>
                          <a:rPr lang="zh-CN" altLang="zh-CN" sz="28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d>
                          <m:dPr>
                            <m:ctrlPr>
                              <a:rPr lang="zh-CN" altLang="zh-CN" sz="280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f>
                              <m:fPr>
                                <m:ctrlPr>
                                  <a:rPr lang="zh-CN" altLang="zh-CN" sz="2800" i="1">
                                    <a:latin typeface="Cambria Math" panose="02040503050406030204" pitchFamily="18" charset="0"/>
                                  </a:rPr>
                                </m:ctrlPr>
                              </m:fPr>
                              <m:num>
                                <m:sSubSup>
                                  <m:sSubSupPr>
                                    <m:ctrlPr>
                                      <a:rPr lang="zh-CN" altLang="zh-CN" sz="28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SupPr>
                                  <m:e>
                                    <m:r>
                                      <a:rPr lang="en-GB" altLang="zh-CN" sz="2800" i="1">
                                        <a:latin typeface="Cambria Math" panose="02040503050406030204" pitchFamily="18" charset="0"/>
                                      </a:rPr>
                                      <m:t>𝑁</m:t>
                                    </m:r>
                                  </m:e>
                                  <m:sub>
                                    <m:r>
                                      <a:rPr lang="en-GB" altLang="zh-CN" sz="2800" i="1">
                                        <a:latin typeface="Cambria Math" panose="02040503050406030204" pitchFamily="18" charset="0"/>
                                      </a:rPr>
                                      <m:t>𝑠𝑙𝑜𝑡</m:t>
                                    </m:r>
                                    <m:r>
                                      <a:rPr lang="en-GB" altLang="zh-CN" sz="2800" i="1">
                                        <a:latin typeface="Cambria Math" panose="02040503050406030204" pitchFamily="18" charset="0"/>
                                      </a:rPr>
                                      <m:t>,</m:t>
                                    </m:r>
                                    <m:r>
                                      <a:rPr lang="en-GB" altLang="zh-CN" sz="2800" i="1">
                                        <a:latin typeface="Cambria Math" panose="02040503050406030204" pitchFamily="18" charset="0"/>
                                      </a:rPr>
                                      <m:t>𝑜𝑓𝑓𝑠𝑒𝑡</m:t>
                                    </m:r>
                                    <m:r>
                                      <a:rPr lang="en-GB" altLang="zh-CN" sz="2800" i="1">
                                        <a:latin typeface="Cambria Math" panose="02040503050406030204" pitchFamily="18" charset="0"/>
                                      </a:rPr>
                                      <m:t>,</m:t>
                                    </m:r>
                                    <m:r>
                                      <a:rPr lang="en-GB" altLang="zh-CN" sz="2800" i="1">
                                        <a:latin typeface="Cambria Math" panose="02040503050406030204" pitchFamily="18" charset="0"/>
                                      </a:rPr>
                                      <m:t>𝑃𝐷𝐶𝐶𝐻</m:t>
                                    </m:r>
                                  </m:sub>
                                  <m:sup>
                                    <m:r>
                                      <a:rPr lang="en-GB" altLang="zh-CN" sz="2800" i="1">
                                        <a:latin typeface="Cambria Math" panose="02040503050406030204" pitchFamily="18" charset="0"/>
                                      </a:rPr>
                                      <m:t>𝐶𝐴</m:t>
                                    </m:r>
                                  </m:sup>
                                </m:sSubSup>
                              </m:num>
                              <m:den>
                                <m:sSup>
                                  <m:sSupPr>
                                    <m:ctrlPr>
                                      <a:rPr lang="zh-CN" altLang="zh-CN" sz="28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GB" altLang="zh-CN" sz="2800" i="1"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e>
                                  <m:sup>
                                    <m:sSub>
                                      <m:sSubPr>
                                        <m:ctrlPr>
                                          <a:rPr lang="zh-CN" altLang="zh-CN" sz="2800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GB" altLang="zh-CN" sz="2800" i="1">
                                            <a:latin typeface="Cambria Math" panose="02040503050406030204" pitchFamily="18" charset="0"/>
                                          </a:rPr>
                                          <m:t>𝜇</m:t>
                                        </m:r>
                                      </m:e>
                                      <m:sub>
                                        <m:r>
                                          <a:rPr lang="en-GB" altLang="zh-CN" sz="2800" i="1">
                                            <a:latin typeface="Cambria Math" panose="02040503050406030204" pitchFamily="18" charset="0"/>
                                          </a:rPr>
                                          <m:t>𝑜𝑓𝑓𝑠𝑒𝑡</m:t>
                                        </m:r>
                                        <m:r>
                                          <a:rPr lang="en-GB" altLang="zh-CN" sz="2800" i="1">
                                            <a:latin typeface="Cambria Math" panose="02040503050406030204" pitchFamily="18" charset="0"/>
                                          </a:rPr>
                                          <m:t>,</m:t>
                                        </m:r>
                                        <m:r>
                                          <a:rPr lang="en-GB" altLang="zh-CN" sz="2800" i="1">
                                            <a:latin typeface="Cambria Math" panose="02040503050406030204" pitchFamily="18" charset="0"/>
                                          </a:rPr>
                                          <m:t>𝑃𝐷𝐶𝐶𝐻</m:t>
                                        </m:r>
                                      </m:sub>
                                    </m:sSub>
                                  </m:sup>
                                </m:sSup>
                              </m:den>
                            </m:f>
                            <m:r>
                              <a:rPr lang="en-GB" altLang="zh-CN" sz="2800" i="1">
                                <a:latin typeface="Cambria Math" panose="02040503050406030204" pitchFamily="18" charset="0"/>
                              </a:rPr>
                              <m:t>−</m:t>
                            </m:r>
                            <m:f>
                              <m:fPr>
                                <m:ctrlPr>
                                  <a:rPr lang="zh-CN" altLang="zh-CN" sz="2800" i="1">
                                    <a:latin typeface="Cambria Math" panose="02040503050406030204" pitchFamily="18" charset="0"/>
                                  </a:rPr>
                                </m:ctrlPr>
                              </m:fPr>
                              <m:num>
                                <m:sSubSup>
                                  <m:sSubSupPr>
                                    <m:ctrlPr>
                                      <a:rPr lang="zh-CN" altLang="zh-CN" sz="28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SupPr>
                                  <m:e>
                                    <m:r>
                                      <a:rPr lang="en-GB" altLang="zh-CN" sz="2800" i="1">
                                        <a:latin typeface="Cambria Math" panose="02040503050406030204" pitchFamily="18" charset="0"/>
                                      </a:rPr>
                                      <m:t>𝑁</m:t>
                                    </m:r>
                                  </m:e>
                                  <m:sub>
                                    <m:r>
                                      <a:rPr lang="en-GB" altLang="zh-CN" sz="2800" i="1">
                                        <a:latin typeface="Cambria Math" panose="02040503050406030204" pitchFamily="18" charset="0"/>
                                      </a:rPr>
                                      <m:t>𝑠𝑙𝑜𝑡</m:t>
                                    </m:r>
                                    <m:r>
                                      <a:rPr lang="en-GB" altLang="zh-CN" sz="2800" i="1">
                                        <a:latin typeface="Cambria Math" panose="02040503050406030204" pitchFamily="18" charset="0"/>
                                      </a:rPr>
                                      <m:t>,</m:t>
                                    </m:r>
                                    <m:r>
                                      <a:rPr lang="en-GB" altLang="zh-CN" sz="2800" i="1">
                                        <a:latin typeface="Cambria Math" panose="02040503050406030204" pitchFamily="18" charset="0"/>
                                      </a:rPr>
                                      <m:t>𝑜𝑓𝑓𝑠𝑒𝑡</m:t>
                                    </m:r>
                                    <m:r>
                                      <a:rPr lang="en-GB" altLang="zh-CN" sz="2800" i="1">
                                        <a:latin typeface="Cambria Math" panose="02040503050406030204" pitchFamily="18" charset="0"/>
                                      </a:rPr>
                                      <m:t>,</m:t>
                                    </m:r>
                                    <m:r>
                                      <a:rPr lang="en-GB" altLang="zh-CN" sz="2800" i="1">
                                        <a:latin typeface="Cambria Math" panose="02040503050406030204" pitchFamily="18" charset="0"/>
                                      </a:rPr>
                                      <m:t>𝑃𝐷𝑆𝐶𝐻</m:t>
                                    </m:r>
                                  </m:sub>
                                  <m:sup>
                                    <m:r>
                                      <a:rPr lang="en-GB" altLang="zh-CN" sz="2800" i="1">
                                        <a:latin typeface="Cambria Math" panose="02040503050406030204" pitchFamily="18" charset="0"/>
                                      </a:rPr>
                                      <m:t>𝐶𝐴</m:t>
                                    </m:r>
                                  </m:sup>
                                </m:sSubSup>
                              </m:num>
                              <m:den>
                                <m:sSup>
                                  <m:sSupPr>
                                    <m:ctrlPr>
                                      <a:rPr lang="zh-CN" altLang="zh-CN" sz="28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GB" altLang="zh-CN" sz="2800" i="1"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e>
                                  <m:sup>
                                    <m:sSub>
                                      <m:sSubPr>
                                        <m:ctrlPr>
                                          <a:rPr lang="zh-CN" altLang="zh-CN" sz="2800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GB" altLang="zh-CN" sz="2800" i="1">
                                            <a:latin typeface="Cambria Math" panose="02040503050406030204" pitchFamily="18" charset="0"/>
                                          </a:rPr>
                                          <m:t>𝜇</m:t>
                                        </m:r>
                                      </m:e>
                                      <m:sub>
                                        <m:r>
                                          <a:rPr lang="en-GB" altLang="zh-CN" sz="2800" i="1">
                                            <a:latin typeface="Cambria Math" panose="02040503050406030204" pitchFamily="18" charset="0"/>
                                          </a:rPr>
                                          <m:t>𝑜𝑓𝑓𝑠𝑒𝑡</m:t>
                                        </m:r>
                                        <m:r>
                                          <a:rPr lang="en-GB" altLang="zh-CN" sz="2800" i="1">
                                            <a:latin typeface="Cambria Math" panose="02040503050406030204" pitchFamily="18" charset="0"/>
                                          </a:rPr>
                                          <m:t>,</m:t>
                                        </m:r>
                                        <m:r>
                                          <a:rPr lang="en-GB" altLang="zh-CN" sz="2800" i="1">
                                            <a:latin typeface="Cambria Math" panose="02040503050406030204" pitchFamily="18" charset="0"/>
                                          </a:rPr>
                                          <m:t>𝑃𝐷𝑆𝐶𝐻</m:t>
                                        </m:r>
                                      </m:sub>
                                    </m:sSub>
                                  </m:sup>
                                </m:sSup>
                              </m:den>
                            </m:f>
                          </m:e>
                        </m:d>
                        <m:r>
                          <a:rPr lang="en-GB" altLang="zh-CN" sz="2800" i="1">
                            <a:latin typeface="Cambria Math" panose="02040503050406030204" pitchFamily="18" charset="0"/>
                          </a:rPr>
                          <m:t>⋅</m:t>
                        </m:r>
                        <m:sSup>
                          <m:sSupPr>
                            <m:ctrlPr>
                              <a:rPr lang="zh-CN" altLang="zh-CN" sz="2800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GB" altLang="zh-CN" sz="2800" i="1">
                                <a:latin typeface="Cambria Math" panose="02040503050406030204" pitchFamily="18" charset="0"/>
                              </a:rPr>
                              <m:t>2</m:t>
                            </m:r>
                          </m:e>
                          <m:sup>
                            <m:sSub>
                              <m:sSubPr>
                                <m:ctrlPr>
                                  <a:rPr lang="zh-CN" altLang="zh-CN" sz="2800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GB" altLang="zh-CN" sz="2800" i="1">
                                    <a:latin typeface="Cambria Math" panose="02040503050406030204" pitchFamily="18" charset="0"/>
                                  </a:rPr>
                                  <m:t>𝜇</m:t>
                                </m:r>
                              </m:e>
                              <m:sub>
                                <m:r>
                                  <a:rPr lang="en-GB" altLang="zh-CN" sz="2800" i="1">
                                    <a:latin typeface="Cambria Math" panose="02040503050406030204" pitchFamily="18" charset="0"/>
                                  </a:rPr>
                                  <m:t>𝑃𝐷𝑆𝐶𝐻</m:t>
                                </m:r>
                              </m:sub>
                            </m:sSub>
                          </m:sup>
                        </m:sSup>
                      </m:e>
                    </m:d>
                  </m:oMath>
                </a14:m>
                <a:endParaRPr lang="en-US" altLang="zh-CN" sz="2800" dirty="0"/>
              </a:p>
              <a:p>
                <a:pPr lvl="2"/>
                <a:r>
                  <a:rPr lang="en-US" altLang="zh-CN" sz="3600" dirty="0"/>
                  <a:t>PUSCH: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36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altLang="zh-CN" sz="3600" i="1">
                            <a:latin typeface="Cambria Math" panose="02040503050406030204" pitchFamily="18" charset="0"/>
                          </a:rPr>
                          <m:t>𝐾</m:t>
                        </m:r>
                      </m:e>
                      <m:sub>
                        <m:r>
                          <a:rPr lang="en-GB" altLang="zh-CN" sz="3600" i="1">
                            <a:latin typeface="Cambria Math" panose="02040503050406030204" pitchFamily="18" charset="0"/>
                          </a:rPr>
                          <m:t>𝑆</m:t>
                        </m:r>
                      </m:sub>
                    </m:sSub>
                    <m:r>
                      <a:rPr lang="en-GB" altLang="zh-CN" sz="3600" i="1">
                        <a:latin typeface="Cambria Math" panose="02040503050406030204" pitchFamily="18" charset="0"/>
                      </a:rPr>
                      <m:t>=</m:t>
                    </m:r>
                    <m:d>
                      <m:dPr>
                        <m:begChr m:val="⌊"/>
                        <m:endChr m:val="⌋"/>
                        <m:ctrlPr>
                          <a:rPr lang="zh-CN" altLang="zh-CN" sz="36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GB" altLang="zh-CN" sz="3600" i="1">
                            <a:latin typeface="Cambria Math" panose="02040503050406030204" pitchFamily="18" charset="0"/>
                          </a:rPr>
                          <m:t>𝑛</m:t>
                        </m:r>
                        <m:r>
                          <a:rPr lang="en-GB" altLang="zh-CN" sz="3600" i="1">
                            <a:latin typeface="Cambria Math" panose="02040503050406030204" pitchFamily="18" charset="0"/>
                          </a:rPr>
                          <m:t>⋅</m:t>
                        </m:r>
                        <m:f>
                          <m:fPr>
                            <m:ctrlPr>
                              <a:rPr lang="zh-CN" altLang="zh-CN" sz="3600" i="1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sSup>
                              <m:sSupPr>
                                <m:ctrlPr>
                                  <a:rPr lang="zh-CN" altLang="zh-CN" sz="3600" i="1"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GB" altLang="zh-CN" sz="3600" i="1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e>
                              <m:sup>
                                <m:sSub>
                                  <m:sSubPr>
                                    <m:ctrlPr>
                                      <a:rPr lang="zh-CN" altLang="zh-CN" sz="36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GB" altLang="zh-CN" sz="3600" i="1">
                                        <a:latin typeface="Cambria Math" panose="02040503050406030204" pitchFamily="18" charset="0"/>
                                      </a:rPr>
                                      <m:t>𝜇</m:t>
                                    </m:r>
                                  </m:e>
                                  <m:sub>
                                    <m:r>
                                      <a:rPr lang="en-GB" altLang="zh-CN" sz="3600" i="1">
                                        <a:latin typeface="Cambria Math" panose="02040503050406030204" pitchFamily="18" charset="0"/>
                                      </a:rPr>
                                      <m:t>𝑃</m:t>
                                    </m:r>
                                    <m:r>
                                      <a:rPr lang="en-US" altLang="zh-CN" sz="3600" i="1">
                                        <a:latin typeface="Cambria Math" panose="02040503050406030204" pitchFamily="18" charset="0"/>
                                      </a:rPr>
                                      <m:t>𝑈</m:t>
                                    </m:r>
                                    <m:r>
                                      <a:rPr lang="en-GB" altLang="zh-CN" sz="3600" i="1">
                                        <a:latin typeface="Cambria Math" panose="02040503050406030204" pitchFamily="18" charset="0"/>
                                      </a:rPr>
                                      <m:t>𝑆𝐶𝐻</m:t>
                                    </m:r>
                                  </m:sub>
                                </m:sSub>
                              </m:sup>
                            </m:sSup>
                          </m:num>
                          <m:den>
                            <m:sSup>
                              <m:sSupPr>
                                <m:ctrlPr>
                                  <a:rPr lang="zh-CN" altLang="zh-CN" sz="3600" i="1"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GB" altLang="zh-CN" sz="3600" i="1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e>
                              <m:sup>
                                <m:sSub>
                                  <m:sSubPr>
                                    <m:ctrlPr>
                                      <a:rPr lang="zh-CN" altLang="zh-CN" sz="36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GB" altLang="zh-CN" sz="3600" i="1">
                                        <a:latin typeface="Cambria Math" panose="02040503050406030204" pitchFamily="18" charset="0"/>
                                      </a:rPr>
                                      <m:t>𝜇</m:t>
                                    </m:r>
                                  </m:e>
                                  <m:sub>
                                    <m:r>
                                      <a:rPr lang="en-GB" altLang="zh-CN" sz="3600" i="1">
                                        <a:latin typeface="Cambria Math" panose="02040503050406030204" pitchFamily="18" charset="0"/>
                                      </a:rPr>
                                      <m:t>𝑃𝐷𝐶𝐶𝐻</m:t>
                                    </m:r>
                                  </m:sub>
                                </m:sSub>
                              </m:sup>
                            </m:sSup>
                          </m:den>
                        </m:f>
                      </m:e>
                    </m:d>
                    <m:r>
                      <a:rPr lang="en-GB" altLang="zh-CN" sz="3600" i="1">
                        <a:latin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zh-CN" altLang="zh-CN" sz="36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altLang="zh-CN" sz="3600" i="1">
                            <a:latin typeface="Cambria Math" panose="02040503050406030204" pitchFamily="18" charset="0"/>
                          </a:rPr>
                          <m:t>𝐾</m:t>
                        </m:r>
                      </m:e>
                      <m:sub>
                        <m:r>
                          <a:rPr lang="en-US" altLang="zh-CN" sz="3600" i="1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en-US" altLang="zh-CN" sz="3600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altLang="zh-CN" sz="3600" dirty="0"/>
                  <a:t> or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32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altLang="zh-CN" sz="3200" i="1">
                            <a:latin typeface="Cambria Math" panose="02040503050406030204" pitchFamily="18" charset="0"/>
                          </a:rPr>
                          <m:t>𝐾</m:t>
                        </m:r>
                      </m:e>
                      <m:sub>
                        <m:r>
                          <a:rPr lang="en-GB" altLang="zh-CN" sz="3200" i="1">
                            <a:latin typeface="Cambria Math" panose="02040503050406030204" pitchFamily="18" charset="0"/>
                          </a:rPr>
                          <m:t>𝑆</m:t>
                        </m:r>
                      </m:sub>
                    </m:sSub>
                    <m:r>
                      <a:rPr lang="en-GB" altLang="zh-CN" sz="3200" i="1">
                        <a:latin typeface="Cambria Math" panose="02040503050406030204" pitchFamily="18" charset="0"/>
                      </a:rPr>
                      <m:t>=</m:t>
                    </m:r>
                    <m:d>
                      <m:dPr>
                        <m:begChr m:val="⌊"/>
                        <m:endChr m:val="⌋"/>
                        <m:ctrlPr>
                          <a:rPr lang="zh-CN" altLang="zh-CN" sz="32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GB" altLang="zh-CN" sz="3200" i="1">
                            <a:latin typeface="Cambria Math" panose="02040503050406030204" pitchFamily="18" charset="0"/>
                          </a:rPr>
                          <m:t>𝑛</m:t>
                        </m:r>
                        <m:r>
                          <a:rPr lang="en-GB" altLang="zh-CN" sz="3200" i="1">
                            <a:latin typeface="Cambria Math" panose="02040503050406030204" pitchFamily="18" charset="0"/>
                          </a:rPr>
                          <m:t>⋅</m:t>
                        </m:r>
                        <m:f>
                          <m:fPr>
                            <m:ctrlPr>
                              <a:rPr lang="zh-CN" altLang="zh-CN" sz="3200" i="1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sSup>
                              <m:sSupPr>
                                <m:ctrlPr>
                                  <a:rPr lang="zh-CN" altLang="zh-CN" sz="3200" i="1"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GB" altLang="zh-CN" sz="3200" i="1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e>
                              <m:sup>
                                <m:sSub>
                                  <m:sSubPr>
                                    <m:ctrlPr>
                                      <a:rPr lang="zh-CN" altLang="zh-CN" sz="32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GB" altLang="zh-CN" sz="3200" i="1">
                                        <a:latin typeface="Cambria Math" panose="02040503050406030204" pitchFamily="18" charset="0"/>
                                      </a:rPr>
                                      <m:t>𝜇</m:t>
                                    </m:r>
                                  </m:e>
                                  <m:sub>
                                    <m:r>
                                      <a:rPr lang="en-GB" altLang="zh-CN" sz="3200" i="1">
                                        <a:latin typeface="Cambria Math" panose="02040503050406030204" pitchFamily="18" charset="0"/>
                                      </a:rPr>
                                      <m:t>𝑃</m:t>
                                    </m:r>
                                    <m:r>
                                      <a:rPr lang="en-US" altLang="zh-CN" sz="3200" i="1">
                                        <a:latin typeface="Cambria Math" panose="02040503050406030204" pitchFamily="18" charset="0"/>
                                      </a:rPr>
                                      <m:t>𝑈</m:t>
                                    </m:r>
                                    <m:r>
                                      <a:rPr lang="en-GB" altLang="zh-CN" sz="3200" i="1">
                                        <a:latin typeface="Cambria Math" panose="02040503050406030204" pitchFamily="18" charset="0"/>
                                      </a:rPr>
                                      <m:t>𝑆𝐶𝐻</m:t>
                                    </m:r>
                                  </m:sub>
                                </m:sSub>
                              </m:sup>
                            </m:sSup>
                          </m:num>
                          <m:den>
                            <m:sSup>
                              <m:sSupPr>
                                <m:ctrlPr>
                                  <a:rPr lang="zh-CN" altLang="zh-CN" sz="3200" i="1"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GB" altLang="zh-CN" sz="3200" i="1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e>
                              <m:sup>
                                <m:sSub>
                                  <m:sSubPr>
                                    <m:ctrlPr>
                                      <a:rPr lang="zh-CN" altLang="zh-CN" sz="32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GB" altLang="zh-CN" sz="3200" i="1">
                                        <a:latin typeface="Cambria Math" panose="02040503050406030204" pitchFamily="18" charset="0"/>
                                      </a:rPr>
                                      <m:t>𝜇</m:t>
                                    </m:r>
                                  </m:e>
                                  <m:sub>
                                    <m:r>
                                      <a:rPr lang="en-GB" altLang="zh-CN" sz="3200" i="1">
                                        <a:latin typeface="Cambria Math" panose="02040503050406030204" pitchFamily="18" charset="0"/>
                                      </a:rPr>
                                      <m:t>𝑃𝐷𝐶𝐶𝐻</m:t>
                                    </m:r>
                                  </m:sub>
                                </m:sSub>
                              </m:sup>
                            </m:sSup>
                          </m:den>
                        </m:f>
                      </m:e>
                    </m:d>
                    <m:r>
                      <a:rPr lang="en-GB" altLang="zh-CN" sz="3200" i="1">
                        <a:latin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zh-CN" altLang="zh-CN" sz="32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altLang="zh-CN" sz="3200" i="1">
                            <a:latin typeface="Cambria Math" panose="02040503050406030204" pitchFamily="18" charset="0"/>
                          </a:rPr>
                          <m:t>𝐾</m:t>
                        </m:r>
                      </m:e>
                      <m:sub>
                        <m:r>
                          <a:rPr lang="en-US" altLang="zh-CN" sz="3200" i="1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en-GB" altLang="zh-CN" sz="3200" i="1">
                        <a:latin typeface="Cambria Math" panose="02040503050406030204" pitchFamily="18" charset="0"/>
                      </a:rPr>
                      <m:t>+</m:t>
                    </m:r>
                    <m:d>
                      <m:dPr>
                        <m:begChr m:val="⌊"/>
                        <m:endChr m:val="⌋"/>
                        <m:ctrlPr>
                          <a:rPr lang="zh-CN" altLang="zh-CN" sz="32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d>
                          <m:dPr>
                            <m:ctrlPr>
                              <a:rPr lang="zh-CN" altLang="zh-CN" sz="320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f>
                              <m:fPr>
                                <m:ctrlPr>
                                  <a:rPr lang="zh-CN" altLang="zh-CN" sz="3200" i="1">
                                    <a:latin typeface="Cambria Math" panose="02040503050406030204" pitchFamily="18" charset="0"/>
                                  </a:rPr>
                                </m:ctrlPr>
                              </m:fPr>
                              <m:num>
                                <m:sSubSup>
                                  <m:sSubSupPr>
                                    <m:ctrlPr>
                                      <a:rPr lang="zh-CN" altLang="zh-CN" sz="32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SupPr>
                                  <m:e>
                                    <m:r>
                                      <a:rPr lang="en-GB" altLang="zh-CN" sz="3200" i="1">
                                        <a:latin typeface="Cambria Math" panose="02040503050406030204" pitchFamily="18" charset="0"/>
                                      </a:rPr>
                                      <m:t>𝑁</m:t>
                                    </m:r>
                                  </m:e>
                                  <m:sub>
                                    <m:r>
                                      <a:rPr lang="en-GB" altLang="zh-CN" sz="3200" i="1">
                                        <a:latin typeface="Cambria Math" panose="02040503050406030204" pitchFamily="18" charset="0"/>
                                      </a:rPr>
                                      <m:t>𝑠𝑙𝑜𝑡</m:t>
                                    </m:r>
                                    <m:r>
                                      <a:rPr lang="en-GB" altLang="zh-CN" sz="3200" i="1">
                                        <a:latin typeface="Cambria Math" panose="02040503050406030204" pitchFamily="18" charset="0"/>
                                      </a:rPr>
                                      <m:t>,</m:t>
                                    </m:r>
                                    <m:r>
                                      <a:rPr lang="en-GB" altLang="zh-CN" sz="3200" i="1">
                                        <a:latin typeface="Cambria Math" panose="02040503050406030204" pitchFamily="18" charset="0"/>
                                      </a:rPr>
                                      <m:t>𝑜𝑓𝑓𝑠𝑒𝑡</m:t>
                                    </m:r>
                                    <m:r>
                                      <a:rPr lang="en-GB" altLang="zh-CN" sz="3200" i="1">
                                        <a:latin typeface="Cambria Math" panose="02040503050406030204" pitchFamily="18" charset="0"/>
                                      </a:rPr>
                                      <m:t>,</m:t>
                                    </m:r>
                                    <m:r>
                                      <a:rPr lang="en-GB" altLang="zh-CN" sz="3200" i="1">
                                        <a:latin typeface="Cambria Math" panose="02040503050406030204" pitchFamily="18" charset="0"/>
                                      </a:rPr>
                                      <m:t>𝑃𝐷𝐶𝐶𝐻</m:t>
                                    </m:r>
                                  </m:sub>
                                  <m:sup>
                                    <m:r>
                                      <a:rPr lang="en-GB" altLang="zh-CN" sz="3200" i="1">
                                        <a:latin typeface="Cambria Math" panose="02040503050406030204" pitchFamily="18" charset="0"/>
                                      </a:rPr>
                                      <m:t>𝐶𝐴</m:t>
                                    </m:r>
                                  </m:sup>
                                </m:sSubSup>
                              </m:num>
                              <m:den>
                                <m:sSup>
                                  <m:sSupPr>
                                    <m:ctrlPr>
                                      <a:rPr lang="zh-CN" altLang="zh-CN" sz="32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GB" altLang="zh-CN" sz="3200" i="1"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e>
                                  <m:sup>
                                    <m:sSub>
                                      <m:sSubPr>
                                        <m:ctrlPr>
                                          <a:rPr lang="zh-CN" altLang="zh-CN" sz="3200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GB" altLang="zh-CN" sz="3200" i="1">
                                            <a:latin typeface="Cambria Math" panose="02040503050406030204" pitchFamily="18" charset="0"/>
                                          </a:rPr>
                                          <m:t>𝜇</m:t>
                                        </m:r>
                                      </m:e>
                                      <m:sub>
                                        <m:r>
                                          <a:rPr lang="en-GB" altLang="zh-CN" sz="3200" i="1">
                                            <a:latin typeface="Cambria Math" panose="02040503050406030204" pitchFamily="18" charset="0"/>
                                          </a:rPr>
                                          <m:t>𝑜𝑓𝑓𝑠𝑒𝑡</m:t>
                                        </m:r>
                                        <m:r>
                                          <a:rPr lang="en-GB" altLang="zh-CN" sz="3200" i="1">
                                            <a:latin typeface="Cambria Math" panose="02040503050406030204" pitchFamily="18" charset="0"/>
                                          </a:rPr>
                                          <m:t>,</m:t>
                                        </m:r>
                                        <m:r>
                                          <a:rPr lang="en-GB" altLang="zh-CN" sz="3200" i="1">
                                            <a:latin typeface="Cambria Math" panose="02040503050406030204" pitchFamily="18" charset="0"/>
                                          </a:rPr>
                                          <m:t>𝑃𝐷𝐶𝐶𝐻</m:t>
                                        </m:r>
                                      </m:sub>
                                    </m:sSub>
                                  </m:sup>
                                </m:sSup>
                              </m:den>
                            </m:f>
                            <m:r>
                              <a:rPr lang="en-GB" altLang="zh-CN" sz="3200" i="1">
                                <a:latin typeface="Cambria Math" panose="02040503050406030204" pitchFamily="18" charset="0"/>
                              </a:rPr>
                              <m:t>−</m:t>
                            </m:r>
                            <m:f>
                              <m:fPr>
                                <m:ctrlPr>
                                  <a:rPr lang="zh-CN" altLang="zh-CN" sz="3200" i="1">
                                    <a:latin typeface="Cambria Math" panose="02040503050406030204" pitchFamily="18" charset="0"/>
                                  </a:rPr>
                                </m:ctrlPr>
                              </m:fPr>
                              <m:num>
                                <m:sSubSup>
                                  <m:sSubSupPr>
                                    <m:ctrlPr>
                                      <a:rPr lang="zh-CN" altLang="zh-CN" sz="32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SupPr>
                                  <m:e>
                                    <m:r>
                                      <a:rPr lang="en-GB" altLang="zh-CN" sz="3200" i="1">
                                        <a:latin typeface="Cambria Math" panose="02040503050406030204" pitchFamily="18" charset="0"/>
                                      </a:rPr>
                                      <m:t>𝑁</m:t>
                                    </m:r>
                                  </m:e>
                                  <m:sub>
                                    <m:r>
                                      <a:rPr lang="en-GB" altLang="zh-CN" sz="3200" i="1">
                                        <a:latin typeface="Cambria Math" panose="02040503050406030204" pitchFamily="18" charset="0"/>
                                      </a:rPr>
                                      <m:t>𝑠𝑙𝑜𝑡</m:t>
                                    </m:r>
                                    <m:r>
                                      <a:rPr lang="en-GB" altLang="zh-CN" sz="3200" i="1">
                                        <a:latin typeface="Cambria Math" panose="02040503050406030204" pitchFamily="18" charset="0"/>
                                      </a:rPr>
                                      <m:t>,</m:t>
                                    </m:r>
                                    <m:r>
                                      <a:rPr lang="en-GB" altLang="zh-CN" sz="3200" i="1">
                                        <a:latin typeface="Cambria Math" panose="02040503050406030204" pitchFamily="18" charset="0"/>
                                      </a:rPr>
                                      <m:t>𝑜𝑓𝑓𝑠𝑒𝑡</m:t>
                                    </m:r>
                                    <m:r>
                                      <a:rPr lang="en-GB" altLang="zh-CN" sz="3200" i="1">
                                        <a:latin typeface="Cambria Math" panose="02040503050406030204" pitchFamily="18" charset="0"/>
                                      </a:rPr>
                                      <m:t>,</m:t>
                                    </m:r>
                                    <m:r>
                                      <a:rPr lang="en-GB" altLang="zh-CN" sz="3200" i="1">
                                        <a:latin typeface="Cambria Math" panose="02040503050406030204" pitchFamily="18" charset="0"/>
                                      </a:rPr>
                                      <m:t>𝑃𝑈𝑆𝐶𝐻</m:t>
                                    </m:r>
                                  </m:sub>
                                  <m:sup>
                                    <m:r>
                                      <a:rPr lang="en-GB" altLang="zh-CN" sz="3200" i="1">
                                        <a:latin typeface="Cambria Math" panose="02040503050406030204" pitchFamily="18" charset="0"/>
                                      </a:rPr>
                                      <m:t>𝐶𝐴</m:t>
                                    </m:r>
                                  </m:sup>
                                </m:sSubSup>
                              </m:num>
                              <m:den>
                                <m:sSup>
                                  <m:sSupPr>
                                    <m:ctrlPr>
                                      <a:rPr lang="zh-CN" altLang="zh-CN" sz="3200" i="1"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GB" altLang="zh-CN" sz="3200" i="1"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e>
                                  <m:sup>
                                    <m:sSub>
                                      <m:sSubPr>
                                        <m:ctrlPr>
                                          <a:rPr lang="zh-CN" altLang="zh-CN" sz="3200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GB" altLang="zh-CN" sz="3200" i="1">
                                            <a:latin typeface="Cambria Math" panose="02040503050406030204" pitchFamily="18" charset="0"/>
                                          </a:rPr>
                                          <m:t>𝜇</m:t>
                                        </m:r>
                                      </m:e>
                                      <m:sub>
                                        <m:r>
                                          <a:rPr lang="en-GB" altLang="zh-CN" sz="3200" i="1">
                                            <a:latin typeface="Cambria Math" panose="02040503050406030204" pitchFamily="18" charset="0"/>
                                          </a:rPr>
                                          <m:t>𝑜𝑓𝑓𝑠𝑒𝑡</m:t>
                                        </m:r>
                                        <m:r>
                                          <a:rPr lang="en-GB" altLang="zh-CN" sz="3200" i="1">
                                            <a:latin typeface="Cambria Math" panose="02040503050406030204" pitchFamily="18" charset="0"/>
                                          </a:rPr>
                                          <m:t>,</m:t>
                                        </m:r>
                                        <m:r>
                                          <a:rPr lang="en-GB" altLang="zh-CN" sz="3200" i="1">
                                            <a:latin typeface="Cambria Math" panose="02040503050406030204" pitchFamily="18" charset="0"/>
                                          </a:rPr>
                                          <m:t>𝑃𝑈𝑆𝐶𝐻</m:t>
                                        </m:r>
                                      </m:sub>
                                    </m:sSub>
                                  </m:sup>
                                </m:sSup>
                              </m:den>
                            </m:f>
                          </m:e>
                        </m:d>
                        <m:r>
                          <a:rPr lang="en-GB" altLang="zh-CN" sz="3200" i="1">
                            <a:latin typeface="Cambria Math" panose="02040503050406030204" pitchFamily="18" charset="0"/>
                          </a:rPr>
                          <m:t>⋅</m:t>
                        </m:r>
                        <m:sSup>
                          <m:sSupPr>
                            <m:ctrlPr>
                              <a:rPr lang="zh-CN" altLang="zh-CN" sz="3200" i="1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GB" altLang="zh-CN" sz="3200" i="1">
                                <a:latin typeface="Cambria Math" panose="02040503050406030204" pitchFamily="18" charset="0"/>
                              </a:rPr>
                              <m:t>2</m:t>
                            </m:r>
                          </m:e>
                          <m:sup>
                            <m:sSub>
                              <m:sSubPr>
                                <m:ctrlPr>
                                  <a:rPr lang="zh-CN" altLang="zh-CN" sz="3200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GB" altLang="zh-CN" sz="3200" i="1">
                                    <a:latin typeface="Cambria Math" panose="02040503050406030204" pitchFamily="18" charset="0"/>
                                  </a:rPr>
                                  <m:t>𝜇</m:t>
                                </m:r>
                              </m:e>
                              <m:sub>
                                <m:r>
                                  <a:rPr lang="en-GB" altLang="zh-CN" sz="3200" i="1">
                                    <a:latin typeface="Cambria Math" panose="02040503050406030204" pitchFamily="18" charset="0"/>
                                  </a:rPr>
                                  <m:t>𝑃</m:t>
                                </m:r>
                                <m:r>
                                  <a:rPr lang="en-US" altLang="zh-CN" sz="3200" i="1">
                                    <a:latin typeface="Cambria Math" panose="02040503050406030204" pitchFamily="18" charset="0"/>
                                  </a:rPr>
                                  <m:t>𝑈</m:t>
                                </m:r>
                                <m:r>
                                  <a:rPr lang="en-GB" altLang="zh-CN" sz="3200" i="1">
                                    <a:latin typeface="Cambria Math" panose="02040503050406030204" pitchFamily="18" charset="0"/>
                                  </a:rPr>
                                  <m:t>𝑆𝐶𝐻</m:t>
                                </m:r>
                              </m:sub>
                            </m:sSub>
                          </m:sup>
                        </m:sSup>
                      </m:e>
                    </m:d>
                  </m:oMath>
                </a14:m>
                <a:endParaRPr lang="en-US" altLang="zh-CN" sz="3600" dirty="0"/>
              </a:p>
              <a:p>
                <a:pPr lvl="2"/>
                <a:r>
                  <a:rPr lang="en-US" altLang="zh-CN" sz="3600" dirty="0"/>
                  <a:t>PUCCH: PUCCH is in UL slot </a:t>
                </a:r>
                <a:r>
                  <a:rPr lang="en-US" altLang="zh-CN" sz="3600" dirty="0" err="1"/>
                  <a:t>n+k</a:t>
                </a:r>
                <a:r>
                  <a:rPr lang="en-US" altLang="zh-CN" sz="3600" dirty="0"/>
                  <a:t>, where </a:t>
                </a:r>
                <a14:m>
                  <m:oMath xmlns:m="http://schemas.openxmlformats.org/officeDocument/2006/math">
                    <m:r>
                      <a:rPr lang="en-GB" altLang="zh-CN" sz="3600" i="1">
                        <a:latin typeface="Cambria Math" panose="02040503050406030204" pitchFamily="18" charset="0"/>
                      </a:rPr>
                      <m:t>𝑛</m:t>
                    </m:r>
                  </m:oMath>
                </a14:m>
                <a:r>
                  <a:rPr lang="en-GB" altLang="zh-CN" sz="3600" dirty="0"/>
                  <a:t> is the last UL slot for PUCCH transmission that overlaps with the DL slot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sz="36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x-none" altLang="zh-CN" sz="3600" i="1">
                            <a:latin typeface="Cambria Math" panose="02040503050406030204" pitchFamily="18" charset="0"/>
                          </a:rPr>
                          <m:t>𝑛</m:t>
                        </m:r>
                      </m:e>
                      <m:sub>
                        <m:r>
                          <a:rPr lang="x-none" altLang="zh-CN" sz="3600" i="1">
                            <a:latin typeface="Cambria Math" panose="02040503050406030204" pitchFamily="18" charset="0"/>
                          </a:rPr>
                          <m:t>𝐷</m:t>
                        </m:r>
                      </m:sub>
                    </m:sSub>
                  </m:oMath>
                </a14:m>
                <a:r>
                  <a:rPr lang="x-none" altLang="zh-CN" sz="3600" dirty="0"/>
                  <a:t> </a:t>
                </a:r>
                <a:r>
                  <a:rPr lang="en-GB" altLang="zh-CN" sz="3600" dirty="0"/>
                  <a:t>for the PDSCH reception</a:t>
                </a:r>
                <a:endParaRPr lang="en-US" altLang="zh-CN" sz="3600" dirty="0"/>
              </a:p>
              <a:p>
                <a:pPr lvl="1"/>
                <a:endParaRPr lang="en-US" altLang="zh-CN" sz="4000" dirty="0"/>
              </a:p>
            </p:txBody>
          </p:sp>
        </mc:Choice>
        <mc:Fallback>
          <p:sp>
            <p:nvSpPr>
              <p:cNvPr id="3" name="文本占位符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sz="quarter" idx="10"/>
              </p:nvPr>
            </p:nvSpPr>
            <p:spPr>
              <a:xfrm>
                <a:off x="770890" y="2279650"/>
                <a:ext cx="22841585" cy="10518140"/>
              </a:xfrm>
              <a:blipFill rotWithShape="1">
                <a:blip r:embed="rId2" cstate="print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 altLang="en-US" dirty="0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Potential Enhancements for R19 Multi-carrier (II)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>
          <a:xfrm>
            <a:off x="770890" y="2044700"/>
            <a:ext cx="22841585" cy="5956300"/>
          </a:xfrm>
        </p:spPr>
        <p:txBody>
          <a:bodyPr>
            <a:normAutofit/>
          </a:bodyPr>
          <a:lstStyle/>
          <a:p>
            <a:pPr lvl="0"/>
            <a:r>
              <a:rPr lang="en-US" altLang="zh-CN" dirty="0"/>
              <a:t>PCell can be configured in a set of cells which are co-scheduled by a SCell</a:t>
            </a:r>
          </a:p>
          <a:p>
            <a:pPr lvl="1"/>
            <a:r>
              <a:rPr lang="en-US" altLang="zh-CN" dirty="0"/>
              <a:t>PCell supports self-scheduling, but does not schedule any SCell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047482" y="5427603"/>
            <a:ext cx="15573417" cy="5146794"/>
          </a:xfrm>
          <a:prstGeom prst="rect">
            <a:avLst/>
          </a:prstGeom>
          <a:solidFill>
            <a:srgbClr val="F8F8F8"/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Potential Enhancements for R19 Multi-carrier (III)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Support of more than 4 co-scheduled cells with the same </a:t>
            </a:r>
            <a:r>
              <a:rPr lang="en-US" altLang="zh-CN" dirty="0">
                <a:sym typeface="+mn-ea"/>
              </a:rPr>
              <a:t>DCI payload size restriction as in Rel-18</a:t>
            </a:r>
            <a:endParaRPr lang="en-US" altLang="zh-CN" dirty="0"/>
          </a:p>
          <a:p>
            <a:pPr lvl="1"/>
            <a:r>
              <a:rPr lang="en-US" altLang="zh-CN" dirty="0"/>
              <a:t>Define additional Type 1 DCI fields from Rel-18 Type 2 fields</a:t>
            </a:r>
          </a:p>
          <a:p>
            <a:pPr lvl="1"/>
            <a:r>
              <a:rPr lang="en-US" altLang="zh-CN" dirty="0"/>
              <a:t>Compression on FDRA field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Proposal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pPr marL="95250" lvl="1" indent="0">
              <a:buNone/>
            </a:pPr>
            <a:r>
              <a:rPr lang="en-US" altLang="zh-CN" sz="4800" dirty="0"/>
              <a:t>To take into account the following for Rel-19 multi-carrier enhancements</a:t>
            </a:r>
            <a:r>
              <a:rPr lang="zh-CN" altLang="en-US" sz="4800" dirty="0"/>
              <a:t>：</a:t>
            </a:r>
            <a:endParaRPr lang="en-US" altLang="zh-CN" sz="4800" dirty="0"/>
          </a:p>
          <a:p>
            <a:pPr lvl="1"/>
            <a:r>
              <a:rPr lang="en-US" altLang="zh-CN" sz="4800" dirty="0">
                <a:sym typeface="+mn-ea"/>
              </a:rPr>
              <a:t>The different SCS configurations across </a:t>
            </a:r>
            <a:r>
              <a:rPr lang="en-US" altLang="zh-CN" sz="4800" dirty="0"/>
              <a:t>co-scheduled cells in a cell set. </a:t>
            </a:r>
          </a:p>
          <a:p>
            <a:pPr lvl="1"/>
            <a:r>
              <a:rPr lang="en-US" altLang="zh-CN" sz="4800" dirty="0"/>
              <a:t>A single DCI on SCell to schedule PDSCH/PUSCH on multiple co-scheduled cells including </a:t>
            </a:r>
            <a:r>
              <a:rPr lang="en-US" altLang="zh-CN" sz="4800" dirty="0" smtClean="0"/>
              <a:t>PCell, where PCell may schedule no more than itself</a:t>
            </a:r>
            <a:endParaRPr lang="en-US" altLang="zh-CN" sz="4800" dirty="0"/>
          </a:p>
          <a:p>
            <a:pPr lvl="1"/>
            <a:r>
              <a:rPr lang="en-US" altLang="zh-CN" sz="4800" dirty="0"/>
              <a:t>One DCI scheduling more than 4 co-scheduled cells, with the same DCI payload size limitation as in Rel-18</a:t>
            </a:r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3858029" y="3857625"/>
            <a:ext cx="7639050" cy="664845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Black 黑底">
  <a:themeElements>
    <a:clrScheme name="OPPO色彩系统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46937"/>
      </a:accent1>
      <a:accent2>
        <a:srgbClr val="C9C9C8"/>
      </a:accent2>
      <a:accent3>
        <a:srgbClr val="2DC84D"/>
      </a:accent3>
      <a:accent4>
        <a:srgbClr val="FAFAFA"/>
      </a:accent4>
      <a:accent5>
        <a:srgbClr val="046937"/>
      </a:accent5>
      <a:accent6>
        <a:srgbClr val="C9C9C8"/>
      </a:accent6>
      <a:hlink>
        <a:srgbClr val="2DC84D"/>
      </a:hlink>
      <a:folHlink>
        <a:srgbClr val="2DC84D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271</Words>
  <Application>Microsoft Office PowerPoint</Application>
  <PresentationFormat>Custom</PresentationFormat>
  <Paragraphs>28</Paragraphs>
  <Slides>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Black 黑底</vt:lpstr>
      <vt:lpstr>Slide 1</vt:lpstr>
      <vt:lpstr>R18 Multi-Carrier Scheduling</vt:lpstr>
      <vt:lpstr>Motivations for R19 Multi-carrier Enhancements</vt:lpstr>
      <vt:lpstr>Potential Enhancements for R19 Multi-carrier (I)</vt:lpstr>
      <vt:lpstr>Potential Enhancements for R19 Multi-carrier (II)</vt:lpstr>
      <vt:lpstr>Potential Enhancements for R19 Multi-carrier (III)</vt:lpstr>
      <vt:lpstr>Proposal</vt:lpstr>
      <vt:lpstr>Slide 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aaa</cp:lastModifiedBy>
  <cp:revision>1020</cp:revision>
  <dcterms:created xsi:type="dcterms:W3CDTF">2023-09-01T06:27:05Z</dcterms:created>
  <dcterms:modified xsi:type="dcterms:W3CDTF">2023-09-01T06:38:47Z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1033-11.1.0.11704</vt:lpwstr>
  </property>
  <property fmtid="{D5CDD505-2E9C-101B-9397-08002B2CF9AE}" pid="3" name="ICV">
    <vt:lpwstr/>
  </property>
</Properties>
</file>