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9"/>
  </p:notesMasterIdLst>
  <p:sldIdLst>
    <p:sldId id="256" r:id="rId2"/>
    <p:sldId id="293" r:id="rId3"/>
    <p:sldId id="295" r:id="rId4"/>
    <p:sldId id="296" r:id="rId5"/>
    <p:sldId id="297" r:id="rId6"/>
    <p:sldId id="291" r:id="rId7"/>
    <p:sldId id="285" r:id="rId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张玉建" initials="YZ" lastIdx="3" clrIdx="0">
    <p:extLst>
      <p:ext uri="{19B8F6BF-5375-455C-9EA6-DF929625EA0E}">
        <p15:presenceInfo xmlns:p15="http://schemas.microsoft.com/office/powerpoint/2012/main" userId="张玉建"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99" d="100"/>
          <a:sy n="99" d="100"/>
        </p:scale>
        <p:origin x="75" y="8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275042D-037B-4A0B-B34C-04D73CC57D69}" type="datetimeFigureOut">
              <a:rPr lang="zh-CN" altLang="en-US" smtClean="0"/>
              <a:t>2023/9/4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EAADB56-9B35-47DE-9110-8A5BC3188D5F}" type="slidenum">
              <a:rPr lang="zh-CN" altLang="en-US" smtClean="0"/>
              <a:t>‹#›</a:t>
            </a:fld>
            <a:endParaRPr lang="zh-CN" altLang="en-US"/>
          </a:p>
        </p:txBody>
      </p:sp>
    </p:spTree>
    <p:extLst>
      <p:ext uri="{BB962C8B-B14F-4D97-AF65-F5344CB8AC3E}">
        <p14:creationId xmlns:p14="http://schemas.microsoft.com/office/powerpoint/2010/main" val="10559924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267478" y="1473144"/>
            <a:ext cx="10058400" cy="1832924"/>
          </a:xfrm>
        </p:spPr>
        <p:txBody>
          <a:bodyPr anchor="b">
            <a:normAutofit/>
          </a:bodyPr>
          <a:lstStyle>
            <a:lvl1pPr algn="ctr">
              <a:lnSpc>
                <a:spcPct val="85000"/>
              </a:lnSpc>
              <a:defRPr sz="5400" spc="-50" baseline="0">
                <a:solidFill>
                  <a:schemeClr val="tx1">
                    <a:lumMod val="85000"/>
                    <a:lumOff val="15000"/>
                  </a:schemeClr>
                </a:solidFill>
              </a:defRPr>
            </a:lvl1pPr>
          </a:lstStyle>
          <a:p>
            <a:r>
              <a:rPr lang="zh-CN" altLang="en-US"/>
              <a:t>单击此处编辑母版标题样式</a:t>
            </a:r>
            <a:endParaRPr lang="en-US" dirty="0"/>
          </a:p>
        </p:txBody>
      </p:sp>
      <p:sp>
        <p:nvSpPr>
          <p:cNvPr id="3" name="Subtitle 2"/>
          <p:cNvSpPr>
            <a:spLocks noGrp="1"/>
          </p:cNvSpPr>
          <p:nvPr>
            <p:ph type="subTitle" idx="1"/>
          </p:nvPr>
        </p:nvSpPr>
        <p:spPr>
          <a:xfrm>
            <a:off x="2402541" y="3691783"/>
            <a:ext cx="7404847" cy="1570498"/>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zh-CN" altLang="en-US"/>
              <a:t>单击以编辑母版副标题样式</a:t>
            </a:r>
            <a:endParaRPr lang="en-US" dirty="0"/>
          </a:p>
        </p:txBody>
      </p:sp>
      <p:sp>
        <p:nvSpPr>
          <p:cNvPr id="4" name="Date Placeholder 3"/>
          <p:cNvSpPr>
            <a:spLocks noGrp="1"/>
          </p:cNvSpPr>
          <p:nvPr>
            <p:ph type="dt" sz="half" idx="10"/>
          </p:nvPr>
        </p:nvSpPr>
        <p:spPr/>
        <p:txBody>
          <a:bodyPr/>
          <a:lstStyle/>
          <a:p>
            <a:fld id="{3A1780EC-8CFB-4891-A589-D6DD0C626007}" type="datetimeFigureOut">
              <a:rPr lang="zh-CN" altLang="en-US" smtClean="0"/>
              <a:t>2023/9/4</a:t>
            </a:fld>
            <a:endParaRPr lang="zh-CN" altLang="en-US"/>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p:txBody>
          <a:bodyPr/>
          <a:lstStyle/>
          <a:p>
            <a:fld id="{5EE5C134-4DF8-44A5-AF1C-095C80654A14}" type="slidenum">
              <a:rPr lang="zh-CN" altLang="en-US" smtClean="0"/>
              <a:t>‹#›</a:t>
            </a:fld>
            <a:endParaRPr lang="zh-CN" altLang="en-US"/>
          </a:p>
        </p:txBody>
      </p:sp>
    </p:spTree>
    <p:extLst>
      <p:ext uri="{BB962C8B-B14F-4D97-AF65-F5344CB8AC3E}">
        <p14:creationId xmlns:p14="http://schemas.microsoft.com/office/powerpoint/2010/main" val="16839045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414778"/>
            <a:ext cx="2628900" cy="5757421"/>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3A1780EC-8CFB-4891-A589-D6DD0C626007}" type="datetimeFigureOut">
              <a:rPr lang="zh-CN" altLang="en-US" smtClean="0"/>
              <a:t>2023/9/4</a:t>
            </a:fld>
            <a:endParaRPr lang="zh-CN" altLang="en-US"/>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p:txBody>
          <a:bodyPr/>
          <a:lstStyle/>
          <a:p>
            <a:fld id="{5EE5C134-4DF8-44A5-AF1C-095C80654A14}" type="slidenum">
              <a:rPr lang="zh-CN" altLang="en-US" smtClean="0"/>
              <a:t>‹#›</a:t>
            </a:fld>
            <a:endParaRPr lang="zh-CN" altLang="en-US"/>
          </a:p>
        </p:txBody>
      </p:sp>
    </p:spTree>
    <p:extLst>
      <p:ext uri="{BB962C8B-B14F-4D97-AF65-F5344CB8AC3E}">
        <p14:creationId xmlns:p14="http://schemas.microsoft.com/office/powerpoint/2010/main" val="689902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1097280" y="111095"/>
            <a:ext cx="10058400" cy="811851"/>
          </a:xfrm>
        </p:spPr>
        <p:txBody>
          <a:bodyPr/>
          <a:lstStyle>
            <a:lvl1pPr marL="0">
              <a:defRPr/>
            </a:lvl1pPr>
          </a:lstStyle>
          <a:p>
            <a:r>
              <a:rPr lang="zh-CN" altLang="en-US"/>
              <a:t>单击此处编辑母版标题样式</a:t>
            </a:r>
            <a:endParaRPr lang="en-US" dirty="0"/>
          </a:p>
        </p:txBody>
      </p:sp>
      <p:sp>
        <p:nvSpPr>
          <p:cNvPr id="3" name="Content Placeholder 2"/>
          <p:cNvSpPr>
            <a:spLocks noGrp="1"/>
          </p:cNvSpPr>
          <p:nvPr>
            <p:ph idx="1"/>
          </p:nvPr>
        </p:nvSpPr>
        <p:spPr>
          <a:xfrm>
            <a:off x="1097280" y="1222049"/>
            <a:ext cx="10058400" cy="5044280"/>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3A1780EC-8CFB-4891-A589-D6DD0C626007}" type="datetimeFigureOut">
              <a:rPr lang="zh-CN" altLang="en-US" smtClean="0"/>
              <a:t>2023/9/4</a:t>
            </a:fld>
            <a:endParaRPr lang="zh-CN" altLang="en-US"/>
          </a:p>
        </p:txBody>
      </p:sp>
      <p:sp>
        <p:nvSpPr>
          <p:cNvPr id="6" name="Slide Number Placeholder 5"/>
          <p:cNvSpPr>
            <a:spLocks noGrp="1"/>
          </p:cNvSpPr>
          <p:nvPr>
            <p:ph type="sldNum" sz="quarter" idx="12"/>
          </p:nvPr>
        </p:nvSpPr>
        <p:spPr/>
        <p:txBody>
          <a:bodyPr/>
          <a:lstStyle/>
          <a:p>
            <a:fld id="{5EE5C134-4DF8-44A5-AF1C-095C80654A14}" type="slidenum">
              <a:rPr lang="zh-CN" altLang="en-US" smtClean="0"/>
              <a:t>‹#›</a:t>
            </a:fld>
            <a:endParaRPr lang="zh-CN" altLang="en-US"/>
          </a:p>
        </p:txBody>
      </p:sp>
    </p:spTree>
    <p:extLst>
      <p:ext uri="{BB962C8B-B14F-4D97-AF65-F5344CB8AC3E}">
        <p14:creationId xmlns:p14="http://schemas.microsoft.com/office/powerpoint/2010/main" val="25881688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zh-CN" altLang="en-US"/>
              <a:t>单击此处编辑母版标题样式</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3A1780EC-8CFB-4891-A589-D6DD0C626007}" type="datetimeFigureOut">
              <a:rPr lang="zh-CN" altLang="en-US" smtClean="0"/>
              <a:t>2023/9/4</a:t>
            </a:fld>
            <a:endParaRPr lang="zh-CN" altLang="en-US"/>
          </a:p>
        </p:txBody>
      </p:sp>
      <p:sp>
        <p:nvSpPr>
          <p:cNvPr id="6" name="Slide Number Placeholder 5"/>
          <p:cNvSpPr>
            <a:spLocks noGrp="1"/>
          </p:cNvSpPr>
          <p:nvPr>
            <p:ph type="sldNum" sz="quarter" idx="12"/>
          </p:nvPr>
        </p:nvSpPr>
        <p:spPr/>
        <p:txBody>
          <a:bodyPr/>
          <a:lstStyle/>
          <a:p>
            <a:fld id="{5EE5C134-4DF8-44A5-AF1C-095C80654A14}" type="slidenum">
              <a:rPr lang="zh-CN" altLang="en-US" smtClean="0"/>
              <a:t>‹#›</a:t>
            </a:fld>
            <a:endParaRPr lang="zh-CN" alt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3004763" y="6451666"/>
            <a:ext cx="6096000" cy="423193"/>
          </a:xfrm>
          <a:prstGeom prst="rect">
            <a:avLst/>
          </a:prstGeom>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050" b="0" i="0" u="none" strike="noStrike" kern="1200" cap="all" spc="0" normalizeH="0" baseline="0" noProof="0" dirty="0">
                <a:ln>
                  <a:noFill/>
                </a:ln>
                <a:solidFill>
                  <a:prstClr val="black"/>
                </a:solidFill>
                <a:effectLst/>
                <a:uLnTx/>
                <a:uFillTx/>
                <a:latin typeface="+mn-lt"/>
                <a:ea typeface="+mn-ea"/>
                <a:cs typeface="+mn-cs"/>
              </a:rPr>
              <a:t>标准化与新技术部</a:t>
            </a:r>
            <a:endParaRPr kumimoji="0" lang="en-US" altLang="zh-CN" sz="1050" b="0" i="0" u="none" strike="noStrike" kern="1200" cap="all" spc="0" normalizeH="0" baseline="0" noProof="0" dirty="0">
              <a:ln>
                <a:noFill/>
              </a:ln>
              <a:solidFill>
                <a:prstClr val="black"/>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all" spc="0" normalizeH="0" baseline="0" noProof="0" dirty="0">
                <a:ln>
                  <a:noFill/>
                </a:ln>
                <a:solidFill>
                  <a:prstClr val="black"/>
                </a:solidFill>
                <a:effectLst/>
                <a:uLnTx/>
                <a:uFillTx/>
                <a:latin typeface="+mn-lt"/>
                <a:ea typeface="+mn-ea"/>
                <a:cs typeface="+mn-cs"/>
              </a:rPr>
              <a:t>Copy right 2019,  all rights reserved</a:t>
            </a:r>
            <a:endParaRPr kumimoji="0" lang="zh-CN" altLang="en-US" sz="1100" b="0" i="0" u="none" strike="noStrike" kern="1200" cap="all" spc="0" normalizeH="0" baseline="0" noProof="0" dirty="0">
              <a:ln>
                <a:noFill/>
              </a:ln>
              <a:solidFill>
                <a:prstClr val="black"/>
              </a:solidFill>
              <a:effectLst/>
              <a:uLnTx/>
              <a:uFillTx/>
              <a:latin typeface="+mn-lt"/>
              <a:ea typeface="+mn-ea"/>
              <a:cs typeface="+mn-cs"/>
            </a:endParaRPr>
          </a:p>
        </p:txBody>
      </p:sp>
    </p:spTree>
    <p:extLst>
      <p:ext uri="{BB962C8B-B14F-4D97-AF65-F5344CB8AC3E}">
        <p14:creationId xmlns:p14="http://schemas.microsoft.com/office/powerpoint/2010/main" val="9583295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两栏内容">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1097279" y="1187865"/>
            <a:ext cx="4937760" cy="4681229"/>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6217920" y="1187866"/>
            <a:ext cx="4937760" cy="4681230"/>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3A1780EC-8CFB-4891-A589-D6DD0C626007}" type="datetimeFigureOut">
              <a:rPr lang="zh-CN" altLang="en-US" smtClean="0"/>
              <a:t>2023/9/4</a:t>
            </a:fld>
            <a:endParaRPr lang="zh-CN" altLang="en-US"/>
          </a:p>
        </p:txBody>
      </p:sp>
      <p:sp>
        <p:nvSpPr>
          <p:cNvPr id="7" name="Slide Number Placeholder 6"/>
          <p:cNvSpPr>
            <a:spLocks noGrp="1"/>
          </p:cNvSpPr>
          <p:nvPr>
            <p:ph type="sldNum" sz="quarter" idx="12"/>
          </p:nvPr>
        </p:nvSpPr>
        <p:spPr/>
        <p:txBody>
          <a:bodyPr/>
          <a:lstStyle/>
          <a:p>
            <a:fld id="{5EE5C134-4DF8-44A5-AF1C-095C80654A14}" type="slidenum">
              <a:rPr lang="zh-CN" altLang="en-US" smtClean="0"/>
              <a:t>‹#›</a:t>
            </a:fld>
            <a:endParaRPr lang="zh-CN" altLang="en-US"/>
          </a:p>
        </p:txBody>
      </p:sp>
      <p:sp>
        <p:nvSpPr>
          <p:cNvPr id="9" name="Title Placeholder 1"/>
          <p:cNvSpPr>
            <a:spLocks noGrp="1"/>
          </p:cNvSpPr>
          <p:nvPr>
            <p:ph type="title"/>
          </p:nvPr>
        </p:nvSpPr>
        <p:spPr>
          <a:xfrm>
            <a:off x="1075397" y="133840"/>
            <a:ext cx="10058400" cy="718786"/>
          </a:xfrm>
          <a:prstGeom prst="rect">
            <a:avLst/>
          </a:prstGeom>
        </p:spPr>
        <p:txBody>
          <a:bodyPr vert="horz" lIns="91440" tIns="45720" rIns="91440" bIns="45720" rtlCol="0" anchor="b">
            <a:normAutofit/>
          </a:bodyPr>
          <a:lstStyle/>
          <a:p>
            <a:r>
              <a:rPr lang="zh-CN" altLang="en-US"/>
              <a:t>单击此处编辑母版标题样式</a:t>
            </a:r>
            <a:endParaRPr lang="en-US" dirty="0"/>
          </a:p>
        </p:txBody>
      </p:sp>
    </p:spTree>
    <p:extLst>
      <p:ext uri="{BB962C8B-B14F-4D97-AF65-F5344CB8AC3E}">
        <p14:creationId xmlns:p14="http://schemas.microsoft.com/office/powerpoint/2010/main" val="42440476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比较">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097280" y="1434353"/>
            <a:ext cx="4937760" cy="753035"/>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Content Placeholder 3"/>
          <p:cNvSpPr>
            <a:spLocks noGrp="1"/>
          </p:cNvSpPr>
          <p:nvPr>
            <p:ph sz="half" idx="2"/>
          </p:nvPr>
        </p:nvSpPr>
        <p:spPr>
          <a:xfrm>
            <a:off x="1097280" y="2339788"/>
            <a:ext cx="4937760" cy="36207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6217920" y="1434353"/>
            <a:ext cx="4937760" cy="753035"/>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Content Placeholder 5"/>
          <p:cNvSpPr>
            <a:spLocks noGrp="1"/>
          </p:cNvSpPr>
          <p:nvPr>
            <p:ph sz="quarter" idx="4"/>
          </p:nvPr>
        </p:nvSpPr>
        <p:spPr>
          <a:xfrm>
            <a:off x="6217920" y="2339788"/>
            <a:ext cx="4937760" cy="36207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3A1780EC-8CFB-4891-A589-D6DD0C626007}" type="datetimeFigureOut">
              <a:rPr lang="zh-CN" altLang="en-US" smtClean="0"/>
              <a:t>2023/9/4</a:t>
            </a:fld>
            <a:endParaRPr lang="zh-CN" altLang="en-US"/>
          </a:p>
        </p:txBody>
      </p:sp>
      <p:sp>
        <p:nvSpPr>
          <p:cNvPr id="9" name="Slide Number Placeholder 8"/>
          <p:cNvSpPr>
            <a:spLocks noGrp="1"/>
          </p:cNvSpPr>
          <p:nvPr>
            <p:ph type="sldNum" sz="quarter" idx="12"/>
          </p:nvPr>
        </p:nvSpPr>
        <p:spPr/>
        <p:txBody>
          <a:bodyPr/>
          <a:lstStyle/>
          <a:p>
            <a:fld id="{5EE5C134-4DF8-44A5-AF1C-095C80654A14}" type="slidenum">
              <a:rPr lang="zh-CN" altLang="en-US" smtClean="0"/>
              <a:t>‹#›</a:t>
            </a:fld>
            <a:endParaRPr lang="zh-CN" altLang="en-US"/>
          </a:p>
        </p:txBody>
      </p:sp>
      <p:sp>
        <p:nvSpPr>
          <p:cNvPr id="11" name="Title Placeholder 1"/>
          <p:cNvSpPr>
            <a:spLocks noGrp="1"/>
          </p:cNvSpPr>
          <p:nvPr>
            <p:ph type="title"/>
          </p:nvPr>
        </p:nvSpPr>
        <p:spPr>
          <a:xfrm>
            <a:off x="1075397" y="133840"/>
            <a:ext cx="10058400" cy="986020"/>
          </a:xfrm>
          <a:prstGeom prst="rect">
            <a:avLst/>
          </a:prstGeom>
        </p:spPr>
        <p:txBody>
          <a:bodyPr vert="horz" lIns="91440" tIns="45720" rIns="91440" bIns="45720" rtlCol="0" anchor="b">
            <a:normAutofit/>
          </a:bodyPr>
          <a:lstStyle/>
          <a:p>
            <a:r>
              <a:rPr lang="zh-CN" altLang="en-US"/>
              <a:t>单击此处编辑母版标题样式</a:t>
            </a:r>
            <a:endParaRPr lang="en-US" dirty="0"/>
          </a:p>
        </p:txBody>
      </p:sp>
    </p:spTree>
    <p:extLst>
      <p:ext uri="{BB962C8B-B14F-4D97-AF65-F5344CB8AC3E}">
        <p14:creationId xmlns:p14="http://schemas.microsoft.com/office/powerpoint/2010/main" val="4441617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3A1780EC-8CFB-4891-A589-D6DD0C626007}" type="datetimeFigureOut">
              <a:rPr lang="zh-CN" altLang="en-US" smtClean="0"/>
              <a:t>2023/9/4</a:t>
            </a:fld>
            <a:endParaRPr lang="zh-CN" altLang="en-US"/>
          </a:p>
        </p:txBody>
      </p:sp>
      <p:sp>
        <p:nvSpPr>
          <p:cNvPr id="5" name="Slide Number Placeholder 4"/>
          <p:cNvSpPr>
            <a:spLocks noGrp="1"/>
          </p:cNvSpPr>
          <p:nvPr>
            <p:ph type="sldNum" sz="quarter" idx="12"/>
          </p:nvPr>
        </p:nvSpPr>
        <p:spPr/>
        <p:txBody>
          <a:bodyPr/>
          <a:lstStyle/>
          <a:p>
            <a:fld id="{5EE5C134-4DF8-44A5-AF1C-095C80654A14}" type="slidenum">
              <a:rPr lang="zh-CN" altLang="en-US" smtClean="0"/>
              <a:t>‹#›</a:t>
            </a:fld>
            <a:endParaRPr lang="zh-CN" altLang="en-US"/>
          </a:p>
        </p:txBody>
      </p:sp>
    </p:spTree>
    <p:extLst>
      <p:ext uri="{BB962C8B-B14F-4D97-AF65-F5344CB8AC3E}">
        <p14:creationId xmlns:p14="http://schemas.microsoft.com/office/powerpoint/2010/main" val="39292320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3A1780EC-8CFB-4891-A589-D6DD0C626007}" type="datetimeFigureOut">
              <a:rPr lang="zh-CN" altLang="en-US" smtClean="0"/>
              <a:t>2023/9/4</a:t>
            </a:fld>
            <a:endParaRPr lang="zh-CN" altLang="en-US"/>
          </a:p>
        </p:txBody>
      </p:sp>
      <p:sp>
        <p:nvSpPr>
          <p:cNvPr id="8" name="Footer Placeholder 7"/>
          <p:cNvSpPr>
            <a:spLocks noGrp="1"/>
          </p:cNvSpPr>
          <p:nvPr>
            <p:ph type="ftr" sz="quarter" idx="11"/>
          </p:nvPr>
        </p:nvSpPr>
        <p:spPr>
          <a:xfrm>
            <a:off x="3686185" y="6459785"/>
            <a:ext cx="4822804" cy="365125"/>
          </a:xfrm>
          <a:prstGeom prst="rect">
            <a:avLst/>
          </a:prstGeom>
        </p:spPr>
        <p:txBody>
          <a:bodyPr/>
          <a:lstStyle>
            <a:lvl1pPr>
              <a:defRPr>
                <a:solidFill>
                  <a:srgbClr val="FFFFFF"/>
                </a:solidFill>
              </a:defRPr>
            </a:lvl1pPr>
          </a:lstStyle>
          <a:p>
            <a:endParaRPr lang="zh-CN" altLang="en-US"/>
          </a:p>
        </p:txBody>
      </p:sp>
      <p:sp>
        <p:nvSpPr>
          <p:cNvPr id="9" name="Slide Number Placeholder 8"/>
          <p:cNvSpPr>
            <a:spLocks noGrp="1"/>
          </p:cNvSpPr>
          <p:nvPr>
            <p:ph type="sldNum" sz="quarter" idx="12"/>
          </p:nvPr>
        </p:nvSpPr>
        <p:spPr/>
        <p:txBody>
          <a:bodyPr/>
          <a:lstStyle/>
          <a:p>
            <a:fld id="{5EE5C134-4DF8-44A5-AF1C-095C80654A14}" type="slidenum">
              <a:rPr lang="zh-CN" altLang="en-US" smtClean="0"/>
              <a:t>‹#›</a:t>
            </a:fld>
            <a:endParaRPr lang="zh-CN" altLang="en-US"/>
          </a:p>
        </p:txBody>
      </p:sp>
    </p:spTree>
    <p:extLst>
      <p:ext uri="{BB962C8B-B14F-4D97-AF65-F5344CB8AC3E}">
        <p14:creationId xmlns:p14="http://schemas.microsoft.com/office/powerpoint/2010/main" val="34617412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zh-CN" altLang="en-US"/>
              <a:t>单击此处编辑母版标题样式</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编辑母版文本样式</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3A1780EC-8CFB-4891-A589-D6DD0C626007}" type="datetimeFigureOut">
              <a:rPr lang="zh-CN" altLang="en-US" smtClean="0"/>
              <a:t>2023/9/4</a:t>
            </a:fld>
            <a:endParaRPr lang="zh-CN" altLang="en-US"/>
          </a:p>
        </p:txBody>
      </p:sp>
      <p:sp>
        <p:nvSpPr>
          <p:cNvPr id="6" name="Footer Placeholder 5"/>
          <p:cNvSpPr>
            <a:spLocks noGrp="1"/>
          </p:cNvSpPr>
          <p:nvPr>
            <p:ph type="ftr" sz="quarter" idx="11"/>
          </p:nvPr>
        </p:nvSpPr>
        <p:spPr>
          <a:xfrm>
            <a:off x="4800600" y="6459785"/>
            <a:ext cx="4648200" cy="365125"/>
          </a:xfrm>
          <a:prstGeom prst="rect">
            <a:avLst/>
          </a:prstGeom>
        </p:spPr>
        <p:txBody>
          <a:bodyPr/>
          <a:lstStyle>
            <a:lvl1pPr algn="l">
              <a:defRPr>
                <a:solidFill>
                  <a:schemeClr val="tx2"/>
                </a:solidFill>
              </a:defRPr>
            </a:lvl1pPr>
          </a:lstStyle>
          <a:p>
            <a:endParaRPr lang="zh-CN" alt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5EE5C134-4DF8-44A5-AF1C-095C80654A14}" type="slidenum">
              <a:rPr lang="zh-CN" altLang="en-US" smtClean="0"/>
              <a:t>‹#›</a:t>
            </a:fld>
            <a:endParaRPr lang="zh-CN" altLang="en-US"/>
          </a:p>
        </p:txBody>
      </p:sp>
    </p:spTree>
    <p:extLst>
      <p:ext uri="{BB962C8B-B14F-4D97-AF65-F5344CB8AC3E}">
        <p14:creationId xmlns:p14="http://schemas.microsoft.com/office/powerpoint/2010/main" val="28797826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3A1780EC-8CFB-4891-A589-D6DD0C626007}" type="datetimeFigureOut">
              <a:rPr lang="zh-CN" altLang="en-US" smtClean="0"/>
              <a:t>2023/9/4</a:t>
            </a:fld>
            <a:endParaRPr lang="zh-CN" altLang="en-US"/>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p:txBody>
          <a:bodyPr/>
          <a:lstStyle/>
          <a:p>
            <a:fld id="{5EE5C134-4DF8-44A5-AF1C-095C80654A14}" type="slidenum">
              <a:rPr lang="zh-CN" altLang="en-US" smtClean="0"/>
              <a:t>‹#›</a:t>
            </a:fld>
            <a:endParaRPr lang="zh-CN" altLang="en-US"/>
          </a:p>
        </p:txBody>
      </p:sp>
    </p:spTree>
    <p:extLst>
      <p:ext uri="{BB962C8B-B14F-4D97-AF65-F5344CB8AC3E}">
        <p14:creationId xmlns:p14="http://schemas.microsoft.com/office/powerpoint/2010/main" val="25118005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75397" y="133840"/>
            <a:ext cx="10058400" cy="728738"/>
          </a:xfrm>
          <a:prstGeom prst="rect">
            <a:avLst/>
          </a:prstGeom>
        </p:spPr>
        <p:txBody>
          <a:bodyPr vert="horz" lIns="91440" tIns="45720" rIns="91440" bIns="45720" rtlCol="0" anchor="b">
            <a:normAutofit/>
          </a:bodyPr>
          <a:lstStyle/>
          <a:p>
            <a:r>
              <a:rPr lang="zh-CN" altLang="en-US" dirty="0"/>
              <a:t>单击此处编辑母版标题样式</a:t>
            </a:r>
            <a:endParaRPr lang="en-US" dirty="0"/>
          </a:p>
        </p:txBody>
      </p:sp>
      <p:sp>
        <p:nvSpPr>
          <p:cNvPr id="3" name="Text Placeholder 2"/>
          <p:cNvSpPr>
            <a:spLocks noGrp="1"/>
          </p:cNvSpPr>
          <p:nvPr>
            <p:ph type="body" idx="1"/>
          </p:nvPr>
        </p:nvSpPr>
        <p:spPr>
          <a:xfrm>
            <a:off x="1097280" y="1135739"/>
            <a:ext cx="10058400" cy="4733356"/>
          </a:xfrm>
          <a:prstGeom prst="rect">
            <a:avLst/>
          </a:prstGeom>
        </p:spPr>
        <p:txBody>
          <a:bodyPr vert="horz" lIns="0" tIns="45720" rIns="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3A1780EC-8CFB-4891-A589-D6DD0C626007}" type="datetimeFigureOut">
              <a:rPr lang="zh-CN" altLang="en-US" smtClean="0"/>
              <a:t>2023/9/4</a:t>
            </a:fld>
            <a:endParaRPr lang="zh-CN" altLang="en-US"/>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5EE5C134-4DF8-44A5-AF1C-095C80654A14}" type="slidenum">
              <a:rPr lang="zh-CN" altLang="en-US" smtClean="0"/>
              <a:t>‹#›</a:t>
            </a:fld>
            <a:endParaRPr lang="zh-CN" altLang="en-US"/>
          </a:p>
        </p:txBody>
      </p:sp>
      <p:cxnSp>
        <p:nvCxnSpPr>
          <p:cNvPr id="10" name="Straight Connector 9"/>
          <p:cNvCxnSpPr/>
          <p:nvPr/>
        </p:nvCxnSpPr>
        <p:spPr>
          <a:xfrm>
            <a:off x="1" y="905305"/>
            <a:ext cx="12192000"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9" name="Milogo.png">
            <a:extLst>
              <a:ext uri="{FF2B5EF4-FFF2-40B4-BE49-F238E27FC236}">
                <a16:creationId xmlns:a16="http://schemas.microsoft.com/office/drawing/2014/main" id="{737A875B-8AF6-42AF-9522-FB1498F4ABC2}"/>
              </a:ext>
            </a:extLst>
          </p:cNvPr>
          <p:cNvPicPr>
            <a:picLocks noChangeAspect="1"/>
          </p:cNvPicPr>
          <p:nvPr/>
        </p:nvPicPr>
        <p:blipFill>
          <a:blip r:embed="rId12"/>
          <a:stretch>
            <a:fillRect/>
          </a:stretch>
        </p:blipFill>
        <p:spPr>
          <a:xfrm>
            <a:off x="11323178" y="133840"/>
            <a:ext cx="649258" cy="649258"/>
          </a:xfrm>
          <a:prstGeom prst="rect">
            <a:avLst/>
          </a:prstGeom>
          <a:ln w="12700">
            <a:miter lim="400000"/>
          </a:ln>
        </p:spPr>
      </p:pic>
    </p:spTree>
    <p:extLst>
      <p:ext uri="{BB962C8B-B14F-4D97-AF65-F5344CB8AC3E}">
        <p14:creationId xmlns:p14="http://schemas.microsoft.com/office/powerpoint/2010/main" val="352746170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Wingdings" panose="05000000000000000000" pitchFamily="2" charset="2"/>
        <a:buChar char="n"/>
        <a:defRPr sz="24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1pPr>
      <a:lvl2pPr marL="384048"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20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2pPr>
      <a:lvl3pPr marL="566928" indent="-182880" algn="l" defTabSz="914400" rtl="0" eaLnBrk="1" latinLnBrk="0" hangingPunct="1">
        <a:lnSpc>
          <a:spcPct val="90000"/>
        </a:lnSpc>
        <a:spcBef>
          <a:spcPts val="200"/>
        </a:spcBef>
        <a:spcAft>
          <a:spcPts val="400"/>
        </a:spcAft>
        <a:buClr>
          <a:schemeClr val="accent1"/>
        </a:buClr>
        <a:buFont typeface="宋体" panose="02010600030101010101" pitchFamily="2" charset="-122"/>
        <a:buChar char="－"/>
        <a:defRPr sz="18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6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rmAutofit/>
          </a:bodyPr>
          <a:lstStyle/>
          <a:p>
            <a:r>
              <a:rPr lang="en-US" altLang="zh-CN" sz="3200" dirty="0"/>
              <a:t>Discussion on scope of Rel-19 XR enhancement</a:t>
            </a:r>
            <a:br>
              <a:rPr lang="zh-CN" altLang="zh-CN" sz="2400" dirty="0"/>
            </a:br>
            <a:endParaRPr lang="zh-CN" altLang="en-US" sz="2400" dirty="0"/>
          </a:p>
        </p:txBody>
      </p:sp>
      <p:sp>
        <p:nvSpPr>
          <p:cNvPr id="4" name="TextBox 2"/>
          <p:cNvSpPr txBox="1"/>
          <p:nvPr/>
        </p:nvSpPr>
        <p:spPr>
          <a:xfrm>
            <a:off x="578814" y="680412"/>
            <a:ext cx="11210274" cy="654341"/>
          </a:xfrm>
          <a:prstGeom prst="rect">
            <a:avLst/>
          </a:prstGeom>
        </p:spPr>
        <p:txBody>
          <a:bodyPr wrap="square" lIns="0" tIns="0" rIns="0" bIns="0" rtlCol="0">
            <a:noAutofit/>
          </a:bodyPr>
          <a:lstStyle/>
          <a:p>
            <a:pPr>
              <a:tabLst>
                <a:tab pos="11199813" algn="r"/>
              </a:tabLst>
            </a:pPr>
            <a:r>
              <a:rPr lang="en-US" b="1" dirty="0">
                <a:latin typeface="+mj-lt"/>
              </a:rPr>
              <a:t>	</a:t>
            </a:r>
          </a:p>
          <a:p>
            <a:pPr>
              <a:tabLst>
                <a:tab pos="11199813" algn="r"/>
              </a:tabLst>
            </a:pPr>
            <a:r>
              <a:rPr lang="en-US" altLang="zh-CN" dirty="0"/>
              <a:t>Bangalore , 11-15 September, 2023</a:t>
            </a:r>
            <a:endParaRPr lang="zh-CN" altLang="en-US" dirty="0"/>
          </a:p>
          <a:p>
            <a:pPr>
              <a:tabLst>
                <a:tab pos="11199813" algn="r"/>
              </a:tabLst>
            </a:pPr>
            <a:r>
              <a:rPr lang="en-US" dirty="0"/>
              <a:t>	</a:t>
            </a:r>
          </a:p>
        </p:txBody>
      </p:sp>
      <p:sp>
        <p:nvSpPr>
          <p:cNvPr id="7" name="矩形 6">
            <a:extLst>
              <a:ext uri="{FF2B5EF4-FFF2-40B4-BE49-F238E27FC236}">
                <a16:creationId xmlns:a16="http://schemas.microsoft.com/office/drawing/2014/main" id="{F9189F3E-957C-4FC5-80A0-5E60115584D8}"/>
              </a:ext>
            </a:extLst>
          </p:cNvPr>
          <p:cNvSpPr/>
          <p:nvPr/>
        </p:nvSpPr>
        <p:spPr>
          <a:xfrm>
            <a:off x="402912" y="579706"/>
            <a:ext cx="2920223" cy="369332"/>
          </a:xfrm>
          <a:prstGeom prst="rect">
            <a:avLst/>
          </a:prstGeom>
        </p:spPr>
        <p:txBody>
          <a:bodyPr wrap="none">
            <a:spAutoFit/>
          </a:bodyPr>
          <a:lstStyle/>
          <a:p>
            <a:r>
              <a:rPr lang="en-US" altLang="zh-CN" dirty="0"/>
              <a:t>3GPP TSG RAN Meeting #101</a:t>
            </a:r>
            <a:endParaRPr lang="zh-CN" altLang="en-US" dirty="0"/>
          </a:p>
        </p:txBody>
      </p:sp>
      <p:sp>
        <p:nvSpPr>
          <p:cNvPr id="8" name="TextBox 2">
            <a:extLst>
              <a:ext uri="{FF2B5EF4-FFF2-40B4-BE49-F238E27FC236}">
                <a16:creationId xmlns:a16="http://schemas.microsoft.com/office/drawing/2014/main" id="{74D467A3-53CA-4D50-A670-85D364676092}"/>
              </a:ext>
            </a:extLst>
          </p:cNvPr>
          <p:cNvSpPr txBox="1"/>
          <p:nvPr/>
        </p:nvSpPr>
        <p:spPr>
          <a:xfrm>
            <a:off x="9973432" y="501268"/>
            <a:ext cx="1991558" cy="654341"/>
          </a:xfrm>
          <a:prstGeom prst="rect">
            <a:avLst/>
          </a:prstGeom>
        </p:spPr>
        <p:txBody>
          <a:bodyPr wrap="square" lIns="0" tIns="0" rIns="0" bIns="0" rtlCol="0">
            <a:noAutofit/>
          </a:bodyPr>
          <a:lstStyle/>
          <a:p>
            <a:pPr>
              <a:tabLst>
                <a:tab pos="11199813" algn="r"/>
              </a:tabLst>
            </a:pPr>
            <a:r>
              <a:rPr lang="en-US" b="1" dirty="0">
                <a:latin typeface="+mj-lt"/>
              </a:rPr>
              <a:t>	</a:t>
            </a:r>
          </a:p>
          <a:p>
            <a:pPr>
              <a:tabLst>
                <a:tab pos="11199813" algn="r"/>
              </a:tabLst>
            </a:pPr>
            <a:r>
              <a:rPr lang="en-US" altLang="zh-CN" dirty="0"/>
              <a:t>RP-231761</a:t>
            </a:r>
            <a:r>
              <a:rPr lang="en-US" dirty="0"/>
              <a:t>	</a:t>
            </a:r>
          </a:p>
        </p:txBody>
      </p:sp>
      <p:sp>
        <p:nvSpPr>
          <p:cNvPr id="12" name="矩形 11">
            <a:extLst>
              <a:ext uri="{FF2B5EF4-FFF2-40B4-BE49-F238E27FC236}">
                <a16:creationId xmlns:a16="http://schemas.microsoft.com/office/drawing/2014/main" id="{B061DA5A-74D7-4F9E-B2EA-C764B0DC5270}"/>
              </a:ext>
            </a:extLst>
          </p:cNvPr>
          <p:cNvSpPr/>
          <p:nvPr/>
        </p:nvSpPr>
        <p:spPr>
          <a:xfrm>
            <a:off x="854298" y="3555153"/>
            <a:ext cx="6096000" cy="923330"/>
          </a:xfrm>
          <a:prstGeom prst="rect">
            <a:avLst/>
          </a:prstGeom>
        </p:spPr>
        <p:txBody>
          <a:bodyPr>
            <a:spAutoFit/>
          </a:bodyPr>
          <a:lstStyle/>
          <a:p>
            <a:r>
              <a:rPr lang="zh-CN" altLang="en-US" dirty="0"/>
              <a:t>Agenda Item:         </a:t>
            </a:r>
            <a:r>
              <a:rPr lang="en-US" altLang="zh-CN" dirty="0"/>
              <a:t>8A.2.8 </a:t>
            </a:r>
            <a:endParaRPr lang="zh-CN" altLang="en-US" dirty="0"/>
          </a:p>
          <a:p>
            <a:r>
              <a:rPr lang="zh-CN" altLang="en-US" dirty="0"/>
              <a:t>Source:                   Xiaomi</a:t>
            </a:r>
          </a:p>
          <a:p>
            <a:r>
              <a:rPr lang="zh-CN" altLang="en-US" dirty="0"/>
              <a:t>Document for :      Discussion and decision</a:t>
            </a:r>
          </a:p>
        </p:txBody>
      </p:sp>
    </p:spTree>
    <p:extLst>
      <p:ext uri="{BB962C8B-B14F-4D97-AF65-F5344CB8AC3E}">
        <p14:creationId xmlns:p14="http://schemas.microsoft.com/office/powerpoint/2010/main" val="42500881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15961" y="147698"/>
            <a:ext cx="10058400" cy="811851"/>
          </a:xfrm>
        </p:spPr>
        <p:txBody>
          <a:bodyPr>
            <a:normAutofit fontScale="90000"/>
          </a:bodyPr>
          <a:lstStyle/>
          <a:p>
            <a:r>
              <a:rPr lang="en-US" altLang="zh-CN" sz="3600" dirty="0"/>
              <a:t>Discussing on scope of Rel-19 XR enhancement</a:t>
            </a:r>
            <a:r>
              <a:rPr lang="en-GB" altLang="zh-CN" sz="3600" dirty="0"/>
              <a:t>(1)</a:t>
            </a:r>
            <a:endParaRPr lang="zh-CN" altLang="en-US" sz="3600" dirty="0"/>
          </a:p>
        </p:txBody>
      </p:sp>
      <p:sp>
        <p:nvSpPr>
          <p:cNvPr id="3" name="内容占位符 2"/>
          <p:cNvSpPr>
            <a:spLocks noGrp="1"/>
          </p:cNvSpPr>
          <p:nvPr>
            <p:ph idx="1"/>
          </p:nvPr>
        </p:nvSpPr>
        <p:spPr>
          <a:xfrm>
            <a:off x="500559" y="1037452"/>
            <a:ext cx="11438156" cy="5044280"/>
          </a:xfrm>
        </p:spPr>
        <p:txBody>
          <a:bodyPr>
            <a:normAutofit lnSpcReduction="10000"/>
          </a:bodyPr>
          <a:lstStyle/>
          <a:p>
            <a:pPr marL="91440" lvl="1" indent="-91440">
              <a:spcBef>
                <a:spcPts val="1200"/>
              </a:spcBef>
              <a:spcAft>
                <a:spcPts val="200"/>
              </a:spcAft>
              <a:buSzPct val="100000"/>
              <a:buFont typeface="Wingdings" panose="05000000000000000000" pitchFamily="2" charset="2"/>
              <a:buChar char="n"/>
            </a:pPr>
            <a:r>
              <a:rPr lang="en-GB" altLang="zh-CN" sz="1800" dirty="0"/>
              <a:t>New use cases/scenarios (e.g., multi-modality interactions, XR, Metaverse, etc) addressing coordinated parallel transmission impose new requirements for 5G system. </a:t>
            </a:r>
          </a:p>
          <a:p>
            <a:pPr marL="651510" lvl="3" indent="-285750">
              <a:spcBef>
                <a:spcPts val="1200"/>
              </a:spcBef>
              <a:spcAft>
                <a:spcPts val="200"/>
              </a:spcAft>
              <a:buSzPct val="100000"/>
              <a:buFont typeface="Arial" panose="020B0604020202020204" pitchFamily="34" charset="0"/>
              <a:buChar char="•"/>
            </a:pPr>
            <a:r>
              <a:rPr lang="en-US" altLang="zh-CN" dirty="0"/>
              <a:t>Multi-modal Data consists of more than one Single-modal Data, and there is strong dependency among each Single-modal Data. </a:t>
            </a:r>
            <a:r>
              <a:rPr lang="en-GB" altLang="zh-CN" dirty="0"/>
              <a:t>Similar as multi-modality communication services as XR, Metaverse services would involve coordination of input data from different devices to enable immersive remote collaboration.</a:t>
            </a:r>
          </a:p>
          <a:p>
            <a:pPr marL="91440" lvl="1" indent="-91440">
              <a:spcBef>
                <a:spcPts val="1200"/>
              </a:spcBef>
              <a:spcAft>
                <a:spcPts val="200"/>
              </a:spcAft>
              <a:buSzPct val="100000"/>
              <a:buFont typeface="Wingdings" panose="05000000000000000000" pitchFamily="2" charset="2"/>
              <a:buChar char="n"/>
            </a:pPr>
            <a:r>
              <a:rPr lang="en-GB" altLang="zh-CN" sz="1800" dirty="0"/>
              <a:t>SA2 progress:</a:t>
            </a:r>
          </a:p>
          <a:p>
            <a:pPr marL="651510" lvl="3" indent="-285750">
              <a:spcBef>
                <a:spcPts val="1200"/>
              </a:spcBef>
              <a:spcAft>
                <a:spcPts val="200"/>
              </a:spcAft>
              <a:buSzPct val="100000"/>
              <a:buFont typeface="Arial" panose="020B0604020202020204" pitchFamily="34" charset="0"/>
              <a:buChar char="•"/>
            </a:pPr>
            <a:r>
              <a:rPr lang="en-GB" altLang="zh-CN" dirty="0"/>
              <a:t>TS 22.261 has documented a synchronization threshold;</a:t>
            </a:r>
          </a:p>
          <a:p>
            <a:pPr marL="651510" lvl="3" indent="-285750">
              <a:spcBef>
                <a:spcPts val="1200"/>
              </a:spcBef>
              <a:spcAft>
                <a:spcPts val="200"/>
              </a:spcAft>
              <a:buSzPct val="100000"/>
              <a:buFont typeface="Arial" panose="020B0604020202020204" pitchFamily="34" charset="0"/>
              <a:buChar char="•"/>
            </a:pPr>
            <a:r>
              <a:rPr lang="en-GB" altLang="zh-CN" dirty="0"/>
              <a:t>a Multi-modal Service ID has been introduced for multiple IP data flows associated to a multi-modal service;</a:t>
            </a:r>
          </a:p>
          <a:p>
            <a:pPr marL="651510" lvl="3" indent="-285750">
              <a:spcBef>
                <a:spcPts val="1200"/>
              </a:spcBef>
              <a:spcAft>
                <a:spcPts val="200"/>
              </a:spcAft>
              <a:buSzPct val="100000"/>
              <a:buFont typeface="Arial" panose="020B0604020202020204" pitchFamily="34" charset="0"/>
              <a:buChar char="•"/>
            </a:pPr>
            <a:endParaRPr lang="en-GB" altLang="zh-CN" dirty="0"/>
          </a:p>
          <a:p>
            <a:pPr marL="365760" lvl="3" indent="0">
              <a:spcBef>
                <a:spcPts val="1200"/>
              </a:spcBef>
              <a:spcAft>
                <a:spcPts val="200"/>
              </a:spcAft>
              <a:buSzPct val="100000"/>
              <a:buNone/>
            </a:pPr>
            <a:r>
              <a:rPr lang="en-US" altLang="zh-CN" sz="2300" dirty="0"/>
              <a:t>=&gt;</a:t>
            </a:r>
            <a:r>
              <a:rPr lang="en-US" altLang="zh-CN" sz="2300" dirty="0">
                <a:solidFill>
                  <a:srgbClr val="FF0000"/>
                </a:solidFill>
              </a:rPr>
              <a:t>Xiaomi’s view</a:t>
            </a:r>
            <a:r>
              <a:rPr lang="en-US" altLang="zh-CN" sz="2300" dirty="0"/>
              <a:t>: </a:t>
            </a:r>
          </a:p>
          <a:p>
            <a:pPr marL="651510" lvl="3" indent="-285750">
              <a:lnSpc>
                <a:spcPct val="80000"/>
              </a:lnSpc>
              <a:spcBef>
                <a:spcPts val="1200"/>
              </a:spcBef>
              <a:spcAft>
                <a:spcPts val="200"/>
              </a:spcAft>
              <a:buSzPct val="100000"/>
              <a:buFont typeface="Arial" panose="020B0604020202020204" pitchFamily="34" charset="0"/>
              <a:buChar char="•"/>
            </a:pPr>
            <a:r>
              <a:rPr lang="en-GB" altLang="zh-CN" sz="1500" dirty="0"/>
              <a:t>To support Multi-modality and Metaverse, RAN is kindly requested to consider coordinated parallel transmission(based on SA2’s inputs);</a:t>
            </a:r>
          </a:p>
          <a:p>
            <a:pPr marL="651510" lvl="3" indent="-285750">
              <a:lnSpc>
                <a:spcPct val="80000"/>
              </a:lnSpc>
              <a:spcBef>
                <a:spcPts val="1200"/>
              </a:spcBef>
              <a:spcAft>
                <a:spcPts val="200"/>
              </a:spcAft>
              <a:buSzPct val="100000"/>
              <a:buFont typeface="Arial" panose="020B0604020202020204" pitchFamily="34" charset="0"/>
              <a:buChar char="•"/>
            </a:pPr>
            <a:r>
              <a:rPr lang="en-GB" altLang="zh-CN" sz="1500" dirty="0"/>
              <a:t>Study and specify the control plane procedure design for coordinated parallel transmission, including coordinated RRC connection management from the UE device(s);</a:t>
            </a:r>
          </a:p>
          <a:p>
            <a:pPr marL="651510" lvl="3" indent="-285750">
              <a:lnSpc>
                <a:spcPct val="80000"/>
              </a:lnSpc>
              <a:spcBef>
                <a:spcPts val="1200"/>
              </a:spcBef>
              <a:spcAft>
                <a:spcPts val="200"/>
              </a:spcAft>
              <a:buSzPct val="100000"/>
              <a:buFont typeface="Arial" panose="020B0604020202020204" pitchFamily="34" charset="0"/>
              <a:buChar char="•"/>
            </a:pPr>
            <a:r>
              <a:rPr lang="en-GB" altLang="zh-CN" sz="1500" dirty="0"/>
              <a:t>Study and specify the user plane procedure design for coordinated parallel transmission, including coordinated scheduling to fulfil the QoS coordination, traffic synchronization from the UE device(s) .</a:t>
            </a:r>
            <a:endParaRPr lang="zh-CN" altLang="zh-CN" dirty="0"/>
          </a:p>
        </p:txBody>
      </p:sp>
      <p:pic>
        <p:nvPicPr>
          <p:cNvPr id="4" name="图片 3">
            <a:extLst>
              <a:ext uri="{FF2B5EF4-FFF2-40B4-BE49-F238E27FC236}">
                <a16:creationId xmlns:a16="http://schemas.microsoft.com/office/drawing/2014/main" id="{EF8CD9D6-5D41-40A9-A681-D1E1CBAE878A}"/>
              </a:ext>
            </a:extLst>
          </p:cNvPr>
          <p:cNvPicPr>
            <a:picLocks noChangeAspect="1"/>
          </p:cNvPicPr>
          <p:nvPr/>
        </p:nvPicPr>
        <p:blipFill>
          <a:blip r:embed="rId2"/>
          <a:stretch>
            <a:fillRect/>
          </a:stretch>
        </p:blipFill>
        <p:spPr>
          <a:xfrm>
            <a:off x="11217359" y="111095"/>
            <a:ext cx="901799" cy="770552"/>
          </a:xfrm>
          <a:prstGeom prst="rect">
            <a:avLst/>
          </a:prstGeom>
        </p:spPr>
      </p:pic>
      <p:pic>
        <p:nvPicPr>
          <p:cNvPr id="5" name="图片 4">
            <a:extLst>
              <a:ext uri="{FF2B5EF4-FFF2-40B4-BE49-F238E27FC236}">
                <a16:creationId xmlns:a16="http://schemas.microsoft.com/office/drawing/2014/main" id="{B9AE5E64-A554-480C-B1EE-038947A15511}"/>
              </a:ext>
            </a:extLst>
          </p:cNvPr>
          <p:cNvPicPr>
            <a:picLocks noChangeAspect="1"/>
          </p:cNvPicPr>
          <p:nvPr/>
        </p:nvPicPr>
        <p:blipFill>
          <a:blip r:embed="rId3"/>
          <a:stretch>
            <a:fillRect/>
          </a:stretch>
        </p:blipFill>
        <p:spPr>
          <a:xfrm>
            <a:off x="7024552" y="2328173"/>
            <a:ext cx="4130261" cy="891167"/>
          </a:xfrm>
          <a:prstGeom prst="rect">
            <a:avLst/>
          </a:prstGeom>
        </p:spPr>
      </p:pic>
    </p:spTree>
    <p:extLst>
      <p:ext uri="{BB962C8B-B14F-4D97-AF65-F5344CB8AC3E}">
        <p14:creationId xmlns:p14="http://schemas.microsoft.com/office/powerpoint/2010/main" val="22672313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15961" y="147698"/>
            <a:ext cx="10058400" cy="811851"/>
          </a:xfrm>
        </p:spPr>
        <p:txBody>
          <a:bodyPr>
            <a:normAutofit fontScale="90000"/>
          </a:bodyPr>
          <a:lstStyle/>
          <a:p>
            <a:r>
              <a:rPr lang="en-US" altLang="zh-CN" sz="3600" dirty="0"/>
              <a:t>Discussing on scope of Rel-19 XR enhancement</a:t>
            </a:r>
            <a:r>
              <a:rPr lang="en-GB" altLang="zh-CN" sz="3600" dirty="0"/>
              <a:t>(2)</a:t>
            </a:r>
            <a:endParaRPr lang="zh-CN" altLang="en-US" sz="3600" dirty="0"/>
          </a:p>
        </p:txBody>
      </p:sp>
      <p:sp>
        <p:nvSpPr>
          <p:cNvPr id="3" name="内容占位符 2"/>
          <p:cNvSpPr>
            <a:spLocks noGrp="1"/>
          </p:cNvSpPr>
          <p:nvPr>
            <p:ph idx="1"/>
          </p:nvPr>
        </p:nvSpPr>
        <p:spPr>
          <a:xfrm>
            <a:off x="500559" y="1037452"/>
            <a:ext cx="11438156" cy="5044280"/>
          </a:xfrm>
        </p:spPr>
        <p:txBody>
          <a:bodyPr>
            <a:normAutofit fontScale="92500" lnSpcReduction="10000"/>
          </a:bodyPr>
          <a:lstStyle/>
          <a:p>
            <a:pPr marL="91440" lvl="1" indent="-91440">
              <a:spcBef>
                <a:spcPts val="1200"/>
              </a:spcBef>
              <a:spcAft>
                <a:spcPts val="200"/>
              </a:spcAft>
              <a:buSzPct val="100000"/>
              <a:buFont typeface="Wingdings" panose="05000000000000000000" pitchFamily="2" charset="2"/>
              <a:buChar char="n"/>
            </a:pPr>
            <a:r>
              <a:rPr lang="en-US" altLang="zh-CN" sz="1600" dirty="0"/>
              <a:t>In Rel-18, RAN2 introduced </a:t>
            </a:r>
            <a:r>
              <a:rPr lang="en-GB" altLang="zh-CN" sz="1600" dirty="0"/>
              <a:t>DSR reporting while </a:t>
            </a:r>
            <a:r>
              <a:rPr lang="en-US" altLang="zh-CN" sz="1600" dirty="0"/>
              <a:t>the delay information is additionally reported to the network in order to request the uplink scheduling in time. However, with current LCP procedure, the LCG that triggered DSR can still not be prioritized and lead to long queueing delay and packet discarding;</a:t>
            </a:r>
            <a:endParaRPr lang="en-GB" altLang="zh-CN" sz="1600" dirty="0"/>
          </a:p>
          <a:p>
            <a:pPr marL="91440" lvl="1" indent="-91440">
              <a:spcBef>
                <a:spcPts val="1200"/>
              </a:spcBef>
              <a:spcAft>
                <a:spcPts val="200"/>
              </a:spcAft>
              <a:buSzPct val="100000"/>
              <a:buFont typeface="Wingdings" panose="05000000000000000000" pitchFamily="2" charset="2"/>
              <a:buChar char="n"/>
            </a:pPr>
            <a:r>
              <a:rPr lang="en-GB" altLang="zh-CN" sz="1600" dirty="0"/>
              <a:t>For PDCP, the transmitting PDCP entity performing PDCP duplication for PDUs of certain type(s) of PDU Set (e.g., inferred from the PDU Set Importance) while not performing PDCP duplication for PDUs of other types will ensure reliable transmission of the PDU set with high importance and save the </a:t>
            </a:r>
            <a:r>
              <a:rPr lang="en-US" altLang="zh-CN" sz="1600" dirty="0"/>
              <a:t>radio resource when in presence of congestion;</a:t>
            </a:r>
          </a:p>
          <a:p>
            <a:pPr marL="91440" lvl="1" indent="-91440">
              <a:spcBef>
                <a:spcPts val="1200"/>
              </a:spcBef>
              <a:spcAft>
                <a:spcPts val="200"/>
              </a:spcAft>
              <a:buSzPct val="100000"/>
              <a:buFont typeface="Wingdings" panose="05000000000000000000" pitchFamily="2" charset="2"/>
              <a:buChar char="n"/>
            </a:pPr>
            <a:r>
              <a:rPr lang="en-GB" altLang="zh-CN" sz="1600" dirty="0"/>
              <a:t>In current PDCP spec, the receiving PDCP entity only triggers status report mostly for AM mode on a PDCP entity re-establishment or a PDCP data recovery or uplink data switching. We can further study whether the transmitting PDCP entity needs to get the delivery status more timely for PDU set discarding.</a:t>
            </a:r>
          </a:p>
          <a:p>
            <a:pPr marL="91440" lvl="1" indent="-91440">
              <a:spcBef>
                <a:spcPts val="1200"/>
              </a:spcBef>
              <a:spcAft>
                <a:spcPts val="200"/>
              </a:spcAft>
              <a:buSzPct val="100000"/>
              <a:buFont typeface="Wingdings" panose="05000000000000000000" pitchFamily="2" charset="2"/>
              <a:buChar char="n"/>
            </a:pPr>
            <a:r>
              <a:rPr lang="en-US" altLang="zh-CN" sz="1600" dirty="0"/>
              <a:t> UTO-UCI should be extended to multiple CG configurations in Rel-19 XR WI for the following reasons:</a:t>
            </a:r>
          </a:p>
          <a:p>
            <a:pPr marL="651510" lvl="3" indent="-285750">
              <a:lnSpc>
                <a:spcPct val="110000"/>
              </a:lnSpc>
              <a:spcBef>
                <a:spcPts val="1200"/>
              </a:spcBef>
              <a:spcAft>
                <a:spcPts val="200"/>
              </a:spcAft>
              <a:buSzPct val="100000"/>
              <a:buFont typeface="Arial" panose="020B0604020202020204" pitchFamily="34" charset="0"/>
              <a:buChar char="•"/>
            </a:pPr>
            <a:r>
              <a:rPr lang="en-US" altLang="zh-CN" sz="1400" dirty="0"/>
              <a:t>XR traffic can be configured to map to Multiple CG configurations</a:t>
            </a:r>
          </a:p>
          <a:p>
            <a:pPr marL="651510" lvl="3" indent="-285750">
              <a:lnSpc>
                <a:spcPct val="110000"/>
              </a:lnSpc>
              <a:spcBef>
                <a:spcPts val="1200"/>
              </a:spcBef>
              <a:spcAft>
                <a:spcPts val="200"/>
              </a:spcAft>
              <a:buSzPct val="100000"/>
              <a:buFont typeface="Arial" panose="020B0604020202020204" pitchFamily="34" charset="0"/>
              <a:buChar char="•"/>
            </a:pPr>
            <a:r>
              <a:rPr lang="en-US" altLang="zh-CN" sz="1400" dirty="0"/>
              <a:t>Possibility for earlier indication of the unused CG PUSCH occasions</a:t>
            </a:r>
          </a:p>
          <a:p>
            <a:pPr marL="651510" lvl="3" indent="-285750">
              <a:lnSpc>
                <a:spcPct val="110000"/>
              </a:lnSpc>
              <a:spcBef>
                <a:spcPts val="1200"/>
              </a:spcBef>
              <a:spcAft>
                <a:spcPts val="200"/>
              </a:spcAft>
              <a:buSzPct val="100000"/>
              <a:buFont typeface="Arial" panose="020B0604020202020204" pitchFamily="34" charset="0"/>
              <a:buChar char="•"/>
            </a:pPr>
            <a:r>
              <a:rPr lang="en-US" altLang="zh-CN" sz="1400" dirty="0"/>
              <a:t>Possibility to indicate unused TO for the first CG PUSCH occasion of a CG configuration.</a:t>
            </a:r>
            <a:endParaRPr lang="en-GB" altLang="zh-CN" sz="1800" dirty="0"/>
          </a:p>
          <a:p>
            <a:pPr marL="365760" lvl="3" indent="0">
              <a:spcBef>
                <a:spcPts val="1200"/>
              </a:spcBef>
              <a:spcAft>
                <a:spcPts val="200"/>
              </a:spcAft>
              <a:buSzPct val="100000"/>
              <a:buNone/>
            </a:pPr>
            <a:r>
              <a:rPr lang="en-US" altLang="zh-CN" sz="2300" dirty="0"/>
              <a:t>=&gt;</a:t>
            </a:r>
            <a:r>
              <a:rPr lang="en-US" altLang="zh-CN" sz="2300" dirty="0">
                <a:solidFill>
                  <a:srgbClr val="FF0000"/>
                </a:solidFill>
              </a:rPr>
              <a:t>Xiaomi’s view</a:t>
            </a:r>
            <a:r>
              <a:rPr lang="en-US" altLang="zh-CN" sz="2300" dirty="0"/>
              <a:t>: </a:t>
            </a:r>
          </a:p>
          <a:p>
            <a:pPr marL="651510" lvl="3" indent="-285750">
              <a:lnSpc>
                <a:spcPct val="80000"/>
              </a:lnSpc>
              <a:spcBef>
                <a:spcPts val="1200"/>
              </a:spcBef>
              <a:spcAft>
                <a:spcPts val="200"/>
              </a:spcAft>
              <a:buSzPct val="100000"/>
              <a:buFont typeface="Arial" panose="020B0604020202020204" pitchFamily="34" charset="0"/>
              <a:buChar char="•"/>
            </a:pPr>
            <a:r>
              <a:rPr lang="en-GB" altLang="zh-CN" sz="1500" dirty="0"/>
              <a:t>To further study the enhancements related to capacity, RAN is kindly requested to consider </a:t>
            </a:r>
            <a:r>
              <a:rPr lang="en-US" altLang="zh-CN" sz="1500" dirty="0"/>
              <a:t>LCP enhancement for UL delay-aware scheduling and PDCP enhancement;</a:t>
            </a:r>
          </a:p>
          <a:p>
            <a:pPr marL="651510" lvl="3" indent="-285750">
              <a:lnSpc>
                <a:spcPct val="80000"/>
              </a:lnSpc>
              <a:spcBef>
                <a:spcPts val="1200"/>
              </a:spcBef>
              <a:spcAft>
                <a:spcPts val="200"/>
              </a:spcAft>
              <a:buSzPct val="100000"/>
              <a:buFont typeface="Arial" panose="020B0604020202020204" pitchFamily="34" charset="0"/>
              <a:buChar char="•"/>
            </a:pPr>
            <a:r>
              <a:rPr lang="en-GB" altLang="zh-CN" sz="1500" dirty="0"/>
              <a:t>For </a:t>
            </a:r>
            <a:r>
              <a:rPr lang="en-US" altLang="zh-CN" sz="1500" dirty="0"/>
              <a:t>the enhancements related to capacity</a:t>
            </a:r>
            <a:r>
              <a:rPr lang="en-GB" altLang="zh-CN" sz="1500" dirty="0"/>
              <a:t>, RAN is kindly requested to consider </a:t>
            </a:r>
            <a:r>
              <a:rPr lang="en-US" altLang="zh-CN" sz="1500" dirty="0"/>
              <a:t>UTO-UCI for multiple CG configurations.</a:t>
            </a:r>
          </a:p>
          <a:p>
            <a:pPr marL="365760" lvl="3" indent="0">
              <a:lnSpc>
                <a:spcPct val="80000"/>
              </a:lnSpc>
              <a:spcBef>
                <a:spcPts val="1200"/>
              </a:spcBef>
              <a:spcAft>
                <a:spcPts val="200"/>
              </a:spcAft>
              <a:buSzPct val="100000"/>
              <a:buNone/>
            </a:pPr>
            <a:endParaRPr lang="en-US" altLang="zh-CN" sz="1500" dirty="0"/>
          </a:p>
          <a:p>
            <a:pPr marL="651510" lvl="3" indent="-285750">
              <a:spcBef>
                <a:spcPts val="1200"/>
              </a:spcBef>
              <a:spcAft>
                <a:spcPts val="200"/>
              </a:spcAft>
              <a:buSzPct val="100000"/>
              <a:buFont typeface="Arial" panose="020B0604020202020204" pitchFamily="34" charset="0"/>
              <a:buChar char="•"/>
            </a:pPr>
            <a:endParaRPr lang="zh-CN" altLang="zh-CN" dirty="0"/>
          </a:p>
          <a:p>
            <a:pPr marL="651510" lvl="3" indent="-285750">
              <a:spcBef>
                <a:spcPts val="1200"/>
              </a:spcBef>
              <a:spcAft>
                <a:spcPts val="200"/>
              </a:spcAft>
              <a:buSzPct val="100000"/>
              <a:buFont typeface="Arial" panose="020B0604020202020204" pitchFamily="34" charset="0"/>
              <a:buChar char="•"/>
            </a:pPr>
            <a:endParaRPr lang="en-US" altLang="zh-CN" dirty="0"/>
          </a:p>
        </p:txBody>
      </p:sp>
      <p:pic>
        <p:nvPicPr>
          <p:cNvPr id="4" name="图片 3">
            <a:extLst>
              <a:ext uri="{FF2B5EF4-FFF2-40B4-BE49-F238E27FC236}">
                <a16:creationId xmlns:a16="http://schemas.microsoft.com/office/drawing/2014/main" id="{EF8CD9D6-5D41-40A9-A681-D1E1CBAE878A}"/>
              </a:ext>
            </a:extLst>
          </p:cNvPr>
          <p:cNvPicPr>
            <a:picLocks noChangeAspect="1"/>
          </p:cNvPicPr>
          <p:nvPr/>
        </p:nvPicPr>
        <p:blipFill>
          <a:blip r:embed="rId2"/>
          <a:stretch>
            <a:fillRect/>
          </a:stretch>
        </p:blipFill>
        <p:spPr>
          <a:xfrm>
            <a:off x="11217359" y="111095"/>
            <a:ext cx="901799" cy="770552"/>
          </a:xfrm>
          <a:prstGeom prst="rect">
            <a:avLst/>
          </a:prstGeom>
        </p:spPr>
      </p:pic>
    </p:spTree>
    <p:extLst>
      <p:ext uri="{BB962C8B-B14F-4D97-AF65-F5344CB8AC3E}">
        <p14:creationId xmlns:p14="http://schemas.microsoft.com/office/powerpoint/2010/main" val="2024668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15961" y="147698"/>
            <a:ext cx="10058400" cy="811851"/>
          </a:xfrm>
        </p:spPr>
        <p:txBody>
          <a:bodyPr>
            <a:normAutofit fontScale="90000"/>
          </a:bodyPr>
          <a:lstStyle/>
          <a:p>
            <a:r>
              <a:rPr lang="en-US" altLang="zh-CN" sz="3600" dirty="0"/>
              <a:t>Discussing on scope of Rel-19 XR enhancement</a:t>
            </a:r>
            <a:r>
              <a:rPr lang="en-GB" altLang="zh-CN" sz="3600" dirty="0"/>
              <a:t>(3)</a:t>
            </a:r>
            <a:endParaRPr lang="zh-CN" altLang="en-US" sz="3600" dirty="0"/>
          </a:p>
        </p:txBody>
      </p:sp>
      <p:sp>
        <p:nvSpPr>
          <p:cNvPr id="3" name="内容占位符 2"/>
          <p:cNvSpPr>
            <a:spLocks noGrp="1"/>
          </p:cNvSpPr>
          <p:nvPr>
            <p:ph idx="1"/>
          </p:nvPr>
        </p:nvSpPr>
        <p:spPr>
          <a:xfrm>
            <a:off x="500559" y="1037452"/>
            <a:ext cx="11438156" cy="5044280"/>
          </a:xfrm>
        </p:spPr>
        <p:txBody>
          <a:bodyPr>
            <a:normAutofit/>
          </a:bodyPr>
          <a:lstStyle/>
          <a:p>
            <a:pPr marL="91440" lvl="1" indent="-91440">
              <a:spcBef>
                <a:spcPts val="1200"/>
              </a:spcBef>
              <a:spcAft>
                <a:spcPts val="200"/>
              </a:spcAft>
              <a:buSzPct val="100000"/>
              <a:buFont typeface="Wingdings" panose="05000000000000000000" pitchFamily="2" charset="2"/>
              <a:buChar char="n"/>
            </a:pPr>
            <a:r>
              <a:rPr lang="en-US" altLang="zh-CN" sz="1600" dirty="0"/>
              <a:t>In Rel-18, RAN2 considered PDU Set of different importance in a single DRB can be mapped to multiple RLC/LCH and was excluded based on SA2’s assumption that different types of PDU set sharing the same PDU set QoS parameters (and other QoS characteristics, e.g. 5QI, ARP) in the same QoS flow.</a:t>
            </a:r>
          </a:p>
          <a:p>
            <a:pPr marL="91440" lvl="1" indent="-91440">
              <a:spcBef>
                <a:spcPts val="1200"/>
              </a:spcBef>
              <a:spcAft>
                <a:spcPts val="200"/>
              </a:spcAft>
              <a:buSzPct val="100000"/>
              <a:buFont typeface="Wingdings" panose="05000000000000000000" pitchFamily="2" charset="2"/>
              <a:buChar char="n"/>
            </a:pPr>
            <a:r>
              <a:rPr lang="en-GB" altLang="zh-CN" sz="1600" dirty="0"/>
              <a:t>Currently, SA2 is considering QoS handling enhancement for XRM services in 5GS XRM Ph2, e.g., study whether and how enhancements can be done for traffic detection and QoS Flow mapping for multiplexed data flows (different media types multiplexed within the same 5-tuple traffic flow).</a:t>
            </a:r>
            <a:r>
              <a:rPr lang="en-GB" altLang="zh-CN" dirty="0"/>
              <a:t> </a:t>
            </a:r>
            <a:endParaRPr lang="en-GB" altLang="zh-CN" sz="1800" dirty="0"/>
          </a:p>
          <a:p>
            <a:pPr marL="365760" lvl="3" indent="0">
              <a:spcBef>
                <a:spcPts val="1200"/>
              </a:spcBef>
              <a:spcAft>
                <a:spcPts val="200"/>
              </a:spcAft>
              <a:buSzPct val="100000"/>
              <a:buNone/>
            </a:pPr>
            <a:r>
              <a:rPr lang="en-US" altLang="zh-CN" sz="2300" dirty="0"/>
              <a:t>=&gt;</a:t>
            </a:r>
            <a:r>
              <a:rPr lang="en-US" altLang="zh-CN" sz="2300" dirty="0">
                <a:solidFill>
                  <a:srgbClr val="FF0000"/>
                </a:solidFill>
              </a:rPr>
              <a:t>Xiaomi’s view</a:t>
            </a:r>
            <a:r>
              <a:rPr lang="en-US" altLang="zh-CN" sz="2300" dirty="0"/>
              <a:t>: </a:t>
            </a:r>
          </a:p>
          <a:p>
            <a:pPr marL="651510" lvl="3" indent="-285750">
              <a:lnSpc>
                <a:spcPct val="80000"/>
              </a:lnSpc>
              <a:spcBef>
                <a:spcPts val="1200"/>
              </a:spcBef>
              <a:spcAft>
                <a:spcPts val="200"/>
              </a:spcAft>
              <a:buSzPct val="100000"/>
              <a:buFont typeface="Arial" panose="020B0604020202020204" pitchFamily="34" charset="0"/>
              <a:buChar char="•"/>
            </a:pPr>
            <a:r>
              <a:rPr lang="en-GB" altLang="zh-CN" sz="1500" dirty="0"/>
              <a:t>For the enhancements for XR Awareness, RAN is suggested to consider </a:t>
            </a:r>
            <a:r>
              <a:rPr lang="en-GB" altLang="zh-CN" sz="1400" dirty="0"/>
              <a:t>QoS handling enhancement for XRM services based on SA2’s new requirement, </a:t>
            </a:r>
            <a:r>
              <a:rPr lang="en-GB" altLang="zh-CN" sz="1500" dirty="0"/>
              <a:t>e.g., </a:t>
            </a:r>
            <a:r>
              <a:rPr lang="en-US" altLang="zh-CN" sz="1500" dirty="0"/>
              <a:t>split bearers based on PDU Set Info to further improve QoS handling.</a:t>
            </a:r>
            <a:endParaRPr lang="en-GB" altLang="zh-CN" sz="1500" dirty="0"/>
          </a:p>
          <a:p>
            <a:pPr marL="365760" lvl="3" indent="0">
              <a:spcBef>
                <a:spcPts val="1200"/>
              </a:spcBef>
              <a:spcAft>
                <a:spcPts val="200"/>
              </a:spcAft>
              <a:buSzPct val="100000"/>
              <a:buNone/>
            </a:pPr>
            <a:endParaRPr lang="zh-CN" altLang="zh-CN" dirty="0"/>
          </a:p>
          <a:p>
            <a:pPr marL="651510" lvl="3" indent="-285750">
              <a:spcBef>
                <a:spcPts val="1200"/>
              </a:spcBef>
              <a:spcAft>
                <a:spcPts val="200"/>
              </a:spcAft>
              <a:buSzPct val="100000"/>
              <a:buFont typeface="Arial" panose="020B0604020202020204" pitchFamily="34" charset="0"/>
              <a:buChar char="•"/>
            </a:pPr>
            <a:endParaRPr lang="en-US" altLang="zh-CN" dirty="0"/>
          </a:p>
        </p:txBody>
      </p:sp>
      <p:pic>
        <p:nvPicPr>
          <p:cNvPr id="4" name="图片 3">
            <a:extLst>
              <a:ext uri="{FF2B5EF4-FFF2-40B4-BE49-F238E27FC236}">
                <a16:creationId xmlns:a16="http://schemas.microsoft.com/office/drawing/2014/main" id="{EF8CD9D6-5D41-40A9-A681-D1E1CBAE878A}"/>
              </a:ext>
            </a:extLst>
          </p:cNvPr>
          <p:cNvPicPr>
            <a:picLocks noChangeAspect="1"/>
          </p:cNvPicPr>
          <p:nvPr/>
        </p:nvPicPr>
        <p:blipFill>
          <a:blip r:embed="rId2"/>
          <a:stretch>
            <a:fillRect/>
          </a:stretch>
        </p:blipFill>
        <p:spPr>
          <a:xfrm>
            <a:off x="11217359" y="111095"/>
            <a:ext cx="901799" cy="770552"/>
          </a:xfrm>
          <a:prstGeom prst="rect">
            <a:avLst/>
          </a:prstGeom>
        </p:spPr>
      </p:pic>
    </p:spTree>
    <p:extLst>
      <p:ext uri="{BB962C8B-B14F-4D97-AF65-F5344CB8AC3E}">
        <p14:creationId xmlns:p14="http://schemas.microsoft.com/office/powerpoint/2010/main" val="39768584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15961" y="147698"/>
            <a:ext cx="10058400" cy="811851"/>
          </a:xfrm>
        </p:spPr>
        <p:txBody>
          <a:bodyPr>
            <a:normAutofit fontScale="90000"/>
          </a:bodyPr>
          <a:lstStyle/>
          <a:p>
            <a:r>
              <a:rPr lang="en-US" altLang="zh-CN" sz="3600" dirty="0"/>
              <a:t>Discussing on scope of Rel-19 XR enhancement</a:t>
            </a:r>
            <a:r>
              <a:rPr lang="en-GB" altLang="zh-CN" sz="3600" dirty="0"/>
              <a:t>(4)</a:t>
            </a:r>
            <a:endParaRPr lang="zh-CN" altLang="en-US" sz="3600" dirty="0"/>
          </a:p>
        </p:txBody>
      </p:sp>
      <p:sp>
        <p:nvSpPr>
          <p:cNvPr id="3" name="内容占位符 2"/>
          <p:cNvSpPr>
            <a:spLocks noGrp="1"/>
          </p:cNvSpPr>
          <p:nvPr>
            <p:ph idx="1"/>
          </p:nvPr>
        </p:nvSpPr>
        <p:spPr>
          <a:xfrm>
            <a:off x="500559" y="1037452"/>
            <a:ext cx="11438156" cy="5044280"/>
          </a:xfrm>
        </p:spPr>
        <p:txBody>
          <a:bodyPr>
            <a:normAutofit/>
          </a:bodyPr>
          <a:lstStyle/>
          <a:p>
            <a:pPr marL="91440" lvl="1" indent="-91440">
              <a:spcBef>
                <a:spcPts val="1200"/>
              </a:spcBef>
              <a:spcAft>
                <a:spcPts val="200"/>
              </a:spcAft>
              <a:buSzPct val="100000"/>
              <a:buFont typeface="Wingdings" panose="05000000000000000000" pitchFamily="2" charset="2"/>
              <a:buChar char="n"/>
            </a:pPr>
            <a:r>
              <a:rPr lang="en-US" altLang="zh-CN" dirty="0"/>
              <a:t>XR power saving is essential for XR equipment and has clear commercial prospects. </a:t>
            </a:r>
          </a:p>
          <a:p>
            <a:pPr marL="91440" lvl="1" indent="-91440">
              <a:spcBef>
                <a:spcPts val="1200"/>
              </a:spcBef>
              <a:spcAft>
                <a:spcPts val="200"/>
              </a:spcAft>
              <a:buSzPct val="100000"/>
              <a:buFont typeface="Wingdings" panose="05000000000000000000" pitchFamily="2" charset="2"/>
              <a:buChar char="n"/>
            </a:pPr>
            <a:r>
              <a:rPr lang="en-US" altLang="zh-CN" dirty="0"/>
              <a:t>XR power saving techniques are extensively studied and evaluated in R18 XR SI</a:t>
            </a:r>
            <a:r>
              <a:rPr lang="en-GB" altLang="zh-CN" dirty="0"/>
              <a:t>. XR </a:t>
            </a:r>
            <a:r>
              <a:rPr lang="en-US" altLang="zh-CN" dirty="0"/>
              <a:t>power saving techniques combining with C-DRX/PDCCH skipping/SSSG switching/LP WUS shows</a:t>
            </a:r>
            <a:r>
              <a:rPr lang="zh-CN" altLang="en-US" dirty="0"/>
              <a:t> </a:t>
            </a:r>
            <a:r>
              <a:rPr lang="en-US" altLang="zh-CN" dirty="0"/>
              <a:t>obvious</a:t>
            </a:r>
            <a:r>
              <a:rPr lang="zh-CN" altLang="en-US" dirty="0"/>
              <a:t> </a:t>
            </a:r>
            <a:r>
              <a:rPr lang="en-US" altLang="zh-CN" dirty="0"/>
              <a:t>power</a:t>
            </a:r>
            <a:r>
              <a:rPr lang="zh-CN" altLang="en-US" dirty="0"/>
              <a:t> </a:t>
            </a:r>
            <a:r>
              <a:rPr lang="en-US" altLang="zh-CN" dirty="0"/>
              <a:t>saving</a:t>
            </a:r>
            <a:r>
              <a:rPr lang="zh-CN" altLang="en-US" dirty="0"/>
              <a:t> </a:t>
            </a:r>
            <a:r>
              <a:rPr lang="en-US" altLang="zh-CN" dirty="0"/>
              <a:t>gains</a:t>
            </a:r>
            <a:r>
              <a:rPr lang="zh-CN" altLang="en-US" dirty="0"/>
              <a:t> </a:t>
            </a:r>
            <a:r>
              <a:rPr lang="en-US" altLang="zh-CN" dirty="0"/>
              <a:t>in</a:t>
            </a:r>
            <a:r>
              <a:rPr lang="zh-CN" altLang="en-US" dirty="0"/>
              <a:t> </a:t>
            </a:r>
            <a:r>
              <a:rPr lang="en-US" altLang="zh-CN" dirty="0"/>
              <a:t>simulation</a:t>
            </a:r>
            <a:endParaRPr lang="en-GB" altLang="zh-CN" dirty="0"/>
          </a:p>
          <a:p>
            <a:pPr marL="651510" lvl="3" indent="-285750">
              <a:lnSpc>
                <a:spcPct val="100000"/>
              </a:lnSpc>
              <a:spcBef>
                <a:spcPts val="1200"/>
              </a:spcBef>
              <a:spcAft>
                <a:spcPts val="200"/>
              </a:spcAft>
              <a:buSzPct val="100000"/>
              <a:buFont typeface="Arial" panose="020B0604020202020204" pitchFamily="34" charset="0"/>
              <a:buChar char="•"/>
            </a:pPr>
            <a:r>
              <a:rPr lang="en-US" altLang="zh-CN" sz="1300" dirty="0"/>
              <a:t>XR power saving combined with LP WUS shows outstanding flexibility and power saving performance</a:t>
            </a:r>
            <a:r>
              <a:rPr lang="en-GB" altLang="zh-CN" sz="1300" dirty="0"/>
              <a:t>.</a:t>
            </a:r>
          </a:p>
          <a:p>
            <a:pPr marL="651510" lvl="3" indent="-285750">
              <a:lnSpc>
                <a:spcPct val="100000"/>
              </a:lnSpc>
              <a:spcBef>
                <a:spcPts val="1200"/>
              </a:spcBef>
              <a:spcAft>
                <a:spcPts val="200"/>
              </a:spcAft>
              <a:buSzPct val="100000"/>
              <a:buFont typeface="Arial" panose="020B0604020202020204" pitchFamily="34" charset="0"/>
              <a:buChar char="•"/>
            </a:pPr>
            <a:r>
              <a:rPr lang="en-GB" altLang="zh-CN" sz="1300" dirty="0"/>
              <a:t>XR </a:t>
            </a:r>
            <a:r>
              <a:rPr lang="en-US" altLang="zh-CN" sz="1300" dirty="0"/>
              <a:t>power saving for CA scenario should be supported since it is XR traffic typically has large packet size and tight transmission delay requirement.</a:t>
            </a:r>
            <a:endParaRPr lang="en-GB" altLang="zh-CN" sz="1300" dirty="0"/>
          </a:p>
          <a:p>
            <a:pPr marL="365760" lvl="3" indent="0">
              <a:spcBef>
                <a:spcPts val="1200"/>
              </a:spcBef>
              <a:spcAft>
                <a:spcPts val="200"/>
              </a:spcAft>
              <a:buSzPct val="100000"/>
              <a:buNone/>
            </a:pPr>
            <a:r>
              <a:rPr lang="en-US" altLang="zh-CN" sz="2300" dirty="0"/>
              <a:t>=&gt;</a:t>
            </a:r>
            <a:r>
              <a:rPr lang="en-US" altLang="zh-CN" sz="2300" dirty="0">
                <a:solidFill>
                  <a:srgbClr val="FF0000"/>
                </a:solidFill>
              </a:rPr>
              <a:t>Xiaomi’s view</a:t>
            </a:r>
            <a:r>
              <a:rPr lang="en-US" altLang="zh-CN" sz="2300" dirty="0"/>
              <a:t>: </a:t>
            </a:r>
          </a:p>
          <a:p>
            <a:pPr marL="651510" lvl="3" indent="-285750">
              <a:lnSpc>
                <a:spcPct val="80000"/>
              </a:lnSpc>
              <a:spcBef>
                <a:spcPts val="1200"/>
              </a:spcBef>
              <a:spcAft>
                <a:spcPts val="200"/>
              </a:spcAft>
              <a:buSzPct val="100000"/>
              <a:buFont typeface="Arial" panose="020B0604020202020204" pitchFamily="34" charset="0"/>
              <a:buChar char="•"/>
            </a:pPr>
            <a:r>
              <a:rPr lang="en-GB" altLang="zh-CN" sz="1500" dirty="0"/>
              <a:t>To better support XR, RAN is kindly requested to consider XR </a:t>
            </a:r>
            <a:r>
              <a:rPr lang="en-US" altLang="zh-CN" sz="1500" dirty="0"/>
              <a:t>power saving</a:t>
            </a:r>
            <a:r>
              <a:rPr lang="en-GB" altLang="zh-CN" sz="1500" dirty="0"/>
              <a:t>.</a:t>
            </a:r>
            <a:endParaRPr lang="en-US" altLang="zh-CN" sz="1500" dirty="0"/>
          </a:p>
          <a:p>
            <a:pPr marL="651510" lvl="3" indent="-285750">
              <a:spcBef>
                <a:spcPts val="1200"/>
              </a:spcBef>
              <a:spcAft>
                <a:spcPts val="200"/>
              </a:spcAft>
              <a:buSzPct val="100000"/>
              <a:buFont typeface="Arial" panose="020B0604020202020204" pitchFamily="34" charset="0"/>
              <a:buChar char="•"/>
            </a:pPr>
            <a:endParaRPr lang="zh-CN" altLang="zh-CN" dirty="0"/>
          </a:p>
          <a:p>
            <a:pPr marL="651510" lvl="3" indent="-285750">
              <a:spcBef>
                <a:spcPts val="1200"/>
              </a:spcBef>
              <a:spcAft>
                <a:spcPts val="200"/>
              </a:spcAft>
              <a:buSzPct val="100000"/>
              <a:buFont typeface="Arial" panose="020B0604020202020204" pitchFamily="34" charset="0"/>
              <a:buChar char="•"/>
            </a:pPr>
            <a:endParaRPr lang="en-US" altLang="zh-CN" dirty="0"/>
          </a:p>
        </p:txBody>
      </p:sp>
      <p:pic>
        <p:nvPicPr>
          <p:cNvPr id="4" name="图片 3">
            <a:extLst>
              <a:ext uri="{FF2B5EF4-FFF2-40B4-BE49-F238E27FC236}">
                <a16:creationId xmlns:a16="http://schemas.microsoft.com/office/drawing/2014/main" id="{EF8CD9D6-5D41-40A9-A681-D1E1CBAE878A}"/>
              </a:ext>
            </a:extLst>
          </p:cNvPr>
          <p:cNvPicPr>
            <a:picLocks noChangeAspect="1"/>
          </p:cNvPicPr>
          <p:nvPr/>
        </p:nvPicPr>
        <p:blipFill>
          <a:blip r:embed="rId2"/>
          <a:stretch>
            <a:fillRect/>
          </a:stretch>
        </p:blipFill>
        <p:spPr>
          <a:xfrm>
            <a:off x="11217359" y="111095"/>
            <a:ext cx="901799" cy="770552"/>
          </a:xfrm>
          <a:prstGeom prst="rect">
            <a:avLst/>
          </a:prstGeom>
        </p:spPr>
      </p:pic>
    </p:spTree>
    <p:extLst>
      <p:ext uri="{BB962C8B-B14F-4D97-AF65-F5344CB8AC3E}">
        <p14:creationId xmlns:p14="http://schemas.microsoft.com/office/powerpoint/2010/main" val="5355101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77325" y="33104"/>
            <a:ext cx="10058400" cy="811851"/>
          </a:xfrm>
        </p:spPr>
        <p:txBody>
          <a:bodyPr>
            <a:normAutofit/>
          </a:bodyPr>
          <a:lstStyle/>
          <a:p>
            <a:r>
              <a:rPr lang="en-US" altLang="zh-CN" sz="3600" dirty="0"/>
              <a:t>Summary</a:t>
            </a:r>
            <a:r>
              <a:rPr lang="en-GB" altLang="zh-CN" sz="3600" dirty="0"/>
              <a:t> </a:t>
            </a:r>
            <a:endParaRPr lang="zh-CN" altLang="en-US" sz="3600" dirty="0"/>
          </a:p>
        </p:txBody>
      </p:sp>
      <p:sp>
        <p:nvSpPr>
          <p:cNvPr id="3" name="内容占位符 2"/>
          <p:cNvSpPr>
            <a:spLocks noGrp="1"/>
          </p:cNvSpPr>
          <p:nvPr>
            <p:ph idx="1"/>
          </p:nvPr>
        </p:nvSpPr>
        <p:spPr>
          <a:xfrm>
            <a:off x="320542" y="968765"/>
            <a:ext cx="10908405" cy="5044280"/>
          </a:xfrm>
        </p:spPr>
        <p:txBody>
          <a:bodyPr>
            <a:normAutofit/>
          </a:bodyPr>
          <a:lstStyle/>
          <a:p>
            <a:pPr marL="91440" lvl="1" indent="-91440">
              <a:lnSpc>
                <a:spcPct val="100000"/>
              </a:lnSpc>
              <a:spcBef>
                <a:spcPts val="1200"/>
              </a:spcBef>
              <a:spcAft>
                <a:spcPts val="200"/>
              </a:spcAft>
              <a:buSzPct val="100000"/>
              <a:buFont typeface="Wingdings" panose="05000000000000000000" pitchFamily="2" charset="2"/>
              <a:buChar char="n"/>
            </a:pPr>
            <a:r>
              <a:rPr lang="en-US" altLang="zh-CN" dirty="0"/>
              <a:t>Proposal 1: RAN is suggested</a:t>
            </a:r>
            <a:r>
              <a:rPr lang="en-GB" altLang="zh-CN" dirty="0"/>
              <a:t> to consider the following objectives for Rel-19 XR enhancement:</a:t>
            </a:r>
            <a:endParaRPr lang="zh-CN" altLang="zh-CN" dirty="0"/>
          </a:p>
          <a:p>
            <a:pPr marL="651510" lvl="3" indent="-285750">
              <a:spcBef>
                <a:spcPts val="1200"/>
              </a:spcBef>
              <a:spcAft>
                <a:spcPts val="200"/>
              </a:spcAft>
              <a:buSzPct val="100000"/>
              <a:buFont typeface="Arial" panose="020B0604020202020204" pitchFamily="34" charset="0"/>
              <a:buChar char="•"/>
            </a:pPr>
            <a:endParaRPr lang="zh-CN" altLang="zh-CN" dirty="0"/>
          </a:p>
          <a:p>
            <a:pPr marL="651510" lvl="3" indent="-285750">
              <a:spcBef>
                <a:spcPts val="1200"/>
              </a:spcBef>
              <a:spcAft>
                <a:spcPts val="200"/>
              </a:spcAft>
              <a:buSzPct val="100000"/>
              <a:buFont typeface="Arial" panose="020B0604020202020204" pitchFamily="34" charset="0"/>
              <a:buChar char="•"/>
            </a:pPr>
            <a:endParaRPr lang="en-US" altLang="zh-CN" dirty="0"/>
          </a:p>
        </p:txBody>
      </p:sp>
      <p:pic>
        <p:nvPicPr>
          <p:cNvPr id="4" name="图片 3">
            <a:extLst>
              <a:ext uri="{FF2B5EF4-FFF2-40B4-BE49-F238E27FC236}">
                <a16:creationId xmlns:a16="http://schemas.microsoft.com/office/drawing/2014/main" id="{EF8CD9D6-5D41-40A9-A681-D1E1CBAE878A}"/>
              </a:ext>
            </a:extLst>
          </p:cNvPr>
          <p:cNvPicPr>
            <a:picLocks noChangeAspect="1"/>
          </p:cNvPicPr>
          <p:nvPr/>
        </p:nvPicPr>
        <p:blipFill>
          <a:blip r:embed="rId2"/>
          <a:stretch>
            <a:fillRect/>
          </a:stretch>
        </p:blipFill>
        <p:spPr>
          <a:xfrm>
            <a:off x="11217359" y="111095"/>
            <a:ext cx="901799" cy="770552"/>
          </a:xfrm>
          <a:prstGeom prst="rect">
            <a:avLst/>
          </a:prstGeom>
        </p:spPr>
      </p:pic>
      <p:graphicFrame>
        <p:nvGraphicFramePr>
          <p:cNvPr id="5" name="表格 4">
            <a:extLst>
              <a:ext uri="{FF2B5EF4-FFF2-40B4-BE49-F238E27FC236}">
                <a16:creationId xmlns:a16="http://schemas.microsoft.com/office/drawing/2014/main" id="{B4A296AC-9167-4C4D-96F1-2D03B550E9BE}"/>
              </a:ext>
            </a:extLst>
          </p:cNvPr>
          <p:cNvGraphicFramePr>
            <a:graphicFrameLocks noGrp="1"/>
          </p:cNvGraphicFramePr>
          <p:nvPr>
            <p:extLst>
              <p:ext uri="{D42A27DB-BD31-4B8C-83A1-F6EECF244321}">
                <p14:modId xmlns:p14="http://schemas.microsoft.com/office/powerpoint/2010/main" val="3133114541"/>
              </p:ext>
            </p:extLst>
          </p:nvPr>
        </p:nvGraphicFramePr>
        <p:xfrm>
          <a:off x="705834" y="1694229"/>
          <a:ext cx="10137820" cy="4246880"/>
        </p:xfrm>
        <a:graphic>
          <a:graphicData uri="http://schemas.openxmlformats.org/drawingml/2006/table">
            <a:tbl>
              <a:tblPr firstRow="1" bandRow="1">
                <a:tableStyleId>{5C22544A-7EE6-4342-B048-85BDC9FD1C3A}</a:tableStyleId>
              </a:tblPr>
              <a:tblGrid>
                <a:gridCol w="10137820">
                  <a:extLst>
                    <a:ext uri="{9D8B030D-6E8A-4147-A177-3AD203B41FA5}">
                      <a16:colId xmlns:a16="http://schemas.microsoft.com/office/drawing/2014/main" val="1737290606"/>
                    </a:ext>
                  </a:extLst>
                </a:gridCol>
              </a:tblGrid>
              <a:tr h="4195006">
                <a:tc>
                  <a:txBody>
                    <a:bodyPr/>
                    <a:lstStyle/>
                    <a:p>
                      <a:pPr hangingPunct="0">
                        <a:spcAft>
                          <a:spcPts val="900"/>
                        </a:spcAft>
                      </a:pPr>
                      <a:r>
                        <a:rPr lang="en-GB" altLang="zh-CN" sz="1400" b="1" kern="1200" dirty="0">
                          <a:solidFill>
                            <a:schemeClr val="tx1"/>
                          </a:solidFill>
                          <a:effectLst/>
                          <a:latin typeface="Times New Roman" panose="02020603050405020304" pitchFamily="18" charset="0"/>
                          <a:ea typeface="等线" panose="02010600030101010101" pitchFamily="2" charset="-122"/>
                          <a:cs typeface="+mn-cs"/>
                        </a:rPr>
                        <a:t>For coordinated parallel transmissions from UE device(s) to support Multi-modality and Metaverse (RAN2, RAN3, RAN1):</a:t>
                      </a:r>
                      <a:endParaRPr lang="zh-CN" altLang="zh-CN" sz="1400" b="1" kern="1200" dirty="0">
                        <a:solidFill>
                          <a:schemeClr val="tx1"/>
                        </a:solidFill>
                        <a:effectLst/>
                        <a:latin typeface="Times New Roman" panose="02020603050405020304" pitchFamily="18" charset="0"/>
                        <a:ea typeface="等线" panose="02010600030101010101" pitchFamily="2" charset="-122"/>
                        <a:cs typeface="+mn-cs"/>
                      </a:endParaRPr>
                    </a:p>
                    <a:p>
                      <a:pPr marL="540385" indent="-180340" algn="l" defTabSz="914400" rtl="0" eaLnBrk="1" latinLnBrk="0" hangingPunct="0">
                        <a:spcAft>
                          <a:spcPts val="900"/>
                        </a:spcAft>
                        <a:buFontTx/>
                        <a:buChar char="-"/>
                      </a:pPr>
                      <a:r>
                        <a:rPr lang="en-US" altLang="zh-CN" sz="1200" b="0" kern="1200" dirty="0">
                          <a:solidFill>
                            <a:schemeClr val="tx1"/>
                          </a:solidFill>
                          <a:effectLst/>
                          <a:latin typeface="Times New Roman" panose="02020603050405020304" pitchFamily="18" charset="0"/>
                          <a:ea typeface="等线" panose="02010600030101010101" pitchFamily="2" charset="-122"/>
                          <a:cs typeface="+mn-cs"/>
                        </a:rPr>
                        <a:t>Study and specify the control plane procedure, including coordinated RRC connection management from the UE device(s);</a:t>
                      </a:r>
                    </a:p>
                    <a:p>
                      <a:pPr marL="540385" indent="-180340" algn="l" defTabSz="914400" rtl="0" eaLnBrk="1" latinLnBrk="0" hangingPunct="0">
                        <a:spcAft>
                          <a:spcPts val="900"/>
                        </a:spcAft>
                        <a:buFontTx/>
                        <a:buChar char="-"/>
                      </a:pPr>
                      <a:r>
                        <a:rPr lang="en-US" altLang="zh-CN" sz="1200" b="0" kern="1200" dirty="0">
                          <a:solidFill>
                            <a:schemeClr val="tx1"/>
                          </a:solidFill>
                          <a:effectLst/>
                          <a:latin typeface="Times New Roman" panose="02020603050405020304" pitchFamily="18" charset="0"/>
                          <a:ea typeface="等线" panose="02010600030101010101" pitchFamily="2" charset="-122"/>
                          <a:cs typeface="+mn-cs"/>
                        </a:rPr>
                        <a:t>Study and specify the user plane procedure design, including coordinated scheduling to fulfil the QoS coordination, traffic synchronization from the UE device(s;</a:t>
                      </a:r>
                      <a:endParaRPr lang="zh-CN" altLang="zh-CN" sz="1200" b="0" kern="1200" dirty="0">
                        <a:solidFill>
                          <a:schemeClr val="tx1"/>
                        </a:solidFill>
                        <a:effectLst/>
                        <a:latin typeface="Times New Roman" panose="02020603050405020304" pitchFamily="18" charset="0"/>
                        <a:ea typeface="等线" panose="02010600030101010101" pitchFamily="2" charset="-122"/>
                        <a:cs typeface="+mn-cs"/>
                      </a:endParaRPr>
                    </a:p>
                    <a:p>
                      <a:pPr marL="0" algn="l" defTabSz="914400" rtl="0" eaLnBrk="1" latinLnBrk="0" hangingPunct="0">
                        <a:spcAft>
                          <a:spcPts val="900"/>
                        </a:spcAft>
                      </a:pPr>
                      <a:r>
                        <a:rPr lang="en-GB" altLang="zh-CN" sz="1400" b="1" kern="1200" dirty="0">
                          <a:solidFill>
                            <a:schemeClr val="tx1"/>
                          </a:solidFill>
                          <a:effectLst/>
                          <a:latin typeface="Times New Roman" panose="02020603050405020304" pitchFamily="18" charset="0"/>
                          <a:ea typeface="等线" panose="02010600030101010101" pitchFamily="2" charset="-122"/>
                          <a:cs typeface="+mn-cs"/>
                        </a:rPr>
                        <a:t>Further enhancements related to capacity (RAN2, RAN1):</a:t>
                      </a:r>
                      <a:endParaRPr lang="zh-CN" altLang="zh-CN" sz="1400" b="1" kern="1200" dirty="0">
                        <a:solidFill>
                          <a:schemeClr val="tx1"/>
                        </a:solidFill>
                        <a:effectLst/>
                        <a:latin typeface="Times New Roman" panose="02020603050405020304" pitchFamily="18" charset="0"/>
                        <a:ea typeface="等线" panose="02010600030101010101" pitchFamily="2" charset="-122"/>
                        <a:cs typeface="+mn-cs"/>
                      </a:endParaRPr>
                    </a:p>
                    <a:p>
                      <a:pPr marL="540385" indent="-180340" algn="l" defTabSz="914400" rtl="0" eaLnBrk="1" latinLnBrk="0" hangingPunct="0">
                        <a:spcAft>
                          <a:spcPts val="900"/>
                        </a:spcAft>
                        <a:buFontTx/>
                        <a:buChar char="-"/>
                      </a:pPr>
                      <a:r>
                        <a:rPr lang="en-US" altLang="zh-CN" sz="1200" b="0" kern="1200" dirty="0">
                          <a:solidFill>
                            <a:schemeClr val="tx1"/>
                          </a:solidFill>
                          <a:effectLst/>
                          <a:latin typeface="Times New Roman" panose="02020603050405020304" pitchFamily="18" charset="0"/>
                          <a:ea typeface="等线" panose="02010600030101010101" pitchFamily="2" charset="-122"/>
                          <a:cs typeface="+mn-cs"/>
                        </a:rPr>
                        <a:t>LCP enhancement for UL delay-aware scheduling;</a:t>
                      </a:r>
                    </a:p>
                    <a:p>
                      <a:pPr marL="540385" marR="0" lvl="0" indent="-180340" algn="l" defTabSz="914400" rtl="0" eaLnBrk="1" fontAlgn="auto" latinLnBrk="0" hangingPunct="0">
                        <a:lnSpc>
                          <a:spcPct val="100000"/>
                        </a:lnSpc>
                        <a:spcBef>
                          <a:spcPts val="0"/>
                        </a:spcBef>
                        <a:spcAft>
                          <a:spcPts val="900"/>
                        </a:spcAft>
                        <a:buClrTx/>
                        <a:buSzTx/>
                        <a:buFontTx/>
                        <a:buChar char="-"/>
                        <a:tabLst/>
                        <a:defRPr/>
                      </a:pPr>
                      <a:r>
                        <a:rPr lang="en-US" altLang="zh-CN" sz="1200" b="0" kern="1200" dirty="0">
                          <a:solidFill>
                            <a:schemeClr val="tx1"/>
                          </a:solidFill>
                          <a:effectLst/>
                          <a:latin typeface="Times New Roman" panose="02020603050405020304" pitchFamily="18" charset="0"/>
                          <a:ea typeface="等线" panose="02010600030101010101" pitchFamily="2" charset="-122"/>
                          <a:cs typeface="+mn-cs"/>
                        </a:rPr>
                        <a:t>Selective PDCP duplication;</a:t>
                      </a:r>
                    </a:p>
                    <a:p>
                      <a:pPr marL="540385" marR="0" lvl="0" indent="-180340" algn="l" defTabSz="914400" rtl="0" eaLnBrk="1" fontAlgn="auto" latinLnBrk="0" hangingPunct="0">
                        <a:lnSpc>
                          <a:spcPct val="100000"/>
                        </a:lnSpc>
                        <a:spcBef>
                          <a:spcPts val="0"/>
                        </a:spcBef>
                        <a:spcAft>
                          <a:spcPts val="900"/>
                        </a:spcAft>
                        <a:buClrTx/>
                        <a:buSzTx/>
                        <a:buFontTx/>
                        <a:buChar char="-"/>
                        <a:tabLst/>
                        <a:defRPr/>
                      </a:pPr>
                      <a:r>
                        <a:rPr lang="en-US" altLang="zh-CN" sz="1200" b="0" kern="1200" dirty="0">
                          <a:solidFill>
                            <a:schemeClr val="tx1"/>
                          </a:solidFill>
                          <a:effectLst/>
                          <a:latin typeface="Times New Roman" panose="02020603050405020304" pitchFamily="18" charset="0"/>
                          <a:ea typeface="等线" panose="02010600030101010101" pitchFamily="2" charset="-122"/>
                          <a:cs typeface="+mn-cs"/>
                        </a:rPr>
                        <a:t>PDCP control PDU for notifying about PDU discarding;</a:t>
                      </a:r>
                    </a:p>
                    <a:p>
                      <a:pPr marL="540385" marR="0" lvl="0" indent="-180340" algn="l" defTabSz="914400" rtl="0" eaLnBrk="1" fontAlgn="auto" latinLnBrk="0" hangingPunct="0">
                        <a:lnSpc>
                          <a:spcPct val="100000"/>
                        </a:lnSpc>
                        <a:spcBef>
                          <a:spcPts val="0"/>
                        </a:spcBef>
                        <a:spcAft>
                          <a:spcPts val="900"/>
                        </a:spcAft>
                        <a:buClrTx/>
                        <a:buSzTx/>
                        <a:buFontTx/>
                        <a:buChar char="-"/>
                        <a:tabLst/>
                        <a:defRPr/>
                      </a:pPr>
                      <a:r>
                        <a:rPr lang="en-GB" altLang="zh-CN" sz="1200" b="0" kern="1200" dirty="0">
                          <a:solidFill>
                            <a:schemeClr val="tx1"/>
                          </a:solidFill>
                          <a:effectLst/>
                          <a:latin typeface="Times New Roman" panose="02020603050405020304" pitchFamily="18" charset="0"/>
                          <a:ea typeface="等线" panose="02010600030101010101" pitchFamily="2" charset="-122"/>
                          <a:cs typeface="+mn-cs"/>
                        </a:rPr>
                        <a:t>UTO-UCI for multiple CG configurations.</a:t>
                      </a:r>
                      <a:endParaRPr lang="en-US" altLang="zh-CN" sz="1000" b="0" dirty="0">
                        <a:solidFill>
                          <a:schemeClr val="tx1"/>
                        </a:solidFill>
                        <a:effectLst/>
                        <a:latin typeface="Times New Roman" panose="02020603050405020304" pitchFamily="18" charset="0"/>
                        <a:ea typeface="等线" panose="02010600030101010101" pitchFamily="2" charset="-122"/>
                      </a:endParaRPr>
                    </a:p>
                    <a:p>
                      <a:pPr marL="0" indent="-180340" algn="l" defTabSz="914400" rtl="0" eaLnBrk="1" latinLnBrk="0" hangingPunct="0">
                        <a:spcAft>
                          <a:spcPts val="900"/>
                        </a:spcAft>
                      </a:pPr>
                      <a:r>
                        <a:rPr lang="en-GB" altLang="zh-CN" sz="1400" b="1" kern="1200" dirty="0">
                          <a:solidFill>
                            <a:schemeClr val="tx1"/>
                          </a:solidFill>
                          <a:effectLst/>
                          <a:latin typeface="Times New Roman" panose="02020603050405020304" pitchFamily="18" charset="0"/>
                          <a:ea typeface="等线" panose="02010600030101010101" pitchFamily="2" charset="-122"/>
                          <a:cs typeface="+mn-cs"/>
                        </a:rPr>
                        <a:t>Further enhancements for XR Awareness (RAN2, RAN3): </a:t>
                      </a:r>
                    </a:p>
                    <a:p>
                      <a:pPr marL="540385" marR="0" lvl="1" indent="-180340" algn="l" defTabSz="914400" rtl="0" eaLnBrk="1" fontAlgn="base" latinLnBrk="0" hangingPunct="0">
                        <a:lnSpc>
                          <a:spcPct val="100000"/>
                        </a:lnSpc>
                        <a:spcBef>
                          <a:spcPts val="200"/>
                        </a:spcBef>
                        <a:spcAft>
                          <a:spcPts val="900"/>
                        </a:spcAft>
                        <a:buClrTx/>
                        <a:buSzTx/>
                        <a:buFontTx/>
                        <a:buChar char="-"/>
                        <a:tabLst/>
                        <a:defRPr/>
                      </a:pPr>
                      <a:r>
                        <a:rPr lang="en-US" altLang="zh-CN" sz="1200" b="0" kern="1200" dirty="0">
                          <a:solidFill>
                            <a:schemeClr val="tx1"/>
                          </a:solidFill>
                          <a:effectLst/>
                          <a:latin typeface="Times New Roman" panose="02020603050405020304" pitchFamily="18" charset="0"/>
                          <a:ea typeface="等线" panose="02010600030101010101" pitchFamily="2" charset="-122"/>
                          <a:cs typeface="+mn-cs"/>
                        </a:rPr>
                        <a:t>split bearers based on PDU Set Info to further improve QoS handling;</a:t>
                      </a:r>
                    </a:p>
                    <a:p>
                      <a:pPr marL="360045" marR="0" lvl="1" indent="0" algn="l" defTabSz="914400" rtl="0" eaLnBrk="1" fontAlgn="base" latinLnBrk="0" hangingPunct="0">
                        <a:lnSpc>
                          <a:spcPct val="100000"/>
                        </a:lnSpc>
                        <a:spcBef>
                          <a:spcPts val="200"/>
                        </a:spcBef>
                        <a:spcAft>
                          <a:spcPts val="900"/>
                        </a:spcAft>
                        <a:buClrTx/>
                        <a:buSzTx/>
                        <a:buFontTx/>
                        <a:buNone/>
                        <a:tabLst/>
                        <a:defRPr/>
                      </a:pPr>
                      <a:r>
                        <a:rPr lang="en-US" altLang="zh-CN" sz="1200" b="0" kern="1200" dirty="0">
                          <a:solidFill>
                            <a:schemeClr val="tx1"/>
                          </a:solidFill>
                          <a:effectLst/>
                          <a:latin typeface="Times New Roman" panose="02020603050405020304" pitchFamily="18" charset="0"/>
                          <a:ea typeface="等线" panose="02010600030101010101" pitchFamily="2" charset="-122"/>
                          <a:cs typeface="+mn-cs"/>
                        </a:rPr>
                        <a:t>Note: </a:t>
                      </a:r>
                      <a:r>
                        <a:rPr lang="en-GB" altLang="zh-CN" sz="1200" b="0" kern="1200" dirty="0">
                          <a:solidFill>
                            <a:schemeClr val="tx1"/>
                          </a:solidFill>
                          <a:effectLst/>
                          <a:latin typeface="Times New Roman" panose="02020603050405020304" pitchFamily="18" charset="0"/>
                          <a:ea typeface="等线" panose="02010600030101010101" pitchFamily="2" charset="-122"/>
                          <a:cs typeface="+mn-cs"/>
                        </a:rPr>
                        <a:t>Need for this work task depends on SA2 Rel-19 progress.</a:t>
                      </a:r>
                      <a:endParaRPr lang="en-US" altLang="zh-CN" sz="1200" b="0" kern="1200" dirty="0">
                        <a:solidFill>
                          <a:schemeClr val="tx1"/>
                        </a:solidFill>
                        <a:effectLst/>
                        <a:latin typeface="Times New Roman" panose="02020603050405020304" pitchFamily="18" charset="0"/>
                        <a:ea typeface="等线" panose="02010600030101010101" pitchFamily="2" charset="-122"/>
                        <a:cs typeface="+mn-cs"/>
                      </a:endParaRPr>
                    </a:p>
                    <a:p>
                      <a:pPr marL="0" marR="0" lvl="1" indent="-180340" algn="l" defTabSz="914400" rtl="0" eaLnBrk="1" fontAlgn="base" latinLnBrk="0" hangingPunct="0">
                        <a:lnSpc>
                          <a:spcPct val="100000"/>
                        </a:lnSpc>
                        <a:spcBef>
                          <a:spcPts val="200"/>
                        </a:spcBef>
                        <a:spcAft>
                          <a:spcPts val="900"/>
                        </a:spcAft>
                        <a:buClrTx/>
                        <a:buSzTx/>
                        <a:buFont typeface="Courier New" panose="02070309020205020404" pitchFamily="49" charset="0"/>
                        <a:buNone/>
                        <a:tabLst/>
                        <a:defRPr/>
                      </a:pPr>
                      <a:r>
                        <a:rPr lang="en-GB" altLang="zh-CN" sz="1400" b="1" kern="1200" dirty="0">
                          <a:solidFill>
                            <a:schemeClr val="tx1"/>
                          </a:solidFill>
                          <a:effectLst/>
                          <a:latin typeface="Times New Roman" panose="02020603050405020304" pitchFamily="18" charset="0"/>
                          <a:ea typeface="等线" panose="02010600030101010101" pitchFamily="2" charset="-122"/>
                          <a:cs typeface="+mn-cs"/>
                        </a:rPr>
                        <a:t>Further enhancement for power saving(RAN1, RAN2):</a:t>
                      </a:r>
                      <a:endParaRPr lang="zh-CN" altLang="zh-CN" sz="1400" b="1" kern="1200" dirty="0">
                        <a:solidFill>
                          <a:schemeClr val="tx1"/>
                        </a:solidFill>
                        <a:effectLst/>
                        <a:latin typeface="Times New Roman" panose="02020603050405020304" pitchFamily="18" charset="0"/>
                        <a:ea typeface="等线" panose="02010600030101010101" pitchFamily="2" charset="-122"/>
                        <a:cs typeface="+mn-cs"/>
                      </a:endParaRPr>
                    </a:p>
                    <a:p>
                      <a:pPr marL="540385" marR="0" lvl="1" indent="-180340" algn="l" defTabSz="914400" rtl="0" eaLnBrk="1" fontAlgn="base" latinLnBrk="0" hangingPunct="0">
                        <a:lnSpc>
                          <a:spcPct val="100000"/>
                        </a:lnSpc>
                        <a:spcBef>
                          <a:spcPts val="200"/>
                        </a:spcBef>
                        <a:spcAft>
                          <a:spcPts val="900"/>
                        </a:spcAft>
                        <a:buClrTx/>
                        <a:buSzTx/>
                        <a:buFontTx/>
                        <a:buChar char="-"/>
                        <a:tabLst/>
                        <a:defRPr/>
                      </a:pPr>
                      <a:r>
                        <a:rPr lang="en-GB" altLang="zh-CN" sz="1200" b="0" kern="1200" dirty="0">
                          <a:solidFill>
                            <a:schemeClr val="tx1"/>
                          </a:solidFill>
                          <a:effectLst/>
                          <a:latin typeface="Times New Roman" panose="02020603050405020304" pitchFamily="18" charset="0"/>
                          <a:ea typeface="等线" panose="02010600030101010101" pitchFamily="2" charset="-122"/>
                          <a:cs typeface="+mn-cs"/>
                        </a:rPr>
                        <a:t>Reduce PDCCH monitoring for CA scenario;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748541094"/>
                  </a:ext>
                </a:extLst>
              </a:tr>
            </a:tbl>
          </a:graphicData>
        </a:graphic>
      </p:graphicFrame>
    </p:spTree>
    <p:extLst>
      <p:ext uri="{BB962C8B-B14F-4D97-AF65-F5344CB8AC3E}">
        <p14:creationId xmlns:p14="http://schemas.microsoft.com/office/powerpoint/2010/main" val="3305795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019384" y="2653284"/>
            <a:ext cx="4488511" cy="1004316"/>
          </a:xfrm>
        </p:spPr>
        <p:txBody>
          <a:bodyPr>
            <a:normAutofit/>
          </a:bodyPr>
          <a:lstStyle/>
          <a:p>
            <a:pPr marL="0" indent="0">
              <a:buNone/>
            </a:pPr>
            <a:r>
              <a:rPr lang="en-US" altLang="zh-CN" sz="3600" dirty="0"/>
              <a:t>THANKS!</a:t>
            </a:r>
            <a:endParaRPr lang="zh-CN" altLang="en-US" sz="3600" dirty="0"/>
          </a:p>
        </p:txBody>
      </p:sp>
      <p:pic>
        <p:nvPicPr>
          <p:cNvPr id="4" name="图片 3">
            <a:extLst>
              <a:ext uri="{FF2B5EF4-FFF2-40B4-BE49-F238E27FC236}">
                <a16:creationId xmlns:a16="http://schemas.microsoft.com/office/drawing/2014/main" id="{2EFD7417-8980-4656-A826-D680224DDD2E}"/>
              </a:ext>
            </a:extLst>
          </p:cNvPr>
          <p:cNvPicPr>
            <a:picLocks noChangeAspect="1"/>
          </p:cNvPicPr>
          <p:nvPr/>
        </p:nvPicPr>
        <p:blipFill>
          <a:blip r:embed="rId2"/>
          <a:stretch>
            <a:fillRect/>
          </a:stretch>
        </p:blipFill>
        <p:spPr>
          <a:xfrm>
            <a:off x="11217359" y="111095"/>
            <a:ext cx="901799" cy="770552"/>
          </a:xfrm>
          <a:prstGeom prst="rect">
            <a:avLst/>
          </a:prstGeom>
        </p:spPr>
      </p:pic>
    </p:spTree>
    <p:extLst>
      <p:ext uri="{BB962C8B-B14F-4D97-AF65-F5344CB8AC3E}">
        <p14:creationId xmlns:p14="http://schemas.microsoft.com/office/powerpoint/2010/main" val="197193784"/>
      </p:ext>
    </p:extLst>
  </p:cSld>
  <p:clrMapOvr>
    <a:masterClrMapping/>
  </p:clrMapOvr>
</p:sld>
</file>

<file path=ppt/theme/theme1.xml><?xml version="1.0" encoding="utf-8"?>
<a:theme xmlns:a="http://schemas.openxmlformats.org/drawingml/2006/main" name="部门模板">
  <a:themeElements>
    <a:clrScheme name="橙色">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回顾">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回顾">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部门模板" id="{E2DC5678-086C-4760-ACA1-B993FDAAF1C6}" vid="{051EAF1F-A00B-4BE4-A1C3-9344BDD4385D}"/>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部门模板</Template>
  <TotalTime>8572</TotalTime>
  <Words>988</Words>
  <Application>Microsoft Office PowerPoint</Application>
  <PresentationFormat>宽屏</PresentationFormat>
  <Paragraphs>61</Paragraphs>
  <Slides>7</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7</vt:i4>
      </vt:variant>
    </vt:vector>
  </HeadingPairs>
  <TitlesOfParts>
    <vt:vector size="17" baseType="lpstr">
      <vt:lpstr>Arial Unicode MS</vt:lpstr>
      <vt:lpstr>等线</vt:lpstr>
      <vt:lpstr>宋体</vt:lpstr>
      <vt:lpstr>Arial</vt:lpstr>
      <vt:lpstr>Calibri</vt:lpstr>
      <vt:lpstr>Calibri Light</vt:lpstr>
      <vt:lpstr>Courier New</vt:lpstr>
      <vt:lpstr>Times New Roman</vt:lpstr>
      <vt:lpstr>Wingdings</vt:lpstr>
      <vt:lpstr>部门模板</vt:lpstr>
      <vt:lpstr>Discussion on scope of Rel-19 XR enhancement </vt:lpstr>
      <vt:lpstr>Discussing on scope of Rel-19 XR enhancement(1)</vt:lpstr>
      <vt:lpstr>Discussing on scope of Rel-19 XR enhancement(2)</vt:lpstr>
      <vt:lpstr>Discussing on scope of Rel-19 XR enhancement(3)</vt:lpstr>
      <vt:lpstr>Discussing on scope of Rel-19 XR enhancement(4)</vt:lpstr>
      <vt:lpstr>Summary </vt:lpstr>
      <vt:lpstr>PowerPoint 演示文稿</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Views on Redcap</dc:title>
  <dc:creator>Microsoft</dc:creator>
  <cp:lastModifiedBy>Xiaomi</cp:lastModifiedBy>
  <cp:revision>162</cp:revision>
  <dcterms:created xsi:type="dcterms:W3CDTF">2020-11-20T06:12:24Z</dcterms:created>
  <dcterms:modified xsi:type="dcterms:W3CDTF">2023-09-04T10:04:54Z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WM7e1afc330578407bb659acaae49a64f5">
    <vt:lpwstr>CWMMh6owy1ZIY1aoTxlGexzjghU6ygsBVvMsAGhiqTjtsYLhuec3YXOtK+8tEzAtjd+BrabSXmrju1+DwMLQdDYHQ==</vt:lpwstr>
  </property>
  <property fmtid="{D5CDD505-2E9C-101B-9397-08002B2CF9AE}" pid="3" name="CWM373cac15873446dcb728b95a7eb7f800">
    <vt:lpwstr>CWMNYa6qcUaj8lcXY4Xo9bshuZOou9/XYix0nsFuzs8IibwlIMzF+Dz9wGMa22eogiuNVez8QIrO3JO3nsils1L4A==</vt:lpwstr>
  </property>
  <property fmtid="{D5CDD505-2E9C-101B-9397-08002B2CF9AE}" pid="4" name="CWM4c5ab650471611ee800007c6000006c6">
    <vt:lpwstr>CWMLbiwKQuGhzqr6ZRQLvwmyDrzhqhpTpE3v1whb6PVcXjxt88F6TIRkYH6uMHrxony8t/RwXJRbTr6qgvyo9wuFA==</vt:lpwstr>
  </property>
  <property fmtid="{D5CDD505-2E9C-101B-9397-08002B2CF9AE}" pid="5" name="CWM786026b04ad911ee80004d1400004d14">
    <vt:lpwstr>CWMX/xghouj+qxvZTEk8vi7vH/ANMHpmZMc7M9iq24rHGFEmc3i4nDBAXVXj5mhW6vNwrIdQSG+IGNL/Dh7GmZESA==</vt:lpwstr>
  </property>
  <property fmtid="{D5CDD505-2E9C-101B-9397-08002B2CF9AE}" pid="6" name="CWM65de84404b0711ee800007c6000006c6">
    <vt:lpwstr>CWMzCfT0YaCJe2ngO17Hlnfgd/JT/DzVw8A2uK64WA3jwOeqw0nN0ErYkH5SpVP4iDd9rZAACEwN0FojU/IMqL6NA==</vt:lpwstr>
  </property>
</Properties>
</file>