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13"/>
  </p:notesMasterIdLst>
  <p:sldIdLst>
    <p:sldId id="2147475565" r:id="rId9"/>
    <p:sldId id="2147475566" r:id="rId10"/>
    <p:sldId id="2147475569" r:id="rId11"/>
    <p:sldId id="2147473441"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8AF09954-C3AD-E053-09D2-68AB35C1F623}" name="Cassio Ribeiro (Nokia)" initials="C(" userId="S::cassio.ribeiro@nokia.com::67e83e9f-20f8-40d4-b012-4157d58bb288" providerId="AD"/>
  <p188:author id="{7C97276F-CA75-1F9E-6925-52C2D38907D5}" name="Matthew Baker" initials="MPJB" userId="Matthew Baker" providerId="None"/>
  <p188:author id="{B30394BB-D374-648D-299C-52FD1EBE0A9D}" name="Cassio Ribeiro" initials="CBR" userId="Cassio Ribeiro" providerId="None"/>
  <p188:author id="{670E6ECB-BF40-F2E2-C224-A1B9F5A18479}" name="Matthew Baker (Nokia)" initials="M(" userId="S::matthew.baker@nokia.com::a9b24780-4d38-4db9-8296-a6542d27e35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FFBE"/>
    <a:srgbClr val="CCCCCC"/>
    <a:srgbClr val="E1E1E1"/>
    <a:srgbClr val="001135"/>
    <a:srgbClr val="001D47"/>
    <a:srgbClr val="0A0908"/>
    <a:srgbClr val="FF8B10"/>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200"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2.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9/4/2023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Public</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Public</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1" y="1327285"/>
            <a:ext cx="5263941" cy="1244465"/>
          </a:xfrm>
        </p:spPr>
        <p:txBody>
          <a:bodyPr/>
          <a:lstStyle/>
          <a:p>
            <a:r>
              <a:rPr lang="en-US"/>
              <a:t>On Multi-Carrier Enhancements</a:t>
            </a:r>
            <a:br>
              <a:rPr lang="en-US"/>
            </a:br>
            <a:r>
              <a:rPr lang="en-US"/>
              <a:t>in Rel-19</a:t>
            </a:r>
          </a:p>
        </p:txBody>
      </p:sp>
      <p:sp>
        <p:nvSpPr>
          <p:cNvPr id="6" name="Text Placeholder 3">
            <a:extLst>
              <a:ext uri="{FF2B5EF4-FFF2-40B4-BE49-F238E27FC236}">
                <a16:creationId xmlns:a16="http://schemas.microsoft.com/office/drawing/2014/main" id="{2E7A328A-16AF-8929-582F-F31541B9E0A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RP-231754	</a:t>
            </a:r>
            <a:endParaRPr lang="it-IT"/>
          </a:p>
        </p:txBody>
      </p:sp>
      <p:sp>
        <p:nvSpPr>
          <p:cNvPr id="3" name="Text Placeholder 3">
            <a:extLst>
              <a:ext uri="{FF2B5EF4-FFF2-40B4-BE49-F238E27FC236}">
                <a16:creationId xmlns:a16="http://schemas.microsoft.com/office/drawing/2014/main" id="{A1061214-6C74-5251-E387-EAE0875BC897}"/>
              </a:ext>
            </a:extLst>
          </p:cNvPr>
          <p:cNvSpPr txBox="1">
            <a:spLocks/>
          </p:cNvSpPr>
          <p:nvPr/>
        </p:nvSpPr>
        <p:spPr>
          <a:xfrm>
            <a:off x="417531" y="3332187"/>
            <a:ext cx="5027618"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#101</a:t>
            </a:r>
          </a:p>
          <a:p>
            <a:r>
              <a:rPr lang="en-US"/>
              <a:t>Bangalore, India, 11</a:t>
            </a:r>
            <a:r>
              <a:rPr lang="en-US" baseline="30000"/>
              <a:t>th</a:t>
            </a:r>
            <a:r>
              <a:rPr lang="en-US"/>
              <a:t> – 15</a:t>
            </a:r>
            <a:r>
              <a:rPr lang="en-US" baseline="30000"/>
              <a:t>th</a:t>
            </a:r>
            <a:r>
              <a:rPr lang="en-US"/>
              <a:t> September, 2023</a:t>
            </a:r>
          </a:p>
          <a:p>
            <a:r>
              <a:rPr lang="en-US"/>
              <a:t>Agenda Item 8A.2.12.2</a:t>
            </a:r>
          </a:p>
          <a:p>
            <a:r>
              <a:rPr lang="it-IT"/>
              <a:t>Source: Nokia, Nokia Shanghai Bell</a:t>
            </a:r>
          </a:p>
        </p:txBody>
      </p:sp>
      <p:sp>
        <p:nvSpPr>
          <p:cNvPr id="4" name="Footer Placeholder 3">
            <a:extLst>
              <a:ext uri="{FF2B5EF4-FFF2-40B4-BE49-F238E27FC236}">
                <a16:creationId xmlns:a16="http://schemas.microsoft.com/office/drawing/2014/main" id="{3424A9B0-EFFA-6B9A-A972-059C2D6878A7}"/>
              </a:ext>
            </a:extLst>
          </p:cNvPr>
          <p:cNvSpPr>
            <a:spLocks noGrp="1"/>
          </p:cNvSpPr>
          <p:nvPr>
            <p:ph type="ftr" sz="quarter" idx="3"/>
          </p:nvPr>
        </p:nvSpPr>
        <p:spPr/>
        <p:txBody>
          <a:bodyPr/>
          <a:lstStyle/>
          <a:p>
            <a:r>
              <a:rPr lang="en-US"/>
              <a:t>Nokia Public</a:t>
            </a:r>
          </a:p>
        </p:txBody>
      </p:sp>
    </p:spTree>
    <p:extLst>
      <p:ext uri="{BB962C8B-B14F-4D97-AF65-F5344CB8AC3E}">
        <p14:creationId xmlns:p14="http://schemas.microsoft.com/office/powerpoint/2010/main" val="333055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97DC1C-C99B-A7F1-E7E1-19EFF522FDB0}"/>
              </a:ext>
            </a:extLst>
          </p:cNvPr>
          <p:cNvSpPr>
            <a:spLocks noGrp="1"/>
          </p:cNvSpPr>
          <p:nvPr>
            <p:ph type="body" sz="quarter" idx="12"/>
          </p:nvPr>
        </p:nvSpPr>
        <p:spPr/>
        <p:txBody>
          <a:bodyPr/>
          <a:lstStyle/>
          <a:p>
            <a:r>
              <a:rPr lang="en-US"/>
              <a:t>Background</a:t>
            </a:r>
          </a:p>
        </p:txBody>
      </p:sp>
      <p:sp>
        <p:nvSpPr>
          <p:cNvPr id="4" name="Text Placeholder 3">
            <a:extLst>
              <a:ext uri="{FF2B5EF4-FFF2-40B4-BE49-F238E27FC236}">
                <a16:creationId xmlns:a16="http://schemas.microsoft.com/office/drawing/2014/main" id="{5F07369A-A7D6-E844-B7A6-3E884349331C}"/>
              </a:ext>
            </a:extLst>
          </p:cNvPr>
          <p:cNvSpPr>
            <a:spLocks noGrp="1"/>
          </p:cNvSpPr>
          <p:nvPr>
            <p:ph type="body" sz="quarter" idx="15"/>
          </p:nvPr>
        </p:nvSpPr>
        <p:spPr>
          <a:xfrm>
            <a:off x="463138" y="1136951"/>
            <a:ext cx="4506685" cy="3610603"/>
          </a:xfrm>
        </p:spPr>
        <p:txBody>
          <a:bodyPr/>
          <a:lstStyle/>
          <a:p>
            <a:r>
              <a:rPr lang="en-US" sz="1600" b="1"/>
              <a:t>MC Enhancement in Rel-18 – two objectives</a:t>
            </a:r>
          </a:p>
          <a:p>
            <a:pPr marL="228600" indent="-228600">
              <a:buFont typeface="+mj-lt"/>
              <a:buAutoNum type="arabicPeriod"/>
            </a:pPr>
            <a:r>
              <a:rPr lang="en-US" sz="1400"/>
              <a:t>Multi-cell scheduling with a single DCI</a:t>
            </a:r>
          </a:p>
          <a:p>
            <a:pPr marL="228600" indent="-228600">
              <a:buFont typeface="+mj-lt"/>
              <a:buAutoNum type="arabicPeriod"/>
            </a:pPr>
            <a:r>
              <a:rPr lang="en-US" sz="1400"/>
              <a:t>Multi-carrier UL operation</a:t>
            </a:r>
          </a:p>
          <a:p>
            <a:pPr marL="408600" lvl="1" indent="-228600">
              <a:buFont typeface="+mj-lt"/>
              <a:buAutoNum type="alphaLcParenR"/>
            </a:pPr>
            <a:r>
              <a:rPr lang="en-US" sz="1400"/>
              <a:t>UL Tx Switching across 3 or 4 bands</a:t>
            </a:r>
          </a:p>
          <a:p>
            <a:pPr marL="408600" lvl="1" indent="-228600">
              <a:buFont typeface="+mj-lt"/>
              <a:buAutoNum type="alphaLcParenR"/>
            </a:pPr>
            <a:r>
              <a:rPr lang="en-US" sz="1400"/>
              <a:t>Support for multiple TAG configurations </a:t>
            </a:r>
            <a:br>
              <a:rPr lang="en-US" sz="1400"/>
            </a:br>
            <a:r>
              <a:rPr lang="en-US" sz="1400"/>
              <a:t>with UL Tx Switching</a:t>
            </a:r>
          </a:p>
          <a:p>
            <a:endParaRPr lang="en-US" sz="1600"/>
          </a:p>
          <a:p>
            <a:r>
              <a:rPr lang="en-US" sz="1600"/>
              <a:t> </a:t>
            </a:r>
            <a:r>
              <a:rPr lang="en-US" sz="1600" b="1"/>
              <a:t>MC Enhancements in June/2023 Workshop</a:t>
            </a:r>
          </a:p>
          <a:p>
            <a:pPr marL="465750" lvl="1" indent="-285750">
              <a:buFont typeface="Arial" panose="020B0604020202020204" pitchFamily="34" charset="0"/>
              <a:buChar char="•"/>
            </a:pPr>
            <a:r>
              <a:rPr lang="en-US" sz="1400"/>
              <a:t>The proposed areas for possible enhancements are quite diverging and wide</a:t>
            </a:r>
          </a:p>
          <a:p>
            <a:pPr marL="465750" lvl="1" indent="-285750">
              <a:buFont typeface="Arial" panose="020B0604020202020204" pitchFamily="34" charset="0"/>
              <a:buChar char="•"/>
            </a:pPr>
            <a:r>
              <a:rPr lang="en-US" sz="1400"/>
              <a:t>Careful examination is necessary in terms of real commercial needs</a:t>
            </a:r>
          </a:p>
          <a:p>
            <a:endParaRPr lang="en-US" sz="1600"/>
          </a:p>
        </p:txBody>
      </p:sp>
      <p:sp>
        <p:nvSpPr>
          <p:cNvPr id="3" name="TextBox 2">
            <a:extLst>
              <a:ext uri="{FF2B5EF4-FFF2-40B4-BE49-F238E27FC236}">
                <a16:creationId xmlns:a16="http://schemas.microsoft.com/office/drawing/2014/main" id="{93757916-9DF9-57BD-27B4-CE7C74BF2EDE}"/>
              </a:ext>
            </a:extLst>
          </p:cNvPr>
          <p:cNvSpPr txBox="1"/>
          <p:nvPr/>
        </p:nvSpPr>
        <p:spPr>
          <a:xfrm>
            <a:off x="5153891" y="777236"/>
            <a:ext cx="3930732" cy="3970318"/>
          </a:xfrm>
          <a:prstGeom prst="rect">
            <a:avLst/>
          </a:prstGeom>
          <a:noFill/>
          <a:ln>
            <a:solidFill>
              <a:schemeClr val="accent1"/>
            </a:solidFill>
          </a:ln>
        </p:spPr>
        <p:txBody>
          <a:bodyPr wrap="square">
            <a:spAutoFit/>
          </a:bodyPr>
          <a:lstStyle/>
          <a:p>
            <a:pPr hangingPunct="0"/>
            <a:r>
              <a:rPr lang="en-GB" sz="900" b="1" i="0">
                <a:solidFill>
                  <a:schemeClr val="accent1"/>
                </a:solidFill>
                <a:effectLst/>
                <a:latin typeface="Times New Roman" panose="02020603050405020304" pitchFamily="18" charset="0"/>
                <a:ea typeface="Yu Mincho" panose="02020400000000000000" pitchFamily="18" charset="-128"/>
              </a:rPr>
              <a:t>1. Specify a solution for multi-cell PUSCH/PDSCH scheduling (one PDSCH/PUSCH per cell) with a single DCI [RAN1]</a:t>
            </a:r>
            <a:endParaRPr lang="en-US" sz="900" b="1">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i="0">
                <a:solidFill>
                  <a:schemeClr val="accent1"/>
                </a:solidFill>
                <a:effectLst/>
                <a:latin typeface="Times New Roman" panose="02020603050405020304" pitchFamily="18" charset="0"/>
                <a:ea typeface="Yu Mincho" panose="02020400000000000000" pitchFamily="18" charset="-128"/>
              </a:rPr>
              <a:t>Identify the maximum number of cells that can be scheduled simultaneously</a:t>
            </a:r>
            <a:endParaRPr lang="en-US" sz="900">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i="0">
                <a:solidFill>
                  <a:schemeClr val="accent1"/>
                </a:solidFill>
                <a:effectLst/>
                <a:latin typeface="Times New Roman" panose="02020603050405020304" pitchFamily="18" charset="0"/>
                <a:ea typeface="Yu Mincho" panose="02020400000000000000" pitchFamily="18" charset="-128"/>
              </a:rPr>
              <a:t>Consider both intra-band and inter-band CA operation</a:t>
            </a:r>
            <a:endParaRPr lang="en-US" sz="900">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i="0">
                <a:solidFill>
                  <a:schemeClr val="accent1"/>
                </a:solidFill>
                <a:effectLst/>
                <a:latin typeface="Times New Roman" panose="02020603050405020304" pitchFamily="18" charset="0"/>
                <a:ea typeface="Yu Mincho" panose="02020400000000000000" pitchFamily="18" charset="-128"/>
              </a:rPr>
              <a:t>Consider both FR1 and FR2</a:t>
            </a:r>
            <a:endParaRPr lang="en-US" sz="900">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a:solidFill>
                  <a:schemeClr val="accent1"/>
                </a:solidFill>
                <a:effectLst/>
                <a:latin typeface="Times New Roman" panose="02020603050405020304" pitchFamily="18" charset="0"/>
                <a:ea typeface="Yu Mincho" panose="02020400000000000000" pitchFamily="18" charset="-128"/>
              </a:rPr>
              <a:t>The single DCI shall be optimized for 3 or more cells for the multi-cell PUSCH/PDSCH scheduling</a:t>
            </a:r>
            <a:endParaRPr lang="en-US" sz="900">
              <a:solidFill>
                <a:schemeClr val="accent1"/>
              </a:solidFill>
              <a:effectLst/>
              <a:latin typeface="Times New Roman" panose="02020603050405020304" pitchFamily="18" charset="0"/>
              <a:ea typeface="Yu Mincho" panose="02020400000000000000" pitchFamily="18" charset="-128"/>
            </a:endParaRPr>
          </a:p>
          <a:p>
            <a:pPr hangingPunct="0"/>
            <a:r>
              <a:rPr lang="en-GB" sz="900" b="1" i="0">
                <a:solidFill>
                  <a:schemeClr val="accent1"/>
                </a:solidFill>
                <a:effectLst/>
                <a:latin typeface="Times New Roman" panose="02020603050405020304" pitchFamily="18" charset="0"/>
                <a:ea typeface="Yu Mincho" panose="02020400000000000000" pitchFamily="18" charset="-128"/>
              </a:rPr>
              <a:t>2. </a:t>
            </a:r>
            <a:r>
              <a:rPr lang="en-GB" sz="900" b="1">
                <a:solidFill>
                  <a:schemeClr val="accent1"/>
                </a:solidFill>
                <a:effectLst/>
                <a:latin typeface="Times New Roman" panose="02020603050405020304" pitchFamily="18" charset="0"/>
                <a:ea typeface="Yu Mincho" panose="02020400000000000000" pitchFamily="18" charset="-128"/>
              </a:rPr>
              <a:t>Study and if necessary specify following enhancements for multi-carrier UL operation [RAN1, RAN2, RAN4]</a:t>
            </a:r>
            <a:endParaRPr lang="en-US" sz="900" b="1">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a:solidFill>
                  <a:schemeClr val="accent1"/>
                </a:solidFill>
                <a:effectLst/>
                <a:latin typeface="Times New Roman" panose="02020603050405020304" pitchFamily="18" charset="0"/>
                <a:ea typeface="Yu Mincho" panose="02020400000000000000" pitchFamily="18" charset="-128"/>
              </a:rPr>
              <a:t>UL Tx switching schemes across up to 3 or 4 bands with restriction of up to 2 Tx simultaneous transmission for FR1 UEs, including mechanisms to enable more configured UL bands than its simultaneous transmission capability and to support dynamic Tx carrier switching across the configured bands for both single TAG and multiple TAGs configurations (RAN1, RAN4)</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UE capability and RRC configuration related signalling (RAN2)</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strive for RAN1/2 design agnostic with the number of bands, i.e., common design between 3 and 4 bands</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no additional TAG is introduced for UL transmission on a carrier without corresponding DL carrier</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this objective does not target to extend the SUL framework to support more than 1 SUL for 1 NUL</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The number of TAGs is limited to up to 2.</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Extension of TX switching for 2 bands to multiple TAG configurations is included in the scope. The work is limited to RAN4.</a:t>
            </a:r>
            <a:endParaRPr lang="en-US" sz="900">
              <a:solidFill>
                <a:schemeClr val="accent1"/>
              </a:solidFill>
              <a:effectLst/>
              <a:latin typeface="Times New Roman" panose="02020603050405020304" pitchFamily="18" charset="0"/>
              <a:ea typeface="Yu Mincho" panose="02020400000000000000" pitchFamily="18" charset="-128"/>
            </a:endParaRPr>
          </a:p>
          <a:p>
            <a:pPr marL="171450" lvl="0" indent="-171450" hangingPunct="0">
              <a:buFont typeface="Symbol" panose="05050102010706020507" pitchFamily="18" charset="2"/>
              <a:buChar char=""/>
            </a:pPr>
            <a:r>
              <a:rPr lang="en-GB" sz="900">
                <a:solidFill>
                  <a:schemeClr val="accent1"/>
                </a:solidFill>
                <a:effectLst/>
                <a:latin typeface="Times New Roman" panose="02020603050405020304" pitchFamily="18" charset="0"/>
                <a:ea typeface="Yu Mincho" panose="02020400000000000000" pitchFamily="18" charset="-128"/>
              </a:rPr>
              <a:t>Switching time and other RF aspects, and RRM requirements for above UL Tx switching schemes across up to 3 or 4 bands (RAN4)</a:t>
            </a:r>
            <a:endParaRPr lang="en-US" sz="900">
              <a:solidFill>
                <a:schemeClr val="accent1"/>
              </a:solidFill>
              <a:effectLst/>
              <a:latin typeface="Times New Roman" panose="02020603050405020304" pitchFamily="18" charset="0"/>
              <a:ea typeface="Yu Mincho" panose="02020400000000000000" pitchFamily="18" charset="-128"/>
            </a:endParaRPr>
          </a:p>
          <a:p>
            <a:pPr lvl="1" indent="-171450" hangingPunct="0">
              <a:buFont typeface="Courier New" panose="02070309020205020404" pitchFamily="49" charset="0"/>
              <a:buChar char="o"/>
            </a:pPr>
            <a:r>
              <a:rPr lang="en-GB" sz="900">
                <a:solidFill>
                  <a:schemeClr val="accent1"/>
                </a:solidFill>
                <a:effectLst/>
                <a:latin typeface="Times New Roman" panose="02020603050405020304" pitchFamily="18" charset="0"/>
                <a:ea typeface="Yu Mincho" panose="02020400000000000000" pitchFamily="18" charset="-128"/>
              </a:rPr>
              <a:t>Note: Prioritize UL Tx switching across up to 3 bands is to be addressed first and then that for up to 4 bands can also be addressed</a:t>
            </a:r>
            <a:endParaRPr lang="en-US" sz="900">
              <a:solidFill>
                <a:schemeClr val="accent1"/>
              </a:solidFill>
              <a:effectLst/>
              <a:latin typeface="Times New Roman" panose="02020603050405020304" pitchFamily="18" charset="0"/>
              <a:ea typeface="Yu Mincho" panose="02020400000000000000" pitchFamily="18" charset="-128"/>
            </a:endParaRPr>
          </a:p>
        </p:txBody>
      </p:sp>
      <p:sp>
        <p:nvSpPr>
          <p:cNvPr id="6" name="TextBox 5">
            <a:extLst>
              <a:ext uri="{FF2B5EF4-FFF2-40B4-BE49-F238E27FC236}">
                <a16:creationId xmlns:a16="http://schemas.microsoft.com/office/drawing/2014/main" id="{64248ED4-CF69-35EB-57E6-74DC8C2F2AD7}"/>
              </a:ext>
            </a:extLst>
          </p:cNvPr>
          <p:cNvSpPr txBox="1"/>
          <p:nvPr/>
        </p:nvSpPr>
        <p:spPr>
          <a:xfrm>
            <a:off x="6219701" y="444302"/>
            <a:ext cx="1793174" cy="369332"/>
          </a:xfrm>
          <a:prstGeom prst="rect">
            <a:avLst/>
          </a:prstGeom>
          <a:noFill/>
          <a:ln>
            <a:noFill/>
          </a:ln>
        </p:spPr>
        <p:txBody>
          <a:bodyPr wrap="square">
            <a:spAutoFit/>
          </a:bodyPr>
          <a:lstStyle/>
          <a:p>
            <a:r>
              <a:rPr lang="en-US" b="1">
                <a:solidFill>
                  <a:schemeClr val="tx2"/>
                </a:solidFill>
              </a:rPr>
              <a:t>[RP-222251]</a:t>
            </a:r>
          </a:p>
        </p:txBody>
      </p:sp>
      <p:sp>
        <p:nvSpPr>
          <p:cNvPr id="7" name="Footer Placeholder 6">
            <a:extLst>
              <a:ext uri="{FF2B5EF4-FFF2-40B4-BE49-F238E27FC236}">
                <a16:creationId xmlns:a16="http://schemas.microsoft.com/office/drawing/2014/main" id="{97F9368C-4515-6352-C1E6-510802D8C33C}"/>
              </a:ext>
            </a:extLst>
          </p:cNvPr>
          <p:cNvSpPr>
            <a:spLocks noGrp="1"/>
          </p:cNvSpPr>
          <p:nvPr>
            <p:ph type="ftr" sz="quarter" idx="3"/>
          </p:nvPr>
        </p:nvSpPr>
        <p:spPr/>
        <p:txBody>
          <a:bodyPr/>
          <a:lstStyle/>
          <a:p>
            <a:r>
              <a:rPr lang="en-US"/>
              <a:t>Nokia Public</a:t>
            </a:r>
          </a:p>
        </p:txBody>
      </p:sp>
    </p:spTree>
    <p:extLst>
      <p:ext uri="{BB962C8B-B14F-4D97-AF65-F5344CB8AC3E}">
        <p14:creationId xmlns:p14="http://schemas.microsoft.com/office/powerpoint/2010/main" val="2046161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591EE6-0A10-05E8-139E-80556F5D7BBB}"/>
              </a:ext>
            </a:extLst>
          </p:cNvPr>
          <p:cNvSpPr>
            <a:spLocks noGrp="1"/>
          </p:cNvSpPr>
          <p:nvPr>
            <p:ph type="body" sz="quarter" idx="12"/>
          </p:nvPr>
        </p:nvSpPr>
        <p:spPr>
          <a:xfrm>
            <a:off x="417338" y="187652"/>
            <a:ext cx="8308800" cy="340654"/>
          </a:xfrm>
        </p:spPr>
        <p:txBody>
          <a:bodyPr/>
          <a:lstStyle/>
          <a:p>
            <a:r>
              <a:rPr lang="en-US"/>
              <a:t>Potential considerations for Rel-19</a:t>
            </a:r>
          </a:p>
        </p:txBody>
      </p:sp>
      <p:sp>
        <p:nvSpPr>
          <p:cNvPr id="4" name="Text Placeholder 3">
            <a:extLst>
              <a:ext uri="{FF2B5EF4-FFF2-40B4-BE49-F238E27FC236}">
                <a16:creationId xmlns:a16="http://schemas.microsoft.com/office/drawing/2014/main" id="{DF409DC9-896F-931F-470D-31FB783B186B}"/>
              </a:ext>
            </a:extLst>
          </p:cNvPr>
          <p:cNvSpPr>
            <a:spLocks noGrp="1"/>
          </p:cNvSpPr>
          <p:nvPr>
            <p:ph type="body" sz="quarter" idx="15"/>
          </p:nvPr>
        </p:nvSpPr>
        <p:spPr>
          <a:xfrm>
            <a:off x="417338" y="742950"/>
            <a:ext cx="8308800" cy="3805453"/>
          </a:xfrm>
        </p:spPr>
        <p:txBody>
          <a:bodyPr lIns="0" tIns="0" rIns="0" bIns="0" anchor="t"/>
          <a:lstStyle/>
          <a:p>
            <a:pPr>
              <a:spcAft>
                <a:spcPts val="400"/>
              </a:spcAft>
              <a:buSzPct val="100000"/>
            </a:pPr>
            <a:r>
              <a:rPr lang="en-US" sz="1400" b="1" dirty="0"/>
              <a:t>June workshop 1): </a:t>
            </a:r>
            <a:r>
              <a:rPr lang="en-US" sz="1400" b="1" dirty="0">
                <a:solidFill>
                  <a:schemeClr val="accent1"/>
                </a:solidFill>
              </a:rPr>
              <a:t>The proposed areas for possible enhancements are quite diverging and wide</a:t>
            </a:r>
          </a:p>
          <a:p>
            <a:pPr marL="285750" indent="-285750">
              <a:spcAft>
                <a:spcPts val="400"/>
              </a:spcAft>
              <a:buSzPct val="100000"/>
              <a:buFont typeface="Arial" panose="020B0604020202020204" pitchFamily="34" charset="0"/>
              <a:buChar char="•"/>
            </a:pPr>
            <a:r>
              <a:rPr lang="en-US" sz="1400" dirty="0"/>
              <a:t>June WS did not reveal an obvious primary candidate or candidates for the WI scope</a:t>
            </a:r>
          </a:p>
          <a:p>
            <a:pPr marL="285750" indent="-285750">
              <a:spcAft>
                <a:spcPts val="400"/>
              </a:spcAft>
              <a:buSzPct val="100000"/>
              <a:buFont typeface="Arial" panose="020B0604020202020204" pitchFamily="34" charset="0"/>
              <a:buChar char="•"/>
            </a:pPr>
            <a:r>
              <a:rPr lang="en-US" sz="1400" dirty="0"/>
              <a:t>Potential objectives that could be considered for the Rel-19 MC Enhancements WI</a:t>
            </a:r>
          </a:p>
          <a:p>
            <a:pPr marL="522900" lvl="1" indent="-342900">
              <a:spcAft>
                <a:spcPts val="400"/>
              </a:spcAft>
              <a:buSzPct val="100000"/>
              <a:buFont typeface="+mj-lt"/>
              <a:buAutoNum type="alphaLcParenR"/>
            </a:pPr>
            <a:r>
              <a:rPr lang="en-US" sz="1400" b="1" dirty="0"/>
              <a:t>Multi-cell scheduling enhancements</a:t>
            </a:r>
            <a:r>
              <a:rPr lang="en-US" sz="1400" dirty="0"/>
              <a:t> (leftovers of Rel-18 multi-cell scheduling objective)</a:t>
            </a:r>
          </a:p>
          <a:p>
            <a:pPr marL="702900" lvl="2" indent="-342900">
              <a:spcAft>
                <a:spcPts val="400"/>
              </a:spcAft>
              <a:buSzPct val="100000"/>
              <a:buFont typeface="Arial" panose="020B0604020202020204" pitchFamily="34" charset="0"/>
              <a:buChar char="•"/>
            </a:pPr>
            <a:r>
              <a:rPr lang="en-US" sz="1400" dirty="0"/>
              <a:t>Allowing cells scheduled by another cell with multi-cell DCI to also self-schedule would make the multi-cell scheduling DCI mode deployable. This would be a straight-forward continuation of the Rel-18 work</a:t>
            </a:r>
          </a:p>
          <a:p>
            <a:pPr marL="522900" lvl="1" indent="-342900">
              <a:spcAft>
                <a:spcPts val="400"/>
              </a:spcAft>
              <a:buSzPct val="100000"/>
              <a:buFont typeface="+mj-lt"/>
              <a:buAutoNum type="alphaLcParenR"/>
            </a:pPr>
            <a:r>
              <a:rPr lang="en-US" sz="1400" b="1" dirty="0"/>
              <a:t>Uplink-only Secondary Cell</a:t>
            </a:r>
          </a:p>
          <a:p>
            <a:pPr marL="702900" lvl="2" indent="-342900">
              <a:spcAft>
                <a:spcPts val="400"/>
              </a:spcAft>
              <a:buSzPct val="100000"/>
              <a:buFont typeface="Arial" panose="020B0604020202020204" pitchFamily="34" charset="0"/>
              <a:buChar char="•"/>
            </a:pPr>
            <a:r>
              <a:rPr lang="en-US" sz="1400" dirty="0"/>
              <a:t>DL-only </a:t>
            </a:r>
            <a:r>
              <a:rPr lang="en-US" sz="1400" dirty="0" err="1"/>
              <a:t>SCell</a:t>
            </a:r>
            <a:r>
              <a:rPr lang="en-US" sz="1400" dirty="0"/>
              <a:t> is The Basic Building Block of carrier aggregation</a:t>
            </a:r>
          </a:p>
          <a:p>
            <a:pPr marL="702900" lvl="2" indent="-342900">
              <a:spcAft>
                <a:spcPts val="400"/>
              </a:spcAft>
              <a:buSzPct val="100000"/>
              <a:buFont typeface="Arial" panose="020B0604020202020204" pitchFamily="34" charset="0"/>
              <a:buChar char="•"/>
            </a:pPr>
            <a:r>
              <a:rPr lang="en-US" sz="1400" dirty="0"/>
              <a:t>UL-only </a:t>
            </a:r>
            <a:r>
              <a:rPr lang="en-US" sz="1400" dirty="0" err="1"/>
              <a:t>SCell</a:t>
            </a:r>
            <a:r>
              <a:rPr lang="en-US" sz="1400" dirty="0"/>
              <a:t> would complete the CA framework and enable flexible DL/UL association</a:t>
            </a:r>
          </a:p>
          <a:p>
            <a:pPr marL="702900" lvl="2" indent="-342900">
              <a:spcAft>
                <a:spcPts val="400"/>
              </a:spcAft>
              <a:buSzPct val="100000"/>
              <a:buFont typeface="Arial" panose="020B0604020202020204" pitchFamily="34" charset="0"/>
              <a:buChar char="•"/>
            </a:pPr>
            <a:endParaRPr lang="en-US" sz="1400" dirty="0"/>
          </a:p>
          <a:p>
            <a:pPr>
              <a:spcAft>
                <a:spcPts val="400"/>
              </a:spcAft>
              <a:buSzPct val="100000"/>
            </a:pPr>
            <a:r>
              <a:rPr lang="en-US" sz="1400" b="1" dirty="0"/>
              <a:t>June workshop 2): </a:t>
            </a:r>
            <a:r>
              <a:rPr lang="en-US" sz="1400" b="1" dirty="0">
                <a:solidFill>
                  <a:schemeClr val="accent1"/>
                </a:solidFill>
              </a:rPr>
              <a:t>Careful examination is necessary in terms of real commercial needs </a:t>
            </a:r>
          </a:p>
          <a:p>
            <a:pPr marL="285750" indent="-285750">
              <a:spcAft>
                <a:spcPts val="400"/>
              </a:spcAft>
              <a:buSzPct val="100000"/>
              <a:buFont typeface="Arial" panose="020B0604020202020204" pitchFamily="34" charset="0"/>
              <a:buChar char="•"/>
            </a:pPr>
            <a:r>
              <a:rPr lang="en-US" sz="1400" dirty="0"/>
              <a:t>Scope fitting to 1 TU allocation for RAN1/RAN4 should be the goal</a:t>
            </a:r>
          </a:p>
          <a:p>
            <a:pPr marL="285750" indent="-285750">
              <a:spcAft>
                <a:spcPts val="400"/>
              </a:spcAft>
              <a:buSzPct val="100000"/>
              <a:buFont typeface="Arial" panose="020B0604020202020204" pitchFamily="34" charset="0"/>
              <a:buChar char="•"/>
            </a:pPr>
            <a:endParaRPr lang="en-US" sz="1400" dirty="0"/>
          </a:p>
          <a:p>
            <a:pPr>
              <a:spcAft>
                <a:spcPts val="400"/>
              </a:spcAft>
              <a:buSzPct val="100000"/>
            </a:pPr>
            <a:r>
              <a:rPr lang="en-US" sz="1400" b="1" dirty="0"/>
              <a:t>Inclusion/Exclusion of this WI to R19 needs to be considered together with all other WI candidates</a:t>
            </a:r>
          </a:p>
        </p:txBody>
      </p:sp>
      <p:sp>
        <p:nvSpPr>
          <p:cNvPr id="3" name="Footer Placeholder 2">
            <a:extLst>
              <a:ext uri="{FF2B5EF4-FFF2-40B4-BE49-F238E27FC236}">
                <a16:creationId xmlns:a16="http://schemas.microsoft.com/office/drawing/2014/main" id="{27E9E5D2-FCE2-A417-7E4D-055C1F736282}"/>
              </a:ext>
            </a:extLst>
          </p:cNvPr>
          <p:cNvSpPr>
            <a:spLocks noGrp="1"/>
          </p:cNvSpPr>
          <p:nvPr>
            <p:ph type="ftr" sz="quarter" idx="3"/>
          </p:nvPr>
        </p:nvSpPr>
        <p:spPr/>
        <p:txBody>
          <a:bodyPr/>
          <a:lstStyle/>
          <a:p>
            <a:r>
              <a:rPr lang="en-US"/>
              <a:t>Nokia Public</a:t>
            </a:r>
          </a:p>
        </p:txBody>
      </p:sp>
    </p:spTree>
    <p:extLst>
      <p:ext uri="{BB962C8B-B14F-4D97-AF65-F5344CB8AC3E}">
        <p14:creationId xmlns:p14="http://schemas.microsoft.com/office/powerpoint/2010/main" val="174073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2" ma:contentTypeDescription="Create a new document." ma:contentTypeScope="" ma:versionID="a831640d46a469351dc7c9f26d974c7b">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23eae2dbd49f13176fff34340b89a4d7"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5AIRPNAIUNRU-1916262822-2674</_dlc_DocId>
    <_dlc_DocIdUrl xmlns="71c5aaf6-e6ce-465b-b873-5148d2a4c105">
      <Url>https://nokia.sharepoint.com/sites/c5g/_layouts/15/DocIdRedir.aspx?ID=5AIRPNAIUNRU-1916262822-2674</Url>
      <Description>5AIRPNAIUNRU-1916262822-2674</Description>
    </_dlc_DocIdUrl>
  </documentManagement>
</p:properties>
</file>

<file path=customXml/itemProps1.xml><?xml version="1.0" encoding="utf-8"?>
<ds:datastoreItem xmlns:ds="http://schemas.openxmlformats.org/officeDocument/2006/customXml" ds:itemID="{438A6303-8387-479D-96CC-0A45B50123B4}">
  <ds:schemaRefs>
    <ds:schemaRef ds:uri="Microsoft.SharePoint.Taxonomy.ContentTypeSync"/>
  </ds:schemaRefs>
</ds:datastoreItem>
</file>

<file path=customXml/itemProps2.xml><?xml version="1.0" encoding="utf-8"?>
<ds:datastoreItem xmlns:ds="http://schemas.openxmlformats.org/officeDocument/2006/customXml" ds:itemID="{5CD14A3B-A5BE-4B46-9017-6460DF071EAE}">
  <ds:schemaRefs>
    <ds:schemaRef ds:uri="3b34c8f0-1ef5-4d1e-bb66-517ce7fe7356"/>
    <ds:schemaRef ds:uri="610ccbe2-d8cc-4d3a-b40d-a16ab8d3b403"/>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D08B932-C052-4FF8-BEF1-5A00252B255C}">
  <ds:schemaRefs>
    <ds:schemaRef ds:uri="http://schemas.microsoft.com/sharepoint/events"/>
  </ds:schemaRefs>
</ds:datastoreItem>
</file>

<file path=customXml/itemProps4.xml><?xml version="1.0" encoding="utf-8"?>
<ds:datastoreItem xmlns:ds="http://schemas.openxmlformats.org/officeDocument/2006/customXml" ds:itemID="{D5E462D1-5CF9-4D72-A078-AF08B6564B13}">
  <ds:schemaRefs>
    <ds:schemaRef ds:uri="http://schemas.microsoft.com/sharepoint/v3/contenttype/forms"/>
  </ds:schemaRefs>
</ds:datastoreItem>
</file>

<file path=customXml/itemProps5.xml><?xml version="1.0" encoding="utf-8"?>
<ds:datastoreItem xmlns:ds="http://schemas.openxmlformats.org/officeDocument/2006/customXml" ds:itemID="{29F34A3B-01BA-4606-87DA-3E7B0B064FD5}">
  <ds:schemaRefs>
    <ds:schemaRef ds:uri="http://schemas.microsoft.com/office/2006/metadata/properties"/>
    <ds:schemaRef ds:uri="http://schemas.microsoft.com/office/infopath/2007/PartnerControls"/>
    <ds:schemaRef ds:uri="http://schemas.microsoft.com/office/2006/documentManagement/types"/>
    <ds:schemaRef ds:uri="http://purl.org/dc/terms/"/>
    <ds:schemaRef ds:uri="610ccbe2-d8cc-4d3a-b40d-a16ab8d3b403"/>
    <ds:schemaRef ds:uri="http://schemas.openxmlformats.org/package/2006/metadata/core-properties"/>
    <ds:schemaRef ds:uri="http://www.w3.org/XML/1998/namespace"/>
    <ds:schemaRef ds:uri="71c5aaf6-e6ce-465b-b873-5148d2a4c105"/>
    <ds:schemaRef ds:uri="3b34c8f0-1ef5-4d1e-bb66-517ce7fe7356"/>
    <ds:schemaRef ds:uri="http://purl.org/dc/dcmitype/"/>
    <ds:schemaRef ds:uri="http://purl.org/dc/elements/1.1/"/>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583</Words>
  <Application>Microsoft Office PowerPoint</Application>
  <PresentationFormat>On-screen Show (16:9)</PresentationFormat>
  <Paragraphs>49</Paragraphs>
  <Slides>4</Slides>
  <Notes>0</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4</vt:i4>
      </vt:variant>
    </vt:vector>
  </HeadingPairs>
  <TitlesOfParts>
    <vt:vector size="17" baseType="lpstr">
      <vt:lpstr>Arial</vt:lpstr>
      <vt:lpstr>Calibri</vt:lpstr>
      <vt:lpstr>Courier New</vt:lpstr>
      <vt:lpstr>Nokia Pure Headline Light</vt:lpstr>
      <vt:lpstr>Nokia Pure Headline Ultra Light</vt:lpstr>
      <vt:lpstr>Nokia Pure Text</vt:lpstr>
      <vt:lpstr>Nokia Pure Text Light</vt:lpstr>
      <vt:lpstr>Symbol</vt:lpstr>
      <vt:lpstr>Times New Roman</vt:lpstr>
      <vt:lpstr>1. Master</vt:lpstr>
      <vt:lpstr>1. White master</vt:lpstr>
      <vt:lpstr>2_Nokia White Master with headline</vt:lpstr>
      <vt:lpstr>think-cell Slide</vt:lpstr>
      <vt:lpstr>On Multi-Carrier Enhancements in Rel-19</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Antti Toskala (Nokia)</dc:creator>
  <cp:lastModifiedBy>Antti Toskala (Nokia)</cp:lastModifiedBy>
  <cp:revision>2</cp:revision>
  <dcterms:created xsi:type="dcterms:W3CDTF">2023-02-07T12:57:47Z</dcterms:created>
  <dcterms:modified xsi:type="dcterms:W3CDTF">2023-09-04T17:39:52Z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3724aac3-6bd0-4af0-a269-00d1ea9e928b</vt:lpwstr>
  </property>
  <property fmtid="{D5CDD505-2E9C-101B-9397-08002B2CF9AE}" pid="11" name="MediaServiceImageTags">
    <vt:lpwstr/>
  </property>
</Properties>
</file>