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87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</p:sldIdLst>
  <p:sldSz cx="11431588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>
          <p15:clr>
            <a:srgbClr val="A4A3A4"/>
          </p15:clr>
        </p15:guide>
        <p15:guide id="2" pos="360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B6B"/>
    <a:srgbClr val="E46C0A"/>
    <a:srgbClr val="A50034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94140" autoAdjust="0"/>
  </p:normalViewPr>
  <p:slideViewPr>
    <p:cSldViewPr>
      <p:cViewPr varScale="1">
        <p:scale>
          <a:sx n="78" d="100"/>
          <a:sy n="78" d="100"/>
        </p:scale>
        <p:origin x="68" y="100"/>
      </p:cViewPr>
      <p:guideLst>
        <p:guide orient="horz" pos="2700"/>
        <p:guide pos="36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>
        <p:scale>
          <a:sx n="150" d="100"/>
          <a:sy n="150" d="100"/>
        </p:scale>
        <p:origin x="2460" y="-172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2023-08-31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249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248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7831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4902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992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9928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8360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87668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303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63266" y="2918098"/>
            <a:ext cx="9716850" cy="2374557"/>
          </a:xfrm>
          <a:solidFill>
            <a:srgbClr val="FFFEF7"/>
          </a:solidFill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905000" y="2091890"/>
            <a:ext cx="8002112" cy="655489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3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4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8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69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9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86" y="251151"/>
            <a:ext cx="997120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5175794" y="-5175792"/>
            <a:ext cx="1080000" cy="11431588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80268"/>
            <a:ext cx="10288588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3017" y="5508627"/>
            <a:ext cx="971685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3017" y="3633392"/>
            <a:ext cx="971685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RAN#101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Bangalore, India, September 11- 15, 2023</a:t>
            </a: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832642" y="4934322"/>
            <a:ext cx="9793088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32642" y="4862314"/>
            <a:ext cx="9793088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4060522" y="5506971"/>
            <a:ext cx="333155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2023-08-31</a:t>
            </a:fld>
            <a:endParaRPr lang="ko-KR" altLang="en-US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14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6982" b="10184"/>
          <a:stretch/>
        </p:blipFill>
        <p:spPr bwMode="auto">
          <a:xfrm>
            <a:off x="4432806" y="5562925"/>
            <a:ext cx="428940" cy="43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06115A88-0949-3770-2FFE-F9278C1C2F84}"/>
              </a:ext>
            </a:extLst>
          </p:cNvPr>
          <p:cNvSpPr/>
          <p:nvPr userDrawn="1"/>
        </p:nvSpPr>
        <p:spPr>
          <a:xfrm>
            <a:off x="8380090" y="23660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RP-231736</a:t>
            </a:r>
          </a:p>
        </p:txBody>
      </p:sp>
    </p:spTree>
    <p:extLst>
      <p:ext uri="{BB962C8B-B14F-4D97-AF65-F5344CB8AC3E}">
        <p14:creationId xmlns:p14="http://schemas.microsoft.com/office/powerpoint/2010/main" val="412433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571500" y="342900"/>
            <a:ext cx="10288588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571500" y="1549946"/>
            <a:ext cx="1028858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71500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5250" y="7945438"/>
            <a:ext cx="3621088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193088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531218" y="3422154"/>
            <a:ext cx="10369152" cy="1798493"/>
          </a:xfrm>
        </p:spPr>
        <p:txBody>
          <a:bodyPr/>
          <a:lstStyle/>
          <a:p>
            <a:r>
              <a:rPr lang="en-US" altLang="ko-KR" dirty="0"/>
              <a:t>Proposals on Rel-19 RAN4-led SI/WI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7189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60000" y="37778"/>
            <a:ext cx="11071588" cy="970214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en-US" altLang="ko-KR" sz="4000" dirty="0"/>
              <a:t>RRM Enhancement in FR2: Inter-band CA CBM</a:t>
            </a:r>
            <a:endParaRPr lang="ko-KR" altLang="en-US" sz="4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60000" y="1333922"/>
            <a:ext cx="10684386" cy="6912768"/>
          </a:xfrm>
        </p:spPr>
        <p:txBody>
          <a:bodyPr>
            <a:normAutofit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RAN4 only considered RRM requirements based on IBM (independent beam management) in inter-band CA</a:t>
            </a:r>
          </a:p>
          <a:p>
            <a:pPr lvl="1"/>
            <a:r>
              <a:rPr lang="en-US" altLang="ko-KR" dirty="0"/>
              <a:t>CBM based inter-banc CA related RRM works for FR2-1 was dropped due to no RF requirements of CBM based inter-band CA even though discussing CBM based UE in earlier release.</a:t>
            </a:r>
          </a:p>
          <a:p>
            <a:pPr lvl="3"/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Specify RRM requirements in inter-band CA based on CBM for FR2-1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0" y="0"/>
            <a:ext cx="360000" cy="1080000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ko-KR" dirty="0"/>
              <a:t>Annex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524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109786"/>
            <a:ext cx="10288588" cy="970214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en-US" altLang="ko-KR" dirty="0"/>
              <a:t>Measurement Gap Enhancement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60000" y="1333922"/>
            <a:ext cx="10684386" cy="6912768"/>
          </a:xfrm>
        </p:spPr>
        <p:txBody>
          <a:bodyPr>
            <a:normAutofit lnSpcReduction="10000"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Maximum 2 MGs are supported for UE not supporting per-FR gap and for UE supporting per-FR gap.</a:t>
            </a:r>
          </a:p>
          <a:p>
            <a:pPr lvl="1"/>
            <a:r>
              <a:rPr lang="en-US" altLang="ko-KR" dirty="0"/>
              <a:t>For Dual-Connectivity mode, it is not efficient in aspect of measurement period due to MG sharing between PCell and PSCell.</a:t>
            </a:r>
          </a:p>
          <a:p>
            <a:pPr lvl="2"/>
            <a:r>
              <a:rPr lang="en-US" altLang="ko-KR" dirty="0"/>
              <a:t>In EN-DC</a:t>
            </a:r>
          </a:p>
          <a:p>
            <a:pPr lvl="3"/>
            <a:r>
              <a:rPr lang="en-US" altLang="ko-KR" dirty="0"/>
              <a:t>per-UE gap and FR1 gap are configured by MN</a:t>
            </a:r>
          </a:p>
          <a:p>
            <a:pPr lvl="3"/>
            <a:r>
              <a:rPr lang="en-US" altLang="ko-KR" dirty="0"/>
              <a:t>FR2 gap is configured by SN</a:t>
            </a:r>
          </a:p>
          <a:p>
            <a:pPr lvl="2"/>
            <a:r>
              <a:rPr lang="en-US" altLang="ko-KR" dirty="0"/>
              <a:t>In NE-DC and NR-DC</a:t>
            </a:r>
          </a:p>
          <a:p>
            <a:pPr lvl="3"/>
            <a:r>
              <a:rPr lang="en-US" altLang="ko-KR" dirty="0"/>
              <a:t>per-UE gap, FR1 gap, and FR2 gap are configured by MN</a:t>
            </a:r>
          </a:p>
          <a:p>
            <a:pPr lvl="1"/>
            <a:r>
              <a:rPr lang="en-US" altLang="ko-KR" dirty="0"/>
              <a:t>Multiple types of measurement gap would be impact on throughput. Further consideration for overhead reduction of multiple types of measurement gap configuration should be studied.</a:t>
            </a:r>
          </a:p>
          <a:p>
            <a:pPr lvl="1"/>
            <a:r>
              <a:rPr lang="en-US" altLang="ko-KR" dirty="0"/>
              <a:t>Leftover issues in Rel-18</a:t>
            </a:r>
          </a:p>
          <a:p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Study and specify RRM requirements related to the concurrent MG configured independently per PCell and PSCell in DC mode</a:t>
            </a:r>
          </a:p>
          <a:p>
            <a:pPr lvl="1"/>
            <a:r>
              <a:rPr lang="en-US" altLang="ko-KR" dirty="0"/>
              <a:t>Study and specify RRM requirements to reduce measurement gap overhead by multiple types of measurement gap configuration</a:t>
            </a:r>
          </a:p>
          <a:p>
            <a:pPr lvl="1"/>
            <a:r>
              <a:rPr lang="en-US" altLang="ko-KR" dirty="0"/>
              <a:t>Leftover issues in Rel-18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0" y="0"/>
            <a:ext cx="360000" cy="1080000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ko-KR" dirty="0"/>
              <a:t>Annex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8196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178" y="80268"/>
            <a:ext cx="11017224" cy="919014"/>
          </a:xfrm>
        </p:spPr>
        <p:txBody>
          <a:bodyPr/>
          <a:lstStyle/>
          <a:p>
            <a:r>
              <a:rPr lang="en-US" altLang="ko-KR" sz="4000" dirty="0"/>
              <a:t>Topics on RF Enhancement</a:t>
            </a:r>
            <a:endParaRPr lang="ko-KR" altLang="en-US" sz="40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67A6"/>
                </a:solidFill>
              </a:rPr>
              <a:t>Further RF enhancement for sidelink </a:t>
            </a:r>
          </a:p>
          <a:p>
            <a:pPr lvl="1"/>
            <a:r>
              <a:rPr lang="en-US" altLang="ko-KR" dirty="0"/>
              <a:t>PC3 SL-U</a:t>
            </a:r>
          </a:p>
          <a:p>
            <a:pPr lvl="1"/>
            <a:r>
              <a:rPr lang="en-US" altLang="ko-KR" dirty="0"/>
              <a:t>Intra-band con-current operation of NR-U and SL-U @ Un-licensed band </a:t>
            </a:r>
          </a:p>
          <a:p>
            <a:pPr lvl="1"/>
            <a:r>
              <a:rPr lang="en-US" altLang="ko-KR" dirty="0"/>
              <a:t>3Tx for inter-band con-current operation w/ </a:t>
            </a:r>
            <a:r>
              <a:rPr lang="en-US" altLang="ko-KR" dirty="0" err="1"/>
              <a:t>sidelink</a:t>
            </a:r>
            <a:r>
              <a:rPr lang="en-US" altLang="ko-KR" dirty="0"/>
              <a:t> </a:t>
            </a:r>
          </a:p>
          <a:p>
            <a:pPr lvl="1"/>
            <a:r>
              <a:rPr lang="en-US" altLang="ko-KR" dirty="0"/>
              <a:t>4Tx for </a:t>
            </a:r>
            <a:r>
              <a:rPr lang="en-US" altLang="ko-KR" dirty="0" err="1"/>
              <a:t>sidelink</a:t>
            </a:r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>
                <a:solidFill>
                  <a:srgbClr val="0067A6"/>
                </a:solidFill>
              </a:rPr>
              <a:t>FR2 RF enhancement</a:t>
            </a:r>
          </a:p>
          <a:p>
            <a:pPr lvl="1"/>
            <a:r>
              <a:rPr lang="en-US" altLang="ko-KR" dirty="0"/>
              <a:t>Inter-band UL CA in FR2-1 based on CBM</a:t>
            </a:r>
          </a:p>
          <a:p>
            <a:pPr lvl="1"/>
            <a:r>
              <a:rPr lang="en-US" altLang="ko-KR" dirty="0"/>
              <a:t>UL256QAM for frequency &gt; 45GHz FR2-1</a:t>
            </a:r>
          </a:p>
          <a:p>
            <a:pPr lvl="2"/>
            <a:endParaRPr lang="en-US" altLang="ko-KR" dirty="0">
              <a:solidFill>
                <a:srgbClr val="0067A6"/>
              </a:solidFill>
            </a:endParaRPr>
          </a:p>
          <a:p>
            <a:r>
              <a:rPr lang="en-US" altLang="ko-KR" dirty="0">
                <a:solidFill>
                  <a:srgbClr val="0067A6"/>
                </a:solidFill>
              </a:rPr>
              <a:t>New frequency range </a:t>
            </a:r>
          </a:p>
          <a:p>
            <a:pPr lvl="1"/>
            <a:r>
              <a:rPr lang="en-US" altLang="ko-KR" dirty="0"/>
              <a:t>Study feasibility on the upper-mid band (e.g., 7-24GHz frequency range)</a:t>
            </a:r>
          </a:p>
          <a:p>
            <a:pPr lvl="1"/>
            <a:r>
              <a:rPr lang="en-US" altLang="ko-KR" dirty="0"/>
              <a:t>Study feasibility of sub-THz frequency (e.g., 100-275GHz frequency range)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14948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Topics on RRM Enhancement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srgbClr val="0067A6"/>
                </a:solidFill>
              </a:rPr>
              <a:t>RRM Enhancement in</a:t>
            </a:r>
            <a:r>
              <a:rPr lang="ko-KR" altLang="en-US" dirty="0">
                <a:solidFill>
                  <a:srgbClr val="0067A6"/>
                </a:solidFill>
              </a:rPr>
              <a:t> </a:t>
            </a:r>
            <a:r>
              <a:rPr lang="en-US" altLang="ko-KR" dirty="0">
                <a:solidFill>
                  <a:srgbClr val="0067A6"/>
                </a:solidFill>
              </a:rPr>
              <a:t>FR2</a:t>
            </a:r>
          </a:p>
          <a:p>
            <a:pPr lvl="1"/>
            <a:r>
              <a:rPr lang="en-US" altLang="ko-KR" dirty="0"/>
              <a:t>RRM requirement enhancement with multi-Rx activation in FR2</a:t>
            </a:r>
          </a:p>
          <a:p>
            <a:pPr lvl="2"/>
            <a:r>
              <a:rPr lang="en-US" altLang="ko-KR" dirty="0"/>
              <a:t>RRM requirements for Inter-cell based </a:t>
            </a:r>
            <a:r>
              <a:rPr lang="en-US" altLang="ko-KR" dirty="0" err="1"/>
              <a:t>mTRP</a:t>
            </a:r>
            <a:r>
              <a:rPr lang="en-US" altLang="ko-KR" dirty="0"/>
              <a:t> scenario</a:t>
            </a:r>
          </a:p>
          <a:p>
            <a:pPr lvl="2"/>
            <a:r>
              <a:rPr lang="en-US" altLang="ko-KR" dirty="0"/>
              <a:t>RRM requirements for non-</a:t>
            </a:r>
            <a:r>
              <a:rPr lang="en-US" altLang="ko-KR" dirty="0" err="1"/>
              <a:t>mTRP</a:t>
            </a:r>
            <a:r>
              <a:rPr lang="en-US" altLang="ko-KR" dirty="0"/>
              <a:t> scenario</a:t>
            </a:r>
          </a:p>
          <a:p>
            <a:pPr lvl="1"/>
            <a:r>
              <a:rPr lang="en-US" altLang="ko-KR" dirty="0"/>
              <a:t>RRM requirements in inter-band CA based on CBM</a:t>
            </a:r>
          </a:p>
          <a:p>
            <a:endParaRPr lang="en-US" altLang="ko-KR" dirty="0">
              <a:solidFill>
                <a:srgbClr val="0067A6"/>
              </a:solidFill>
            </a:endParaRPr>
          </a:p>
          <a:p>
            <a:r>
              <a:rPr lang="en-US" altLang="ko-KR" dirty="0">
                <a:solidFill>
                  <a:srgbClr val="0067A6"/>
                </a:solidFill>
              </a:rPr>
              <a:t>Measurement Gap Enhancement</a:t>
            </a:r>
          </a:p>
          <a:p>
            <a:pPr lvl="1"/>
            <a:r>
              <a:rPr lang="en-US" altLang="ko-KR" dirty="0"/>
              <a:t>Independent measurement gap configuration for DC (PCell and PSCell)</a:t>
            </a:r>
          </a:p>
          <a:p>
            <a:pPr lvl="2"/>
            <a:r>
              <a:rPr lang="en-US" altLang="ko-KR" dirty="0"/>
              <a:t>EN-DC, NE-DC, NR-DC scenario for FR1 and FR2</a:t>
            </a:r>
          </a:p>
          <a:p>
            <a:pPr lvl="1"/>
            <a:r>
              <a:rPr lang="en-US" altLang="ko-KR" dirty="0"/>
              <a:t>Overhead reduction for multiple types of  measurement gap</a:t>
            </a:r>
          </a:p>
          <a:p>
            <a:pPr lvl="1"/>
            <a:r>
              <a:rPr lang="en-US" altLang="ko-KR" dirty="0"/>
              <a:t>Leftover issues for Rel-18 NR_MG_enh2</a:t>
            </a:r>
          </a:p>
          <a:p>
            <a:pPr lvl="1"/>
            <a:endParaRPr lang="en-US" altLang="ko-KR" dirty="0"/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225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109786"/>
            <a:ext cx="10288588" cy="970214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en-US" altLang="ko-KR" dirty="0"/>
              <a:t>Further RF enhancement for </a:t>
            </a:r>
            <a:r>
              <a:rPr lang="en-US" altLang="ko-KR" dirty="0" err="1"/>
              <a:t>sidelink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60000" y="1333922"/>
            <a:ext cx="10684386" cy="6912768"/>
          </a:xfrm>
        </p:spPr>
        <p:txBody>
          <a:bodyPr>
            <a:normAutofit fontScale="85000" lnSpcReduction="10000"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PC3 SL-U</a:t>
            </a:r>
          </a:p>
          <a:p>
            <a:pPr lvl="2"/>
            <a:r>
              <a:rPr lang="en-US" altLang="ko-KR" dirty="0"/>
              <a:t>In Rel-18, due to lack of time, only power class 5 is specified in SL-U. </a:t>
            </a:r>
          </a:p>
          <a:p>
            <a:pPr lvl="2"/>
            <a:r>
              <a:rPr lang="en-US" altLang="ko-KR" dirty="0"/>
              <a:t>PC3 SL-U is agreed to be specified in future release.</a:t>
            </a:r>
          </a:p>
          <a:p>
            <a:pPr lvl="1"/>
            <a:r>
              <a:rPr lang="en-US" altLang="ko-KR" dirty="0"/>
              <a:t>Intra-band con-current operation of NR-U and SL-U @ Un-licensed band </a:t>
            </a:r>
          </a:p>
          <a:p>
            <a:pPr lvl="2"/>
            <a:r>
              <a:rPr lang="en-US" altLang="ko-KR" dirty="0"/>
              <a:t>In Rel-18, NR-U has been specified and SL-U is being specified in un-licensed band (n46, n96, n102)</a:t>
            </a:r>
          </a:p>
          <a:p>
            <a:pPr lvl="3"/>
            <a:r>
              <a:rPr lang="en-US" altLang="ko-KR" dirty="0"/>
              <a:t>NR-U : PC3(Rel-18), PC5(Rel-17)</a:t>
            </a:r>
          </a:p>
          <a:p>
            <a:pPr lvl="3"/>
            <a:r>
              <a:rPr lang="en-US" altLang="ko-KR" dirty="0"/>
              <a:t>SL-U : PC5</a:t>
            </a:r>
          </a:p>
          <a:p>
            <a:pPr lvl="2"/>
            <a:r>
              <a:rPr lang="en-US" altLang="ko-KR" dirty="0"/>
              <a:t>In Rel-17, NR V2X intra-band con-current operation on a licensed band was specified.</a:t>
            </a:r>
          </a:p>
          <a:p>
            <a:pPr lvl="2"/>
            <a:r>
              <a:rPr lang="en-US" altLang="ko-KR" dirty="0"/>
              <a:t>On a un-licensed band, SL-U con-current operation with NR-U needs to be specified.</a:t>
            </a:r>
          </a:p>
          <a:p>
            <a:pPr lvl="2"/>
            <a:r>
              <a:rPr lang="en-US" altLang="ko-KR" dirty="0"/>
              <a:t>This could be discussed under spectrum work item.</a:t>
            </a:r>
          </a:p>
          <a:p>
            <a:pPr lvl="1"/>
            <a:r>
              <a:rPr lang="en-US" altLang="ko-KR" dirty="0"/>
              <a:t>3Tx for inter-band SL con-current operation</a:t>
            </a:r>
          </a:p>
          <a:p>
            <a:pPr lvl="2"/>
            <a:r>
              <a:rPr lang="en-US" altLang="ko-KR" dirty="0"/>
              <a:t>In Rel-18, 3Tx with two bands for inter-band UL CA or EN-DC is being specified for high power UE, such as power class 2 and  1.5</a:t>
            </a:r>
          </a:p>
          <a:p>
            <a:pPr lvl="3"/>
            <a:r>
              <a:rPr lang="en-US" altLang="ko-KR" dirty="0"/>
              <a:t>PC3 FDD(1Tx) + PC3/PC2 TDD(2Tx)</a:t>
            </a:r>
          </a:p>
          <a:p>
            <a:pPr lvl="3"/>
            <a:r>
              <a:rPr lang="en-US" altLang="ko-KR" dirty="0"/>
              <a:t>PC3 TDD(1Tx) + PC2 TDD(2Tx)</a:t>
            </a:r>
          </a:p>
          <a:p>
            <a:pPr lvl="3"/>
            <a:r>
              <a:rPr lang="en-US" altLang="ko-KR" dirty="0"/>
              <a:t>PC3 FDD(1Tx) + PC1.5 TDD(2Tx)</a:t>
            </a:r>
          </a:p>
          <a:p>
            <a:pPr lvl="2"/>
            <a:r>
              <a:rPr lang="en-US" altLang="ko-KR" dirty="0"/>
              <a:t>The existing requirements of inter-band SL con-current operation were specified as follows with limitation of PC3 on </a:t>
            </a:r>
            <a:r>
              <a:rPr lang="en-US" altLang="ko-KR" dirty="0" err="1"/>
              <a:t>Uu</a:t>
            </a:r>
            <a:r>
              <a:rPr lang="en-US" altLang="ko-KR" dirty="0"/>
              <a:t>.</a:t>
            </a:r>
          </a:p>
          <a:p>
            <a:pPr lvl="3"/>
            <a:r>
              <a:rPr lang="en-US" altLang="ko-KR" dirty="0"/>
              <a:t>PC3 FDD/TDD NR (1Tx) + PC3 TDD NR SL(1Tx)</a:t>
            </a:r>
          </a:p>
          <a:p>
            <a:pPr lvl="2"/>
            <a:r>
              <a:rPr lang="en-US" altLang="ko-KR" dirty="0"/>
              <a:t>3Tx with two band for inter-band SL con-current operation needs to be specified</a:t>
            </a:r>
          </a:p>
          <a:p>
            <a:pPr lvl="1"/>
            <a:r>
              <a:rPr lang="en-US" altLang="ko-KR" dirty="0"/>
              <a:t>4Tx for SL</a:t>
            </a:r>
          </a:p>
          <a:p>
            <a:pPr lvl="2"/>
            <a:r>
              <a:rPr lang="en-US" altLang="ko-KR" dirty="0"/>
              <a:t>In Rel-18, 4Tx RF requirements is being specified for high power UE, </a:t>
            </a:r>
            <a:r>
              <a:rPr lang="en-US" altLang="ko-KR" dirty="0" err="1"/>
              <a:t>i.e</a:t>
            </a:r>
            <a:r>
              <a:rPr lang="en-US" altLang="ko-KR" dirty="0"/>
              <a:t>, power class 1.5</a:t>
            </a:r>
          </a:p>
          <a:p>
            <a:pPr lvl="2"/>
            <a:r>
              <a:rPr lang="en-US" altLang="ko-KR" dirty="0"/>
              <a:t>The existing SL requirements were specified with power class 3 and power class 2.</a:t>
            </a:r>
          </a:p>
          <a:p>
            <a:pPr lvl="3"/>
            <a:r>
              <a:rPr lang="en-US" altLang="ko-KR" dirty="0"/>
              <a:t>To enhance SL communication range, the higher power class is required.</a:t>
            </a:r>
          </a:p>
          <a:p>
            <a:pPr lvl="2"/>
            <a:r>
              <a:rPr lang="en-US" altLang="ko-KR" dirty="0"/>
              <a:t>Power class 1.5 can be implemented by 4Tx (4x23dBm)</a:t>
            </a:r>
          </a:p>
          <a:p>
            <a:pPr lvl="2"/>
            <a:endParaRPr lang="en-US" altLang="ko-KR" dirty="0"/>
          </a:p>
        </p:txBody>
      </p:sp>
      <p:sp>
        <p:nvSpPr>
          <p:cNvPr id="4" name="직사각형 3"/>
          <p:cNvSpPr/>
          <p:nvPr/>
        </p:nvSpPr>
        <p:spPr>
          <a:xfrm>
            <a:off x="0" y="0"/>
            <a:ext cx="360000" cy="1080000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ko-KR" dirty="0"/>
              <a:t>Annex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0326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109786"/>
            <a:ext cx="10288588" cy="970214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en-US" altLang="ko-KR" dirty="0"/>
              <a:t>Further RF enhancement for </a:t>
            </a:r>
            <a:r>
              <a:rPr lang="en-US" altLang="ko-KR" dirty="0" err="1"/>
              <a:t>sidelink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60000" y="1333922"/>
            <a:ext cx="10684386" cy="6912768"/>
          </a:xfrm>
        </p:spPr>
        <p:txBody>
          <a:bodyPr/>
          <a:lstStyle/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PC3 SL-U</a:t>
            </a:r>
          </a:p>
          <a:p>
            <a:pPr lvl="2"/>
            <a:r>
              <a:rPr lang="en-US" altLang="ko-KR" dirty="0"/>
              <a:t>Specify PC3 SL-U RF requirements.</a:t>
            </a:r>
          </a:p>
          <a:p>
            <a:pPr lvl="1"/>
            <a:r>
              <a:rPr lang="en-US" altLang="ko-KR" dirty="0"/>
              <a:t>Intra-band con-current operation of NR-U and SL-U @ Un-licensed band </a:t>
            </a:r>
          </a:p>
          <a:p>
            <a:pPr lvl="2"/>
            <a:r>
              <a:rPr lang="en-US" altLang="ko-KR" dirty="0"/>
              <a:t>Specify RF requirements for SL-U intra-band con-current operation with NR-U on  un-licensed band (n46, n96, n102)</a:t>
            </a:r>
          </a:p>
          <a:p>
            <a:pPr lvl="3"/>
            <a:r>
              <a:rPr lang="en-US" altLang="ko-KR" dirty="0"/>
              <a:t>PC5 NR-U + PC5 SL-U </a:t>
            </a:r>
          </a:p>
          <a:p>
            <a:pPr lvl="3"/>
            <a:r>
              <a:rPr lang="en-US" altLang="ko-KR" dirty="0"/>
              <a:t>PC3 NR-U + PC5 SL-U </a:t>
            </a:r>
          </a:p>
          <a:p>
            <a:pPr lvl="3"/>
            <a:r>
              <a:rPr lang="en-US" altLang="ko-KR" dirty="0"/>
              <a:t>PC5 NR-U + PC3 SL-U</a:t>
            </a:r>
            <a:endParaRPr lang="en-US" altLang="ko-KR" baseline="30000" dirty="0"/>
          </a:p>
          <a:p>
            <a:pPr lvl="3"/>
            <a:r>
              <a:rPr lang="en-US" altLang="ko-KR" dirty="0"/>
              <a:t>PC3 NR-U + PC3 SL-U</a:t>
            </a:r>
          </a:p>
          <a:p>
            <a:pPr lvl="1"/>
            <a:r>
              <a:rPr lang="en-US" altLang="ko-KR" dirty="0"/>
              <a:t>3Tx for inter-band SL con-current operation</a:t>
            </a:r>
          </a:p>
          <a:p>
            <a:pPr lvl="2"/>
            <a:r>
              <a:rPr lang="en-US" altLang="ko-KR" dirty="0"/>
              <a:t>Study and specify RF requirements for inter-band SL con-current operation with 3Tx for two band as follows</a:t>
            </a:r>
          </a:p>
          <a:p>
            <a:pPr lvl="3"/>
            <a:r>
              <a:rPr lang="en-US" altLang="ko-KR" dirty="0"/>
              <a:t>PC3 TDD NR (2Tx, UL MIMO) + PC3 TDD NR SL(1Tx)</a:t>
            </a:r>
          </a:p>
          <a:p>
            <a:pPr lvl="3"/>
            <a:r>
              <a:rPr lang="en-US" altLang="ko-KR" dirty="0"/>
              <a:t>PC2 TDD NR (2Tx, UL MIMO and </a:t>
            </a:r>
            <a:r>
              <a:rPr lang="en-US" altLang="ko-KR" dirty="0" err="1"/>
              <a:t>TxD</a:t>
            </a:r>
            <a:r>
              <a:rPr lang="en-US" altLang="ko-KR" dirty="0"/>
              <a:t>) + PC3 TDD NR SL(1Tx)</a:t>
            </a:r>
          </a:p>
          <a:p>
            <a:pPr lvl="3"/>
            <a:r>
              <a:rPr lang="en-US" altLang="ko-KR" dirty="0"/>
              <a:t>PC3 TDD NR (1Tx) + PC2 TDD NR SL(2Tx, UL MIMO)</a:t>
            </a:r>
          </a:p>
          <a:p>
            <a:pPr lvl="3"/>
            <a:r>
              <a:rPr lang="en-US" altLang="ko-KR" dirty="0"/>
              <a:t>PC3 FDD NR (1Tx) + PC3 TDD NR SL(2Tx, UL MIMO)</a:t>
            </a:r>
          </a:p>
          <a:p>
            <a:pPr lvl="3"/>
            <a:r>
              <a:rPr lang="en-US" altLang="ko-KR" dirty="0"/>
              <a:t>PC3 FDD NR (1Tx) + PC2 TDD NR SL(2Tx, UL MIMO and </a:t>
            </a:r>
            <a:r>
              <a:rPr lang="en-US" altLang="ko-KR" dirty="0" err="1"/>
              <a:t>TxD</a:t>
            </a:r>
            <a:r>
              <a:rPr lang="en-US" altLang="ko-KR" dirty="0"/>
              <a:t>)</a:t>
            </a:r>
          </a:p>
          <a:p>
            <a:pPr lvl="1"/>
            <a:r>
              <a:rPr lang="en-US" altLang="ko-KR" dirty="0"/>
              <a:t>4Tx for SL</a:t>
            </a:r>
          </a:p>
          <a:p>
            <a:pPr lvl="2"/>
            <a:r>
              <a:rPr lang="en-US" altLang="ko-KR" dirty="0"/>
              <a:t>Study and specify UE RF requirements for 4Tx SL</a:t>
            </a:r>
          </a:p>
          <a:p>
            <a:pPr lvl="2"/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직사각형 3"/>
          <p:cNvSpPr/>
          <p:nvPr/>
        </p:nvSpPr>
        <p:spPr>
          <a:xfrm>
            <a:off x="0" y="0"/>
            <a:ext cx="360000" cy="1080000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ko-KR" dirty="0"/>
              <a:t>Annex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4768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109786"/>
            <a:ext cx="10288588" cy="970214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en-US" altLang="ko-KR" dirty="0"/>
              <a:t>FR2 RF enhancement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60000" y="1333922"/>
            <a:ext cx="10684386" cy="6912768"/>
          </a:xfrm>
        </p:spPr>
        <p:txBody>
          <a:bodyPr>
            <a:normAutofit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Inter-band UL CA in FR2-1 based on CBM</a:t>
            </a:r>
          </a:p>
          <a:p>
            <a:pPr lvl="2"/>
            <a:r>
              <a:rPr lang="en-US" altLang="ko-KR" dirty="0"/>
              <a:t>So far, inter-band UL CA in FR2-1 has been specified based on IBM (independent beam management) even though discussing CBM based UE in earlier release.</a:t>
            </a:r>
          </a:p>
          <a:p>
            <a:pPr lvl="1"/>
            <a:r>
              <a:rPr lang="en-US" altLang="ko-KR" dirty="0"/>
              <a:t>UL256QAM for frequency &gt; 45GHz in FR2-1</a:t>
            </a:r>
          </a:p>
          <a:p>
            <a:pPr lvl="2"/>
            <a:r>
              <a:rPr lang="en-US" altLang="ko-KR" dirty="0"/>
              <a:t>In Rel-18, UL 256QAM is specified for 28GHz and 39GHz in FR2-1. 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Inter-band UL CA in FR2-1 based on CBM</a:t>
            </a:r>
          </a:p>
          <a:p>
            <a:pPr lvl="2"/>
            <a:r>
              <a:rPr lang="en-US" altLang="ko-KR" dirty="0"/>
              <a:t>Specify CBM based inter-band UL CA in FR2-1</a:t>
            </a:r>
          </a:p>
          <a:p>
            <a:pPr lvl="1"/>
            <a:r>
              <a:rPr lang="en-US" altLang="ko-KR" dirty="0"/>
              <a:t>UL256QAM for frequency &gt; 45GHz in FR2-1</a:t>
            </a:r>
          </a:p>
          <a:p>
            <a:pPr lvl="2"/>
            <a:r>
              <a:rPr lang="en-US" altLang="ko-KR" dirty="0"/>
              <a:t>Study feasibility considering advanced RF technology and specify UL256QAM requirement for frequency &gt; 45GHz in FR2-1 </a:t>
            </a:r>
          </a:p>
          <a:p>
            <a:endParaRPr lang="en-US" altLang="ko-KR" dirty="0"/>
          </a:p>
          <a:p>
            <a:pPr lvl="2"/>
            <a:endParaRPr lang="en-US" altLang="ko-KR" dirty="0"/>
          </a:p>
        </p:txBody>
      </p:sp>
      <p:sp>
        <p:nvSpPr>
          <p:cNvPr id="4" name="직사각형 3"/>
          <p:cNvSpPr/>
          <p:nvPr/>
        </p:nvSpPr>
        <p:spPr>
          <a:xfrm>
            <a:off x="0" y="0"/>
            <a:ext cx="360000" cy="1080000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ko-KR" dirty="0"/>
              <a:t>Annex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8236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109786"/>
            <a:ext cx="10288588" cy="970214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en-US" altLang="ko-KR" dirty="0"/>
              <a:t>New frequency range : upper-mid band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60000" y="1333922"/>
            <a:ext cx="10684386" cy="6912768"/>
          </a:xfrm>
        </p:spPr>
        <p:txBody>
          <a:bodyPr>
            <a:normAutofit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In Rel-16, study item for 7.125 – 24.250 GHz frequency range was performed</a:t>
            </a:r>
          </a:p>
          <a:p>
            <a:pPr lvl="2"/>
            <a:r>
              <a:rPr lang="en-US" b="0" dirty="0"/>
              <a:t>The study did not reveal any blocking points for introducing the NR technologies to the frequency range between 7.125-24.250GHz</a:t>
            </a:r>
          </a:p>
          <a:p>
            <a:pPr lvl="2"/>
            <a:r>
              <a:rPr lang="en-US" b="0" dirty="0"/>
              <a:t>Work item </a:t>
            </a:r>
            <a:r>
              <a:rPr lang="en-US" dirty="0"/>
              <a:t>that</a:t>
            </a:r>
            <a:r>
              <a:rPr lang="en-US" b="0" dirty="0"/>
              <a:t> develop the requirements for selected band(s) within the range can be started based on industry needs and proposals</a:t>
            </a:r>
          </a:p>
          <a:p>
            <a:pPr lvl="1"/>
            <a:r>
              <a:rPr lang="en-US" altLang="ko-KR" dirty="0"/>
              <a:t>RAN4 should update the earlier study with focus on changes in regulative landscape and improvements in RF technology</a:t>
            </a:r>
          </a:p>
          <a:p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Update the regulatory landscape in 7-24GHz frequency range</a:t>
            </a:r>
          </a:p>
          <a:p>
            <a:pPr lvl="1"/>
            <a:r>
              <a:rPr lang="en-US" altLang="ko-KR" dirty="0"/>
              <a:t>Co-existence study if needed</a:t>
            </a:r>
          </a:p>
          <a:p>
            <a:pPr lvl="1"/>
            <a:r>
              <a:rPr lang="en-US" altLang="ko-KR" dirty="0"/>
              <a:t>Update the </a:t>
            </a:r>
            <a:r>
              <a:rPr lang="en-US" dirty="0"/>
              <a:t>RF technology considerations</a:t>
            </a:r>
          </a:p>
          <a:p>
            <a:pPr lvl="2"/>
            <a:r>
              <a:rPr lang="fi-FI" altLang="ko-KR" dirty="0"/>
              <a:t>BS aspects</a:t>
            </a:r>
          </a:p>
          <a:p>
            <a:pPr lvl="2"/>
            <a:r>
              <a:rPr lang="fi-FI" altLang="ko-KR" dirty="0"/>
              <a:t>UE aspects</a:t>
            </a:r>
            <a:endParaRPr lang="en-US" altLang="ko-KR" dirty="0"/>
          </a:p>
        </p:txBody>
      </p:sp>
      <p:sp>
        <p:nvSpPr>
          <p:cNvPr id="4" name="직사각형 3"/>
          <p:cNvSpPr/>
          <p:nvPr/>
        </p:nvSpPr>
        <p:spPr>
          <a:xfrm>
            <a:off x="0" y="0"/>
            <a:ext cx="360000" cy="1080000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ko-KR" dirty="0"/>
              <a:t>Annex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0611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109786"/>
            <a:ext cx="10288588" cy="970214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en-US" altLang="ko-KR" dirty="0"/>
              <a:t>New frequency range : sub-THz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60000" y="1333922"/>
            <a:ext cx="10684386" cy="6912768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The demand of hyper-immersive media communication is growing</a:t>
            </a:r>
          </a:p>
          <a:p>
            <a:pPr lvl="2"/>
            <a:r>
              <a:rPr lang="en-US" altLang="ko-KR" dirty="0"/>
              <a:t>Hologram : H</a:t>
            </a:r>
            <a:r>
              <a:rPr lang="en-US" altLang="ko-KR" sz="2000" dirty="0"/>
              <a:t>undreds of </a:t>
            </a:r>
            <a:r>
              <a:rPr lang="en-US" altLang="ko-KR" sz="2000" dirty="0" err="1"/>
              <a:t>Gbps</a:t>
            </a:r>
            <a:r>
              <a:rPr lang="en-US" altLang="ko-KR" dirty="0"/>
              <a:t>, UHD-XR: &gt; 1Gbps</a:t>
            </a:r>
          </a:p>
          <a:p>
            <a:pPr lvl="1"/>
            <a:r>
              <a:rPr lang="en-US" altLang="ko-KR" dirty="0"/>
              <a:t>Sub-THz radio communication gives a strong potential for wider BW provisioning and can achieve low OTA latency.</a:t>
            </a:r>
          </a:p>
          <a:p>
            <a:pPr lvl="1"/>
            <a:r>
              <a:rPr lang="en-US" altLang="ko-KR" dirty="0"/>
              <a:t>The system level demonstrations for sub-THz are successfully performed by industries/academics.</a:t>
            </a:r>
          </a:p>
          <a:p>
            <a:pPr lvl="1"/>
            <a:r>
              <a:rPr lang="en-US" altLang="ko-KR" dirty="0"/>
              <a:t>Candidate bands (GHz)</a:t>
            </a:r>
          </a:p>
          <a:p>
            <a:pPr lvl="2"/>
            <a:r>
              <a:rPr lang="en-US" altLang="ko-KR" dirty="0"/>
              <a:t>102 ~109.5, 140~147, 151.5 ~ 164, 167 ~174.8, 191.8 ~200, 209 ~226, 252~275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Study the regulatory aspect and RF feasibility in sub-THz communication</a:t>
            </a:r>
          </a:p>
          <a:p>
            <a:pPr lvl="2"/>
            <a:r>
              <a:rPr lang="en-US" altLang="ko-KR" dirty="0"/>
              <a:t>Study the spectrum regulatory and define the candidate bands</a:t>
            </a:r>
          </a:p>
          <a:p>
            <a:pPr lvl="3"/>
            <a:r>
              <a:rPr lang="en-US" altLang="ko-KR" dirty="0"/>
              <a:t>1</a:t>
            </a:r>
            <a:r>
              <a:rPr lang="en-US" altLang="ko-KR" baseline="30000" dirty="0"/>
              <a:t>st</a:t>
            </a:r>
            <a:r>
              <a:rPr lang="en-US" altLang="ko-KR" dirty="0"/>
              <a:t>  priority candidate bands(GHz): around 150GHz</a:t>
            </a:r>
          </a:p>
          <a:p>
            <a:pPr lvl="2"/>
            <a:r>
              <a:rPr lang="en-US" altLang="ko-KR" dirty="0"/>
              <a:t>Co-existence study if needed</a:t>
            </a:r>
          </a:p>
          <a:p>
            <a:pPr lvl="2"/>
            <a:r>
              <a:rPr lang="en-US" altLang="ko-KR" dirty="0"/>
              <a:t>RF feasibility</a:t>
            </a:r>
          </a:p>
          <a:p>
            <a:pPr lvl="3"/>
            <a:r>
              <a:rPr lang="en-US" altLang="ko-KR" dirty="0"/>
              <a:t>Common issues for UE and BS</a:t>
            </a:r>
          </a:p>
          <a:p>
            <a:pPr lvl="3"/>
            <a:r>
              <a:rPr lang="en-US" altLang="ko-KR" dirty="0"/>
              <a:t>RF feasibility study from UE/BS perspective  (e.g. </a:t>
            </a:r>
            <a:r>
              <a:rPr lang="en-US" altLang="ko-KR"/>
              <a:t>reference architecture, Tx/Rx characteristics)</a:t>
            </a:r>
            <a:endParaRPr lang="en-US" altLang="ko-KR" dirty="0"/>
          </a:p>
        </p:txBody>
      </p:sp>
      <p:sp>
        <p:nvSpPr>
          <p:cNvPr id="4" name="직사각형 3"/>
          <p:cNvSpPr/>
          <p:nvPr/>
        </p:nvSpPr>
        <p:spPr>
          <a:xfrm>
            <a:off x="0" y="0"/>
            <a:ext cx="360000" cy="1080000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ko-KR" dirty="0"/>
              <a:t>Annex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216" y="4376842"/>
            <a:ext cx="4213574" cy="1365568"/>
          </a:xfrm>
          <a:prstGeom prst="rect">
            <a:avLst/>
          </a:prstGeom>
        </p:spPr>
      </p:pic>
      <p:sp>
        <p:nvSpPr>
          <p:cNvPr id="8" name="모서리가 둥근 직사각형 7"/>
          <p:cNvSpPr/>
          <p:nvPr/>
        </p:nvSpPr>
        <p:spPr>
          <a:xfrm>
            <a:off x="4797144" y="4007509"/>
            <a:ext cx="5328592" cy="173490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797144" y="3998218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Example of RF implementation in sub-THz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402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60000" y="37778"/>
            <a:ext cx="11071588" cy="970214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en-US" altLang="ko-KR" sz="4000" dirty="0"/>
              <a:t>RRM Enhancement in FR2: Multi-Rx activation</a:t>
            </a:r>
            <a:endParaRPr lang="ko-KR" altLang="en-US" sz="4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60000" y="1333922"/>
            <a:ext cx="10684386" cy="6912768"/>
          </a:xfrm>
        </p:spPr>
        <p:txBody>
          <a:bodyPr>
            <a:normAutofit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In FR2, RRM requirements such as evaluation, detection, measurement delay that take into account Rx beam sweeping cause longer latency.</a:t>
            </a:r>
          </a:p>
          <a:p>
            <a:pPr lvl="2"/>
            <a:r>
              <a:rPr lang="en-US" altLang="ko-KR" dirty="0"/>
              <a:t>Rx beam sweeping factor N = 8 for FR2-1, and N = 12 for FR2-2</a:t>
            </a:r>
          </a:p>
          <a:p>
            <a:pPr lvl="1"/>
            <a:r>
              <a:rPr lang="en-US" altLang="ko-KR" dirty="0"/>
              <a:t>In Rel-18, RAN4 is discussing RRM requirements for simultaneous reception using multi-panels from </a:t>
            </a:r>
            <a:r>
              <a:rPr lang="en-US" altLang="ko-KR" dirty="0" err="1"/>
              <a:t>mTRP</a:t>
            </a:r>
            <a:r>
              <a:rPr lang="en-US" altLang="ko-KR" dirty="0"/>
              <a:t> based on Rel-17 group-based L1-RSRP measurement and report in FR2 with limited scenario</a:t>
            </a:r>
          </a:p>
          <a:p>
            <a:pPr lvl="1"/>
            <a:r>
              <a:rPr lang="en-US" altLang="ko-KR" dirty="0"/>
              <a:t>It is expected enhanced RRM requirements with multi-panels activation to receive signal in FR2</a:t>
            </a:r>
          </a:p>
          <a:p>
            <a:pPr lvl="2"/>
            <a:r>
              <a:rPr lang="en-US" altLang="ko-KR" dirty="0"/>
              <a:t>E.g., Handover, SCell activation, L3 measurement requirements, inter-cell based </a:t>
            </a:r>
            <a:r>
              <a:rPr lang="en-US" altLang="ko-KR" dirty="0" err="1"/>
              <a:t>mTRP</a:t>
            </a:r>
            <a:r>
              <a:rPr lang="en-US" altLang="ko-KR" dirty="0"/>
              <a:t>, </a:t>
            </a:r>
            <a:r>
              <a:rPr lang="en-US" altLang="ko-KR" dirty="0" err="1"/>
              <a:t>etc</a:t>
            </a:r>
            <a:endParaRPr lang="en-US" altLang="ko-KR" dirty="0"/>
          </a:p>
          <a:p>
            <a:pPr lvl="3"/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Study and specify RRM enhancement for </a:t>
            </a:r>
            <a:r>
              <a:rPr lang="en-US" altLang="ko-KR" dirty="0" err="1"/>
              <a:t>mTRP</a:t>
            </a:r>
            <a:r>
              <a:rPr lang="en-US" altLang="ko-KR" dirty="0"/>
              <a:t> scenario in FR2</a:t>
            </a:r>
          </a:p>
          <a:p>
            <a:pPr lvl="2"/>
            <a:r>
              <a:rPr lang="en-US" altLang="ko-KR" dirty="0"/>
              <a:t>L3 measurements related requirements for intra-cell based </a:t>
            </a:r>
            <a:r>
              <a:rPr lang="en-US" altLang="ko-KR" dirty="0" err="1"/>
              <a:t>mTRP</a:t>
            </a:r>
            <a:endParaRPr lang="en-US" altLang="ko-KR" dirty="0"/>
          </a:p>
          <a:p>
            <a:pPr lvl="2"/>
            <a:r>
              <a:rPr lang="en-US" altLang="ko-KR" dirty="0"/>
              <a:t>RRM requirements for inter-cell based </a:t>
            </a:r>
            <a:r>
              <a:rPr lang="en-US" altLang="ko-KR" dirty="0" err="1"/>
              <a:t>mTRP</a:t>
            </a:r>
            <a:endParaRPr lang="en-US" altLang="ko-KR" dirty="0"/>
          </a:p>
          <a:p>
            <a:pPr lvl="1"/>
            <a:r>
              <a:rPr lang="en-US" altLang="ko-KR" dirty="0"/>
              <a:t>Study and specify enhanced RRM requirements with multi-panel activation under non-</a:t>
            </a:r>
            <a:r>
              <a:rPr lang="en-US" altLang="ko-KR" dirty="0" err="1"/>
              <a:t>mTRP</a:t>
            </a:r>
            <a:r>
              <a:rPr lang="en-US" altLang="ko-KR" dirty="0"/>
              <a:t> scenario in FR2 (e.g., FR2-1 and FR2-2)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0" y="0"/>
            <a:ext cx="360000" cy="1080000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ko-KR" dirty="0"/>
              <a:t>Annex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9906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29761</TotalTime>
  <Words>1403</Words>
  <Application>Microsoft Office PowerPoint</Application>
  <PresentationFormat>사용자 지정</PresentationFormat>
  <Paragraphs>172</Paragraphs>
  <Slides>11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5" baseType="lpstr">
      <vt:lpstr>굴림</vt:lpstr>
      <vt:lpstr>맑은 고딕</vt:lpstr>
      <vt:lpstr>Arial</vt:lpstr>
      <vt:lpstr>Office 테마</vt:lpstr>
      <vt:lpstr>Proposals on Rel-19 RAN4-led SI/WI</vt:lpstr>
      <vt:lpstr>Topics on RF Enhancement</vt:lpstr>
      <vt:lpstr>Topics on RRM Enhancement</vt:lpstr>
      <vt:lpstr>Further RF enhancement for sidelink</vt:lpstr>
      <vt:lpstr>Further RF enhancement for sidelink</vt:lpstr>
      <vt:lpstr>FR2 RF enhancement</vt:lpstr>
      <vt:lpstr>New frequency range : upper-mid band</vt:lpstr>
      <vt:lpstr>New frequency range : sub-THz</vt:lpstr>
      <vt:lpstr>RRM Enhancement in FR2: Multi-Rx activation</vt:lpstr>
      <vt:lpstr>RRM Enhancement in FR2: Inter-band CA CBM</vt:lpstr>
      <vt:lpstr>Measurement Gap Enhancement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Lee Sang Wook/Communication Standard TP(sangwook1.lee@lge.com)</cp:lastModifiedBy>
  <cp:revision>2182</cp:revision>
  <dcterms:created xsi:type="dcterms:W3CDTF">2016-10-11T04:12:52Z</dcterms:created>
  <dcterms:modified xsi:type="dcterms:W3CDTF">2023-08-31T07:29:27Z</dcterms:modified>
</cp:coreProperties>
</file>