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3" r:id="rId2"/>
    <p:sldId id="280" r:id="rId3"/>
    <p:sldId id="277" r:id="rId4"/>
    <p:sldId id="279" r:id="rId5"/>
    <p:sldId id="281" r:id="rId6"/>
  </p:sldIdLst>
  <p:sldSz cx="12192000" cy="6858000"/>
  <p:notesSz cx="7104063" cy="10234613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ixin" initials="x" lastIdx="1" clrIdx="0">
    <p:extLst>
      <p:ext uri="{19B8F6BF-5375-455C-9EA6-DF929625EA0E}">
        <p15:presenceInfo xmlns:p15="http://schemas.microsoft.com/office/powerpoint/2012/main" userId="Kaix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7FD"/>
    <a:srgbClr val="C6DE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92282" autoAdjust="0"/>
  </p:normalViewPr>
  <p:slideViewPr>
    <p:cSldViewPr snapToGrid="0">
      <p:cViewPr varScale="1">
        <p:scale>
          <a:sx n="67" d="100"/>
          <a:sy n="67" d="100"/>
        </p:scale>
        <p:origin x="560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050" dirty="0"/>
              <a:t>0.7GHZ/Reserved</a:t>
            </a:r>
            <a:r>
              <a:rPr lang="en-US" altLang="zh-CN" sz="1050" baseline="0" dirty="0"/>
              <a:t>  cell</a:t>
            </a:r>
            <a:r>
              <a:rPr lang="zh-CN" altLang="en-US" sz="1050" dirty="0"/>
              <a:t>，</a:t>
            </a:r>
            <a:r>
              <a:rPr lang="en-US" altLang="zh-CN" sz="1050" dirty="0"/>
              <a:t>SINR /</a:t>
            </a:r>
            <a:r>
              <a:rPr lang="en-US" altLang="zh-CN" sz="1050" baseline="0" dirty="0"/>
              <a:t> SFN size</a:t>
            </a:r>
            <a:endParaRPr lang="zh-CN" altLang="en-US" sz="105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'1105-LLS (2)'!$C$55</c:f>
              <c:strCache>
                <c:ptCount val="1"/>
                <c:pt idx="0">
                  <c:v>4.7us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'1105-LLS (2)'!$B$56:$B$59</c:f>
              <c:strCache>
                <c:ptCount val="4"/>
                <c:pt idx="0">
                  <c:v>7(12)</c:v>
                </c:pt>
                <c:pt idx="1">
                  <c:v>19(18)</c:v>
                </c:pt>
                <c:pt idx="2">
                  <c:v>37(24)</c:v>
                </c:pt>
                <c:pt idx="3">
                  <c:v>61(30)</c:v>
                </c:pt>
              </c:strCache>
            </c:strRef>
          </c:cat>
          <c:val>
            <c:numRef>
              <c:f>'1105-LLS (2)'!$C$56:$C$59</c:f>
              <c:numCache>
                <c:formatCode>0.00_ </c:formatCode>
                <c:ptCount val="4"/>
                <c:pt idx="0">
                  <c:v>2.9</c:v>
                </c:pt>
                <c:pt idx="1">
                  <c:v>4.5</c:v>
                </c:pt>
                <c:pt idx="2">
                  <c:v>4.9000000000000004</c:v>
                </c:pt>
                <c:pt idx="3">
                  <c:v>5.8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213-4CC9-A9E1-F160482C828E}"/>
            </c:ext>
          </c:extLst>
        </c:ser>
        <c:ser>
          <c:idx val="1"/>
          <c:order val="1"/>
          <c:tx>
            <c:strRef>
              <c:f>'1105-LLS (2)'!$D$55</c:f>
              <c:strCache>
                <c:ptCount val="1"/>
                <c:pt idx="0">
                  <c:v>16.7us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'1105-LLS (2)'!$B$56:$B$59</c:f>
              <c:strCache>
                <c:ptCount val="4"/>
                <c:pt idx="0">
                  <c:v>7(12)</c:v>
                </c:pt>
                <c:pt idx="1">
                  <c:v>19(18)</c:v>
                </c:pt>
                <c:pt idx="2">
                  <c:v>37(24)</c:v>
                </c:pt>
                <c:pt idx="3">
                  <c:v>61(30)</c:v>
                </c:pt>
              </c:strCache>
            </c:strRef>
          </c:cat>
          <c:val>
            <c:numRef>
              <c:f>'1105-LLS (2)'!$D$56:$D$59</c:f>
              <c:numCache>
                <c:formatCode>0.00_ </c:formatCode>
                <c:ptCount val="4"/>
                <c:pt idx="0">
                  <c:v>7.6</c:v>
                </c:pt>
                <c:pt idx="1">
                  <c:v>11.2</c:v>
                </c:pt>
                <c:pt idx="2">
                  <c:v>12.6</c:v>
                </c:pt>
                <c:pt idx="3">
                  <c:v>14.6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213-4CC9-A9E1-F160482C82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80421936"/>
        <c:axId val="-2092551504"/>
      </c:lineChart>
      <c:catAx>
        <c:axId val="-20804219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 algn="ctr" rtl="0">
                  <a:defRPr lang="en-US" altLang="zh-CN" sz="1200" b="0" i="0" u="none" strike="noStrike" kern="1200" baseline="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 b="0" i="0" u="none" strike="noStrike" kern="1200" baseline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latin typeface="+mn-lt"/>
                    <a:ea typeface="+mn-ea"/>
                    <a:cs typeface="+mn-cs"/>
                  </a:rPr>
                  <a:t>SFN size(number of cells)</a:t>
                </a:r>
              </a:p>
            </c:rich>
          </c:tx>
          <c:layout>
            <c:manualLayout>
              <c:xMode val="edge"/>
              <c:yMode val="edge"/>
              <c:x val="0.35006887414627647"/>
              <c:y val="0.712069921858018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 algn="ctr" rtl="0">
                <a:defRPr lang="en-US" altLang="zh-CN" sz="1200" b="0" i="0" u="none" strike="noStrike" kern="1200" baseline="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92551504"/>
        <c:crosses val="autoZero"/>
        <c:auto val="1"/>
        <c:lblAlgn val="ctr"/>
        <c:lblOffset val="100"/>
        <c:noMultiLvlLbl val="0"/>
      </c:catAx>
      <c:valAx>
        <c:axId val="-2092551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SNR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80421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462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45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747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1</a:t>
            </a:fld>
            <a:endParaRPr lang="zh-CN" altLang="en-US"/>
          </a:p>
        </p:txBody>
      </p:sp>
      <p:pic>
        <p:nvPicPr>
          <p:cNvPr id="6" name="图片 5" descr="中国广电-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02498"/>
            <a:ext cx="12192000" cy="4072255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/>
        </p:nvSpPr>
        <p:spPr>
          <a:xfrm>
            <a:off x="715010" y="2909570"/>
            <a:ext cx="5549900" cy="641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占位符 3"/>
          <p:cNvSpPr>
            <a:spLocks noGrp="1"/>
          </p:cNvSpPr>
          <p:nvPr/>
        </p:nvSpPr>
        <p:spPr>
          <a:xfrm>
            <a:off x="4007882" y="3616161"/>
            <a:ext cx="878443" cy="642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CBN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82148" y="3937258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5010" y="1998786"/>
            <a:ext cx="871637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NR MBS enhancement for Rel-19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3F1AAF-FEF3-C52E-4B6E-6E58E37CAF37}"/>
              </a:ext>
            </a:extLst>
          </p:cNvPr>
          <p:cNvSpPr txBox="1"/>
          <p:nvPr/>
        </p:nvSpPr>
        <p:spPr>
          <a:xfrm>
            <a:off x="0" y="80097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3GPP TSG RAN#101 Meeting, Sep 11- 15, 2023</a:t>
            </a:r>
          </a:p>
          <a:p>
            <a:r>
              <a:rPr lang="en-US" altLang="zh-CN" dirty="0"/>
              <a:t>Agenda item: 8A.2.13.5</a:t>
            </a:r>
          </a:p>
          <a:p>
            <a:r>
              <a:rPr lang="en-US" altLang="zh-CN" dirty="0"/>
              <a:t>RP-231722</a:t>
            </a:r>
          </a:p>
        </p:txBody>
      </p:sp>
      <p:pic>
        <p:nvPicPr>
          <p:cNvPr id="2" name="图片 1" descr="中国广电VI基础 10517-48">
            <a:extLst>
              <a:ext uri="{FF2B5EF4-FFF2-40B4-BE49-F238E27FC236}">
                <a16:creationId xmlns:a16="http://schemas.microsoft.com/office/drawing/2014/main" id="{63E91DCB-0A0A-2DB6-6EDF-E7F7D07002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10515" y="195687"/>
            <a:ext cx="90220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Rel-19 MBS</a:t>
            </a:r>
            <a:r>
              <a:rPr lang="zh-CN" altLang="en-US" sz="2600" b="1" spc="-5" dirty="0">
                <a:latin typeface="Book Antiqua"/>
                <a:ea typeface="+mj-ea"/>
              </a:rPr>
              <a:t>：</a:t>
            </a:r>
            <a:r>
              <a:rPr lang="en-US" altLang="zh-CN" sz="2600" b="1" spc="-5" dirty="0">
                <a:latin typeface="Book Antiqua"/>
                <a:ea typeface="+mj-ea"/>
              </a:rPr>
              <a:t>Extended CP support for NR MBS</a:t>
            </a:r>
          </a:p>
        </p:txBody>
      </p:sp>
      <p:pic>
        <p:nvPicPr>
          <p:cNvPr id="5" name="图片 4" descr="中国广电VI基础 10517-48"/>
          <p:cNvPicPr>
            <a:picLocks noChangeAspect="1"/>
          </p:cNvPicPr>
          <p:nvPr/>
        </p:nvPicPr>
        <p:blipFill>
          <a:blip r:embed="rId3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  <p:sp>
        <p:nvSpPr>
          <p:cNvPr id="2" name="文本框 9">
            <a:extLst>
              <a:ext uri="{FF2B5EF4-FFF2-40B4-BE49-F238E27FC236}">
                <a16:creationId xmlns:a16="http://schemas.microsoft.com/office/drawing/2014/main" id="{B2E691AC-C362-4C3B-01C9-D586F556195E}"/>
              </a:ext>
            </a:extLst>
          </p:cNvPr>
          <p:cNvSpPr txBox="1"/>
          <p:nvPr/>
        </p:nvSpPr>
        <p:spPr>
          <a:xfrm>
            <a:off x="388560" y="855928"/>
            <a:ext cx="11387212" cy="2138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kumimoji="1" lang="en-US" altLang="zh-CN" sz="1800" b="1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r>
              <a:rPr kumimoji="1" lang="en-US" altLang="zh-CN" sz="1800" dirty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1800" dirty="0">
              <a:solidFill>
                <a:srgbClr val="1D1D1A"/>
              </a:solidFill>
            </a:endParaRPr>
          </a:p>
          <a:p>
            <a:pPr marL="285750" indent="-285750" defTabSz="9144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The specification only allows normal CP for the 15kHz and 30kHz subcarrier spacing so far, which unnecessarily imposes the limits to the deployments of MBS with low spectral efficiency. </a:t>
            </a:r>
          </a:p>
          <a:p>
            <a:pPr marL="285750" indent="-285750" defTabSz="9144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rgbClr val="1D1D1A"/>
              </a:solidFill>
            </a:endParaRPr>
          </a:p>
          <a:p>
            <a:pPr marL="285750" indent="-285750" defTabSz="9144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Support of extended CP has been motivated and discussed as in RWS-210446 and RWS-210330 when scoping Rel-18 but was precluded in the end due to leveraging several aspects including available TU and the proposed enhancements scope. </a:t>
            </a: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AED89DE5-1D59-FE32-37B5-0393DA7225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1548033"/>
              </p:ext>
            </p:extLst>
          </p:nvPr>
        </p:nvGraphicFramePr>
        <p:xfrm>
          <a:off x="3400425" y="4026790"/>
          <a:ext cx="5051415" cy="2440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0280D906-1116-573B-EE9F-3C5B993EF563}"/>
              </a:ext>
            </a:extLst>
          </p:cNvPr>
          <p:cNvSpPr txBox="1"/>
          <p:nvPr/>
        </p:nvSpPr>
        <p:spPr>
          <a:xfrm>
            <a:off x="310515" y="3162004"/>
            <a:ext cx="11075143" cy="1018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1D1D1A"/>
                </a:solidFill>
                <a:sym typeface="Gotham Book"/>
              </a:rPr>
              <a:t>Radio Network</a:t>
            </a:r>
            <a:r>
              <a:rPr lang="zh-CN" altLang="en-US" b="1" dirty="0">
                <a:solidFill>
                  <a:srgbClr val="1D1D1A"/>
                </a:solidFill>
                <a:sym typeface="Gotham Book"/>
              </a:rPr>
              <a:t>：</a:t>
            </a:r>
            <a:endParaRPr lang="en-US" altLang="zh-CN" b="1" dirty="0">
              <a:solidFill>
                <a:srgbClr val="1D1D1A"/>
              </a:solidFill>
              <a:sym typeface="Gotham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sym typeface="Gotham Book"/>
              </a:rPr>
              <a:t>Specify support for multicast/broadcast with extended CP for 15kHz and 30KHz SCS for DL and UL[RAN1,RAN2]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rgbClr val="1D1D1A"/>
              </a:solidFill>
              <a:sym typeface="Gotham Book"/>
            </a:endParaRPr>
          </a:p>
        </p:txBody>
      </p:sp>
    </p:spTree>
    <p:extLst>
      <p:ext uri="{BB962C8B-B14F-4D97-AF65-F5344CB8AC3E}">
        <p14:creationId xmlns:p14="http://schemas.microsoft.com/office/powerpoint/2010/main" val="1767456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10515" y="205312"/>
            <a:ext cx="90220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Rel-19 MBS</a:t>
            </a:r>
            <a:r>
              <a:rPr lang="zh-CN" altLang="en-US" sz="2600" b="1" spc="-5" dirty="0">
                <a:latin typeface="Book Antiqua"/>
                <a:ea typeface="+mj-ea"/>
              </a:rPr>
              <a:t>： </a:t>
            </a:r>
            <a:r>
              <a:rPr lang="en-US" altLang="zh-CN" sz="2600" b="1" spc="-5" dirty="0">
                <a:latin typeface="Book Antiqua"/>
                <a:ea typeface="+mj-ea"/>
              </a:rPr>
              <a:t>Enhancement for </a:t>
            </a:r>
            <a:r>
              <a:rPr lang="en-US" altLang="zh-CN" sz="2600" b="1" spc="-5" dirty="0" err="1">
                <a:latin typeface="Book Antiqua"/>
                <a:ea typeface="+mj-ea"/>
              </a:rPr>
              <a:t>RedCap</a:t>
            </a:r>
            <a:r>
              <a:rPr lang="en-US" altLang="zh-CN" sz="2600" b="1" spc="-5" dirty="0">
                <a:latin typeface="Book Antiqua"/>
                <a:ea typeface="+mj-ea"/>
              </a:rPr>
              <a:t> UE</a:t>
            </a:r>
            <a:endParaRPr lang="zh-CN" altLang="en-US" sz="2600" b="1" spc="-5" dirty="0">
              <a:latin typeface="Book Antiqua"/>
              <a:ea typeface="+mj-ea"/>
            </a:endParaRPr>
          </a:p>
        </p:txBody>
      </p:sp>
      <p:pic>
        <p:nvPicPr>
          <p:cNvPr id="5" name="图片 4" descr="中国广电VI基础 10517-48"/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  <p:sp>
        <p:nvSpPr>
          <p:cNvPr id="6" name="文本框 9">
            <a:extLst>
              <a:ext uri="{FF2B5EF4-FFF2-40B4-BE49-F238E27FC236}">
                <a16:creationId xmlns:a16="http://schemas.microsoft.com/office/drawing/2014/main" id="{8C235D66-B44B-B2C4-1924-AEFFB54B4B43}"/>
              </a:ext>
            </a:extLst>
          </p:cNvPr>
          <p:cNvSpPr txBox="1"/>
          <p:nvPr/>
        </p:nvSpPr>
        <p:spPr>
          <a:xfrm>
            <a:off x="389409" y="857256"/>
            <a:ext cx="9918723" cy="13072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zh-CN" sz="1800" b="1" dirty="0">
                <a:solidFill>
                  <a:srgbClr val="1D1D1A"/>
                </a:solidFill>
              </a:rPr>
              <a:t>Background</a:t>
            </a:r>
            <a:r>
              <a:rPr lang="zh-CN" altLang="en-US" sz="1800" b="1" dirty="0">
                <a:solidFill>
                  <a:srgbClr val="1D1D1A"/>
                </a:solidFill>
              </a:rPr>
              <a:t>：</a:t>
            </a:r>
            <a:endParaRPr lang="en-US" altLang="zh-CN" sz="1800" b="1" dirty="0">
              <a:solidFill>
                <a:srgbClr val="1D1D1A"/>
              </a:solidFill>
            </a:endParaRP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Only one broadcast bandwidth is support in Rel-17.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Additional CFR for </a:t>
            </a:r>
            <a:r>
              <a:rPr lang="en-US" altLang="zh-CN" sz="1800" dirty="0" err="1">
                <a:solidFill>
                  <a:srgbClr val="1D1D1A"/>
                </a:solidFill>
              </a:rPr>
              <a:t>RedCap</a:t>
            </a:r>
            <a:r>
              <a:rPr lang="en-US" altLang="zh-CN" sz="1800" dirty="0">
                <a:solidFill>
                  <a:srgbClr val="1D1D1A"/>
                </a:solidFill>
              </a:rPr>
              <a:t> UE has been agreed in Rel-18.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05592C-6581-E590-9E86-AA948F18336F}"/>
              </a:ext>
            </a:extLst>
          </p:cNvPr>
          <p:cNvSpPr txBox="1"/>
          <p:nvPr/>
        </p:nvSpPr>
        <p:spPr>
          <a:xfrm>
            <a:off x="310515" y="2442396"/>
            <a:ext cx="9918723" cy="170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</a:rPr>
              <a:t>Radio Network</a:t>
            </a:r>
            <a:r>
              <a:rPr lang="zh-CN" altLang="en-US" b="1" dirty="0">
                <a:solidFill>
                  <a:prstClr val="black"/>
                </a:solidFill>
              </a:rPr>
              <a:t>：</a:t>
            </a:r>
            <a:endParaRPr lang="en-US" altLang="zh-CN" b="1" dirty="0">
              <a:solidFill>
                <a:prstClr val="black"/>
              </a:solidFill>
            </a:endParaRP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</a:rPr>
              <a:t>Resource efficiency enhancement for </a:t>
            </a:r>
            <a:r>
              <a:rPr lang="en-US" altLang="zh-CN" dirty="0" err="1">
                <a:solidFill>
                  <a:prstClr val="black"/>
                </a:solidFill>
              </a:rPr>
              <a:t>RedCap</a:t>
            </a:r>
            <a:r>
              <a:rPr lang="en-US" altLang="zh-CN" dirty="0">
                <a:solidFill>
                  <a:prstClr val="black"/>
                </a:solidFill>
              </a:rPr>
              <a:t> UE[RAN1,RAN2]</a:t>
            </a:r>
          </a:p>
          <a:p>
            <a:pPr defTabSz="914400"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</a:rPr>
              <a:t>     Alternative 1</a:t>
            </a:r>
            <a:r>
              <a:rPr lang="zh-CN" altLang="en-US" dirty="0">
                <a:solidFill>
                  <a:prstClr val="black"/>
                </a:solidFill>
              </a:rPr>
              <a:t>：</a:t>
            </a:r>
            <a:r>
              <a:rPr lang="en-US" altLang="zh-CN" dirty="0">
                <a:solidFill>
                  <a:prstClr val="black"/>
                </a:solidFill>
              </a:rPr>
              <a:t>Single MTCH with separated MCCH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 </a:t>
            </a:r>
            <a:r>
              <a:rPr lang="en-US" altLang="zh-CN" sz="1800" dirty="0">
                <a:solidFill>
                  <a:srgbClr val="1D1D1A"/>
                </a:solidFill>
              </a:rPr>
              <a:t>legacy UE and (e)</a:t>
            </a:r>
            <a:r>
              <a:rPr lang="en-US" altLang="zh-CN" sz="1800" dirty="0" err="1">
                <a:solidFill>
                  <a:srgbClr val="1D1D1A"/>
                </a:solidFill>
              </a:rPr>
              <a:t>RedCap</a:t>
            </a:r>
            <a:r>
              <a:rPr lang="en-US" altLang="zh-CN" sz="1800" dirty="0">
                <a:solidFill>
                  <a:srgbClr val="1D1D1A"/>
                </a:solidFill>
              </a:rPr>
              <a:t> UE</a:t>
            </a:r>
          </a:p>
          <a:p>
            <a:pPr defTabSz="914400"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</a:rPr>
              <a:t>     Alternative 2</a:t>
            </a:r>
            <a:r>
              <a:rPr lang="zh-CN" altLang="en-US" b="1" dirty="0">
                <a:solidFill>
                  <a:prstClr val="black"/>
                </a:solidFill>
              </a:rPr>
              <a:t>：</a:t>
            </a:r>
            <a:r>
              <a:rPr lang="en-US" altLang="zh-CN" dirty="0">
                <a:solidFill>
                  <a:prstClr val="black"/>
                </a:solidFill>
              </a:rPr>
              <a:t>Single MCCH with separated MTCH 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 </a:t>
            </a:r>
            <a:r>
              <a:rPr lang="en-US" altLang="zh-CN" sz="1800" dirty="0">
                <a:solidFill>
                  <a:srgbClr val="1D1D1A"/>
                </a:solidFill>
              </a:rPr>
              <a:t>legacy UE and (e)</a:t>
            </a:r>
            <a:r>
              <a:rPr lang="en-US" altLang="zh-CN" sz="1800" dirty="0" err="1">
                <a:solidFill>
                  <a:srgbClr val="1D1D1A"/>
                </a:solidFill>
              </a:rPr>
              <a:t>RedCap</a:t>
            </a:r>
            <a:r>
              <a:rPr lang="en-US" altLang="zh-CN" sz="1800" dirty="0">
                <a:solidFill>
                  <a:srgbClr val="1D1D1A"/>
                </a:solidFill>
              </a:rPr>
              <a:t> UE</a:t>
            </a:r>
            <a:endParaRPr lang="en-US" altLang="zh-CN" sz="12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C4E289B-BE48-3D3E-F3E0-43B976F43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49" y="4427134"/>
            <a:ext cx="2911145" cy="20034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ADA314E-3A04-77E5-A1FD-FA09CFC19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4473" y="4427134"/>
            <a:ext cx="2911145" cy="201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78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8369" y="203439"/>
            <a:ext cx="1014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Rel-19 MBS</a:t>
            </a:r>
            <a:r>
              <a:rPr lang="zh-CN" altLang="en-US" sz="2600" b="1" spc="-5" dirty="0">
                <a:latin typeface="Book Antiqua"/>
                <a:ea typeface="+mj-ea"/>
              </a:rPr>
              <a:t>： </a:t>
            </a:r>
            <a:r>
              <a:rPr lang="en-US" altLang="zh-CN" sz="2600" b="1" spc="-5" dirty="0">
                <a:latin typeface="Book Antiqua"/>
                <a:ea typeface="+mj-ea"/>
              </a:rPr>
              <a:t>RAN sharing for multicast</a:t>
            </a:r>
            <a:endParaRPr lang="zh-CN" altLang="en-US" sz="2600" b="1" spc="-5" dirty="0">
              <a:latin typeface="Book Antiqua"/>
              <a:ea typeface="+mj-ea"/>
            </a:endParaRPr>
          </a:p>
        </p:txBody>
      </p:sp>
      <p:pic>
        <p:nvPicPr>
          <p:cNvPr id="5" name="图片 4" descr="中国广电VI基础 10517-48"/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  <p:sp>
        <p:nvSpPr>
          <p:cNvPr id="46" name="文本框 9">
            <a:extLst>
              <a:ext uri="{FF2B5EF4-FFF2-40B4-BE49-F238E27FC236}">
                <a16:creationId xmlns:a16="http://schemas.microsoft.com/office/drawing/2014/main" id="{A7D0AC78-D635-5CAD-A82E-FE802EE50377}"/>
              </a:ext>
            </a:extLst>
          </p:cNvPr>
          <p:cNvSpPr txBox="1"/>
          <p:nvPr/>
        </p:nvSpPr>
        <p:spPr>
          <a:xfrm>
            <a:off x="442872" y="887413"/>
            <a:ext cx="10477241" cy="8917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zh-CN" sz="1800" b="1" dirty="0">
                <a:solidFill>
                  <a:srgbClr val="1D1D1A"/>
                </a:solidFill>
              </a:rPr>
              <a:t>Background: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R18 only specifies the enhancement for broadcast session in RAN sharing scenario. </a:t>
            </a:r>
          </a:p>
        </p:txBody>
      </p:sp>
      <p:sp>
        <p:nvSpPr>
          <p:cNvPr id="47" name="文本框 9">
            <a:extLst>
              <a:ext uri="{FF2B5EF4-FFF2-40B4-BE49-F238E27FC236}">
                <a16:creationId xmlns:a16="http://schemas.microsoft.com/office/drawing/2014/main" id="{87DE5349-DF74-6BF1-BD10-335187EC4482}"/>
              </a:ext>
            </a:extLst>
          </p:cNvPr>
          <p:cNvSpPr txBox="1"/>
          <p:nvPr/>
        </p:nvSpPr>
        <p:spPr>
          <a:xfrm>
            <a:off x="442872" y="1970727"/>
            <a:ext cx="11749128" cy="25537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="horz" wrap="square" lIns="30099" tIns="30099" rIns="30099" bIns="30099" numCol="1" spcCol="38100" rtlCol="0" anchor="ctr">
            <a:spAutoFit/>
          </a:bodyPr>
          <a:lstStyle>
            <a:defPPr marL="0" marR="0" indent="0" algn="l" defTabSz="457178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1pPr>
            <a:lvl2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2pPr>
            <a:lvl3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3pPr>
            <a:lvl4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4pPr>
            <a:lvl5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5pPr>
            <a:lvl6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6pPr>
            <a:lvl7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7pPr>
            <a:lvl8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8pPr>
            <a:lvl9pPr marL="0" marR="0" indent="0" algn="l" defTabSz="131667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Gotham Book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en-US" altLang="zh-CN" sz="1800" b="1" dirty="0">
                <a:solidFill>
                  <a:srgbClr val="1D1D1A"/>
                </a:solidFill>
              </a:rPr>
              <a:t>Radio Network:</a:t>
            </a:r>
          </a:p>
          <a:p>
            <a:pPr marL="285750" indent="-2857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RAN sharing for multicast[RAN3,RAN2]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</a:rPr>
              <a:t>     Based on the solution of enhancement for broadcast in  Rel-18, discuss whether the similar solution can be applied to 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</a:rPr>
              <a:t>     multicast to identify a same multicast service from different PLMNs</a:t>
            </a:r>
            <a:r>
              <a:rPr lang="en-US" altLang="zh-CN" sz="1800" dirty="0">
                <a:solidFill>
                  <a:srgbClr val="00B050"/>
                </a:solidFill>
              </a:rPr>
              <a:t> </a:t>
            </a:r>
            <a:r>
              <a:rPr lang="en-US" altLang="zh-CN" sz="1800" dirty="0">
                <a:solidFill>
                  <a:srgbClr val="1D1D1A"/>
                </a:solidFill>
              </a:rPr>
              <a:t>from RAN perspective</a:t>
            </a:r>
            <a:r>
              <a:rPr lang="en-US" altLang="zh-CN" sz="1800" dirty="0">
                <a:solidFill>
                  <a:srgbClr val="00B050"/>
                </a:solidFill>
              </a:rPr>
              <a:t>. 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</a:rPr>
              <a:t>     The enhancement for loss-less handover procedure in such scenario, which is not required for broadcast service, and with 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800" dirty="0">
                <a:solidFill>
                  <a:srgbClr val="1D1D1A"/>
                </a:solidFill>
              </a:rPr>
              <a:t>     quite a few impacts on 5GC procedures, e.g. SN alignment among the DL packets of the involved PLMN. </a:t>
            </a:r>
          </a:p>
        </p:txBody>
      </p:sp>
    </p:spTree>
    <p:extLst>
      <p:ext uri="{BB962C8B-B14F-4D97-AF65-F5344CB8AC3E}">
        <p14:creationId xmlns:p14="http://schemas.microsoft.com/office/powerpoint/2010/main" val="3982753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305247-2815-B475-EE81-FD56859B5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CD0DAB-55AB-2B90-EDFC-62BF1CF93950}"/>
              </a:ext>
            </a:extLst>
          </p:cNvPr>
          <p:cNvSpPr txBox="1"/>
          <p:nvPr/>
        </p:nvSpPr>
        <p:spPr>
          <a:xfrm>
            <a:off x="338369" y="203439"/>
            <a:ext cx="101438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pc="-5" dirty="0">
                <a:latin typeface="Book Antiqua"/>
                <a:ea typeface="+mj-ea"/>
              </a:rPr>
              <a:t>Summary of NR MBS enhancement for Rel-19</a:t>
            </a:r>
            <a:endParaRPr lang="zh-CN" altLang="en-US" sz="2600" b="1" spc="-5" dirty="0">
              <a:latin typeface="Book Antiqu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C7E7B0-E5E8-B504-6EDA-E2AF032419F4}"/>
              </a:ext>
            </a:extLst>
          </p:cNvPr>
          <p:cNvSpPr txBox="1"/>
          <p:nvPr/>
        </p:nvSpPr>
        <p:spPr>
          <a:xfrm>
            <a:off x="425455" y="1031285"/>
            <a:ext cx="1092181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1D1D1A"/>
                </a:solidFill>
                <a:sym typeface="Gotham Book"/>
              </a:rPr>
              <a:t>Continuous improvements are demanded based on strong market requirements for NR MBS deployment.</a:t>
            </a:r>
          </a:p>
          <a:p>
            <a:endParaRPr lang="en-US" altLang="zh-CN" b="1" dirty="0">
              <a:solidFill>
                <a:srgbClr val="1D1D1A"/>
              </a:solidFill>
              <a:sym typeface="Gotham Book"/>
            </a:endParaRPr>
          </a:p>
          <a:p>
            <a:r>
              <a:rPr lang="en-US" altLang="zh-CN" b="1" dirty="0">
                <a:solidFill>
                  <a:srgbClr val="1D1D1A"/>
                </a:solidFill>
                <a:sym typeface="Gotham Book"/>
              </a:rPr>
              <a:t>Proposal: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sym typeface="Gotham Book"/>
              </a:rPr>
              <a:t>Extended CP support for NR MBS</a:t>
            </a:r>
          </a:p>
          <a:p>
            <a:r>
              <a:rPr lang="en-US" altLang="zh-CN" dirty="0">
                <a:solidFill>
                  <a:srgbClr val="1D1D1A"/>
                </a:solidFill>
                <a:sym typeface="Gotham Book"/>
              </a:rPr>
              <a:t>     —</a:t>
            </a:r>
            <a:r>
              <a:rPr lang="en-US" altLang="zh-CN" sz="1600" dirty="0">
                <a:solidFill>
                  <a:srgbClr val="1D1D1A"/>
                </a:solidFill>
                <a:sym typeface="Gotham Book"/>
              </a:rPr>
              <a:t>Specify support for multicast/broadcast with extended CP for 15kHz and 30KHz SCS for DL and UL[RAN1,RAN2]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1D1D1A"/>
              </a:solidFill>
              <a:sym typeface="Gotham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1D1D1A"/>
                </a:solidFill>
                <a:sym typeface="Gotham Book"/>
              </a:rPr>
              <a:t>Enhancement for </a:t>
            </a:r>
            <a:r>
              <a:rPr lang="en-US" altLang="zh-CN" dirty="0" err="1">
                <a:solidFill>
                  <a:srgbClr val="1D1D1A"/>
                </a:solidFill>
                <a:sym typeface="Gotham Book"/>
              </a:rPr>
              <a:t>RedCap</a:t>
            </a:r>
            <a:r>
              <a:rPr lang="en-US" altLang="zh-CN" dirty="0">
                <a:solidFill>
                  <a:srgbClr val="1D1D1A"/>
                </a:solidFill>
                <a:sym typeface="Gotham Book"/>
              </a:rPr>
              <a:t> UE</a:t>
            </a:r>
          </a:p>
          <a:p>
            <a:r>
              <a:rPr lang="en-US" altLang="zh-CN" dirty="0">
                <a:solidFill>
                  <a:srgbClr val="1D1D1A"/>
                </a:solidFill>
                <a:sym typeface="Gotham Book"/>
              </a:rPr>
              <a:t>     —</a:t>
            </a:r>
            <a:r>
              <a:rPr lang="en-US" altLang="zh-CN" sz="1600" dirty="0">
                <a:solidFill>
                  <a:srgbClr val="1D1D1A"/>
                </a:solidFill>
              </a:rPr>
              <a:t>Resource efficiency enhancement for </a:t>
            </a:r>
            <a:r>
              <a:rPr lang="en-US" altLang="zh-CN" sz="1600" dirty="0" err="1">
                <a:solidFill>
                  <a:srgbClr val="1D1D1A"/>
                </a:solidFill>
              </a:rPr>
              <a:t>RedCap</a:t>
            </a:r>
            <a:r>
              <a:rPr lang="en-US" altLang="zh-CN" sz="1600" dirty="0">
                <a:solidFill>
                  <a:srgbClr val="1D1D1A"/>
                </a:solidFill>
              </a:rPr>
              <a:t> UE[RAN1,RAN2]</a:t>
            </a:r>
          </a:p>
          <a:p>
            <a:endParaRPr lang="en-US" altLang="zh-CN" dirty="0">
              <a:solidFill>
                <a:srgbClr val="1D1D1A"/>
              </a:solidFill>
              <a:sym typeface="Gotham Book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1D1D1A"/>
                </a:solidFill>
              </a:rPr>
              <a:t>RAN sharing for multicast[RAN3</a:t>
            </a:r>
            <a:r>
              <a:rPr lang="en-US" altLang="zh-CN" dirty="0">
                <a:solidFill>
                  <a:srgbClr val="1D1D1A"/>
                </a:solidFill>
              </a:rPr>
              <a:t>,</a:t>
            </a:r>
            <a:r>
              <a:rPr lang="en-US" altLang="zh-CN" sz="1800" dirty="0">
                <a:solidFill>
                  <a:srgbClr val="1D1D1A"/>
                </a:solidFill>
              </a:rPr>
              <a:t>RAN2]</a:t>
            </a:r>
          </a:p>
          <a:p>
            <a:endParaRPr lang="zh-CN" altLang="en-US" dirty="0">
              <a:solidFill>
                <a:srgbClr val="1D1D1A"/>
              </a:solidFill>
              <a:sym typeface="Gotham Book"/>
            </a:endParaRPr>
          </a:p>
        </p:txBody>
      </p:sp>
      <p:pic>
        <p:nvPicPr>
          <p:cNvPr id="8" name="图片 7" descr="中国广电VI基础 10517-48">
            <a:extLst>
              <a:ext uri="{FF2B5EF4-FFF2-40B4-BE49-F238E27FC236}">
                <a16:creationId xmlns:a16="http://schemas.microsoft.com/office/drawing/2014/main" id="{5722EB8C-49B4-3DC5-487C-93EFF3F593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>
          <a:xfrm>
            <a:off x="10150475" y="394970"/>
            <a:ext cx="1731010" cy="60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188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zc3NjRkY2NjYjg2ZWJkYjIzNTJhMzU5OTNiZmRjZTc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5758</TotalTime>
  <Words>425</Words>
  <Application>Microsoft Office PowerPoint</Application>
  <PresentationFormat>宽屏</PresentationFormat>
  <Paragraphs>47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微软雅黑</vt:lpstr>
      <vt:lpstr>Arial</vt:lpstr>
      <vt:lpstr>Book Antiqua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luhongda</dc:creator>
  <cp:lastModifiedBy>薛凯心</cp:lastModifiedBy>
  <cp:revision>232</cp:revision>
  <dcterms:created xsi:type="dcterms:W3CDTF">2022-05-26T12:52:00Z</dcterms:created>
  <dcterms:modified xsi:type="dcterms:W3CDTF">2023-09-04T09:17:35Z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F964522E9949428EBE163A5D31D6B8BA</vt:lpwstr>
  </property>
</Properties>
</file>