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60" r:id="rId2"/>
    <p:sldId id="308" r:id="rId3"/>
    <p:sldId id="296" r:id="rId4"/>
  </p:sldIdLst>
  <p:sldSz cx="9144000" cy="6858000" type="screen4x3"/>
  <p:notesSz cx="7102475" cy="102330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48" autoAdjust="0"/>
    <p:restoredTop sz="94479" autoAdjust="0"/>
  </p:normalViewPr>
  <p:slideViewPr>
    <p:cSldViewPr>
      <p:cViewPr varScale="1">
        <p:scale>
          <a:sx n="65" d="100"/>
          <a:sy n="65" d="100"/>
        </p:scale>
        <p:origin x="1448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72E7382-F9DB-4673-92FF-EBF543CAFED3}" type="datetimeFigureOut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743243C5-46B1-4C12-B7C7-28C2CA2408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96F87-A54E-4564-8CB4-6E104A6B18E5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D36C2-508E-446B-BAF6-793109181C0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96584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AFB11-17EE-4B26-B0B8-BB33DBB59E52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C58CA-7FC1-49DD-9F8A-9EF65759BF3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3207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D11FD-96DD-4C25-A95F-A0E3955ACE55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98B99-9FFB-423A-9E91-E42D0B9A190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8726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445B-651C-4E01-8948-8151BBB8FD0F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1E95F-FECD-4C2D-8C24-59DC5E454A0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10199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B41E3-218A-4876-867B-B456A8E26AE5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BF4DD-4814-411A-9A5B-6823F7E9410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316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61F74-C6C4-4832-9B06-EB8056C6C1D3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0D364-1D85-47BD-98C1-C8F96656E5D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5417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200CA-54DD-4039-8638-FEFD87EBD880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8920A-CEE8-4CBD-A0BD-1B749F2ACCE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1278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3B54D-A9BD-4699-8D1D-329B847C38E7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CC53-54BA-4FA8-B7B7-5D93E123BD3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4250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B97E5-7552-4594-A8FB-76437676BB15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F3172-B1EC-426E-85D3-A85C82E7E7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7837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0C7B8-3883-44F7-92C6-E7DF45ACE0B5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5F6D9-B65E-4FBD-A344-078FFBF4605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96115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640F-6EA8-4527-A957-C645CCCD2901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BEDB8-1032-433B-B3B0-50F30ADAB1E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66847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59C534-533A-47EE-A5E9-619A52D9760F}" type="datetime1">
              <a:rPr lang="fr-FR"/>
              <a:pPr>
                <a:defRPr/>
              </a:pPr>
              <a:t>04/09/2023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54C0D9-E5FA-466F-816B-D64B43A2388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fr-FR" smtClean="0"/>
              <a:t>Considerations </a:t>
            </a:r>
            <a:r>
              <a:rPr lang="en-US" altLang="fr-FR" dirty="0"/>
              <a:t>on </a:t>
            </a:r>
            <a:r>
              <a:rPr lang="en-US" altLang="fr-FR" dirty="0" smtClean="0"/>
              <a:t>RAN4 </a:t>
            </a:r>
            <a:r>
              <a:rPr lang="en-US" altLang="fr-FR" dirty="0"/>
              <a:t>led NTN </a:t>
            </a:r>
            <a:r>
              <a:rPr lang="en-US" altLang="fr-FR" dirty="0" smtClean="0"/>
              <a:t>potential topics </a:t>
            </a:r>
            <a:r>
              <a:rPr lang="en-US" altLang="fr-FR" dirty="0"/>
              <a:t>for Release </a:t>
            </a:r>
            <a:r>
              <a:rPr lang="en-US" altLang="fr-FR" dirty="0" smtClean="0"/>
              <a:t>19</a:t>
            </a:r>
            <a:endParaRPr lang="fr-FR" altLang="fr-FR" dirty="0"/>
          </a:p>
        </p:txBody>
      </p:sp>
      <p:sp>
        <p:nvSpPr>
          <p:cNvPr id="3075" name="Sous-titre 2"/>
          <p:cNvSpPr>
            <a:spLocks noGrp="1"/>
          </p:cNvSpPr>
          <p:nvPr>
            <p:ph type="subTitle" idx="1"/>
          </p:nvPr>
        </p:nvSpPr>
        <p:spPr>
          <a:xfrm>
            <a:off x="684213" y="3716338"/>
            <a:ext cx="7775575" cy="1752600"/>
          </a:xfrm>
        </p:spPr>
        <p:txBody>
          <a:bodyPr/>
          <a:lstStyle/>
          <a:p>
            <a:pPr algn="l"/>
            <a:r>
              <a:rPr lang="fr-FR" altLang="fr-FR" sz="2000" b="1" dirty="0">
                <a:solidFill>
                  <a:schemeClr val="tx1"/>
                </a:solidFill>
              </a:rPr>
              <a:t>Sources: Thales, </a:t>
            </a:r>
            <a:r>
              <a:rPr lang="fr-FR" altLang="fr-FR" sz="2000" b="1" dirty="0" smtClean="0">
                <a:solidFill>
                  <a:schemeClr val="tx1"/>
                </a:solidFill>
              </a:rPr>
              <a:t>Hughes, Fraunhofer </a:t>
            </a:r>
            <a:r>
              <a:rPr lang="fr-FR" altLang="fr-FR" sz="2000" b="1" dirty="0">
                <a:solidFill>
                  <a:schemeClr val="tx1"/>
                </a:solidFill>
              </a:rPr>
              <a:t>IIS, </a:t>
            </a:r>
            <a:r>
              <a:rPr lang="fr-FR" altLang="fr-FR" sz="2000" b="1" dirty="0" err="1">
                <a:solidFill>
                  <a:schemeClr val="tx1"/>
                </a:solidFill>
              </a:rPr>
              <a:t>Inmarsat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Sateliot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Ligado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Omnispace</a:t>
            </a:r>
            <a:r>
              <a:rPr lang="fr-FR" altLang="fr-FR" sz="2000" b="1" dirty="0">
                <a:solidFill>
                  <a:schemeClr val="tx1"/>
                </a:solidFill>
              </a:rPr>
              <a:t>, Lockheed Martin, </a:t>
            </a:r>
            <a:r>
              <a:rPr lang="fr-FR" altLang="fr-FR" sz="2000" b="1" dirty="0" err="1">
                <a:solidFill>
                  <a:schemeClr val="tx1"/>
                </a:solidFill>
              </a:rPr>
              <a:t>Novamint</a:t>
            </a:r>
            <a:r>
              <a:rPr lang="fr-FR" altLang="fr-FR" sz="2000" b="1" dirty="0">
                <a:solidFill>
                  <a:schemeClr val="tx1"/>
                </a:solidFill>
              </a:rPr>
              <a:t>, Eutelsat, TTP, </a:t>
            </a:r>
            <a:r>
              <a:rPr lang="fr-FR" altLang="fr-FR" sz="2000" b="1" dirty="0" err="1">
                <a:solidFill>
                  <a:schemeClr val="tx1"/>
                </a:solidFill>
              </a:rPr>
              <a:t>Terrestar</a:t>
            </a:r>
            <a:r>
              <a:rPr lang="fr-FR" altLang="fr-FR" sz="2000" b="1" dirty="0">
                <a:solidFill>
                  <a:schemeClr val="tx1"/>
                </a:solidFill>
              </a:rPr>
              <a:t>, ESA, Intelsat, </a:t>
            </a:r>
            <a:r>
              <a:rPr lang="fr-FR" altLang="fr-FR" sz="2000" b="1" dirty="0" err="1">
                <a:solidFill>
                  <a:schemeClr val="tx1"/>
                </a:solidFill>
              </a:rPr>
              <a:t>OneWeb</a:t>
            </a:r>
            <a:r>
              <a:rPr lang="fr-FR" altLang="fr-FR" sz="2000" b="1" dirty="0">
                <a:solidFill>
                  <a:schemeClr val="tx1"/>
                </a:solidFill>
              </a:rPr>
              <a:t>, Airbus, JSAT, TNO, IRT Saint </a:t>
            </a:r>
            <a:r>
              <a:rPr lang="fr-FR" altLang="fr-FR" sz="2000" b="1" dirty="0" err="1">
                <a:solidFill>
                  <a:schemeClr val="tx1"/>
                </a:solidFill>
              </a:rPr>
              <a:t>Exupery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Hispasat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Gilat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Gatehouse</a:t>
            </a:r>
            <a:r>
              <a:rPr lang="fr-FR" altLang="fr-FR" sz="2000" b="1" dirty="0">
                <a:solidFill>
                  <a:schemeClr val="tx1"/>
                </a:solidFill>
              </a:rPr>
              <a:t>, Magister solutions, OQ </a:t>
            </a:r>
            <a:r>
              <a:rPr lang="fr-FR" altLang="fr-FR" sz="2000" b="1" dirty="0" err="1">
                <a:solidFill>
                  <a:schemeClr val="tx1"/>
                </a:solidFill>
              </a:rPr>
              <a:t>Technology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sz="2000" b="1" dirty="0">
                <a:solidFill>
                  <a:schemeClr val="tx1"/>
                </a:solidFill>
              </a:rPr>
              <a:t>, Deutsche Telekom, </a:t>
            </a:r>
            <a:r>
              <a:rPr lang="fr-FR" sz="2000" b="1" dirty="0" err="1">
                <a:solidFill>
                  <a:schemeClr val="tx1"/>
                </a:solidFill>
              </a:rPr>
              <a:t>Viasat</a:t>
            </a:r>
            <a:r>
              <a:rPr lang="fr-FR" sz="2000" b="1" dirty="0">
                <a:solidFill>
                  <a:schemeClr val="tx1"/>
                </a:solidFill>
              </a:rPr>
              <a:t>, CEWiT</a:t>
            </a:r>
            <a:endParaRPr lang="fr-FR" altLang="fr-FR" sz="2000" b="1" dirty="0">
              <a:solidFill>
                <a:schemeClr val="tx1"/>
              </a:solidFill>
            </a:endParaRPr>
          </a:p>
        </p:txBody>
      </p:sp>
      <p:sp>
        <p:nvSpPr>
          <p:cNvPr id="3076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FBAFF2-B7BA-465F-9191-ED26293C4109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fr-FR" altLang="fr-FR" sz="1200">
              <a:solidFill>
                <a:srgbClr val="898989"/>
              </a:solidFill>
            </a:endParaRPr>
          </a:p>
        </p:txBody>
      </p:sp>
      <p:sp>
        <p:nvSpPr>
          <p:cNvPr id="3077" name="ZoneTexte 4"/>
          <p:cNvSpPr txBox="1">
            <a:spLocks noChangeArrowheads="1"/>
          </p:cNvSpPr>
          <p:nvPr/>
        </p:nvSpPr>
        <p:spPr bwMode="auto">
          <a:xfrm>
            <a:off x="684213" y="549275"/>
            <a:ext cx="3120726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2400" b="1" dirty="0"/>
              <a:t>3GPP TSG RAN </a:t>
            </a:r>
            <a:r>
              <a:rPr lang="en-US" altLang="fr-FR" sz="2400" b="1" dirty="0" smtClean="0"/>
              <a:t>#101</a:t>
            </a:r>
            <a:endParaRPr lang="fr-FR" altLang="fr-FR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 err="1"/>
              <a:t>June</a:t>
            </a:r>
            <a:r>
              <a:rPr lang="fr-FR" altLang="fr-FR" sz="2400" b="1" dirty="0"/>
              <a:t> 12 - 16, 2023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Agenda:	8A.3 RAN4 </a:t>
            </a:r>
            <a:r>
              <a:rPr lang="fr-FR" altLang="fr-FR" sz="1800" b="1" dirty="0" err="1"/>
              <a:t>led</a:t>
            </a:r>
            <a:r>
              <a:rPr lang="fr-FR" altLang="fr-FR" sz="1800" b="1" dirty="0"/>
              <a:t> </a:t>
            </a:r>
            <a:r>
              <a:rPr lang="fr-FR" altLang="fr-FR" sz="1800" b="1" dirty="0" smtClean="0"/>
              <a:t>Topics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 smtClean="0"/>
              <a:t>TDOC</a:t>
            </a:r>
            <a:r>
              <a:rPr lang="fr-FR" altLang="fr-FR" sz="1800" b="1" dirty="0"/>
              <a:t>:	</a:t>
            </a:r>
            <a:r>
              <a:rPr lang="fr-FR" altLang="fr-FR" sz="1800" b="1" dirty="0" smtClean="0"/>
              <a:t>RP-231566</a:t>
            </a:r>
            <a:endParaRPr lang="fr-FR" altLang="fr-FR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For:	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 err="1" smtClean="0"/>
              <a:t>Potential</a:t>
            </a:r>
            <a:r>
              <a:rPr lang="fr-FR" altLang="fr-FR" dirty="0" smtClean="0"/>
              <a:t> RAN4 </a:t>
            </a:r>
            <a:r>
              <a:rPr lang="fr-FR" altLang="fr-FR" dirty="0" err="1" smtClean="0"/>
              <a:t>led</a:t>
            </a:r>
            <a:r>
              <a:rPr lang="fr-FR" altLang="fr-FR" dirty="0" smtClean="0"/>
              <a:t> topics for Rel-19 </a:t>
            </a:r>
            <a:r>
              <a:rPr lang="fr-FR" altLang="fr-FR" dirty="0"/>
              <a:t>NTN </a:t>
            </a:r>
            <a:r>
              <a:rPr lang="fr-FR" altLang="fr-FR" dirty="0" err="1"/>
              <a:t>evolution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2819249"/>
              </p:ext>
            </p:extLst>
          </p:nvPr>
        </p:nvGraphicFramePr>
        <p:xfrm>
          <a:off x="457200" y="1555274"/>
          <a:ext cx="82296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6608">
                  <a:extLst>
                    <a:ext uri="{9D8B030D-6E8A-4147-A177-3AD203B41FA5}">
                      <a16:colId xmlns:a16="http://schemas.microsoft.com/office/drawing/2014/main" val="1260131621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980844488"/>
                    </a:ext>
                  </a:extLst>
                </a:gridCol>
                <a:gridCol w="2314600">
                  <a:extLst>
                    <a:ext uri="{9D8B030D-6E8A-4147-A177-3AD203B41FA5}">
                      <a16:colId xmlns:a16="http://schemas.microsoft.com/office/drawing/2014/main" val="1041564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NR-NTN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err="1" smtClean="0"/>
                        <a:t>IoT</a:t>
                      </a:r>
                      <a:r>
                        <a:rPr lang="fr-FR" sz="2400" dirty="0" smtClean="0"/>
                        <a:t>-NTN</a:t>
                      </a:r>
                      <a:endParaRPr lang="fr-F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518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Service </a:t>
                      </a:r>
                      <a:r>
                        <a:rPr lang="fr-FR" sz="2400" dirty="0" err="1" smtClean="0"/>
                        <a:t>experience</a:t>
                      </a:r>
                      <a:r>
                        <a:rPr lang="fr-FR" sz="2400" dirty="0" smtClean="0"/>
                        <a:t> </a:t>
                      </a:r>
                      <a:r>
                        <a:rPr lang="fr-FR" sz="2400" dirty="0" err="1" smtClean="0"/>
                        <a:t>improvement</a:t>
                      </a:r>
                      <a:endParaRPr lang="fr-F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fr-FR" sz="2400" dirty="0" smtClean="0"/>
                        <a:t>Support of higher </a:t>
                      </a:r>
                      <a:r>
                        <a:rPr lang="en-US" altLang="fr-FR" sz="2400" dirty="0" err="1" smtClean="0"/>
                        <a:t>Tx</a:t>
                      </a:r>
                      <a:r>
                        <a:rPr lang="en-US" altLang="fr-FR" sz="2400" dirty="0" smtClean="0"/>
                        <a:t> power UE (e.g. for public safety/Handheld and automotive/vehicle mounted) in selected FR1 bands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Support of higher </a:t>
                      </a:r>
                      <a:r>
                        <a:rPr lang="en-US" sz="2400" dirty="0" err="1" smtClean="0"/>
                        <a:t>Tx</a:t>
                      </a:r>
                      <a:r>
                        <a:rPr lang="en-US" sz="2400" dirty="0" smtClean="0"/>
                        <a:t> power UE in selected FR1 bands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747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New </a:t>
                      </a:r>
                      <a:r>
                        <a:rPr lang="fr-FR" sz="2400" dirty="0" err="1" smtClean="0"/>
                        <a:t>capabilities</a:t>
                      </a:r>
                      <a:r>
                        <a:rPr lang="fr-FR" sz="2400" dirty="0" smtClean="0"/>
                        <a:t> (network </a:t>
                      </a:r>
                      <a:r>
                        <a:rPr lang="fr-FR" sz="2400" dirty="0" err="1" smtClean="0"/>
                        <a:t>operation</a:t>
                      </a:r>
                      <a:r>
                        <a:rPr lang="fr-FR" sz="2400" dirty="0" smtClean="0"/>
                        <a:t> optimisation, new use cases)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fr-FR" sz="2400" dirty="0" smtClean="0"/>
                        <a:t>Support of channel bandwidths lower than 5 MHz for FR1 (i.e. 3 MHz as defined for TN in Rel-18) [also possibly RAN1]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NB-</a:t>
                      </a:r>
                      <a:r>
                        <a:rPr lang="en-US" sz="2400" dirty="0" err="1" smtClean="0"/>
                        <a:t>IoT</a:t>
                      </a:r>
                      <a:r>
                        <a:rPr lang="en-US" sz="2400" dirty="0" smtClean="0"/>
                        <a:t> operating in NR-NTN guard band or in NR-NTN channel specific RB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468139"/>
                  </a:ext>
                </a:extLst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2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14361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/>
              <a:t>Questions ?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Nicolas.chuberre@thalesaleniaspace.com</a:t>
            </a:r>
          </a:p>
        </p:txBody>
      </p:sp>
      <p:sp>
        <p:nvSpPr>
          <p:cNvPr id="11268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67BBC0-D652-4798-8BCF-7315F1FD4785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fr-FR" altLang="fr-FR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</Words>
  <Application>Microsoft Office PowerPoint</Application>
  <PresentationFormat>Affichage à l'écran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6" baseType="lpstr">
      <vt:lpstr>Arial</vt:lpstr>
      <vt:lpstr>Calibri</vt:lpstr>
      <vt:lpstr>Thème Office</vt:lpstr>
      <vt:lpstr>Considerations on RAN4 led NTN potential topics for Release 19</vt:lpstr>
      <vt:lpstr>Potential RAN4 led topics for Rel-19 NTN evolution</vt:lpstr>
      <vt:lpstr>Questions ?</vt:lpstr>
    </vt:vector>
  </TitlesOfParts>
  <Company>Thales SPACE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normative activity</dc:title>
  <dc:creator>Nicolas</dc:creator>
  <cp:lastModifiedBy>Thales</cp:lastModifiedBy>
  <cp:revision>501</cp:revision>
  <cp:lastPrinted>2023-04-27T08:14:35Z</cp:lastPrinted>
  <dcterms:created xsi:type="dcterms:W3CDTF">2019-11-22T07:43:51Z</dcterms:created>
  <dcterms:modified xsi:type="dcterms:W3CDTF">2023-09-04T15:33:28Z</dcterms:modified>
</cp:coreProperties>
</file>