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1"/>
  </p:sldMasterIdLst>
  <p:notesMasterIdLst>
    <p:notesMasterId r:id="rId18"/>
  </p:notesMasterIdLst>
  <p:sldIdLst>
    <p:sldId id="260" r:id="rId2"/>
    <p:sldId id="262" r:id="rId3"/>
    <p:sldId id="266" r:id="rId4"/>
    <p:sldId id="267" r:id="rId5"/>
    <p:sldId id="412" r:id="rId6"/>
    <p:sldId id="380" r:id="rId7"/>
    <p:sldId id="281" r:id="rId8"/>
    <p:sldId id="395" r:id="rId9"/>
    <p:sldId id="282" r:id="rId10"/>
    <p:sldId id="283" r:id="rId11"/>
    <p:sldId id="284" r:id="rId12"/>
    <p:sldId id="424" r:id="rId13"/>
    <p:sldId id="268" r:id="rId14"/>
    <p:sldId id="392" r:id="rId15"/>
    <p:sldId id="269" r:id="rId16"/>
    <p:sldId id="377" r:id="rId17"/>
  </p:sldIdLst>
  <p:sldSz cx="12192000" cy="6858000"/>
  <p:notesSz cx="7102475" cy="9037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ato" panose="020F0502020204030203" pitchFamily="34" charset="0"/>
      <p:regular r:id="rId23"/>
      <p:bold r:id="rId24"/>
      <p:italic r:id="rId25"/>
      <p:boldItalic r:id="rId26"/>
    </p:embeddedFont>
    <p:embeddedFont>
      <p:font typeface="Lato Light" panose="020F0502020204030203" pitchFamily="34" charset="0"/>
      <p:regular r:id="rId27"/>
      <p:bold r:id="rId28"/>
      <p:italic r:id="rId29"/>
      <p:boldItalic r:id="rId30"/>
    </p:embeddedFont>
    <p:embeddedFont>
      <p:font typeface="Noto Sans Symbols" panose="020B0604020202020204" charset="0"/>
      <p:regular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66" roundtripDataSignature="AMtx7mhnnmgipk4FoXGOPuqIGqYmZm7eD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nia Morsi" initials="" lastIdx="9" clrIdx="0"/>
  <p:cmAuthor id="1" name="Sanjay Gupta" initials="SG" lastIdx="27" clrIdx="1">
    <p:extLst>
      <p:ext uri="{19B8F6BF-5375-455C-9EA6-DF929625EA0E}">
        <p15:presenceInfo xmlns:p15="http://schemas.microsoft.com/office/powerpoint/2012/main" userId="S::sanjay.gupta@airfuel.org::4c134d19-9755-43bf-9aca-7e2232b60109" providerId="AD"/>
      </p:ext>
    </p:extLst>
  </p:cmAuthor>
  <p:cmAuthor id="2" name="TEEM" initials="TE" lastIdx="2" clrIdx="2">
    <p:extLst>
      <p:ext uri="{19B8F6BF-5375-455C-9EA6-DF929625EA0E}">
        <p15:presenceInfo xmlns:p15="http://schemas.microsoft.com/office/powerpoint/2012/main" userId="S::marketing@airfuel.org::b4ac2487-460e-4f17-aef9-b3d9a02db0c6" providerId="AD"/>
      </p:ext>
    </p:extLst>
  </p:cmAuthor>
  <p:cmAuthor id="3" name="Guest User" initials="GU" lastIdx="6" clrIdx="3">
    <p:extLst>
      <p:ext uri="{19B8F6BF-5375-455C-9EA6-DF929625EA0E}">
        <p15:presenceInfo xmlns:p15="http://schemas.microsoft.com/office/powerpoint/2012/main" userId="S::urn:spo:anon#d013397a20c6d3ce29cb74ca911b38c179980811f2b1d0335e83ed471ca3808b::" providerId="AD"/>
      </p:ext>
    </p:extLst>
  </p:cmAuthor>
  <p:cmAuthor id="4" name=" " initials="" lastIdx="5" clrIdx="4">
    <p:extLst>
      <p:ext uri="{19B8F6BF-5375-455C-9EA6-DF929625EA0E}">
        <p15:presenceInfo xmlns:p15="http://schemas.microsoft.com/office/powerpoint/2012/main" userId="S::ndutton@the-brit.com::3e5569ca-30cf-44e9-b04c-8dc8ba602ca0" providerId="AD"/>
      </p:ext>
    </p:extLst>
  </p:cmAuthor>
  <p:cmAuthor id="5" name="Eric MacDonald" initials="" lastIdx="14" clrIdx="5">
    <p:extLst>
      <p:ext uri="{19B8F6BF-5375-455C-9EA6-DF929625EA0E}">
        <p15:presenceInfo xmlns:p15="http://schemas.microsoft.com/office/powerpoint/2012/main" userId="S::emacdonald@energous.com::1a909627-f17b-4696-b68e-656b4a308b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8F8"/>
    <a:srgbClr val="44546A"/>
    <a:srgbClr val="113448"/>
    <a:srgbClr val="DDEBF7"/>
    <a:srgbClr val="00AF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8FA028-9899-47BA-B46E-3EFD7CEA80C0}">
  <a:tblStyle styleId="{0E8FA028-9899-47BA-B46E-3EFD7CEA80C0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EECABB3-95B4-444B-904A-717616AB4BF5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0C51CB7-F473-490F-8BDC-2EDC62F0332A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F34AB68-5E00-4C42-AE11-0B5FF05ED436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39"/>
    <p:restoredTop sz="94846"/>
  </p:normalViewPr>
  <p:slideViewPr>
    <p:cSldViewPr snapToGrid="0">
      <p:cViewPr varScale="1">
        <p:scale>
          <a:sx n="61" d="100"/>
          <a:sy n="61" d="100"/>
        </p:scale>
        <p:origin x="3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171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167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170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66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16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16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7739" cy="45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092" y="0"/>
            <a:ext cx="3077739" cy="45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45fb1d015b_2_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245fb1d015b_2_480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g245fb1d015b_2_480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2" name="Google Shape;952;p16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16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8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931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245fb1d015b_2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8163" y="677863"/>
            <a:ext cx="6026150" cy="33893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g245fb1d015b_2_67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45fb1d015b_2_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8163" y="677863"/>
            <a:ext cx="6026150" cy="33893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6" name="Google Shape;566;g245fb1d015b_2_687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5" name="Google Shape;2595;g245fb1d015b_2_712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6" name="Google Shape;2596;g245fb1d015b_2_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45fb1d015b_2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3" name="Google Shape;383;g245fb1d015b_2_511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g245fb1d015b_2_511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245fb1d015b_2_6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4" name="Google Shape;514;g245fb1d015b_2_63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5" name="Google Shape;515;g245fb1d015b_2_638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45fb1d015b_2_6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g245fb1d015b_2_65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6" name="Google Shape;536;g245fb1d015b_2_658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3372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13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13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Google Shape;2053;g2461880f347_21_0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4" name="Google Shape;2054;g2461880f347_2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1" name="Google Shape;831;p14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14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5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ustom Layout">
  <p:cSld name="Custom Layout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graphics, blue, graphic design&#10;&#10;Description automatically generated">
            <a:extLst>
              <a:ext uri="{FF2B5EF4-FFF2-40B4-BE49-F238E27FC236}">
                <a16:creationId xmlns:a16="http://schemas.microsoft.com/office/drawing/2014/main" id="{73E3C7FE-6D98-CE87-0D47-E34DAFCA8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2271E4-E498-9F8E-A0B5-86A6C7275A73}"/>
              </a:ext>
            </a:extLst>
          </p:cNvPr>
          <p:cNvSpPr txBox="1"/>
          <p:nvPr userDrawn="1"/>
        </p:nvSpPr>
        <p:spPr>
          <a:xfrm>
            <a:off x="9074427" y="6550223"/>
            <a:ext cx="1726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AirFuel  Proprietary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47d2416727_8_8"/>
          <p:cNvSpPr txBox="1">
            <a:spLocks noGrp="1"/>
          </p:cNvSpPr>
          <p:nvPr>
            <p:ph type="title"/>
          </p:nvPr>
        </p:nvSpPr>
        <p:spPr>
          <a:xfrm>
            <a:off x="844695" y="182880"/>
            <a:ext cx="10509106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0">
                <a:solidFill>
                  <a:srgbClr val="00AFF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g247d2416727_8_8"/>
          <p:cNvSpPr txBox="1">
            <a:spLocks noGrp="1"/>
          </p:cNvSpPr>
          <p:nvPr>
            <p:ph type="body" idx="1"/>
          </p:nvPr>
        </p:nvSpPr>
        <p:spPr>
          <a:xfrm>
            <a:off x="838200" y="1600200"/>
            <a:ext cx="1031748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47d2416727_8_71"/>
          <p:cNvSpPr txBox="1"/>
          <p:nvPr/>
        </p:nvSpPr>
        <p:spPr>
          <a:xfrm>
            <a:off x="1513490" y="6526924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s" userDrawn="1">
  <p:cSld name="Vertical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20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27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g247d2416727_8_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10800000" flipH="1">
            <a:off x="9493558" y="23"/>
            <a:ext cx="2698442" cy="401974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g247d2416727_8_0"/>
          <p:cNvSpPr txBox="1">
            <a:spLocks noGrp="1"/>
          </p:cNvSpPr>
          <p:nvPr>
            <p:ph type="title"/>
          </p:nvPr>
        </p:nvSpPr>
        <p:spPr>
          <a:xfrm>
            <a:off x="844695" y="182880"/>
            <a:ext cx="10509106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3" name="Google Shape;223;g247d2416727_8_0"/>
          <p:cNvSpPr txBox="1">
            <a:spLocks noGrp="1"/>
          </p:cNvSpPr>
          <p:nvPr>
            <p:ph type="body" idx="1"/>
          </p:nvPr>
        </p:nvSpPr>
        <p:spPr>
          <a:xfrm>
            <a:off x="838200" y="1600200"/>
            <a:ext cx="1031748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24" name="Google Shape;224;g247d2416727_8_0" descr="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8200" y="6400800"/>
            <a:ext cx="915328" cy="215388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247d2416727_8_0"/>
          <p:cNvSpPr txBox="1"/>
          <p:nvPr/>
        </p:nvSpPr>
        <p:spPr>
          <a:xfrm>
            <a:off x="1828800" y="6382070"/>
            <a:ext cx="640080" cy="501651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247d2416727_8_0"/>
          <p:cNvSpPr txBox="1"/>
          <p:nvPr/>
        </p:nvSpPr>
        <p:spPr>
          <a:xfrm>
            <a:off x="2560320" y="6382071"/>
            <a:ext cx="3272246" cy="50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© 2022 Energous Corporation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 descr="A picture containing screenshot, graphics, blue, graphic design&#10;&#10;Description automatically generated">
            <a:extLst>
              <a:ext uri="{FF2B5EF4-FFF2-40B4-BE49-F238E27FC236}">
                <a16:creationId xmlns:a16="http://schemas.microsoft.com/office/drawing/2014/main" id="{B0B0F04E-F2E7-87C3-59A1-15A0100A8B0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22FD0C-5D97-84D2-7634-9631DE903F4C}"/>
              </a:ext>
            </a:extLst>
          </p:cNvPr>
          <p:cNvSpPr txBox="1"/>
          <p:nvPr userDrawn="1"/>
        </p:nvSpPr>
        <p:spPr>
          <a:xfrm>
            <a:off x="9074427" y="6550223"/>
            <a:ext cx="1726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AirFuel Proprietary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700" r:id="rId3"/>
    <p:sldLayoutId id="2147483704" r:id="rId4"/>
    <p:sldLayoutId id="2147483717" r:id="rId5"/>
    <p:sldLayoutId id="214748371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528">
          <p15:clr>
            <a:srgbClr val="F26B43"/>
          </p15:clr>
        </p15:guide>
        <p15:guide id="3" pos="7152">
          <p15:clr>
            <a:srgbClr val="F26B43"/>
          </p15:clr>
        </p15:guide>
        <p15:guide id="4" orient="horz" pos="1008">
          <p15:clr>
            <a:srgbClr val="F26B43"/>
          </p15:clr>
        </p15:guide>
        <p15:guide id="5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Omnidirectional_antenna" TargetMode="External"/><Relationship Id="rId5" Type="http://schemas.openxmlformats.org/officeDocument/2006/relationships/hyperlink" Target="https://en.wikipedia.org/wiki/Dipole_antenna" TargetMode="External"/><Relationship Id="rId4" Type="http://schemas.openxmlformats.org/officeDocument/2006/relationships/hyperlink" Target="https://en.wikipedia.org/wiki/Monopole_antenna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g245fb1d015b_2_48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g245fb1d015b_2_480"/>
          <p:cNvSpPr txBox="1"/>
          <p:nvPr/>
        </p:nvSpPr>
        <p:spPr>
          <a:xfrm>
            <a:off x="443100" y="443100"/>
            <a:ext cx="101001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The AirFuel Alliance</a:t>
            </a:r>
            <a:b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It’s An Exciting Time to be in Wireless Power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356" name="Google Shape;356;g245fb1d015b_2_480"/>
          <p:cNvSpPr/>
          <p:nvPr/>
        </p:nvSpPr>
        <p:spPr>
          <a:xfrm rot="10800000" flipH="1">
            <a:off x="1958268" y="1893372"/>
            <a:ext cx="3013936" cy="4068717"/>
          </a:xfrm>
          <a:prstGeom prst="round2DiagRect">
            <a:avLst>
              <a:gd name="adj1" fmla="val 0"/>
              <a:gd name="adj2" fmla="val 1776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sx="103197" sy="103197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g245fb1d015b_2_480"/>
          <p:cNvSpPr txBox="1"/>
          <p:nvPr/>
        </p:nvSpPr>
        <p:spPr>
          <a:xfrm>
            <a:off x="2449138" y="2072466"/>
            <a:ext cx="2249990" cy="788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WP1.0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" name="Google Shape;358;g245fb1d015b_2_480"/>
          <p:cNvSpPr/>
          <p:nvPr/>
        </p:nvSpPr>
        <p:spPr>
          <a:xfrm>
            <a:off x="4962445" y="1893415"/>
            <a:ext cx="5271300" cy="4068600"/>
          </a:xfrm>
          <a:prstGeom prst="round2DiagRect">
            <a:avLst>
              <a:gd name="adj1" fmla="val 0"/>
              <a:gd name="adj2" fmla="val 17764"/>
            </a:avLst>
          </a:prstGeom>
          <a:solidFill>
            <a:schemeClr val="bg1"/>
          </a:solidFill>
          <a:ln w="28575" cap="flat" cmpd="sng">
            <a:solidFill>
              <a:srgbClr val="11344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sx="103197" sy="103197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g245fb1d015b_2_480"/>
          <p:cNvSpPr txBox="1"/>
          <p:nvPr/>
        </p:nvSpPr>
        <p:spPr>
          <a:xfrm>
            <a:off x="2497435" y="4581894"/>
            <a:ext cx="19356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Inductive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100-300KHz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60" name="Google Shape;360;g245fb1d015b_2_48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2547" y="2597192"/>
            <a:ext cx="1865376" cy="192024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361" name="Google Shape;361;g245fb1d015b_2_480"/>
          <p:cNvSpPr txBox="1"/>
          <p:nvPr/>
        </p:nvSpPr>
        <p:spPr>
          <a:xfrm>
            <a:off x="5439059" y="2072466"/>
            <a:ext cx="2252700" cy="7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WP2.0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2" name="Google Shape;362;g245fb1d015b_2_480"/>
          <p:cNvSpPr txBox="1"/>
          <p:nvPr/>
        </p:nvSpPr>
        <p:spPr>
          <a:xfrm>
            <a:off x="5255125" y="4546975"/>
            <a:ext cx="20940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Magnetic Resonance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6.7MHz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63" name="Google Shape;363;g245fb1d015b_2_480"/>
          <p:cNvSpPr txBox="1"/>
          <p:nvPr/>
        </p:nvSpPr>
        <p:spPr>
          <a:xfrm>
            <a:off x="7637452" y="4523969"/>
            <a:ext cx="19356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RF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900MHz and higher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65" name="Google Shape;365;g245fb1d015b_2_480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3680" y="2599450"/>
            <a:ext cx="1863144" cy="19157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366" name="Google Shape;366;g245fb1d015b_2_480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9437" y="2599450"/>
            <a:ext cx="1865376" cy="19157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6146" name="Picture 2" descr="Phone Silhouette Images - Free Download on Freepik">
            <a:extLst>
              <a:ext uri="{FF2B5EF4-FFF2-40B4-BE49-F238E27FC236}">
                <a16:creationId xmlns:a16="http://schemas.microsoft.com/office/drawing/2014/main" id="{9116697E-7709-A5E7-C3AA-1C67CDA8A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915" y="5290300"/>
            <a:ext cx="54864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E15D883-CD54-C8A0-4663-1A5B974B7AC0}"/>
              </a:ext>
            </a:extLst>
          </p:cNvPr>
          <p:cNvGrpSpPr/>
          <p:nvPr/>
        </p:nvGrpSpPr>
        <p:grpSpPr>
          <a:xfrm>
            <a:off x="5606628" y="5290300"/>
            <a:ext cx="1390995" cy="548640"/>
            <a:chOff x="5661301" y="5288173"/>
            <a:chExt cx="1390995" cy="548640"/>
          </a:xfrm>
        </p:grpSpPr>
        <p:pic>
          <p:nvPicPr>
            <p:cNvPr id="6148" name="Picture 4" descr="Isolated and silhouette tablet design Royalty Free Vector">
              <a:extLst>
                <a:ext uri="{FF2B5EF4-FFF2-40B4-BE49-F238E27FC236}">
                  <a16:creationId xmlns:a16="http://schemas.microsoft.com/office/drawing/2014/main" id="{1CE36AB5-1AC2-F54A-3099-079EEFF6E7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7227" y="5288173"/>
              <a:ext cx="425069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Smart watch silhouette 4745873 Vector Art at Vecteezy">
              <a:extLst>
                <a:ext uri="{FF2B5EF4-FFF2-40B4-BE49-F238E27FC236}">
                  <a16:creationId xmlns:a16="http://schemas.microsoft.com/office/drawing/2014/main" id="{7F6F2408-1DC6-6938-285A-7E0D8B3D2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1301" y="5288173"/>
              <a:ext cx="315722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Phone Silhouette Images - Free Download on Freepik">
              <a:extLst>
                <a:ext uri="{FF2B5EF4-FFF2-40B4-BE49-F238E27FC236}">
                  <a16:creationId xmlns:a16="http://schemas.microsoft.com/office/drawing/2014/main" id="{DE8D4DA4-FCB2-2833-7788-D178BE2957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7805" y="5288173"/>
              <a:ext cx="548640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D9202AB-4C28-D1EF-B264-A0B6C4663AA9}"/>
              </a:ext>
            </a:extLst>
          </p:cNvPr>
          <p:cNvGrpSpPr/>
          <p:nvPr/>
        </p:nvGrpSpPr>
        <p:grpSpPr>
          <a:xfrm>
            <a:off x="7699414" y="5290300"/>
            <a:ext cx="1811676" cy="548640"/>
            <a:chOff x="7711906" y="5283679"/>
            <a:chExt cx="1811676" cy="548640"/>
          </a:xfrm>
        </p:grpSpPr>
        <p:pic>
          <p:nvPicPr>
            <p:cNvPr id="6152" name="Picture 8" descr="Heart Shape, Heart, Heart Silhouette, heartbeat, heart rate, sports icon">
              <a:extLst>
                <a:ext uri="{FF2B5EF4-FFF2-40B4-BE49-F238E27FC236}">
                  <a16:creationId xmlns:a16="http://schemas.microsoft.com/office/drawing/2014/main" id="{80E21A37-08E3-1868-AF85-7F748FDC2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0645" y="5283679"/>
              <a:ext cx="548640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4" name="Picture 10" descr="Premium Vector | On ear headphones icon vector silhouette isolated on white  background fill with black headphones">
              <a:extLst>
                <a:ext uri="{FF2B5EF4-FFF2-40B4-BE49-F238E27FC236}">
                  <a16:creationId xmlns:a16="http://schemas.microsoft.com/office/drawing/2014/main" id="{2817CD3C-261D-7C5E-0342-CBB9549835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3278" y="5283679"/>
              <a:ext cx="880304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Smart watch silhouette 4745873 Vector Art at Vecteezy">
              <a:extLst>
                <a:ext uri="{FF2B5EF4-FFF2-40B4-BE49-F238E27FC236}">
                  <a16:creationId xmlns:a16="http://schemas.microsoft.com/office/drawing/2014/main" id="{6EB7E931-607B-D084-54EF-7A8911D919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1906" y="5283679"/>
              <a:ext cx="315722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Google Shape;898;p15"/>
          <p:cNvPicPr preferRelativeResize="0">
            <a:picLocks noGrp="1"/>
          </p:cNvPicPr>
          <p:nvPr>
            <p:ph type="pic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p15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INDUSTRIAL DEPLOYMENT</a:t>
            </a:r>
          </a:p>
        </p:txBody>
      </p:sp>
      <p:sp>
        <p:nvSpPr>
          <p:cNvPr id="927" name="Google Shape;927;p15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/>
            <a:r>
              <a:rPr lang="en-US">
                <a:solidFill>
                  <a:schemeClr val="bg1"/>
                </a:solidFill>
                <a:latin typeface="Lato"/>
              </a:rPr>
              <a:t>Mesh network unlimited    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RECEIVERS</a:t>
            </a:r>
            <a:endParaRPr>
              <a:solidFill>
                <a:srgbClr val="00AFF0"/>
              </a:solidFill>
              <a:latin typeface="Lato"/>
            </a:endParaRP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</p:txBody>
      </p:sp>
      <p:grpSp>
        <p:nvGrpSpPr>
          <p:cNvPr id="901" name="Google Shape;901;p15"/>
          <p:cNvGrpSpPr/>
          <p:nvPr/>
        </p:nvGrpSpPr>
        <p:grpSpPr>
          <a:xfrm>
            <a:off x="7403840" y="1585044"/>
            <a:ext cx="1387635" cy="594824"/>
            <a:chOff x="9309062" y="1614959"/>
            <a:chExt cx="1387635" cy="594824"/>
          </a:xfrm>
        </p:grpSpPr>
        <p:sp>
          <p:nvSpPr>
            <p:cNvPr id="902" name="Google Shape;902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9538126" y="1614959"/>
              <a:ext cx="115857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Security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7" name="Google Shape;907;p15"/>
          <p:cNvGrpSpPr/>
          <p:nvPr/>
        </p:nvGrpSpPr>
        <p:grpSpPr>
          <a:xfrm>
            <a:off x="5594060" y="3417952"/>
            <a:ext cx="871625" cy="594824"/>
            <a:chOff x="9309062" y="1614959"/>
            <a:chExt cx="871625" cy="594824"/>
          </a:xfrm>
        </p:grpSpPr>
        <p:sp>
          <p:nvSpPr>
            <p:cNvPr id="908" name="Google Shape;908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9538126" y="1614959"/>
              <a:ext cx="64256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3" name="Google Shape;913;p15"/>
          <p:cNvGrpSpPr/>
          <p:nvPr/>
        </p:nvGrpSpPr>
        <p:grpSpPr>
          <a:xfrm>
            <a:off x="5459893" y="2224777"/>
            <a:ext cx="1769485" cy="594824"/>
            <a:chOff x="9309062" y="1614959"/>
            <a:chExt cx="1769485" cy="594824"/>
          </a:xfrm>
        </p:grpSpPr>
        <p:sp>
          <p:nvSpPr>
            <p:cNvPr id="914" name="Google Shape;914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9538126" y="1614959"/>
              <a:ext cx="154042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16" name="Google Shape;916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9" name="Google Shape;919;p15"/>
          <p:cNvGrpSpPr/>
          <p:nvPr/>
        </p:nvGrpSpPr>
        <p:grpSpPr>
          <a:xfrm>
            <a:off x="9220061" y="2123503"/>
            <a:ext cx="1223831" cy="598629"/>
            <a:chOff x="8543359" y="1751655"/>
            <a:chExt cx="1223831" cy="598629"/>
          </a:xfrm>
        </p:grpSpPr>
        <p:sp>
          <p:nvSpPr>
            <p:cNvPr id="920" name="Google Shape;920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8543359" y="1984524"/>
              <a:ext cx="99476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Wi-Fi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8" name="Google Shape;928;p15"/>
          <p:cNvGrpSpPr/>
          <p:nvPr/>
        </p:nvGrpSpPr>
        <p:grpSpPr>
          <a:xfrm>
            <a:off x="5379833" y="876128"/>
            <a:ext cx="1586048" cy="594824"/>
            <a:chOff x="7403840" y="1585044"/>
            <a:chExt cx="1586048" cy="594824"/>
          </a:xfrm>
        </p:grpSpPr>
        <p:sp>
          <p:nvSpPr>
            <p:cNvPr id="929" name="Google Shape;929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0" name="Google Shape;930;p15"/>
            <p:cNvGrpSpPr/>
            <p:nvPr/>
          </p:nvGrpSpPr>
          <p:grpSpPr>
            <a:xfrm>
              <a:off x="7403840" y="1585044"/>
              <a:ext cx="1586048" cy="594824"/>
              <a:chOff x="9309062" y="1614959"/>
              <a:chExt cx="1586048" cy="594824"/>
            </a:xfrm>
          </p:grpSpPr>
          <p:sp>
            <p:nvSpPr>
              <p:cNvPr id="931" name="Google Shape;931;p15"/>
              <p:cNvSpPr/>
              <p:nvPr/>
            </p:nvSpPr>
            <p:spPr>
              <a:xfrm>
                <a:off x="9309062" y="1751655"/>
                <a:ext cx="458128" cy="458128"/>
              </a:xfrm>
              <a:prstGeom prst="ellipse">
                <a:avLst/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15"/>
              <p:cNvSpPr/>
              <p:nvPr/>
            </p:nvSpPr>
            <p:spPr>
              <a:xfrm>
                <a:off x="9538126" y="1614959"/>
                <a:ext cx="1356984" cy="365760"/>
              </a:xfrm>
              <a:prstGeom prst="roundRect">
                <a:avLst>
                  <a:gd name="adj" fmla="val 16667"/>
                </a:avLst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228600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chemeClr val="lt1"/>
                    </a:solidFill>
                    <a:latin typeface="Lato"/>
                    <a:ea typeface="Arial"/>
                    <a:cs typeface="Arial"/>
                    <a:sym typeface="Arial"/>
                  </a:rPr>
                  <a:t>Air Quality</a:t>
                </a:r>
                <a:endParaRPr lang="en-US">
                  <a:solidFill>
                    <a:schemeClr val="lt1"/>
                  </a:solidFill>
                  <a:latin typeface="Lato"/>
                </a:endParaRPr>
              </a:p>
            </p:txBody>
          </p:sp>
          <p:sp>
            <p:nvSpPr>
              <p:cNvPr id="933" name="Google Shape;933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36" name="Google Shape;936;p15"/>
          <p:cNvGrpSpPr/>
          <p:nvPr/>
        </p:nvGrpSpPr>
        <p:grpSpPr>
          <a:xfrm>
            <a:off x="7409421" y="1721740"/>
            <a:ext cx="458128" cy="458128"/>
            <a:chOff x="7409421" y="1721740"/>
            <a:chExt cx="458128" cy="458128"/>
          </a:xfrm>
        </p:grpSpPr>
        <p:sp>
          <p:nvSpPr>
            <p:cNvPr id="937" name="Google Shape;937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8" name="Google Shape;938;p15"/>
            <p:cNvGrpSpPr/>
            <p:nvPr/>
          </p:nvGrpSpPr>
          <p:grpSpPr>
            <a:xfrm>
              <a:off x="7415001" y="1728062"/>
              <a:ext cx="435806" cy="435804"/>
              <a:chOff x="9320223" y="1757977"/>
              <a:chExt cx="435806" cy="435804"/>
            </a:xfrm>
          </p:grpSpPr>
          <p:sp>
            <p:nvSpPr>
              <p:cNvPr id="939" name="Google Shape;939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2" name="Google Shape;942;p15"/>
          <p:cNvGrpSpPr/>
          <p:nvPr/>
        </p:nvGrpSpPr>
        <p:grpSpPr>
          <a:xfrm>
            <a:off x="7895283" y="4388176"/>
            <a:ext cx="1936694" cy="594824"/>
            <a:chOff x="7403840" y="1585044"/>
            <a:chExt cx="1936694" cy="594824"/>
          </a:xfrm>
        </p:grpSpPr>
        <p:sp>
          <p:nvSpPr>
            <p:cNvPr id="943" name="Google Shape;943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44" name="Google Shape;944;p15"/>
            <p:cNvGrpSpPr/>
            <p:nvPr/>
          </p:nvGrpSpPr>
          <p:grpSpPr>
            <a:xfrm>
              <a:off x="7403840" y="1585044"/>
              <a:ext cx="1936694" cy="594824"/>
              <a:chOff x="9309062" y="1614959"/>
              <a:chExt cx="1936694" cy="594824"/>
            </a:xfrm>
          </p:grpSpPr>
          <p:sp>
            <p:nvSpPr>
              <p:cNvPr id="945" name="Google Shape;945;p15"/>
              <p:cNvSpPr/>
              <p:nvPr/>
            </p:nvSpPr>
            <p:spPr>
              <a:xfrm>
                <a:off x="9309062" y="1751655"/>
                <a:ext cx="458128" cy="458128"/>
              </a:xfrm>
              <a:prstGeom prst="ellipse">
                <a:avLst/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6" name="Google Shape;946;p15"/>
              <p:cNvSpPr/>
              <p:nvPr/>
            </p:nvSpPr>
            <p:spPr>
              <a:xfrm>
                <a:off x="9538126" y="1614959"/>
                <a:ext cx="1707630" cy="458128"/>
              </a:xfrm>
              <a:prstGeom prst="roundRect">
                <a:avLst>
                  <a:gd name="adj" fmla="val 16667"/>
                </a:avLst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228600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chemeClr val="lt1"/>
                    </a:solidFill>
                    <a:latin typeface="Lato"/>
                    <a:ea typeface="Arial"/>
                    <a:cs typeface="Arial"/>
                    <a:sym typeface="Arial"/>
                  </a:rPr>
                  <a:t>Preventive Maintenance</a:t>
                </a:r>
                <a:endParaRPr>
                  <a:solidFill>
                    <a:schemeClr val="lt1"/>
                  </a:solidFill>
                  <a:latin typeface="Lato"/>
                </a:endParaRPr>
              </a:p>
            </p:txBody>
          </p:sp>
          <p:sp>
            <p:nvSpPr>
              <p:cNvPr id="947" name="Google Shape;947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31C16C25-54FE-080C-438A-B7F95E8B4678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" name="Google Shape;95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6" name="Google Shape;95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25919"/>
            <a:ext cx="12192000" cy="3732080"/>
          </a:xfrm>
          <a:prstGeom prst="rect">
            <a:avLst/>
          </a:prstGeom>
          <a:noFill/>
          <a:ln>
            <a:noFill/>
          </a:ln>
        </p:spPr>
      </p:pic>
      <p:sp>
        <p:nvSpPr>
          <p:cNvPr id="957" name="Google Shape;957;p16"/>
          <p:cNvSpPr/>
          <p:nvPr/>
        </p:nvSpPr>
        <p:spPr>
          <a:xfrm>
            <a:off x="0" y="2743199"/>
            <a:ext cx="12192000" cy="4114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8" name="Google Shape;958;p16"/>
          <p:cNvGrpSpPr/>
          <p:nvPr/>
        </p:nvGrpSpPr>
        <p:grpSpPr>
          <a:xfrm>
            <a:off x="6945056" y="3848494"/>
            <a:ext cx="2310841" cy="589469"/>
            <a:chOff x="7456349" y="1751655"/>
            <a:chExt cx="2310841" cy="589469"/>
          </a:xfrm>
        </p:grpSpPr>
        <p:sp>
          <p:nvSpPr>
            <p:cNvPr id="959" name="Google Shape;959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7456349" y="1975364"/>
              <a:ext cx="208177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>
                  <a:solidFill>
                    <a:srgbClr val="FFFFFF"/>
                  </a:solidFill>
                  <a:latin typeface="Lato"/>
                  <a:ea typeface="Arial"/>
                  <a:cs typeface="Arial"/>
                  <a:sym typeface="Arial"/>
                </a:rPr>
                <a:t>Out of Stock Alert</a:t>
              </a:r>
              <a:endParaRPr lang="en-US">
                <a:latin typeface="Lato"/>
              </a:endParaRPr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4" name="Google Shape;964;p16"/>
          <p:cNvGrpSpPr/>
          <p:nvPr/>
        </p:nvGrpSpPr>
        <p:grpSpPr>
          <a:xfrm>
            <a:off x="8040650" y="2330656"/>
            <a:ext cx="871625" cy="594824"/>
            <a:chOff x="9309062" y="1614959"/>
            <a:chExt cx="871625" cy="594824"/>
          </a:xfrm>
        </p:grpSpPr>
        <p:sp>
          <p:nvSpPr>
            <p:cNvPr id="965" name="Google Shape;965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16"/>
            <p:cNvSpPr/>
            <p:nvPr/>
          </p:nvSpPr>
          <p:spPr>
            <a:xfrm>
              <a:off x="9538126" y="1614959"/>
              <a:ext cx="64256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67" name="Google Shape;967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0" name="Google Shape;970;p16"/>
          <p:cNvGrpSpPr/>
          <p:nvPr/>
        </p:nvGrpSpPr>
        <p:grpSpPr>
          <a:xfrm>
            <a:off x="6029124" y="1827099"/>
            <a:ext cx="1582805" cy="594824"/>
            <a:chOff x="8184385" y="1614959"/>
            <a:chExt cx="1582805" cy="594824"/>
          </a:xfrm>
        </p:grpSpPr>
        <p:sp>
          <p:nvSpPr>
            <p:cNvPr id="971" name="Google Shape;971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16"/>
            <p:cNvSpPr/>
            <p:nvPr/>
          </p:nvSpPr>
          <p:spPr>
            <a:xfrm>
              <a:off x="8184385" y="1614959"/>
              <a:ext cx="135374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Security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73" name="Google Shape;973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6" name="Google Shape;976;p16"/>
          <p:cNvGrpSpPr/>
          <p:nvPr/>
        </p:nvGrpSpPr>
        <p:grpSpPr>
          <a:xfrm>
            <a:off x="5189187" y="2865028"/>
            <a:ext cx="2045791" cy="594824"/>
            <a:chOff x="9309062" y="1614959"/>
            <a:chExt cx="2045791" cy="594824"/>
          </a:xfrm>
        </p:grpSpPr>
        <p:sp>
          <p:nvSpPr>
            <p:cNvPr id="977" name="Google Shape;977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9538126" y="1614959"/>
              <a:ext cx="181672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Asset Trackers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2" name="Google Shape;982;p16"/>
          <p:cNvGrpSpPr/>
          <p:nvPr/>
        </p:nvGrpSpPr>
        <p:grpSpPr>
          <a:xfrm>
            <a:off x="5410624" y="701180"/>
            <a:ext cx="1220124" cy="591246"/>
            <a:chOff x="9309062" y="1618537"/>
            <a:chExt cx="1220124" cy="591246"/>
          </a:xfrm>
        </p:grpSpPr>
        <p:sp>
          <p:nvSpPr>
            <p:cNvPr id="983" name="Google Shape;983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16"/>
            <p:cNvSpPr/>
            <p:nvPr/>
          </p:nvSpPr>
          <p:spPr>
            <a:xfrm>
              <a:off x="9534419" y="1618537"/>
              <a:ext cx="99476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Wi-Fi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85" name="Google Shape;985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89" name="Google Shape;989;p16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HEALTHCARE DEPLOYMENT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90" name="Google Shape;990;p16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/>
            <a:r>
              <a:rPr lang="en-US">
                <a:solidFill>
                  <a:schemeClr val="bg1"/>
                </a:solidFill>
                <a:latin typeface="Lato"/>
              </a:rPr>
              <a:t>Mesh network unlimited    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RECEIVERS</a:t>
            </a:r>
            <a:endParaRPr>
              <a:solidFill>
                <a:srgbClr val="00AFF0"/>
              </a:solidFill>
              <a:latin typeface="Lato"/>
            </a:endParaRP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grpSp>
        <p:nvGrpSpPr>
          <p:cNvPr id="991" name="Google Shape;991;p16"/>
          <p:cNvGrpSpPr/>
          <p:nvPr/>
        </p:nvGrpSpPr>
        <p:grpSpPr>
          <a:xfrm>
            <a:off x="7972052" y="701180"/>
            <a:ext cx="1805323" cy="587697"/>
            <a:chOff x="7961867" y="1622086"/>
            <a:chExt cx="1805323" cy="587697"/>
          </a:xfrm>
        </p:grpSpPr>
        <p:sp>
          <p:nvSpPr>
            <p:cNvPr id="992" name="Google Shape;992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7961867" y="1622086"/>
              <a:ext cx="1576259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7" name="Google Shape;997;p16"/>
          <p:cNvGrpSpPr/>
          <p:nvPr/>
        </p:nvGrpSpPr>
        <p:grpSpPr>
          <a:xfrm>
            <a:off x="3364751" y="2047250"/>
            <a:ext cx="1191288" cy="594824"/>
            <a:chOff x="8575902" y="1614959"/>
            <a:chExt cx="1191288" cy="594824"/>
          </a:xfrm>
        </p:grpSpPr>
        <p:sp>
          <p:nvSpPr>
            <p:cNvPr id="998" name="Google Shape;998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8575902" y="1614959"/>
              <a:ext cx="962224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ESL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30EA759A-F605-1903-E6A6-6BCF92FFDD11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8"/>
          <p:cNvSpPr txBox="1">
            <a:spLocks noGrp="1"/>
          </p:cNvSpPr>
          <p:nvPr>
            <p:ph type="title" idx="4294967295"/>
          </p:nvPr>
        </p:nvSpPr>
        <p:spPr>
          <a:xfrm>
            <a:off x="1681623" y="2067509"/>
            <a:ext cx="8598157" cy="201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lang="en-US" sz="4400" dirty="0">
                <a:solidFill>
                  <a:srgbClr val="00AFF0"/>
                </a:solidFill>
                <a:latin typeface="Lato"/>
              </a:rPr>
              <a:t>RF Wireless Power Basics</a:t>
            </a:r>
            <a:endParaRPr sz="4400" dirty="0">
              <a:solidFill>
                <a:srgbClr val="00AFF0"/>
              </a:solidFill>
              <a:latin typeface="Lato"/>
            </a:endParaRPr>
          </a:p>
        </p:txBody>
      </p: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95B1BE7F-A58C-8B72-1E0F-AC5E9A534766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860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8973266-6356-A079-0030-647DF80511AF}"/>
              </a:ext>
            </a:extLst>
          </p:cNvPr>
          <p:cNvSpPr/>
          <p:nvPr/>
        </p:nvSpPr>
        <p:spPr>
          <a:xfrm>
            <a:off x="7569200" y="1247660"/>
            <a:ext cx="4254500" cy="4086340"/>
          </a:xfrm>
          <a:prstGeom prst="roundRect">
            <a:avLst>
              <a:gd name="adj" fmla="val 9203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58" name="Google Shape;558;g245fb1d015b_2_67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245fb1d015b_2_678"/>
          <p:cNvSpPr txBox="1"/>
          <p:nvPr/>
        </p:nvSpPr>
        <p:spPr>
          <a:xfrm>
            <a:off x="402125" y="450850"/>
            <a:ext cx="105156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Basic Laws of Induction for Wireless Power</a:t>
            </a:r>
            <a:endParaRPr sz="3600">
              <a:solidFill>
                <a:srgbClr val="00B0F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0" name="Google Shape;560;g245fb1d015b_2_678"/>
          <p:cNvSpPr txBox="1"/>
          <p:nvPr/>
        </p:nvSpPr>
        <p:spPr>
          <a:xfrm>
            <a:off x="513175" y="1387225"/>
            <a:ext cx="10515600" cy="31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Ampere’s Law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457188" lvl="0" indent="-34289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•"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Current in a wire produces a magnetic field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Faraday’s Law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457188" lvl="0" indent="-34289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•"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 AC magnetic field produces a current / voltage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0DDFFD9-9AFD-F369-058E-5E6F31ADA6EF}"/>
              </a:ext>
            </a:extLst>
          </p:cNvPr>
          <p:cNvSpPr/>
          <p:nvPr/>
        </p:nvSpPr>
        <p:spPr>
          <a:xfrm>
            <a:off x="1551894" y="4014295"/>
            <a:ext cx="6331856" cy="2181340"/>
          </a:xfrm>
          <a:prstGeom prst="roundRect">
            <a:avLst>
              <a:gd name="adj" fmla="val 9203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63" name="Google Shape;563;g245fb1d015b_2_678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0725" y="4102314"/>
            <a:ext cx="4741627" cy="2005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245fb1d015b_2_678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700" y="1409026"/>
            <a:ext cx="1203725" cy="22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g245fb1d015b_2_67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98300" y="3850301"/>
            <a:ext cx="2896525" cy="126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A5837-8952-DD79-2EA1-DF05FD049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Near</a:t>
            </a:r>
            <a:r>
              <a:rPr lang="en-US" b="0">
                <a:solidFill>
                  <a:srgbClr val="00AFF0"/>
                </a:solidFill>
              </a:rPr>
              <a:t> </a:t>
            </a:r>
            <a:r>
              <a:rPr lang="en-US"/>
              <a:t>vs Far: it's all relative to Wavelength</a:t>
            </a:r>
            <a:endParaRPr lang="en-US" b="0">
              <a:solidFill>
                <a:srgbClr val="00AFF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23D86-67D5-9499-9099-BDCE9501C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987" y="1753846"/>
            <a:ext cx="7231116" cy="381828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Far Field: electromagnetic (EM) field from the Transmit antenna behaves as EM radiation, i.e., behaving as a radiative wave. </a:t>
            </a:r>
          </a:p>
          <a:p>
            <a:r>
              <a:rPr lang="en-US" dirty="0">
                <a:solidFill>
                  <a:schemeClr val="bg1"/>
                </a:solidFill>
              </a:rPr>
              <a:t>Near Field is where the EM field exhibits non-radiative behavior.</a:t>
            </a:r>
          </a:p>
          <a:p>
            <a:r>
              <a:rPr lang="en-US" dirty="0">
                <a:solidFill>
                  <a:schemeClr val="bg1"/>
                </a:solidFill>
              </a:rPr>
              <a:t>Far Field begins at a distance of 1-2 wavelengths from the Transmit Antenna</a:t>
            </a:r>
          </a:p>
        </p:txBody>
      </p:sp>
      <p:pic>
        <p:nvPicPr>
          <p:cNvPr id="4" name="Graphic 4">
            <a:extLst>
              <a:ext uri="{FF2B5EF4-FFF2-40B4-BE49-F238E27FC236}">
                <a16:creationId xmlns:a16="http://schemas.microsoft.com/office/drawing/2014/main" id="{C551C15F-9916-17FF-1F3E-6C6BF3D4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75973" y="1439521"/>
            <a:ext cx="4644577" cy="246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77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Google Shape;568;g245fb1d015b_2_68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245fb1d015b_2_687"/>
          <p:cNvSpPr txBox="1"/>
          <p:nvPr/>
        </p:nvSpPr>
        <p:spPr>
          <a:xfrm>
            <a:off x="468200" y="447950"/>
            <a:ext cx="10515600" cy="7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Basics of Radiative Wireless Energy Transfer</a:t>
            </a:r>
            <a:endParaRPr sz="3600">
              <a:solidFill>
                <a:srgbClr val="00B0F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0" name="Google Shape;570;g245fb1d015b_2_687"/>
          <p:cNvSpPr txBox="1"/>
          <p:nvPr/>
        </p:nvSpPr>
        <p:spPr>
          <a:xfrm>
            <a:off x="838200" y="1532650"/>
            <a:ext cx="10515600" cy="46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685800" lvl="0" indent="-36195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receiver is located beyond about one wavelength of the transmitting antenna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Energy is radiative – meaning it leaves the antenna whether or not there is a receiver to absorb it. 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amount of power radiated as electromagnetic waves by an antenna depends on the ratio of the antenna's size to the wavelength of the waves </a:t>
            </a:r>
            <a:b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4" indent="-361950">
              <a:lnSpc>
                <a:spcPct val="115000"/>
              </a:lnSpc>
              <a:buClr>
                <a:srgbClr val="FFFFFF"/>
              </a:buClr>
              <a:buSzPct val="75000"/>
              <a:buFont typeface="Wingdings" pitchFamily="2" charset="2"/>
              <a:buChar char="ü"/>
            </a:pP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At low frequencies where the antenna is much smaller than the size of the waves very little power is radiated. </a:t>
            </a: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4" indent="-361950">
              <a:lnSpc>
                <a:spcPct val="115000"/>
              </a:lnSpc>
              <a:buClr>
                <a:srgbClr val="FFFFFF"/>
              </a:buClr>
              <a:buSzPct val="75000"/>
              <a:buFont typeface="Wingdings" pitchFamily="2" charset="2"/>
              <a:buChar char="ü"/>
            </a:pP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Antennas about the same size as the wavelength such as 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monopole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or 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dipole antennas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radiate power efficiently, but the electromagnetic waves are radiated in all directions (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omnidirectionally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b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Electromagnetic radiation can be focused by using a high-gain antenna. 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g245fb1d015b_2_712"/>
          <p:cNvSpPr txBox="1"/>
          <p:nvPr/>
        </p:nvSpPr>
        <p:spPr>
          <a:xfrm>
            <a:off x="6184950" y="5365838"/>
            <a:ext cx="47619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airfuel.org</a:t>
            </a:r>
            <a:endParaRPr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info@airfuel.org</a:t>
            </a:r>
            <a:endParaRPr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45fb1d015b_2_511"/>
          <p:cNvSpPr txBox="1"/>
          <p:nvPr/>
        </p:nvSpPr>
        <p:spPr>
          <a:xfrm>
            <a:off x="5422100" y="1874913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of innovative companies committed to a world where we can power up without plugging in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g245fb1d015b_2_511"/>
          <p:cNvSpPr txBox="1"/>
          <p:nvPr/>
        </p:nvSpPr>
        <p:spPr>
          <a:xfrm>
            <a:off x="5422100" y="1453388"/>
            <a:ext cx="35853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GLOBAL COALITION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" name="Google Shape;388;g245fb1d015b_2_511"/>
          <p:cNvSpPr txBox="1"/>
          <p:nvPr/>
        </p:nvSpPr>
        <p:spPr>
          <a:xfrm>
            <a:off x="5422100" y="3183138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for leading edge wireless power technologies and acceleration of their deployment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g245fb1d015b_2_511"/>
          <p:cNvSpPr txBox="1"/>
          <p:nvPr/>
        </p:nvSpPr>
        <p:spPr>
          <a:xfrm>
            <a:off x="5422100" y="2761625"/>
            <a:ext cx="49698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STANDARDS DEVELOPMENT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Google Shape;390;g245fb1d015b_2_511"/>
          <p:cNvSpPr txBox="1"/>
          <p:nvPr/>
        </p:nvSpPr>
        <p:spPr>
          <a:xfrm>
            <a:off x="5422100" y="4491363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representing the full spectrum of the wireless power value chain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1" name="Google Shape;391;g245fb1d015b_2_511"/>
          <p:cNvSpPr txBox="1"/>
          <p:nvPr/>
        </p:nvSpPr>
        <p:spPr>
          <a:xfrm>
            <a:off x="5422100" y="4069838"/>
            <a:ext cx="35853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DIVERSE MEMBERSHIP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92" name="Google Shape;392;g245fb1d015b_2_511"/>
          <p:cNvCxnSpPr/>
          <p:nvPr/>
        </p:nvCxnSpPr>
        <p:spPr>
          <a:xfrm>
            <a:off x="4968950" y="1582975"/>
            <a:ext cx="0" cy="35145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93" name="Google Shape;393;g245fb1d015b_2_511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200" y="1537012"/>
            <a:ext cx="2830858" cy="351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g245fb1d015b_2_511"/>
          <p:cNvSpPr txBox="1"/>
          <p:nvPr/>
        </p:nvSpPr>
        <p:spPr>
          <a:xfrm>
            <a:off x="5186041" y="5477538"/>
            <a:ext cx="47619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Learn more at:  </a:t>
            </a:r>
            <a:r>
              <a:rPr lang="en-US" sz="300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airfuel.org</a:t>
            </a:r>
            <a:endParaRPr sz="30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99AC888-E420-7DA3-1B2D-686A2751AAC6}"/>
              </a:ext>
            </a:extLst>
          </p:cNvPr>
          <p:cNvSpPr/>
          <p:nvPr/>
        </p:nvSpPr>
        <p:spPr>
          <a:xfrm>
            <a:off x="487475" y="2958850"/>
            <a:ext cx="11183528" cy="3004061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7" name="Google Shape;517;g245fb1d015b_2_63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18" name="Google Shape;518;g245fb1d015b_2_638"/>
          <p:cNvGraphicFramePr/>
          <p:nvPr>
            <p:extLst>
              <p:ext uri="{D42A27DB-BD31-4B8C-83A1-F6EECF244321}">
                <p14:modId xmlns:p14="http://schemas.microsoft.com/office/powerpoint/2010/main" val="3706277028"/>
              </p:ext>
            </p:extLst>
          </p:nvPr>
        </p:nvGraphicFramePr>
        <p:xfrm>
          <a:off x="5021117" y="3394155"/>
          <a:ext cx="6197750" cy="2133450"/>
        </p:xfrm>
        <a:graphic>
          <a:graphicData uri="http://schemas.openxmlformats.org/drawingml/2006/table">
            <a:tbl>
              <a:tblPr>
                <a:noFill/>
                <a:tableStyleId>{0E8FA028-9899-47BA-B46E-3EFD7CEA80C0}</a:tableStyleId>
              </a:tblPr>
              <a:tblGrid>
                <a:gridCol w="3098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TECHNOLOGY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RADIO FREQUENCY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Max Power Delivered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&lt; Watt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Simultaneous Receivers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Multiple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Communication 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3D, Far Field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Frequency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900MHz and Higher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9" name="Google Shape;519;g245fb1d015b_2_638"/>
          <p:cNvSpPr txBox="1"/>
          <p:nvPr/>
        </p:nvSpPr>
        <p:spPr>
          <a:xfrm>
            <a:off x="487474" y="475750"/>
            <a:ext cx="10364700" cy="6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CC"/>
              </a:buClr>
              <a:buSzPts val="2400"/>
              <a:buFont typeface="Noto Sans Symbols"/>
              <a:buNone/>
            </a:pPr>
            <a:r>
              <a:rPr lang="en-US" sz="3600" b="0" i="0" u="none" strike="noStrike" cap="none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AirFuel RF/Uncoupled</a:t>
            </a:r>
            <a:endParaRPr sz="3600" b="0" i="0" u="none" strike="noStrike" cap="none">
              <a:solidFill>
                <a:srgbClr val="00B0F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21" name="Google Shape;521;g245fb1d015b_2_638"/>
          <p:cNvSpPr/>
          <p:nvPr/>
        </p:nvSpPr>
        <p:spPr>
          <a:xfrm rot="5400000">
            <a:off x="9286101" y="-1158751"/>
            <a:ext cx="574867" cy="41949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g245fb1d015b_2_638"/>
          <p:cNvSpPr/>
          <p:nvPr/>
        </p:nvSpPr>
        <p:spPr>
          <a:xfrm>
            <a:off x="7654480" y="824426"/>
            <a:ext cx="228584" cy="2285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3" name="Google Shape;523;g245fb1d015b_2_638"/>
          <p:cNvSpPr txBox="1"/>
          <p:nvPr/>
        </p:nvSpPr>
        <p:spPr>
          <a:xfrm>
            <a:off x="8001846" y="728084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Power Delivery During Normal Use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5" name="Google Shape;525;g245fb1d015b_2_638"/>
          <p:cNvSpPr/>
          <p:nvPr/>
        </p:nvSpPr>
        <p:spPr>
          <a:xfrm rot="5400000">
            <a:off x="9307355" y="-483508"/>
            <a:ext cx="565778" cy="422856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g245fb1d015b_2_638"/>
          <p:cNvSpPr/>
          <p:nvPr/>
        </p:nvSpPr>
        <p:spPr>
          <a:xfrm>
            <a:off x="7654480" y="1516482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7" name="Google Shape;527;g245fb1d015b_2_638"/>
          <p:cNvSpPr txBox="1"/>
          <p:nvPr/>
        </p:nvSpPr>
        <p:spPr>
          <a:xfrm>
            <a:off x="8001846" y="1420141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Spatial Freedom in all Dimensions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9" name="Google Shape;529;g245fb1d015b_2_638"/>
          <p:cNvSpPr/>
          <p:nvPr/>
        </p:nvSpPr>
        <p:spPr>
          <a:xfrm rot="5400000">
            <a:off x="9315306" y="195287"/>
            <a:ext cx="549873" cy="422856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245fb1d015b_2_638"/>
          <p:cNvSpPr/>
          <p:nvPr/>
        </p:nvSpPr>
        <p:spPr>
          <a:xfrm>
            <a:off x="7654480" y="2195277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1" name="Google Shape;531;g245fb1d015b_2_638"/>
          <p:cNvSpPr txBox="1"/>
          <p:nvPr/>
        </p:nvSpPr>
        <p:spPr>
          <a:xfrm>
            <a:off x="8001846" y="2098936"/>
            <a:ext cx="3468378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Low Cost and Eco-</a:t>
            </a:r>
            <a:r>
              <a:rPr lang="en-US" sz="1600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riendly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32" name="Google Shape;532;g245fb1d015b_2_638" descr="D:\Material\1.產品照片&amp;影片&amp;模擬\ESL\green and safe_永豐餘生技\IMG_1388.JPG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33" y="3366255"/>
            <a:ext cx="3601328" cy="2189250"/>
          </a:xfrm>
          <a:prstGeom prst="roundRect">
            <a:avLst>
              <a:gd name="adj" fmla="val 6805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g245fb1d015b_2_65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g245fb1d015b_2_658"/>
          <p:cNvSpPr txBox="1"/>
          <p:nvPr/>
        </p:nvSpPr>
        <p:spPr>
          <a:xfrm>
            <a:off x="487474" y="449300"/>
            <a:ext cx="10364700" cy="6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CC"/>
              </a:buClr>
              <a:buSzPts val="2400"/>
              <a:buFont typeface="Noto Sans Symbols"/>
              <a:buNone/>
            </a:pPr>
            <a:r>
              <a:rPr lang="en-US" sz="3600" b="0" i="0" u="none" strike="noStrike" cap="none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AirFuel Resonant</a:t>
            </a:r>
            <a:endParaRPr sz="3600" b="0" i="0" u="none" strike="noStrike" cap="none">
              <a:solidFill>
                <a:srgbClr val="00B0F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11A30B1-BC82-58D4-12C4-4DEB4E7E515D}"/>
              </a:ext>
            </a:extLst>
          </p:cNvPr>
          <p:cNvSpPr/>
          <p:nvPr/>
        </p:nvSpPr>
        <p:spPr>
          <a:xfrm>
            <a:off x="487475" y="2966809"/>
            <a:ext cx="11183528" cy="2986830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521;g245fb1d015b_2_638">
            <a:extLst>
              <a:ext uri="{FF2B5EF4-FFF2-40B4-BE49-F238E27FC236}">
                <a16:creationId xmlns:a16="http://schemas.microsoft.com/office/drawing/2014/main" id="{3B206B2E-5E84-E685-E0F7-14C443070F50}"/>
              </a:ext>
            </a:extLst>
          </p:cNvPr>
          <p:cNvSpPr/>
          <p:nvPr/>
        </p:nvSpPr>
        <p:spPr>
          <a:xfrm rot="5400000">
            <a:off x="9286101" y="-1158751"/>
            <a:ext cx="574867" cy="41949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22;g245fb1d015b_2_638">
            <a:extLst>
              <a:ext uri="{FF2B5EF4-FFF2-40B4-BE49-F238E27FC236}">
                <a16:creationId xmlns:a16="http://schemas.microsoft.com/office/drawing/2014/main" id="{6D47DF66-8272-5068-1950-608D91FF2B39}"/>
              </a:ext>
            </a:extLst>
          </p:cNvPr>
          <p:cNvSpPr/>
          <p:nvPr/>
        </p:nvSpPr>
        <p:spPr>
          <a:xfrm>
            <a:off x="7654480" y="824426"/>
            <a:ext cx="228584" cy="2285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523;g245fb1d015b_2_638">
            <a:extLst>
              <a:ext uri="{FF2B5EF4-FFF2-40B4-BE49-F238E27FC236}">
                <a16:creationId xmlns:a16="http://schemas.microsoft.com/office/drawing/2014/main" id="{B05CFABD-AF52-4DD6-B48F-AD92E5139B13}"/>
              </a:ext>
            </a:extLst>
          </p:cNvPr>
          <p:cNvSpPr txBox="1"/>
          <p:nvPr/>
        </p:nvSpPr>
        <p:spPr>
          <a:xfrm>
            <a:off x="8001846" y="728084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Spatial Freedom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Google Shape;525;g245fb1d015b_2_638">
            <a:extLst>
              <a:ext uri="{FF2B5EF4-FFF2-40B4-BE49-F238E27FC236}">
                <a16:creationId xmlns:a16="http://schemas.microsoft.com/office/drawing/2014/main" id="{B18DFA2E-D261-8E02-BC31-2027F97E4DAB}"/>
              </a:ext>
            </a:extLst>
          </p:cNvPr>
          <p:cNvSpPr/>
          <p:nvPr/>
        </p:nvSpPr>
        <p:spPr>
          <a:xfrm rot="5400000">
            <a:off x="9307355" y="-483508"/>
            <a:ext cx="565778" cy="422856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526;g245fb1d015b_2_638">
            <a:extLst>
              <a:ext uri="{FF2B5EF4-FFF2-40B4-BE49-F238E27FC236}">
                <a16:creationId xmlns:a16="http://schemas.microsoft.com/office/drawing/2014/main" id="{FC7B0B22-A516-9969-E819-0EE2C8999AB6}"/>
              </a:ext>
            </a:extLst>
          </p:cNvPr>
          <p:cNvSpPr/>
          <p:nvPr/>
        </p:nvSpPr>
        <p:spPr>
          <a:xfrm>
            <a:off x="7654480" y="1516482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527;g245fb1d015b_2_638">
            <a:extLst>
              <a:ext uri="{FF2B5EF4-FFF2-40B4-BE49-F238E27FC236}">
                <a16:creationId xmlns:a16="http://schemas.microsoft.com/office/drawing/2014/main" id="{4E08941E-9A56-40D8-D162-D6AEA4BB414A}"/>
              </a:ext>
            </a:extLst>
          </p:cNvPr>
          <p:cNvSpPr txBox="1"/>
          <p:nvPr/>
        </p:nvSpPr>
        <p:spPr>
          <a:xfrm>
            <a:off x="8001846" y="1420141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Multiple Devices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Google Shape;529;g245fb1d015b_2_638">
            <a:extLst>
              <a:ext uri="{FF2B5EF4-FFF2-40B4-BE49-F238E27FC236}">
                <a16:creationId xmlns:a16="http://schemas.microsoft.com/office/drawing/2014/main" id="{FD9A6455-B9B1-E400-53EB-D63463ADF3D3}"/>
              </a:ext>
            </a:extLst>
          </p:cNvPr>
          <p:cNvSpPr/>
          <p:nvPr/>
        </p:nvSpPr>
        <p:spPr>
          <a:xfrm rot="5400000">
            <a:off x="9315306" y="195287"/>
            <a:ext cx="549873" cy="422856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530;g245fb1d015b_2_638">
            <a:extLst>
              <a:ext uri="{FF2B5EF4-FFF2-40B4-BE49-F238E27FC236}">
                <a16:creationId xmlns:a16="http://schemas.microsoft.com/office/drawing/2014/main" id="{6978DFCC-4749-6077-D271-BB9B0E226AD7}"/>
              </a:ext>
            </a:extLst>
          </p:cNvPr>
          <p:cNvSpPr/>
          <p:nvPr/>
        </p:nvSpPr>
        <p:spPr>
          <a:xfrm>
            <a:off x="7654480" y="2195277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531;g245fb1d015b_2_638">
            <a:extLst>
              <a:ext uri="{FF2B5EF4-FFF2-40B4-BE49-F238E27FC236}">
                <a16:creationId xmlns:a16="http://schemas.microsoft.com/office/drawing/2014/main" id="{D5834461-A9AB-1CF2-96A6-BD1FC21A883E}"/>
              </a:ext>
            </a:extLst>
          </p:cNvPr>
          <p:cNvSpPr txBox="1"/>
          <p:nvPr/>
        </p:nvSpPr>
        <p:spPr>
          <a:xfrm>
            <a:off x="8001846" y="2098936"/>
            <a:ext cx="3468378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High Power Charging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53" name="Google Shape;553;g245fb1d015b_2_658"/>
          <p:cNvPicPr preferRelativeResize="0"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9629" y="3367516"/>
            <a:ext cx="2688336" cy="2185416"/>
          </a:xfrm>
          <a:prstGeom prst="roundRect">
            <a:avLst>
              <a:gd name="adj" fmla="val 5626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410"/>
              </a:srgbClr>
            </a:outerShdw>
          </a:effectLst>
        </p:spPr>
      </p:pic>
      <p:graphicFrame>
        <p:nvGraphicFramePr>
          <p:cNvPr id="539" name="Google Shape;539;g245fb1d015b_2_658"/>
          <p:cNvGraphicFramePr/>
          <p:nvPr>
            <p:extLst>
              <p:ext uri="{D42A27DB-BD31-4B8C-83A1-F6EECF244321}">
                <p14:modId xmlns:p14="http://schemas.microsoft.com/office/powerpoint/2010/main" val="1627902402"/>
              </p:ext>
            </p:extLst>
          </p:nvPr>
        </p:nvGraphicFramePr>
        <p:xfrm>
          <a:off x="4877703" y="2966808"/>
          <a:ext cx="6592522" cy="2986830"/>
        </p:xfrm>
        <a:graphic>
          <a:graphicData uri="http://schemas.openxmlformats.org/drawingml/2006/table">
            <a:tbl>
              <a:tblPr>
                <a:noFill/>
                <a:tableStyleId>{0E8FA028-9899-47BA-B46E-3EFD7CEA80C0}</a:tableStyleId>
              </a:tblPr>
              <a:tblGrid>
                <a:gridCol w="3296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6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TECHNOLOGY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RADIO FREQUENCY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Max Power Delivered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100’s of Watts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Simultaneous Receivers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Multiple, Max 8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Spatial Freedom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Charging Surfaces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Metal Housings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Supported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Communication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Out of Band (BT4.0/BLE)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Frequency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6.78 MHz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BD61143-184F-9E85-FB04-19801A9514A8}"/>
              </a:ext>
            </a:extLst>
          </p:cNvPr>
          <p:cNvSpPr/>
          <p:nvPr/>
        </p:nvSpPr>
        <p:spPr>
          <a:xfrm>
            <a:off x="5384800" y="755102"/>
            <a:ext cx="6561720" cy="5649038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5FF56-4976-4172-FBBC-D0598D12B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Standards Landscape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386DB02-0BC3-78C1-850D-6849395DD94C}"/>
              </a:ext>
            </a:extLst>
          </p:cNvPr>
          <p:cNvGrpSpPr>
            <a:grpSpLocks noChangeAspect="1"/>
          </p:cNvGrpSpPr>
          <p:nvPr/>
        </p:nvGrpSpPr>
        <p:grpSpPr>
          <a:xfrm>
            <a:off x="5827782" y="932180"/>
            <a:ext cx="5618049" cy="5234218"/>
            <a:chOff x="1938742" y="255297"/>
            <a:chExt cx="6501065" cy="626846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D51C7FD-B230-B450-F6A2-F55DAC8D37B7}"/>
                </a:ext>
              </a:extLst>
            </p:cNvPr>
            <p:cNvSpPr/>
            <p:nvPr/>
          </p:nvSpPr>
          <p:spPr>
            <a:xfrm>
              <a:off x="2900855" y="1008992"/>
              <a:ext cx="5538952" cy="4666593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4013A27-A837-9023-475C-69EB9384A5D0}"/>
                </a:ext>
              </a:extLst>
            </p:cNvPr>
            <p:cNvSpPr txBox="1"/>
            <p:nvPr/>
          </p:nvSpPr>
          <p:spPr>
            <a:xfrm>
              <a:off x="2882229" y="6155174"/>
              <a:ext cx="553895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Placement Accuracy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2F5EDF-C3D8-1FD7-12E9-B5B4911D0393}"/>
                </a:ext>
              </a:extLst>
            </p:cNvPr>
            <p:cNvSpPr txBox="1"/>
            <p:nvPr/>
          </p:nvSpPr>
          <p:spPr>
            <a:xfrm rot="16200000">
              <a:off x="-155270" y="3125525"/>
              <a:ext cx="4544176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Number of Power Receivers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A32C998-30DF-D03E-D200-22FD3471163C}"/>
                </a:ext>
              </a:extLst>
            </p:cNvPr>
            <p:cNvCxnSpPr/>
            <p:nvPr/>
          </p:nvCxnSpPr>
          <p:spPr>
            <a:xfrm>
              <a:off x="2900855" y="4173314"/>
              <a:ext cx="5538952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F83608-BD67-52AF-4615-A58F58E569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13887" y="1008992"/>
              <a:ext cx="0" cy="4666593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8074C7D-CCB3-DBBD-3628-0F40FBA4C1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8455" y="1008992"/>
              <a:ext cx="0" cy="4666593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787481-ADC5-DA39-E7DE-FC121D4559A3}"/>
                </a:ext>
              </a:extLst>
            </p:cNvPr>
            <p:cNvSpPr txBox="1"/>
            <p:nvPr/>
          </p:nvSpPr>
          <p:spPr>
            <a:xfrm>
              <a:off x="2955004" y="5679372"/>
              <a:ext cx="1758881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millimeters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D95406-86AF-66EC-45C9-673AD26A3908}"/>
                </a:ext>
              </a:extLst>
            </p:cNvPr>
            <p:cNvSpPr txBox="1"/>
            <p:nvPr/>
          </p:nvSpPr>
          <p:spPr>
            <a:xfrm>
              <a:off x="4695568" y="5686860"/>
              <a:ext cx="1862887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centimeters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C27499A-AA10-75A5-4916-BA4E5E10BFB0}"/>
                </a:ext>
              </a:extLst>
            </p:cNvPr>
            <p:cNvSpPr txBox="1"/>
            <p:nvPr/>
          </p:nvSpPr>
          <p:spPr>
            <a:xfrm>
              <a:off x="6526918" y="5686860"/>
              <a:ext cx="1894883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meters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B27C7C-ACEF-99B7-A357-6475F90C1541}"/>
                </a:ext>
              </a:extLst>
            </p:cNvPr>
            <p:cNvSpPr txBox="1"/>
            <p:nvPr/>
          </p:nvSpPr>
          <p:spPr>
            <a:xfrm rot="16200000">
              <a:off x="1959963" y="4746371"/>
              <a:ext cx="1502272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One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A0D216-1912-C21A-EA4F-A57222723153}"/>
                </a:ext>
              </a:extLst>
            </p:cNvPr>
            <p:cNvSpPr txBox="1"/>
            <p:nvPr/>
          </p:nvSpPr>
          <p:spPr>
            <a:xfrm rot="16200000">
              <a:off x="1947043" y="3231177"/>
              <a:ext cx="1528110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F47E3B0-F2DF-827C-E468-5451E7D13B8B}"/>
                </a:ext>
              </a:extLst>
            </p:cNvPr>
            <p:cNvSpPr txBox="1"/>
            <p:nvPr/>
          </p:nvSpPr>
          <p:spPr>
            <a:xfrm>
              <a:off x="2900855" y="255297"/>
              <a:ext cx="553895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Frequency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AF914F-0866-5FB9-C0C2-FE5872C809A4}"/>
                </a:ext>
              </a:extLst>
            </p:cNvPr>
            <p:cNvSpPr txBox="1"/>
            <p:nvPr/>
          </p:nvSpPr>
          <p:spPr>
            <a:xfrm>
              <a:off x="2900857" y="644312"/>
              <a:ext cx="187657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100 </a:t>
              </a:r>
              <a:r>
                <a:rPr lang="en-US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KHz</a:t>
              </a: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BF05C8-55DE-25EF-4FC0-58A2331E03C6}"/>
                </a:ext>
              </a:extLst>
            </p:cNvPr>
            <p:cNvSpPr txBox="1"/>
            <p:nvPr/>
          </p:nvSpPr>
          <p:spPr>
            <a:xfrm>
              <a:off x="4732207" y="644312"/>
              <a:ext cx="1858248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MHz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50E77B-DD27-B107-3E3D-22AC31F79704}"/>
                </a:ext>
              </a:extLst>
            </p:cNvPr>
            <p:cNvSpPr txBox="1"/>
            <p:nvPr/>
          </p:nvSpPr>
          <p:spPr>
            <a:xfrm>
              <a:off x="6526918" y="644312"/>
              <a:ext cx="1894887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~ GHz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21065BA-DB29-4693-0C42-23A98E7690C0}"/>
                </a:ext>
              </a:extLst>
            </p:cNvPr>
            <p:cNvCxnSpPr/>
            <p:nvPr/>
          </p:nvCxnSpPr>
          <p:spPr>
            <a:xfrm>
              <a:off x="2900855" y="2645199"/>
              <a:ext cx="5538952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4B58BEF-4A6D-730D-46A1-52387CED0069}"/>
                </a:ext>
              </a:extLst>
            </p:cNvPr>
            <p:cNvSpPr txBox="1"/>
            <p:nvPr/>
          </p:nvSpPr>
          <p:spPr>
            <a:xfrm rot="16200000">
              <a:off x="1897310" y="1660277"/>
              <a:ext cx="1613686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many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DE68B58-2D94-2AC3-D869-222300531BE9}"/>
                </a:ext>
              </a:extLst>
            </p:cNvPr>
            <p:cNvSpPr/>
            <p:nvPr/>
          </p:nvSpPr>
          <p:spPr>
            <a:xfrm>
              <a:off x="5751240" y="1282309"/>
              <a:ext cx="2379502" cy="423929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AirFuel RF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BB5D3CC-522B-DD87-0C4C-1106CC6BC3F5}"/>
                </a:ext>
              </a:extLst>
            </p:cNvPr>
            <p:cNvSpPr/>
            <p:nvPr/>
          </p:nvSpPr>
          <p:spPr>
            <a:xfrm>
              <a:off x="3253630" y="3001190"/>
              <a:ext cx="3069843" cy="2123460"/>
            </a:xfrm>
            <a:prstGeom prst="ellipse">
              <a:avLst/>
            </a:prstGeom>
            <a:solidFill>
              <a:srgbClr val="FFC000">
                <a:alpha val="878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AirFuel Resonant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CEE1195-13A5-025B-8466-FB2143D33D49}"/>
                </a:ext>
              </a:extLst>
            </p:cNvPr>
            <p:cNvSpPr/>
            <p:nvPr/>
          </p:nvSpPr>
          <p:spPr>
            <a:xfrm>
              <a:off x="3087676" y="4557678"/>
              <a:ext cx="777008" cy="75494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Qi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1CC0B97-D41F-69F5-BB43-9E84DD705375}"/>
                </a:ext>
              </a:extLst>
            </p:cNvPr>
            <p:cNvSpPr/>
            <p:nvPr/>
          </p:nvSpPr>
          <p:spPr>
            <a:xfrm>
              <a:off x="3253630" y="5140411"/>
              <a:ext cx="2567203" cy="519415"/>
            </a:xfrm>
            <a:prstGeom prst="ellipse">
              <a:avLst/>
            </a:prstGeom>
            <a:solidFill>
              <a:srgbClr val="7030A0">
                <a:alpha val="4744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NFC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1D6B7B9-87FE-ADE4-78B8-725F7DFE6AF4}"/>
                </a:ext>
              </a:extLst>
            </p:cNvPr>
            <p:cNvSpPr/>
            <p:nvPr/>
          </p:nvSpPr>
          <p:spPr>
            <a:xfrm>
              <a:off x="3864684" y="4529306"/>
              <a:ext cx="1037353" cy="7549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SAE J2594</a:t>
              </a:r>
            </a:p>
          </p:txBody>
        </p:sp>
      </p:grpSp>
      <p:sp>
        <p:nvSpPr>
          <p:cNvPr id="3" name="Google Shape;1008;p17">
            <a:extLst>
              <a:ext uri="{FF2B5EF4-FFF2-40B4-BE49-F238E27FC236}">
                <a16:creationId xmlns:a16="http://schemas.microsoft.com/office/drawing/2014/main" id="{0F319601-6B65-C1FF-512C-BBA87AC62C76}"/>
              </a:ext>
            </a:extLst>
          </p:cNvPr>
          <p:cNvSpPr/>
          <p:nvPr/>
        </p:nvSpPr>
        <p:spPr>
          <a:xfrm>
            <a:off x="7686255" y="5645928"/>
            <a:ext cx="2161415" cy="47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accent1"/>
                </a:solidFill>
                <a:latin typeface="Lato"/>
              </a:rPr>
              <a:t>Near-Field</a:t>
            </a:r>
            <a:endParaRPr sz="1600">
              <a:solidFill>
                <a:schemeClr val="accent1"/>
              </a:solidFill>
              <a:latin typeface="Lato"/>
            </a:endParaRPr>
          </a:p>
        </p:txBody>
      </p:sp>
      <p:sp>
        <p:nvSpPr>
          <p:cNvPr id="28" name="Google Shape;1008;p17">
            <a:extLst>
              <a:ext uri="{FF2B5EF4-FFF2-40B4-BE49-F238E27FC236}">
                <a16:creationId xmlns:a16="http://schemas.microsoft.com/office/drawing/2014/main" id="{B1585987-B6AE-96EB-B357-CA4CB0B1DBB8}"/>
              </a:ext>
            </a:extLst>
          </p:cNvPr>
          <p:cNvSpPr/>
          <p:nvPr/>
        </p:nvSpPr>
        <p:spPr>
          <a:xfrm>
            <a:off x="10059351" y="5606751"/>
            <a:ext cx="2161415" cy="47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accent1"/>
                </a:solidFill>
                <a:latin typeface="Lato"/>
              </a:rPr>
              <a:t>Far-Field</a:t>
            </a:r>
            <a:endParaRPr sz="1600">
              <a:solidFill>
                <a:schemeClr val="accent1"/>
              </a:solidFill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998729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7"/>
          <p:cNvSpPr txBox="1">
            <a:spLocks noGrp="1"/>
          </p:cNvSpPr>
          <p:nvPr>
            <p:ph type="title" idx="4294967295"/>
          </p:nvPr>
        </p:nvSpPr>
        <p:spPr>
          <a:xfrm>
            <a:off x="2425426" y="1780566"/>
            <a:ext cx="7517360" cy="201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lang="en-US" sz="5400">
                <a:solidFill>
                  <a:srgbClr val="00AFF0"/>
                </a:solidFill>
                <a:latin typeface="Lato"/>
              </a:rPr>
              <a:t>AirFuel RF Use Cases</a:t>
            </a:r>
          </a:p>
        </p:txBody>
      </p:sp>
      <p:pic>
        <p:nvPicPr>
          <p:cNvPr id="3" name="Google Shape;568;g245fb1d015b_2_687">
            <a:extLst>
              <a:ext uri="{FF2B5EF4-FFF2-40B4-BE49-F238E27FC236}">
                <a16:creationId xmlns:a16="http://schemas.microsoft.com/office/drawing/2014/main" id="{0BC8C864-3444-221B-4699-2FE05DAF3003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1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69BBC2-0E7B-D12D-E145-083E9D2150BF}"/>
              </a:ext>
            </a:extLst>
          </p:cNvPr>
          <p:cNvSpPr/>
          <p:nvPr/>
        </p:nvSpPr>
        <p:spPr>
          <a:xfrm>
            <a:off x="0" y="1203767"/>
            <a:ext cx="12192000" cy="487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0" name="Google Shape;810;p13"/>
          <p:cNvSpPr/>
          <p:nvPr/>
        </p:nvSpPr>
        <p:spPr>
          <a:xfrm>
            <a:off x="668791" y="4911138"/>
            <a:ext cx="2377440" cy="914400"/>
          </a:xfrm>
          <a:prstGeom prst="round2SameRect">
            <a:avLst>
              <a:gd name="adj1" fmla="val 0"/>
              <a:gd name="adj2" fmla="val 7535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$72.2B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1" name="Google Shape;811;p13"/>
          <p:cNvSpPr/>
          <p:nvPr/>
        </p:nvSpPr>
        <p:spPr>
          <a:xfrm>
            <a:off x="3493272" y="4911138"/>
            <a:ext cx="2377440" cy="914400"/>
          </a:xfrm>
          <a:prstGeom prst="round2SameRect">
            <a:avLst>
              <a:gd name="adj1" fmla="val 16667"/>
              <a:gd name="adj2" fmla="val 9099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$89.6B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2" name="Google Shape;812;p13"/>
          <p:cNvSpPr/>
          <p:nvPr/>
        </p:nvSpPr>
        <p:spPr>
          <a:xfrm>
            <a:off x="6317753" y="4911138"/>
            <a:ext cx="2377440" cy="914400"/>
          </a:xfrm>
          <a:prstGeom prst="round2SameRect">
            <a:avLst>
              <a:gd name="adj1" fmla="val 0"/>
              <a:gd name="adj2" fmla="val 6849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$76.3B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3" name="Google Shape;813;p13"/>
          <p:cNvSpPr/>
          <p:nvPr/>
        </p:nvSpPr>
        <p:spPr>
          <a:xfrm>
            <a:off x="9142234" y="4911138"/>
            <a:ext cx="2377440" cy="914400"/>
          </a:xfrm>
          <a:prstGeom prst="round2SameRect">
            <a:avLst>
              <a:gd name="adj1" fmla="val 0"/>
              <a:gd name="adj2" fmla="val 8010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$49.6B 2025</a:t>
            </a:r>
            <a:endParaRPr lang="en-US" sz="2000">
              <a:solidFill>
                <a:srgbClr val="00AF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5" name="Google Shape;81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1306617"/>
            <a:ext cx="2824480" cy="2014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306616"/>
            <a:ext cx="3261358" cy="201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61359" y="1306617"/>
            <a:ext cx="2834640" cy="2014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920164" y="1306616"/>
            <a:ext cx="3272152" cy="2014329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3"/>
          <p:cNvSpPr txBox="1"/>
          <p:nvPr/>
        </p:nvSpPr>
        <p:spPr>
          <a:xfrm>
            <a:off x="3489958" y="3453378"/>
            <a:ext cx="2595881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Industrial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Robotics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Fault Prevention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Floor Security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Work Safety Chemical/ Gas/Water Leak Sensor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Air Quality/Co2 Monitor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Warehouse Operation IOT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</p:txBody>
      </p:sp>
      <p:sp>
        <p:nvSpPr>
          <p:cNvPr id="820" name="Google Shape;820;p13"/>
          <p:cNvSpPr txBox="1"/>
          <p:nvPr/>
        </p:nvSpPr>
        <p:spPr>
          <a:xfrm>
            <a:off x="6314440" y="3453378"/>
            <a:ext cx="2326958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Retail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Occupancy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Shopping Carts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Temperature/</a:t>
            </a:r>
            <a:b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</a:rPr>
            </a:b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Humidity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1524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None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1" name="Google Shape;821;p13"/>
          <p:cNvSpPr txBox="1"/>
          <p:nvPr/>
        </p:nvSpPr>
        <p:spPr>
          <a:xfrm>
            <a:off x="9142234" y="3453378"/>
            <a:ext cx="2326958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Healthcare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Asset Trackers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Vaccinations/Drugs </a:t>
            </a:r>
            <a:b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</a:rPr>
            </a:b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Storage Monitor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Patient Trackers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Window/Door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</p:txBody>
      </p:sp>
      <p:sp>
        <p:nvSpPr>
          <p:cNvPr id="822" name="Google Shape;822;p13"/>
          <p:cNvSpPr txBox="1"/>
          <p:nvPr/>
        </p:nvSpPr>
        <p:spPr>
          <a:xfrm>
            <a:off x="642682" y="3453378"/>
            <a:ext cx="2396923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Smoke/Co2 Detectors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Thermostat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Home/Office Security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Window/Door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Motion Detectors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Bathrooms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3" name="Google Shape;823;p13"/>
          <p:cNvSpPr/>
          <p:nvPr/>
        </p:nvSpPr>
        <p:spPr>
          <a:xfrm>
            <a:off x="0" y="2406544"/>
            <a:ext cx="12191999" cy="914401"/>
          </a:xfrm>
          <a:prstGeom prst="rect">
            <a:avLst/>
          </a:prstGeom>
          <a:gradFill>
            <a:gsLst>
              <a:gs pos="0">
                <a:srgbClr val="172042">
                  <a:alpha val="0"/>
                </a:srgbClr>
              </a:gs>
              <a:gs pos="100000">
                <a:schemeClr val="dk2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13"/>
          <p:cNvSpPr/>
          <p:nvPr/>
        </p:nvSpPr>
        <p:spPr>
          <a:xfrm>
            <a:off x="9142234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Healthcare Provider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p13"/>
          <p:cNvSpPr/>
          <p:nvPr/>
        </p:nvSpPr>
        <p:spPr>
          <a:xfrm>
            <a:off x="6314440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Retail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" name="Google Shape;826;p13"/>
          <p:cNvSpPr/>
          <p:nvPr/>
        </p:nvSpPr>
        <p:spPr>
          <a:xfrm>
            <a:off x="668791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Smart Home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7" name="Google Shape;827;p13"/>
          <p:cNvSpPr/>
          <p:nvPr/>
        </p:nvSpPr>
        <p:spPr>
          <a:xfrm>
            <a:off x="3489959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Discrete Manufacturing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p13"/>
          <p:cNvSpPr txBox="1"/>
          <p:nvPr/>
        </p:nvSpPr>
        <p:spPr>
          <a:xfrm>
            <a:off x="-1575123" y="5634027"/>
            <a:ext cx="5943600" cy="447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*Source: IDC November 2021 IoT Spending Guide Forecast</a:t>
            </a:r>
            <a:endParaRPr/>
          </a:p>
        </p:txBody>
      </p: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5A4E2B6E-2C0F-DE55-222B-28B25587F71F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66;p23">
            <a:extLst>
              <a:ext uri="{FF2B5EF4-FFF2-40B4-BE49-F238E27FC236}">
                <a16:creationId xmlns:a16="http://schemas.microsoft.com/office/drawing/2014/main" id="{A26F5B89-0F01-B063-9FA4-72AC3E91E0F5}"/>
              </a:ext>
            </a:extLst>
          </p:cNvPr>
          <p:cNvSpPr txBox="1">
            <a:spLocks/>
          </p:cNvSpPr>
          <p:nvPr/>
        </p:nvSpPr>
        <p:spPr>
          <a:xfrm>
            <a:off x="623207" y="1134"/>
            <a:ext cx="1050925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>
                <a:solidFill>
                  <a:srgbClr val="00AFF0"/>
                </a:solidFill>
                <a:latin typeface="Lato"/>
              </a:rPr>
              <a:t>IoT Market Opportunities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73339E-EF04-4B8B-F40E-269B3C7BBB80}"/>
              </a:ext>
            </a:extLst>
          </p:cNvPr>
          <p:cNvSpPr/>
          <p:nvPr/>
        </p:nvSpPr>
        <p:spPr>
          <a:xfrm>
            <a:off x="0" y="1203767"/>
            <a:ext cx="12192000" cy="487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8" name="Google Shape;2058;g2461880f347_21_0"/>
          <p:cNvSpPr txBox="1">
            <a:spLocks noGrp="1"/>
          </p:cNvSpPr>
          <p:nvPr>
            <p:ph type="body" idx="1"/>
          </p:nvPr>
        </p:nvSpPr>
        <p:spPr>
          <a:xfrm>
            <a:off x="223864" y="1391367"/>
            <a:ext cx="5973736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There are billions of IoT devices today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Even more tomorrow!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2286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467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Edge nodes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Many are mobile &amp; battery powered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2286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467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The battery dependence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Creates major environmental issues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3 billion depleted batteries are sent to landfill every year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371600" lvl="2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That’s 100 per second!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7" name="Google Shape;2057;g2461880f347_21_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600" y="2244041"/>
            <a:ext cx="5770536" cy="3147564"/>
          </a:xfrm>
          <a:prstGeom prst="roundRect">
            <a:avLst>
              <a:gd name="adj" fmla="val 3830"/>
            </a:avLst>
          </a:prstGeom>
          <a:noFill/>
          <a:ln>
            <a:noFill/>
          </a:ln>
        </p:spPr>
      </p:pic>
      <p:sp>
        <p:nvSpPr>
          <p:cNvPr id="3" name="Google Shape;1066;p23">
            <a:extLst>
              <a:ext uri="{FF2B5EF4-FFF2-40B4-BE49-F238E27FC236}">
                <a16:creationId xmlns:a16="http://schemas.microsoft.com/office/drawing/2014/main" id="{9B224837-146F-CD97-1CB3-3F1A68EF0C42}"/>
              </a:ext>
            </a:extLst>
          </p:cNvPr>
          <p:cNvSpPr txBox="1">
            <a:spLocks/>
          </p:cNvSpPr>
          <p:nvPr/>
        </p:nvSpPr>
        <p:spPr>
          <a:xfrm>
            <a:off x="623207" y="1134"/>
            <a:ext cx="1050925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>
                <a:solidFill>
                  <a:srgbClr val="00AFF0"/>
                </a:solidFill>
                <a:latin typeface="Lato"/>
              </a:rPr>
              <a:t>IoT Creates an Energy Challenge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" name="Google Shape;83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" y="-11152"/>
            <a:ext cx="121919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25919"/>
            <a:ext cx="12192000" cy="3732079"/>
          </a:xfrm>
          <a:prstGeom prst="rect">
            <a:avLst/>
          </a:prstGeom>
          <a:noFill/>
          <a:ln>
            <a:noFill/>
          </a:ln>
        </p:spPr>
      </p:pic>
      <p:sp>
        <p:nvSpPr>
          <p:cNvPr id="836" name="Google Shape;836;p14"/>
          <p:cNvSpPr/>
          <p:nvPr/>
        </p:nvSpPr>
        <p:spPr>
          <a:xfrm>
            <a:off x="0" y="2743199"/>
            <a:ext cx="12192000" cy="4114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14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RETAIL </a:t>
            </a:r>
            <a:br>
              <a:rPr lang="en-US" sz="3600">
                <a:solidFill>
                  <a:srgbClr val="00AFF0"/>
                </a:solidFill>
                <a:latin typeface="Lato"/>
              </a:rPr>
            </a:br>
            <a:r>
              <a:rPr lang="en-US" sz="3600">
                <a:solidFill>
                  <a:srgbClr val="00AFF0"/>
                </a:solidFill>
                <a:latin typeface="Lato"/>
              </a:rPr>
              <a:t>DEPLOYMENT</a:t>
            </a:r>
          </a:p>
        </p:txBody>
      </p:sp>
      <p:sp>
        <p:nvSpPr>
          <p:cNvPr id="839" name="Google Shape;839;p14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  </a:ext>
                </a:extLst>
              </a:rPr>
              <a:t>Multiple transmitters scale </a:t>
            </a:r>
            <a:r>
              <a:rPr lang="en-US" dirty="0">
                <a:solidFill>
                  <a:schemeClr val="bg1"/>
                </a:solidFill>
                <a:latin typeface="Lato"/>
              </a:rPr>
              <a:t>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solidFill>
                  <a:srgbClr val="00AFF0"/>
                </a:solidFill>
                <a:latin typeface="Lato"/>
              </a:rPr>
              <a:t>RECEIVERS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endParaRPr lang="en-US" dirty="0"/>
          </a:p>
        </p:txBody>
      </p:sp>
      <p:grpSp>
        <p:nvGrpSpPr>
          <p:cNvPr id="840" name="Google Shape;840;p14"/>
          <p:cNvGrpSpPr/>
          <p:nvPr/>
        </p:nvGrpSpPr>
        <p:grpSpPr>
          <a:xfrm>
            <a:off x="6085784" y="99115"/>
            <a:ext cx="1395495" cy="572660"/>
            <a:chOff x="8371695" y="1751655"/>
            <a:chExt cx="1395495" cy="572660"/>
          </a:xfrm>
        </p:grpSpPr>
        <p:sp>
          <p:nvSpPr>
            <p:cNvPr id="841" name="Google Shape;841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14"/>
            <p:cNvSpPr/>
            <p:nvPr/>
          </p:nvSpPr>
          <p:spPr>
            <a:xfrm>
              <a:off x="8371695" y="1958555"/>
              <a:ext cx="115857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Security</a:t>
              </a:r>
              <a:endParaRPr/>
            </a:p>
          </p:txBody>
        </p:sp>
        <p:sp>
          <p:nvSpPr>
            <p:cNvPr id="843" name="Google Shape;843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2" name="Google Shape;852;p14"/>
          <p:cNvGrpSpPr/>
          <p:nvPr/>
        </p:nvGrpSpPr>
        <p:grpSpPr>
          <a:xfrm>
            <a:off x="6596449" y="1574162"/>
            <a:ext cx="2270619" cy="594824"/>
            <a:chOff x="7496571" y="1614959"/>
            <a:chExt cx="2270619" cy="594824"/>
          </a:xfrm>
        </p:grpSpPr>
        <p:sp>
          <p:nvSpPr>
            <p:cNvPr id="853" name="Google Shape;853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7496571" y="1614959"/>
              <a:ext cx="2041555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Out of Stock Alert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8" name="Google Shape;858;p14"/>
          <p:cNvGrpSpPr/>
          <p:nvPr/>
        </p:nvGrpSpPr>
        <p:grpSpPr>
          <a:xfrm>
            <a:off x="9506401" y="2717958"/>
            <a:ext cx="2173011" cy="594824"/>
            <a:chOff x="9309062" y="1614959"/>
            <a:chExt cx="2173011" cy="594824"/>
          </a:xfrm>
        </p:grpSpPr>
        <p:sp>
          <p:nvSpPr>
            <p:cNvPr id="859" name="Google Shape;859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14"/>
            <p:cNvSpPr/>
            <p:nvPr/>
          </p:nvSpPr>
          <p:spPr>
            <a:xfrm>
              <a:off x="9538126" y="1614959"/>
              <a:ext cx="194394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Freshness Alert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61" name="Google Shape;861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4" name="Google Shape;864;p14"/>
          <p:cNvGrpSpPr/>
          <p:nvPr/>
        </p:nvGrpSpPr>
        <p:grpSpPr>
          <a:xfrm>
            <a:off x="6103760" y="4728959"/>
            <a:ext cx="885805" cy="598629"/>
            <a:chOff x="8881385" y="1751655"/>
            <a:chExt cx="885805" cy="598629"/>
          </a:xfrm>
        </p:grpSpPr>
        <p:sp>
          <p:nvSpPr>
            <p:cNvPr id="865" name="Google Shape;865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14"/>
            <p:cNvSpPr/>
            <p:nvPr/>
          </p:nvSpPr>
          <p:spPr>
            <a:xfrm>
              <a:off x="8881385" y="1984524"/>
              <a:ext cx="65674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67" name="Google Shape;867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0" name="Google Shape;870;p14"/>
          <p:cNvGrpSpPr/>
          <p:nvPr/>
        </p:nvGrpSpPr>
        <p:grpSpPr>
          <a:xfrm>
            <a:off x="8492251" y="5043616"/>
            <a:ext cx="2415934" cy="614362"/>
            <a:chOff x="9309062" y="1595421"/>
            <a:chExt cx="2415934" cy="614362"/>
          </a:xfrm>
        </p:grpSpPr>
        <p:sp>
          <p:nvSpPr>
            <p:cNvPr id="871" name="Google Shape;871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14"/>
            <p:cNvSpPr/>
            <p:nvPr/>
          </p:nvSpPr>
          <p:spPr>
            <a:xfrm>
              <a:off x="9538126" y="1595421"/>
              <a:ext cx="2186870" cy="385298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In-store Navigation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73" name="Google Shape;873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6" name="Google Shape;876;p14"/>
          <p:cNvGrpSpPr/>
          <p:nvPr/>
        </p:nvGrpSpPr>
        <p:grpSpPr>
          <a:xfrm>
            <a:off x="9668621" y="3823995"/>
            <a:ext cx="1805323" cy="598629"/>
            <a:chOff x="7961867" y="1751655"/>
            <a:chExt cx="1805323" cy="598629"/>
          </a:xfrm>
        </p:grpSpPr>
        <p:sp>
          <p:nvSpPr>
            <p:cNvPr id="877" name="Google Shape;877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14"/>
            <p:cNvSpPr/>
            <p:nvPr/>
          </p:nvSpPr>
          <p:spPr>
            <a:xfrm>
              <a:off x="7961867" y="1984524"/>
              <a:ext cx="1576259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79" name="Google Shape;879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2" name="Google Shape;882;p14"/>
          <p:cNvGrpSpPr/>
          <p:nvPr/>
        </p:nvGrpSpPr>
        <p:grpSpPr>
          <a:xfrm>
            <a:off x="4498916" y="1935082"/>
            <a:ext cx="1191288" cy="594824"/>
            <a:chOff x="8575902" y="1614959"/>
            <a:chExt cx="1191288" cy="594824"/>
          </a:xfrm>
        </p:grpSpPr>
        <p:sp>
          <p:nvSpPr>
            <p:cNvPr id="883" name="Google Shape;883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14"/>
            <p:cNvSpPr/>
            <p:nvPr/>
          </p:nvSpPr>
          <p:spPr>
            <a:xfrm>
              <a:off x="8575902" y="1614959"/>
              <a:ext cx="962224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ESL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85" name="Google Shape;885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8" name="Google Shape;888;p14"/>
          <p:cNvGrpSpPr/>
          <p:nvPr/>
        </p:nvGrpSpPr>
        <p:grpSpPr>
          <a:xfrm>
            <a:off x="7353541" y="3063752"/>
            <a:ext cx="1646799" cy="594824"/>
            <a:chOff x="9309062" y="1614959"/>
            <a:chExt cx="1646799" cy="594824"/>
          </a:xfrm>
        </p:grpSpPr>
        <p:sp>
          <p:nvSpPr>
            <p:cNvPr id="889" name="Google Shape;889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14"/>
            <p:cNvSpPr/>
            <p:nvPr/>
          </p:nvSpPr>
          <p:spPr>
            <a:xfrm>
              <a:off x="9538126" y="1614959"/>
              <a:ext cx="1417735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Smart Cart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91" name="Google Shape;891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A81A9F35-78BB-F16D-77B3-237B272B0C02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Energous">
      <a:dk1>
        <a:srgbClr val="000000"/>
      </a:dk1>
      <a:lt1>
        <a:srgbClr val="FFFFFF"/>
      </a:lt1>
      <a:dk2>
        <a:srgbClr val="172042"/>
      </a:dk2>
      <a:lt2>
        <a:srgbClr val="F5F5F5"/>
      </a:lt2>
      <a:accent1>
        <a:srgbClr val="1D4999"/>
      </a:accent1>
      <a:accent2>
        <a:srgbClr val="4AA1D6"/>
      </a:accent2>
      <a:accent3>
        <a:srgbClr val="A5A5A5"/>
      </a:accent3>
      <a:accent4>
        <a:srgbClr val="FFC000"/>
      </a:accent4>
      <a:accent5>
        <a:srgbClr val="60CD23"/>
      </a:accent5>
      <a:accent6>
        <a:srgbClr val="172042"/>
      </a:accent6>
      <a:hlink>
        <a:srgbClr val="4AA1D6"/>
      </a:hlink>
      <a:folHlink>
        <a:srgbClr val="1D49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4509</TotalTime>
  <Words>678</Words>
  <Application>Microsoft Office PowerPoint</Application>
  <PresentationFormat>Widescreen</PresentationFormat>
  <Paragraphs>178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Lato Light</vt:lpstr>
      <vt:lpstr>Noto Sans Symbols</vt:lpstr>
      <vt:lpstr>Wingdings</vt:lpstr>
      <vt:lpstr>Arial</vt:lpstr>
      <vt:lpstr>Calibri</vt:lpstr>
      <vt:lpstr>Lato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Standards Landscape</vt:lpstr>
      <vt:lpstr>AirFuel RF Use Cases</vt:lpstr>
      <vt:lpstr>PowerPoint Presentation</vt:lpstr>
      <vt:lpstr>PowerPoint Presentation</vt:lpstr>
      <vt:lpstr>RETAIL  DEPLOYMENT</vt:lpstr>
      <vt:lpstr>INDUSTRIAL DEPLOYMENT</vt:lpstr>
      <vt:lpstr>HEALTHCARE DEPLOYMENT</vt:lpstr>
      <vt:lpstr>RF Wireless Power Basics</vt:lpstr>
      <vt:lpstr>PowerPoint Presentation</vt:lpstr>
      <vt:lpstr>Near vs Far: it's all relative to Wavelength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Sanjay Gupta</dc:creator>
  <cp:keywords/>
  <dc:description/>
  <cp:lastModifiedBy>JK</cp:lastModifiedBy>
  <cp:revision>13</cp:revision>
  <dcterms:created xsi:type="dcterms:W3CDTF">2021-04-20T12:18:11Z</dcterms:created>
  <dcterms:modified xsi:type="dcterms:W3CDTF">2023-08-28T15:11:19Z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0x010100535ED1C0DA896A498C98BFC13989816A</vt:lpwstr>
  </property>
</Properties>
</file>