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934" r:id="rId5"/>
    <p:sldId id="928" r:id="rId6"/>
    <p:sldId id="1058" r:id="rId7"/>
    <p:sldId id="979" r:id="rId8"/>
    <p:sldId id="1114" r:id="rId9"/>
    <p:sldId id="1119" r:id="rId10"/>
    <p:sldId id="1123" r:id="rId11"/>
    <p:sldId id="1120" r:id="rId12"/>
    <p:sldId id="1122" r:id="rId13"/>
    <p:sldId id="1112" r:id="rId14"/>
    <p:sldId id="1030" r:id="rId15"/>
    <p:sldId id="1124" r:id="rId16"/>
    <p:sldId id="1125" r:id="rId17"/>
    <p:sldId id="985" r:id="rId18"/>
    <p:sldId id="1126" r:id="rId1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6424" autoAdjust="0"/>
  </p:normalViewPr>
  <p:slideViewPr>
    <p:cSldViewPr snapToGrid="0">
      <p:cViewPr>
        <p:scale>
          <a:sx n="75" d="100"/>
          <a:sy n="75" d="100"/>
        </p:scale>
        <p:origin x="882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Sheet1!$A$2:$A$24</c:f>
              <c:strCache>
                <c:ptCount val="23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  <c:pt idx="20">
                  <c:v>2084</c:v>
                </c:pt>
                <c:pt idx="21">
                  <c:v>2816</c:v>
                </c:pt>
                <c:pt idx="22">
                  <c:v>3464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75288080"/>
        <c:axId val="-75283728"/>
      </c:barChart>
      <c:catAx>
        <c:axId val="-752880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75283728"/>
        <c:crosses val="autoZero"/>
        <c:auto val="1"/>
        <c:lblAlgn val="ctr"/>
        <c:lblOffset val="100"/>
        <c:noMultiLvlLbl val="0"/>
      </c:catAx>
      <c:valAx>
        <c:axId val="-75283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752880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7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Sheet1!$A$2:$A$24</c:f>
              <c:strCache>
                <c:ptCount val="23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  <c:pt idx="22">
                  <c:v>#108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  <c:pt idx="20">
                  <c:v>493</c:v>
                </c:pt>
                <c:pt idx="21">
                  <c:v>572</c:v>
                </c:pt>
                <c:pt idx="22">
                  <c:v>574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353106928"/>
        <c:axId val="-353112368"/>
      </c:barChart>
      <c:catAx>
        <c:axId val="-3531069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-353112368"/>
        <c:crosses val="autoZero"/>
        <c:auto val="1"/>
        <c:lblAlgn val="ctr"/>
        <c:lblOffset val="100"/>
        <c:noMultiLvlLbl val="0"/>
      </c:catAx>
      <c:valAx>
        <c:axId val="-3531123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/>
            </a:pPr>
            <a:endParaRPr lang="zh-CN"/>
          </a:p>
        </c:txPr>
        <c:crossAx val="-35310692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70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88599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03149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397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24965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2991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47961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564" TargetMode="External"/><Relationship Id="rId3" Type="http://schemas.openxmlformats.org/officeDocument/2006/relationships/hyperlink" Target="https://portal.3gpp.org/desktopmodules/Specifications/SpecificationDetails.aspx?specificationId=2411" TargetMode="External"/><Relationship Id="rId7" Type="http://schemas.openxmlformats.org/officeDocument/2006/relationships/hyperlink" Target="https://portal.3gpp.org/desktopmodules/Release/ReleaseDetails.aspx?releaseId=193" TargetMode="External"/><Relationship Id="rId2" Type="http://schemas.openxmlformats.org/officeDocument/2006/relationships/hyperlink" Target="https://portal.3gpp.org/desktopmodules/Release/ReleaseDetails.aspx?releaseId=19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Release/ReleaseDetails.aspx?releaseId=192" TargetMode="External"/><Relationship Id="rId11" Type="http://schemas.openxmlformats.org/officeDocument/2006/relationships/hyperlink" Target="https://portal.3gpp.org/desktopmodules/WorkItem/WorkItemDetails.aspx?workitemId=920042" TargetMode="External"/><Relationship Id="rId5" Type="http://schemas.openxmlformats.org/officeDocument/2006/relationships/hyperlink" Target="https://portal.3gpp.org/desktopmodules/Release/ReleaseDetails.aspx?releaseId=191" TargetMode="External"/><Relationship Id="rId10" Type="http://schemas.openxmlformats.org/officeDocument/2006/relationships/hyperlink" Target="https://portal.3gpp.org/desktopmodules/Specifications/SpecificationDetails.aspx?specificationId=3283" TargetMode="External"/><Relationship Id="rId4" Type="http://schemas.openxmlformats.org/officeDocument/2006/relationships/hyperlink" Target="https://portal.3gpp.org/desktopmodules/WorkItem/WorkItemDetails.aspx?workitemId=750033" TargetMode="External"/><Relationship Id="rId9" Type="http://schemas.openxmlformats.org/officeDocument/2006/relationships/hyperlink" Target="https://portal.3gpp.org/desktopmodules/WorkItem/WorkItemDetails.aspx?workitemId=850047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Chair: Xizeng Dai</a:t>
            </a:r>
          </a:p>
          <a:p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3GPP RAN WG4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Vice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Chairs: Haijie Qiu, </a:t>
            </a: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Andrey </a:t>
            </a: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Chervyakov</a:t>
            </a: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Gene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Fong,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Shan Yang</a:t>
            </a:r>
            <a:endParaRPr 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101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fr-FR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Bangalore, India, September 11-15, 2023</a:t>
            </a:r>
            <a:endParaRPr lang="nl-NL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RP-231509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budget: (</a:t>
            </a:r>
            <a:r>
              <a:rPr lang="en-US" altLang="zh-CN" sz="1400" dirty="0" smtClean="0"/>
              <a:t>RP-230860)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TU available according to the endorsed TU </a:t>
            </a:r>
            <a:r>
              <a:rPr lang="en-US" altLang="zh-CN" sz="1200" dirty="0" smtClean="0"/>
              <a:t>budget (taking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TU requested </a:t>
            </a:r>
            <a:r>
              <a:rPr lang="en-US" altLang="zh-CN" sz="1200" dirty="0" smtClean="0"/>
              <a:t>for existing WIs in RAN#101 into account)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Q4 </a:t>
            </a:r>
            <a:r>
              <a:rPr lang="en-US" altLang="zh-CN" sz="1400" dirty="0" smtClean="0"/>
              <a:t>2023 </a:t>
            </a:r>
            <a:r>
              <a:rPr lang="en-US" altLang="zh-CN" sz="1400" dirty="0"/>
              <a:t>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RAN4#108bis and RAN4#109 meeting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Focus on </a:t>
            </a: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finalizing Rel-18 SI/WI core part timely</a:t>
            </a:r>
            <a:endParaRPr lang="en-US" altLang="zh-CN" sz="1200" dirty="0" smtClean="0">
              <a:solidFill>
                <a:srgbClr val="363636"/>
              </a:solidFill>
              <a:cs typeface="Times New Roman" panose="02020603050405020304" pitchFamily="18" charset="0"/>
            </a:endParaRP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Observations</a:t>
            </a:r>
            <a:r>
              <a:rPr lang="en-US" altLang="zh-CN" sz="1400" dirty="0" smtClean="0">
                <a:cs typeface="+mn-cs"/>
              </a:rPr>
              <a:t>: w</a:t>
            </a:r>
            <a:r>
              <a:rPr lang="en-US" altLang="zh-CN" sz="1400" dirty="0" smtClean="0"/>
              <a:t>orkload </a:t>
            </a:r>
            <a:r>
              <a:rPr lang="en-US" altLang="zh-CN" sz="1400" dirty="0"/>
              <a:t>in RAN4 </a:t>
            </a:r>
            <a:r>
              <a:rPr lang="en-US" altLang="zh-CN" sz="1400" dirty="0" smtClean="0"/>
              <a:t>is still </a:t>
            </a:r>
            <a:r>
              <a:rPr lang="en-US" altLang="zh-CN" sz="1400" dirty="0"/>
              <a:t>high</a:t>
            </a:r>
            <a:endParaRPr lang="en-US" altLang="zh-CN" sz="1400" dirty="0" smtClean="0">
              <a:cs typeface="+mn-cs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6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RAN4-led </a:t>
            </a:r>
            <a:r>
              <a:rPr lang="en-US" altLang="zh-CN" sz="1200" dirty="0" smtClean="0"/>
              <a:t>items/RAN4 core parts were </a:t>
            </a:r>
            <a:r>
              <a:rPr lang="en-US" altLang="zh-CN" sz="1200" dirty="0" smtClean="0"/>
              <a:t>requested to extend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There are still new Rel-18 WI proposals and proposals upgrading the scope of Rel-18 </a:t>
            </a:r>
            <a:r>
              <a:rPr lang="en-US" altLang="zh-CN" sz="1200" dirty="0" smtClean="0"/>
              <a:t>WIs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9179301"/>
              </p:ext>
            </p:extLst>
          </p:nvPr>
        </p:nvGraphicFramePr>
        <p:xfrm>
          <a:off x="401652" y="2054848"/>
          <a:ext cx="6467598" cy="1684020"/>
        </p:xfrm>
        <a:graphic>
          <a:graphicData uri="http://schemas.openxmlformats.org/drawingml/2006/table">
            <a:tbl>
              <a:tblPr/>
              <a:tblGrid>
                <a:gridCol w="2823882"/>
                <a:gridCol w="607286"/>
                <a:gridCol w="607286"/>
                <a:gridCol w="607286"/>
                <a:gridCol w="607286"/>
                <a:gridCol w="607286"/>
                <a:gridCol w="607286"/>
              </a:tblGrid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TU = ~2h; RD: RRM/demodulation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total used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20.75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available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remaining/exceeded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-0.25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Three sets of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TEI Cat-B CR </a:t>
            </a:r>
            <a:r>
              <a:rPr lang="en-US" altLang="zh-CN" sz="1400" dirty="0" smtClean="0"/>
              <a:t>were agreed </a:t>
            </a:r>
            <a:r>
              <a:rPr lang="en-US" altLang="zh-CN" sz="1400" dirty="0" smtClean="0"/>
              <a:t>in RAN4 this quarter (</a:t>
            </a:r>
            <a:r>
              <a:rPr lang="en-US" altLang="zh-CN" sz="1400" dirty="0" smtClean="0"/>
              <a:t>RAN4#108)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828"/>
              </p:ext>
            </p:extLst>
          </p:nvPr>
        </p:nvGraphicFramePr>
        <p:xfrm>
          <a:off x="241301" y="1806863"/>
          <a:ext cx="11715750" cy="2621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549"/>
                <a:gridCol w="4387850"/>
                <a:gridCol w="1600200"/>
                <a:gridCol w="539750"/>
                <a:gridCol w="768350"/>
                <a:gridCol w="730250"/>
                <a:gridCol w="800100"/>
                <a:gridCol w="742950"/>
                <a:gridCol w="495300"/>
                <a:gridCol w="679451"/>
              </a:tblGrid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Release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Version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Related WIs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r>
                        <a:rPr lang="en-US" sz="1000" kern="0" baseline="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Cat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R4-2312530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[TEI15] CR TS 36.101: Band 28 3 MHz operation for Japan [Japan_3MHz_n28]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Rakuten Mobile, Inc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2"/>
                        </a:rPr>
                        <a:t>Rel-15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36.101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15.22.0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TEI15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R4-2312531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[TEI15] CR TS 36.101: Band 28 3 MHz operation for Japan [Japan_3MHz_n28]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</a:t>
                      </a:r>
                      <a:r>
                        <a:rPr lang="en-US" sz="1000" kern="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Rakuten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Mobile, </a:t>
                      </a:r>
                      <a:r>
                        <a:rPr lang="en-US" sz="1000" kern="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5"/>
                        </a:rPr>
                        <a:t>Rel-16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36.101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16.17.0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TEI15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6006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R4-2312532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[TEI15] CR TS 36.101: Band 28 3 MHz operation for Japan [Japan_3MHz_n28]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</a:t>
                      </a:r>
                      <a:r>
                        <a:rPr lang="en-US" sz="1000" kern="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Rakuten</a:t>
                      </a: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Mobile, </a:t>
                      </a:r>
                      <a:r>
                        <a:rPr lang="en-US" sz="1000" kern="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Rel-17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36.101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17.10.0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TEI15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R4-2312533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[TEI15] CR TS 36.101: Band 28 3 MHz operation for Japan [Japan_3MHz_n28]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Nokia, Rakuten Mobile, Inc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Rel-18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3"/>
                        </a:rPr>
                        <a:t>36.101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18.2.0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4"/>
                        </a:rPr>
                        <a:t>TEI15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R4-2314416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Requirements for NavIC L5 A-GNSS support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Reliance Jio, CEWiT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6"/>
                        </a:rPr>
                        <a:t>Rel-17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8"/>
                        </a:rPr>
                        <a:t>38.171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17.3.0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9"/>
                        </a:rPr>
                        <a:t>TEI17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0025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287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none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R4-2314622</a:t>
                      </a:r>
                      <a:endParaRPr lang="zh-CN" sz="1000" u="none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 for TS 38.101-1: Adding asymmetric channel bandwidth of UL 15/ DL 35 MHz for n66 [n66_asymBW]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DISH Network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7"/>
                        </a:rPr>
                        <a:t>Rel-18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0"/>
                        </a:rPr>
                        <a:t>38.101-1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18.2.0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u="sng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hlinkClick r:id="rId11"/>
                        </a:rPr>
                        <a:t>TEI18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1697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Many thanks to Andrey, Haijie!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</a:t>
            </a:r>
            <a:r>
              <a:rPr lang="en-US" altLang="zh-CN" sz="1400" b="1" dirty="0" smtClean="0"/>
              <a:t>to</a:t>
            </a:r>
            <a:r>
              <a:rPr lang="zh-CN" altLang="en-US" sz="1400" b="1" dirty="0"/>
              <a:t> </a:t>
            </a:r>
            <a:r>
              <a:rPr lang="en-US" altLang="zh-CN" sz="1400" b="1" dirty="0" smtClean="0"/>
              <a:t>outgoing RAN4 Vice Chairs, Andrey, Haijie, for great contributions to RAN4 in last four years</a:t>
            </a:r>
            <a:endParaRPr lang="en-US" altLang="zh-CN" sz="1400" b="1" dirty="0" smtClean="0"/>
          </a:p>
        </p:txBody>
      </p:sp>
      <p:pic>
        <p:nvPicPr>
          <p:cNvPr id="2050" name="Picture 2" descr="D:\documents\eSpace\originalImgfiles\4b302bf6588ae77f09a8c1d519e6d36498015cbf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4" b="18704"/>
          <a:stretch/>
        </p:blipFill>
        <p:spPr bwMode="auto">
          <a:xfrm>
            <a:off x="355153" y="1746886"/>
            <a:ext cx="8407848" cy="445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140" y="1740856"/>
            <a:ext cx="2912343" cy="446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83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Congratulations </a:t>
            </a:r>
            <a:r>
              <a:rPr lang="en-US" b="1" dirty="0" smtClean="0"/>
              <a:t>to Gene, Shan!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Congratulations</a:t>
            </a:r>
            <a:r>
              <a:rPr lang="en-US" altLang="zh-CN" sz="1400" b="1" dirty="0" smtClean="0"/>
              <a:t> to</a:t>
            </a:r>
            <a:r>
              <a:rPr lang="zh-CN" altLang="en-US" sz="1400" b="1" dirty="0"/>
              <a:t> </a:t>
            </a:r>
            <a:r>
              <a:rPr lang="en-US" altLang="zh-CN" sz="1400" b="1" dirty="0" smtClean="0"/>
              <a:t>newly elected RAN4 Vice Chairs, Gene, Shan</a:t>
            </a:r>
            <a:endParaRPr lang="en-US" altLang="zh-CN" sz="1400" b="1" dirty="0" smtClean="0"/>
          </a:p>
        </p:txBody>
      </p:sp>
      <p:pic>
        <p:nvPicPr>
          <p:cNvPr id="3074" name="Picture 2" descr="D:\documents\eSpace\5858cef9d7796f4093b4f9d893058e926f691df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1" t="23523"/>
          <a:stretch/>
        </p:blipFill>
        <p:spPr bwMode="auto">
          <a:xfrm>
            <a:off x="401652" y="1791788"/>
            <a:ext cx="11354300" cy="406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02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</a:t>
            </a:r>
            <a:r>
              <a:rPr lang="en-US" b="1" dirty="0" smtClean="0"/>
              <a:t>You All!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chair </a:t>
            </a:r>
            <a:r>
              <a:rPr lang="en-US" altLang="zh-CN" sz="1400" dirty="0"/>
              <a:t>Haijie </a:t>
            </a:r>
            <a:r>
              <a:rPr lang="en-US" altLang="zh-CN" sz="1400" dirty="0" smtClean="0"/>
              <a:t>Qiu, </a:t>
            </a:r>
            <a:r>
              <a:rPr lang="en-US" altLang="zh-CN" sz="1400" dirty="0"/>
              <a:t>Andrey </a:t>
            </a:r>
            <a:r>
              <a:rPr lang="en-US" altLang="zh-CN" sz="1400" dirty="0" smtClean="0"/>
              <a:t>Chervyakov for chairing </a:t>
            </a:r>
            <a:r>
              <a:rPr lang="en-US" altLang="zh-CN" sz="1400" dirty="0"/>
              <a:t>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Carolyn </a:t>
            </a:r>
            <a:r>
              <a:rPr lang="en-US" altLang="zh-CN" sz="1400" dirty="0"/>
              <a:t>Taylor and Achraf Khsiba</a:t>
            </a:r>
            <a:r>
              <a:rPr lang="en-US" altLang="en-US" sz="1400" dirty="0" smtClean="0"/>
              <a:t> </a:t>
            </a:r>
            <a:r>
              <a:rPr lang="en-US" altLang="en-US" sz="1400" dirty="0"/>
              <a:t>for </a:t>
            </a:r>
            <a:r>
              <a:rPr lang="en-US" altLang="en-US" sz="1400" dirty="0" smtClean="0"/>
              <a:t>excellent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All the </a:t>
            </a:r>
            <a:r>
              <a:rPr lang="sv-SE" altLang="en-US" sz="1400" dirty="0" smtClean="0"/>
              <a:t>moderators </a:t>
            </a:r>
            <a:r>
              <a:rPr lang="sv-SE" altLang="en-US" sz="1400" dirty="0"/>
              <a:t>for leading </a:t>
            </a:r>
            <a:r>
              <a:rPr lang="sv-SE" altLang="en-US" sz="1400" dirty="0" smtClean="0"/>
              <a:t>the discussions </a:t>
            </a:r>
            <a:r>
              <a:rPr lang="sv-SE" altLang="en-US" sz="1400" dirty="0"/>
              <a:t>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</a:t>
            </a:r>
            <a:r>
              <a:rPr lang="sv-SE" altLang="en-US" sz="1200" dirty="0" smtClean="0"/>
              <a:t>Aijun </a:t>
            </a:r>
            <a:r>
              <a:rPr lang="sv-SE" altLang="en-US" sz="1200" dirty="0" smtClean="0"/>
              <a:t>Cao, Alexander Sayenko, Ato Yu, </a:t>
            </a:r>
            <a:r>
              <a:rPr lang="sv-SE" altLang="en-US" sz="1200" dirty="0"/>
              <a:t>Axel </a:t>
            </a:r>
            <a:r>
              <a:rPr lang="sv-SE" altLang="en-US" sz="1200" dirty="0" smtClean="0"/>
              <a:t>Muller, Basaier Jialade, Bin Han, Bo Liu, CH Park, Chrisitian Bergljung, Chunhui Zhang, Chunxia Guo, Daniel Poop, Dmitry 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Ingo Wendler, Iwo 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Jingzhou 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Johan 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Zhang, Miao Wang,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Mohammad Abdi Abyaneh, Muhammad 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Rafael </a:t>
            </a:r>
            <a:r>
              <a:rPr lang="sv-SE" altLang="en-US" sz="1200" dirty="0" smtClean="0"/>
              <a:t>Paiva, Richard 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Sumant Iyer, Susanne </a:t>
            </a:r>
            <a:r>
              <a:rPr lang="sv-SE" altLang="en-US" sz="1200" dirty="0" smtClean="0"/>
              <a:t>Rath, Suzuki Yasuki, Taekhoon Kim, </a:t>
            </a:r>
            <a:r>
              <a:rPr lang="sv-SE" altLang="en-US" sz="1200" dirty="0"/>
              <a:t>Tim </a:t>
            </a:r>
            <a:r>
              <a:rPr lang="sv-SE" altLang="en-US" sz="1200" dirty="0" smtClean="0"/>
              <a:t>Frost, Toni 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 smtClean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Zhifeng Ma, Zhixun 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 smtClean="0"/>
              <a:t>Delegates </a:t>
            </a:r>
            <a:r>
              <a:rPr lang="sv-SE" altLang="zh-CN" sz="1400" dirty="0"/>
              <a:t>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</a:t>
            </a:r>
            <a:r>
              <a:rPr lang="en-US" b="1" dirty="0" smtClean="0"/>
              <a:t>You All!</a:t>
            </a:r>
            <a:endParaRPr lang="ru-RU" dirty="0"/>
          </a:p>
        </p:txBody>
      </p:sp>
      <p:pic>
        <p:nvPicPr>
          <p:cNvPr id="4098" name="Picture 2" descr="RAN4#108 group photo (resized).jpg (2560×1707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5" b="9939"/>
          <a:stretch/>
        </p:blipFill>
        <p:spPr bwMode="auto">
          <a:xfrm>
            <a:off x="358790" y="1103131"/>
            <a:ext cx="9306503" cy="519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0650" y="1487404"/>
            <a:ext cx="1735705" cy="13885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0650" y="3006641"/>
            <a:ext cx="1735705" cy="13885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0650" y="4491879"/>
            <a:ext cx="1735706" cy="138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3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</a:t>
            </a:r>
            <a:r>
              <a:rPr lang="en-US" sz="1400" dirty="0"/>
              <a:t>3</a:t>
            </a:r>
            <a:r>
              <a:rPr lang="en-US" sz="1400" dirty="0" smtClean="0"/>
              <a:t> </a:t>
            </a:r>
            <a:r>
              <a:rPr lang="en-US" sz="1400" dirty="0" smtClean="0"/>
              <a:t>202</a:t>
            </a:r>
            <a:r>
              <a:rPr lang="en-US" altLang="zh-CN" sz="1400" dirty="0" smtClean="0"/>
              <a:t>3</a:t>
            </a:r>
            <a:r>
              <a:rPr lang="en-US" sz="1400" dirty="0" smtClean="0"/>
              <a:t>, </a:t>
            </a:r>
            <a:r>
              <a:rPr lang="en-US" sz="1400" dirty="0"/>
              <a:t>RAN4 had </a:t>
            </a:r>
            <a:r>
              <a:rPr lang="en-US" sz="1400" dirty="0" smtClean="0"/>
              <a:t>1 </a:t>
            </a:r>
            <a:r>
              <a:rPr lang="en-US" sz="1400" dirty="0" smtClean="0"/>
              <a:t>face to face </a:t>
            </a:r>
            <a:r>
              <a:rPr lang="en-US" sz="1400" dirty="0" smtClean="0"/>
              <a:t>meeting</a:t>
            </a:r>
            <a:r>
              <a:rPr lang="en-US" sz="1400" dirty="0" smtClean="0"/>
              <a:t>, i.e., </a:t>
            </a:r>
            <a:r>
              <a:rPr lang="en-US" sz="1400" dirty="0" smtClean="0"/>
              <a:t>RAN4#108, in Toulouse France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RAN4#108 </a:t>
            </a:r>
            <a:r>
              <a:rPr lang="en-US" sz="1200" dirty="0"/>
              <a:t>- August 22, 2023 - Gene Fong, Qualcomm Incorporated (ATIS) and Shan Yang, China Telecom Corporation Ltd. </a:t>
            </a:r>
            <a:r>
              <a:rPr lang="en-US" sz="1200" dirty="0"/>
              <a:t>(CCSA) were elected as new RAN4 Vice Chairs. </a:t>
            </a:r>
            <a:r>
              <a:rPr lang="en-US" sz="1200" dirty="0"/>
              <a:t>Congratulations to Gene and Shan!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Three </a:t>
            </a:r>
            <a:r>
              <a:rPr lang="en-US" altLang="zh-CN" sz="1200" dirty="0"/>
              <a:t>parallel sessions (</a:t>
            </a:r>
            <a:r>
              <a:rPr lang="en-US" altLang="zh-CN" sz="1200" dirty="0"/>
              <a:t>Main, RRM, and </a:t>
            </a:r>
            <a:r>
              <a:rPr lang="en-US" altLang="zh-CN" sz="1200" dirty="0" err="1"/>
              <a:t>BSRF_Demod_Test</a:t>
            </a:r>
            <a:r>
              <a:rPr lang="en-US" altLang="zh-CN" sz="1200" dirty="0"/>
              <a:t>) + one ad hoc session were scheduled.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Full agendas including maintenance were set.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Rel-15/Rel-16, Rel-17 and Rel-18 closed spectrum-related items 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</a:t>
            </a:r>
            <a:r>
              <a:rPr lang="en-US" altLang="zh-CN" sz="1200" dirty="0" smtClean="0"/>
              <a:t>RAN4#108, </a:t>
            </a:r>
            <a:r>
              <a:rPr lang="en-US" altLang="zh-CN" sz="1200" dirty="0" smtClean="0"/>
              <a:t>there were totally </a:t>
            </a:r>
            <a:r>
              <a:rPr lang="en-US" altLang="zh-CN" sz="1200" dirty="0" smtClean="0"/>
              <a:t>378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contributions </a:t>
            </a:r>
            <a:r>
              <a:rPr lang="en-US" altLang="zh-CN" sz="1200" dirty="0" smtClean="0"/>
              <a:t>(10.91% of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, 15% in Q2 2023) </a:t>
            </a:r>
            <a:r>
              <a:rPr lang="en-US" altLang="zh-CN" sz="1200" dirty="0" smtClean="0"/>
              <a:t>for Rel-15 or Rel-16 </a:t>
            </a:r>
            <a:r>
              <a:rPr lang="en-US" altLang="zh-CN" sz="1200" dirty="0" smtClean="0"/>
              <a:t>maintenance.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</a:t>
            </a:r>
            <a:r>
              <a:rPr lang="en-US" altLang="zh-CN" sz="1200" dirty="0" smtClean="0"/>
              <a:t>RAN4#108, </a:t>
            </a:r>
            <a:r>
              <a:rPr lang="en-US" altLang="zh-CN" sz="1200" dirty="0" smtClean="0"/>
              <a:t>there were totally </a:t>
            </a:r>
            <a:r>
              <a:rPr lang="en-US" altLang="zh-CN" sz="1200" dirty="0" smtClean="0"/>
              <a:t>412</a:t>
            </a:r>
            <a:r>
              <a:rPr lang="en-US" altLang="zh-CN" sz="1200" dirty="0" smtClean="0"/>
              <a:t> </a:t>
            </a:r>
            <a:r>
              <a:rPr lang="en-US" altLang="zh-CN" sz="1200" dirty="0" smtClean="0"/>
              <a:t>contributions </a:t>
            </a:r>
            <a:r>
              <a:rPr lang="en-US" altLang="zh-CN" sz="1200" dirty="0" smtClean="0"/>
              <a:t>(11.89% of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, 17.2% in Q2 2023) </a:t>
            </a:r>
            <a:r>
              <a:rPr lang="en-US" altLang="zh-CN" sz="1200" dirty="0" smtClean="0"/>
              <a:t>for Rel-17 maintenance.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</a:t>
            </a:r>
            <a:r>
              <a:rPr lang="en-US" altLang="zh-CN" sz="1200" dirty="0" smtClean="0"/>
              <a:t>RAN4#108, </a:t>
            </a:r>
            <a:r>
              <a:rPr lang="en-US" altLang="zh-CN" sz="1200" dirty="0" smtClean="0"/>
              <a:t>there were totally </a:t>
            </a:r>
            <a:r>
              <a:rPr lang="en-US" altLang="zh-CN" sz="1200" dirty="0" smtClean="0"/>
              <a:t>77 </a:t>
            </a:r>
            <a:r>
              <a:rPr lang="en-US" altLang="zh-CN" sz="1200" dirty="0" smtClean="0"/>
              <a:t>contributions </a:t>
            </a:r>
            <a:r>
              <a:rPr lang="en-US" altLang="zh-CN" sz="1200" dirty="0" smtClean="0"/>
              <a:t>(2.22% of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) for </a:t>
            </a:r>
            <a:r>
              <a:rPr lang="en-US" altLang="zh-CN" sz="1200" dirty="0" smtClean="0"/>
              <a:t>Rel-18 maintenance (some spectrum related WIs)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</a:t>
            </a:r>
            <a:r>
              <a:rPr lang="en-US" altLang="zh-CN" sz="1400" dirty="0"/>
              <a:t>WI/SI (total </a:t>
            </a:r>
            <a:r>
              <a:rPr lang="en-US" altLang="zh-CN" sz="1400" dirty="0" smtClean="0"/>
              <a:t>90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items: </a:t>
            </a:r>
            <a:r>
              <a:rPr lang="en-US" altLang="zh-CN" sz="1400" dirty="0" smtClean="0"/>
              <a:t>17 </a:t>
            </a:r>
            <a:r>
              <a:rPr lang="en-US" altLang="zh-CN" sz="1400" dirty="0"/>
              <a:t>closed, </a:t>
            </a:r>
            <a:r>
              <a:rPr lang="en-US" altLang="zh-CN" sz="1400" dirty="0" smtClean="0"/>
              <a:t>72 </a:t>
            </a:r>
            <a:r>
              <a:rPr lang="en-US" altLang="zh-CN" sz="1400" dirty="0"/>
              <a:t>on-going in next Quarter, </a:t>
            </a:r>
            <a:r>
              <a:rPr lang="en-US" altLang="zh-CN" sz="1400" dirty="0" smtClean="0"/>
              <a:t>1 </a:t>
            </a:r>
            <a:r>
              <a:rPr lang="en-US" altLang="zh-CN" sz="1400" dirty="0"/>
              <a:t>on-hold)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RAN4 focuses on Rel-18 SIs and Rel-18 WI core </a:t>
            </a:r>
            <a:r>
              <a:rPr lang="en-US" altLang="zh-CN" sz="1200" dirty="0" smtClean="0"/>
              <a:t>parts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Statuses of WI/SI can be found in the next slides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WI/SI (total </a:t>
            </a:r>
            <a:r>
              <a:rPr lang="en-US" altLang="zh-CN" sz="1400" dirty="0" smtClean="0"/>
              <a:t>90</a:t>
            </a:r>
            <a:r>
              <a:rPr lang="en-US" altLang="zh-CN" sz="1400" dirty="0" smtClean="0"/>
              <a:t> </a:t>
            </a:r>
            <a:r>
              <a:rPr lang="en-US" altLang="zh-CN" sz="1400" dirty="0" smtClean="0"/>
              <a:t>items: </a:t>
            </a:r>
            <a:r>
              <a:rPr lang="en-US" altLang="zh-CN" sz="1400" dirty="0" smtClean="0"/>
              <a:t>17 </a:t>
            </a:r>
            <a:r>
              <a:rPr lang="en-US" altLang="zh-CN" sz="1400" dirty="0" smtClean="0"/>
              <a:t>closed, </a:t>
            </a:r>
            <a:r>
              <a:rPr lang="en-US" altLang="zh-CN" sz="1400" dirty="0" smtClean="0"/>
              <a:t>72 </a:t>
            </a:r>
            <a:r>
              <a:rPr lang="en-US" altLang="zh-CN" sz="1400" dirty="0" smtClean="0"/>
              <a:t>on-going in next Quarter, </a:t>
            </a:r>
            <a:r>
              <a:rPr lang="en-US" altLang="zh-CN" sz="1400" dirty="0" smtClean="0"/>
              <a:t>1 </a:t>
            </a:r>
            <a:r>
              <a:rPr lang="en-US" altLang="zh-CN" sz="1400" dirty="0" smtClean="0"/>
              <a:t>on-hold)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Black </a:t>
            </a:r>
            <a:r>
              <a:rPr lang="en-US" altLang="zh-CN" sz="1200" dirty="0"/>
              <a:t>color: </a:t>
            </a:r>
            <a:r>
              <a:rPr lang="en-US" altLang="zh-CN" sz="1200" dirty="0" smtClean="0"/>
              <a:t>on-going items. </a:t>
            </a:r>
            <a:r>
              <a:rPr lang="en-US" altLang="zh-CN" sz="1200" dirty="0"/>
              <a:t>Gray color: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items</a:t>
            </a:r>
            <a:r>
              <a:rPr lang="en-US" altLang="zh-CN" sz="1200" dirty="0"/>
              <a:t> to be started in future meetings. Red color: </a:t>
            </a:r>
            <a:r>
              <a:rPr lang="en-US" altLang="zh-CN" sz="1200" dirty="0" smtClean="0"/>
              <a:t>closed </a:t>
            </a:r>
            <a:r>
              <a:rPr lang="en-US" altLang="zh-CN" sz="1200" dirty="0" smtClean="0">
                <a:solidFill>
                  <a:srgbClr val="C00000"/>
                </a:solidFill>
              </a:rPr>
              <a:t>items</a:t>
            </a:r>
            <a:r>
              <a:rPr lang="en-US" altLang="zh-CN" sz="1200" dirty="0" smtClean="0"/>
              <a:t>.</a:t>
            </a:r>
            <a:endParaRPr lang="en-US" altLang="zh-CN" sz="1200" dirty="0"/>
          </a:p>
        </p:txBody>
      </p:sp>
      <p:sp>
        <p:nvSpPr>
          <p:cNvPr id="8" name="矩形 7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RAN1~3 led WI/SI (RAN4 work needed)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2187" y="1936195"/>
            <a:ext cx="26492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non-spectrum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080476"/>
              </p:ext>
            </p:extLst>
          </p:nvPr>
        </p:nvGraphicFramePr>
        <p:xfrm>
          <a:off x="6464000" y="2182415"/>
          <a:ext cx="2355024" cy="4163897"/>
        </p:xfrm>
        <a:graphic>
          <a:graphicData uri="http://schemas.openxmlformats.org/drawingml/2006/table">
            <a:tbl>
              <a:tblPr/>
              <a:tblGrid>
                <a:gridCol w="2355024"/>
              </a:tblGrid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NR_RAIL_HPUE_n100_n101 (stopped)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33145"/>
              </p:ext>
            </p:extLst>
          </p:nvPr>
        </p:nvGraphicFramePr>
        <p:xfrm>
          <a:off x="8895526" y="2182415"/>
          <a:ext cx="2932805" cy="4434840"/>
        </p:xfrm>
        <a:graphic>
          <a:graphicData uri="http://schemas.openxmlformats.org/drawingml/2006/table">
            <a:tbl>
              <a:tblPr/>
              <a:tblGrid>
                <a:gridCol w="2932805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NR_FDD_bands_R18_redcap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4Rx_NR_bands_R18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4Rx_low_NR_band_handheld_3Tx_NR_CA_ENDC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NR_700800900_combo_enh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NR_600MHz_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APT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(closed 2023/03)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NR_unlic_enh 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closed 2023/06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NR_900MHz_US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NR_TDD_n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54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(closed 2023/03)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NR_NTN_LSband-Core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NR_FDD_ULn28_DLn75_n76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+mj-ea"/>
                          <a:ea typeface="+mj-ea"/>
                        </a:rPr>
                        <a:t>NR_6GHz_add_bands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LTE_CA_R18_xBDL_yBUL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LTE_bands_R18_M1_M2_NB1_NB2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LTE_terr_bcast_bands_part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(closed 2023/06)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LTE_900MHz_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US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(closed 2023/06)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IoT_NTN_extLband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IoT_NTN_FDD_LS_band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LTE_intra_CA_MPR_35MHz_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gap</a:t>
                      </a:r>
                      <a:r>
                        <a:rPr lang="en-US" altLang="zh-CN" sz="1000" b="0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 (2023/06)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LTE_TDD_1670_1675MHz (closed 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202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LTE_CA_intra_B8-Core (closed 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202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NR_NTN_channel_30MHz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166609"/>
              </p:ext>
            </p:extLst>
          </p:nvPr>
        </p:nvGraphicFramePr>
        <p:xfrm>
          <a:off x="3314700" y="2182415"/>
          <a:ext cx="3228976" cy="4065270"/>
        </p:xfrm>
        <a:graphic>
          <a:graphicData uri="http://schemas.openxmlformats.org/drawingml/2006/table">
            <a:tbl>
              <a:tblPr/>
              <a:tblGrid>
                <a:gridCol w="3228976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FS_NR_700800900_combo_enh (closed 2023/03)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FS_NR_sub1GHz_combo_enh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NR_channel_raster_enh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 (core closed 2023/06) 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(closed 2023/06)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LTE_NBIOT_eMTC_NTN_req-Perf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(closed 2023/06)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178808"/>
              </p:ext>
            </p:extLst>
          </p:nvPr>
        </p:nvGraphicFramePr>
        <p:xfrm>
          <a:off x="293687" y="2182415"/>
          <a:ext cx="2628900" cy="3880485"/>
        </p:xfrm>
        <a:graphic>
          <a:graphicData uri="http://schemas.openxmlformats.org/drawingml/2006/table">
            <a:tbl>
              <a:tblPr/>
              <a:tblGrid>
                <a:gridCol w="2628900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FS_NR_pos_enh2 (closed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2022/11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FS_NR_duplex_evo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Q4/23)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closed 2023/06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NR_UAV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NR_IDC_Enh-Core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LTE_UAV_enh</a:t>
                      </a:r>
                      <a:endParaRPr lang="en-US" altLang="zh-CN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582000"/>
              </p:ext>
            </p:extLst>
          </p:nvPr>
        </p:nvGraphicFramePr>
        <p:xfrm>
          <a:off x="687446" y="1599985"/>
          <a:ext cx="109006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108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August 21 – August 25, 2023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Toulouse, France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ETSI</a:t>
                      </a:r>
                      <a:endParaRPr kumimoji="0" lang="en-US" altLang="zh-CN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669/574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3674/3464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727120059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1"/>
          <p:cNvGraphicFramePr/>
          <p:nvPr>
            <p:extLst>
              <p:ext uri="{D42A27DB-BD31-4B8C-83A1-F6EECF244321}">
                <p14:modId xmlns:p14="http://schemas.microsoft.com/office/powerpoint/2010/main" val="3779792651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Status and issues of </a:t>
            </a:r>
            <a:r>
              <a:rPr lang="en-US" b="1" dirty="0" smtClean="0"/>
              <a:t>RAN4-led </a:t>
            </a:r>
            <a:r>
              <a:rPr lang="en-US" b="1" dirty="0" smtClean="0"/>
              <a:t>WI/SIs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status for each item can be found in the attached excel file in the zip file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items is to be completed </a:t>
            </a:r>
            <a:r>
              <a:rPr lang="en-US" altLang="zh-CN" sz="1200" dirty="0" smtClean="0"/>
              <a:t>(3)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NR_HST_FR2_enh-Core</a:t>
            </a:r>
            <a:r>
              <a:rPr lang="en-US" sz="1200" dirty="0"/>
              <a:t>, </a:t>
            </a:r>
            <a:r>
              <a:rPr lang="en-US" sz="1200" dirty="0" err="1" smtClean="0"/>
              <a:t>NR_LTE_EMC_enh</a:t>
            </a:r>
            <a:r>
              <a:rPr lang="en-US" sz="1200" dirty="0"/>
              <a:t>, LTE_terr_bcast_bands_part2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The following items needs be extended </a:t>
            </a:r>
            <a:r>
              <a:rPr lang="en-US" sz="1200" dirty="0" smtClean="0"/>
              <a:t>(6)</a:t>
            </a:r>
            <a:endParaRPr lang="en-US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FS_NR_sub1GHz_combo_enh, NR_FR1_lessthan_5MHz_BW, NR_FR2_multiRX_DL, </a:t>
            </a:r>
            <a:r>
              <a:rPr lang="en-US" sz="1200" dirty="0" err="1" smtClean="0"/>
              <a:t>NonCol_intraB_ENDC_NR_CA</a:t>
            </a:r>
            <a:r>
              <a:rPr lang="en-US" sz="1200" dirty="0"/>
              <a:t>, </a:t>
            </a:r>
            <a:r>
              <a:rPr lang="en-US" sz="1200" dirty="0" smtClean="0"/>
              <a:t>NR_FDD_ULn28_DLn75_n76, </a:t>
            </a:r>
            <a:r>
              <a:rPr lang="en-US" sz="1200" dirty="0" err="1" smtClean="0"/>
              <a:t>IoT_NTN_extLband</a:t>
            </a:r>
            <a:endParaRPr 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</a:t>
            </a:r>
            <a:r>
              <a:rPr lang="en-US" sz="1400" dirty="0"/>
              <a:t>proposals to modify </a:t>
            </a:r>
            <a:r>
              <a:rPr lang="en-US" sz="1400" dirty="0" smtClean="0"/>
              <a:t>scope and/or open issues </a:t>
            </a:r>
            <a:r>
              <a:rPr lang="en-US" sz="1400" dirty="0"/>
              <a:t>of RAN4-led </a:t>
            </a:r>
            <a:r>
              <a:rPr lang="en-US" sz="1400" dirty="0" smtClean="0"/>
              <a:t>items, which may need discussions in </a:t>
            </a:r>
            <a:r>
              <a:rPr lang="en-US" sz="1400" dirty="0" smtClean="0"/>
              <a:t>RAN#101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193435"/>
              </p:ext>
            </p:extLst>
          </p:nvPr>
        </p:nvGraphicFramePr>
        <p:xfrm>
          <a:off x="508000" y="3415138"/>
          <a:ext cx="1140097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2087526"/>
                <a:gridCol w="1055724"/>
                <a:gridCol w="1323975"/>
                <a:gridCol w="62225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9.2.9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FS_NR_sub1GHz_combo_enh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 is extended by one quarter. Revised SID: update objective of CA_n26(2A)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95%,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 RRM core is extended by one quarter. Revised WID: remove 38.214 and add 38.124 in impacted spec table.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RP-231532, Reply LS to CEPT_ECC_FM(23)082Annex33 = R4-2311003 on NR bandwidth smaller than 5 MHz at 900 MHz (R4-2313910; to: CEPT ECC WG FM; cc: RAN; contact: Nokia), RAN4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9.3.4.2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80%, 80%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remove "Example band combos and configurations need to be defined." for 8Rx in the objective.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9.3.4.4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85%, 20%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is extended by one Quarter. Revised WID: add TR number.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RP-231821, Discussions on FR2 Multi-Rx DL remaining issues, vivo	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RP-232107, On Scope of TR for NR frequency range 2 (FR2) multi-Rx chain DL reception, Apple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9.3.4.7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%,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TS 38.473 RAN3.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Status </a:t>
            </a:r>
            <a:r>
              <a:rPr lang="en-US" altLang="zh-CN" b="1" dirty="0" smtClean="0"/>
              <a:t>and issues of </a:t>
            </a:r>
            <a:r>
              <a:rPr lang="en-US" b="1" dirty="0" smtClean="0"/>
              <a:t>RAN4-led </a:t>
            </a:r>
            <a:r>
              <a:rPr lang="en-US" b="1" dirty="0" smtClean="0"/>
              <a:t>WI/SIs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</a:t>
            </a:r>
            <a:r>
              <a:rPr lang="en-US" altLang="zh-CN" sz="1400" dirty="0" smtClean="0"/>
              <a:t>scope and/or open issues </a:t>
            </a:r>
            <a:r>
              <a:rPr lang="en-US" altLang="zh-CN" sz="1400" dirty="0"/>
              <a:t>of RAN4-led items, which may need discussions in </a:t>
            </a:r>
            <a:r>
              <a:rPr lang="en-US" altLang="zh-CN" sz="1400" dirty="0" smtClean="0"/>
              <a:t>RAN#101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51506"/>
              </p:ext>
            </p:extLst>
          </p:nvPr>
        </p:nvGraphicFramePr>
        <p:xfrm>
          <a:off x="508000" y="1672166"/>
          <a:ext cx="1140097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2130056"/>
                <a:gridCol w="1013194"/>
                <a:gridCol w="1323975"/>
                <a:gridCol w="62225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9.3.4.10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95%, 70%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Extended by one quarter adding RF TU. Controversial issue is related to BS signaling to indicate UE type.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RP-232005, Signaling for Intra-band Non-collocated CA,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RP-232108, On dynamic configuration of type 2 UE, 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RP-232109, Draft LS on signaling support for type 2 UE, 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RP-232119, Views on the Type 2 UE for Non-collocated deployment, KDDI Corporation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RP-232638, On dynamic configuration of type 2 UE, Apple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9.3.4.11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33%, 60%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change Acronym, confirm baseline for MU-MIMO reference receiver.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RP-231530, Reply LS to R4-2309895 = RP-230846 on required DCI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signalling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for advanced receiver on MU-MIMO scenario (R1-2308598; to: RAN4; cc: RAN; contact: Qualcomm), RAN1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9.3.4.12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80%, 30%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internal TR.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9.3.4.14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HO for Option C.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RP-231823, Scope of BWP operation without restriction WI, vivo, Vodafone,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inc.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CATT, Huawei, HiSilicon,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RP-231923, On the WID revision of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Vodafone, vivo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9.4.1.6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NR_FDD_ULn28_DLn75_n76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80%,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Extended by one quarter. Revised WID: update completion date for spec.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9.4.3.6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50%, 50%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Remove NOTE2 and add uplink configurations.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RP-232380, On the support for a UE configured with two serving cells, each with SUL, Huawei, HiSilicon.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9.4.3.7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NR_700800900_combo_enh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80%,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Acronym and CA_n5A-n28A-n105A.</a:t>
                      </a:r>
                    </a:p>
                    <a:p>
                      <a:r>
                        <a:rPr lang="it-IT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RP-231970, Rescoping CA_n5-n8 in UL CA_n5-n8 support, Apple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3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Status </a:t>
            </a:r>
            <a:r>
              <a:rPr lang="en-US" altLang="zh-CN" b="1" dirty="0" smtClean="0"/>
              <a:t>and issues of </a:t>
            </a:r>
            <a:r>
              <a:rPr lang="en-US" b="1" dirty="0" smtClean="0"/>
              <a:t>RAN4-led </a:t>
            </a:r>
            <a:r>
              <a:rPr lang="en-US" b="1" dirty="0" smtClean="0"/>
              <a:t>WI/SIs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scope </a:t>
            </a:r>
            <a:r>
              <a:rPr lang="en-US" altLang="zh-CN" sz="1400" dirty="0" smtClean="0"/>
              <a:t>and/or open issues </a:t>
            </a:r>
            <a:r>
              <a:rPr lang="en-US" altLang="zh-CN" sz="1400" dirty="0" smtClean="0"/>
              <a:t>of </a:t>
            </a:r>
            <a:r>
              <a:rPr lang="en-US" altLang="zh-CN" sz="1400" dirty="0"/>
              <a:t>RAN4-led items, which may need discussions in </a:t>
            </a:r>
            <a:r>
              <a:rPr lang="en-US" altLang="zh-CN" sz="1400" dirty="0" smtClean="0"/>
              <a:t>RAN#101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57455"/>
              </p:ext>
            </p:extLst>
          </p:nvPr>
        </p:nvGraphicFramePr>
        <p:xfrm>
          <a:off x="508000" y="1672166"/>
          <a:ext cx="1140097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2130056"/>
                <a:gridCol w="1013194"/>
                <a:gridCol w="1323975"/>
                <a:gridCol w="62225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9.4.5.4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NR_NTN_CBW_30MHz-Core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acronym and UID, and remove the specific bands for objective of defining 30MHz channel bandwidth.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47109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9.4.5.6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4Rx_low_NR_band_handheld_3Tx_NR_CA_ENDC-Core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update the example bands for low band 4Rx and example band combinations for 3Tx. Remove bands for 4Rx and band combinations for 3Tx.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RP-231769, R18 3T4R example band combinations handling, OPPO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10.3.3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IoT_NTN_extLband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</a:t>
                      </a:r>
                      <a:endParaRPr lang="zh-CN" altLang="en-US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30%, 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is extended by one quarter. Revised WID: remove the limitation of applicable region and add objectives of regional requirements, add new TR, and update information of impacted spec.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850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71048" cy="1143001"/>
          </a:xfrm>
        </p:spPr>
        <p:txBody>
          <a:bodyPr/>
          <a:lstStyle/>
          <a:p>
            <a:r>
              <a:rPr lang="en-US" b="1" dirty="0" smtClean="0"/>
              <a:t>RAN4 issues of </a:t>
            </a:r>
            <a:r>
              <a:rPr lang="en-US" b="1" dirty="0" smtClean="0"/>
              <a:t>WI/SIs led by other </a:t>
            </a:r>
            <a:r>
              <a:rPr lang="en-US" b="1" dirty="0" smtClean="0"/>
              <a:t>WGs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open issues and proposals </a:t>
            </a:r>
            <a:r>
              <a:rPr lang="en-US" sz="1400" dirty="0"/>
              <a:t>to modify scope of </a:t>
            </a:r>
            <a:r>
              <a:rPr lang="en-US" sz="1400" dirty="0" smtClean="0"/>
              <a:t>items led by other WGs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654482"/>
              </p:ext>
            </p:extLst>
          </p:nvPr>
        </p:nvGraphicFramePr>
        <p:xfrm>
          <a:off x="508000" y="1643591"/>
          <a:ext cx="1140097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439"/>
                <a:gridCol w="1973654"/>
                <a:gridCol w="8612877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9.2.1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FS_6GHz_LTE_NR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RP-231966,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Regulatory update for the 6GHz frequency range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RP-232382,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Regulatory update for the upper 6GHz frequency range in China,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HiSilicon, CAICT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RP-231813,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SID:  Study on low-power wake-up signal and receiver for NR; rapporteur: vivo,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RP-231816,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Handling of RRM studies for LP-WUS/WUR SI,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vivo, CATT, China Telecom, Nordic Semiconductor ASA,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Spreadtrum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Communications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9.3.1.2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RP-231562,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UL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scope,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RP-231971,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Rescoping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Rel-18 UL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to only up to 3 bands,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RP-232090,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the supported scenarios for Rel-18 MCE,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NTT DOCOMO, INC.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RP-232443,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Scope of 3-4 band TX switching scenarios,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9.3.1.8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RP-232175,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Rel-18 network energy saving,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47109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9.3.2.6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NR_UAV-Core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RP-232048,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NTZ,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 Electronics Inc.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RP-232344,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No-transmit zones for UAVs,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Ericsson, Deutsche Telekom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RP-231533,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RAN4 RRM work scope for NR NTN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Ka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(R4-2314484; to: RAN; cc: -; contact: Thales),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RP-231819,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RRM work for NR NTN enhancements,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	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9.9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Others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RP-232002,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release-independence for NR NTN bands,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13.4.1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Others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RP-232309,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 testing issues between RAN4 and RAN5,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Rapporteur (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Inc.)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RP-232442,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NTN testing work for NGSO deployments,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Sateliot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RAN4 new WI/SI proposals (Rel-18)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RAN4-led WI </a:t>
            </a:r>
            <a:r>
              <a:rPr lang="en-US" altLang="zh-CN" sz="1400" dirty="0" smtClean="0"/>
              <a:t>proposals</a:t>
            </a:r>
            <a:endParaRPr lang="en-US" altLang="zh-CN" sz="1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09859"/>
              </p:ext>
            </p:extLst>
          </p:nvPr>
        </p:nvGraphicFramePr>
        <p:xfrm>
          <a:off x="508000" y="1624541"/>
          <a:ext cx="11379200" cy="3541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875"/>
                <a:gridCol w="9875325"/>
              </a:tblGrid>
              <a:tr h="178766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WI/SI proposals &amp; source companies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  <a:tr h="178766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Non-spectrum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BS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RP-232381,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Introduction of NR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mmWave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MB-BS (multi-band base station),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 for SI </a:t>
                      </a:r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rowSpan="5"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Spectrum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NTN 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bands</a:t>
                      </a:r>
                      <a:endParaRPr lang="en-US" altLang="zh-CN" sz="1000" b="1" baseline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RP-231886,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Ku Band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Standardisation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 A Way Forward,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RP-231888,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Standardisation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 the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RP-231887,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RP-232597,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the Satellite Ku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Intelsat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RP-232464,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proposal: Introduction of the Extended L-band (UL 1668-1675MHz, DL 1518-1525MHz) for NR NTN,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Inmarsat</a:t>
                      </a:r>
                    </a:p>
                  </a:txBody>
                  <a:tcPr/>
                </a:tc>
              </a:tr>
              <a:tr h="156767">
                <a:tc vMerge="1">
                  <a:txBody>
                    <a:bodyPr/>
                    <a:lstStyle/>
                    <a:p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for PC2/PC1.5 for inter-band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UL CA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RP-231768,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Rel-18 new basket WI for 3Tx inter-band UL CA and EN-DC,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RP-231767,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Rel-18 new basket WI for 3Tx inter-band UL CA and EN-DC,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 Samsung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02222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RP-232270,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NR power class 2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(Reduced Capability) UE in FR1,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450MHz bands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RP-231571,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introduction of NR bands n31 and n72,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 Corporation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RP-231633,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High Power UE (Power Class 2) for LTE FDD Single Band,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AT&amp;T,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RP-231757,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Power UE (Power Class 2) for LTE FDD Band14,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FirstNet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AT&amp;T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23d77754-4ccc-4c57-9291-cab09e81894a"/>
    <ds:schemaRef ds:uri="a915fe38-2618-47b6-8303-829fb71466d5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348706</TotalTime>
  <Words>2633</Words>
  <Application>Microsoft Office PowerPoint</Application>
  <PresentationFormat>宽屏</PresentationFormat>
  <Paragraphs>470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(1/2)</vt:lpstr>
      <vt:lpstr>Summary (2/2)</vt:lpstr>
      <vt:lpstr>Statistics</vt:lpstr>
      <vt:lpstr>Status and issues of RAN4-led WI/SIs </vt:lpstr>
      <vt:lpstr>Status and issues of RAN4-led WI/SIs </vt:lpstr>
      <vt:lpstr>Status and issues of RAN4-led WI/SIs </vt:lpstr>
      <vt:lpstr>RAN4 issues of WI/SIs led by other WGs</vt:lpstr>
      <vt:lpstr>RAN4 new WI/SI proposals (Rel-18)</vt:lpstr>
      <vt:lpstr>RAN4 TU Planning</vt:lpstr>
      <vt:lpstr>TEI CR</vt:lpstr>
      <vt:lpstr>Many thanks to Andrey, Haijie!</vt:lpstr>
      <vt:lpstr>Congratulations to Gene, Shan!</vt:lpstr>
      <vt:lpstr>Thank You All!</vt:lpstr>
      <vt:lpstr>Thank You All!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3147</cp:revision>
  <cp:lastPrinted>2016-09-15T08:31:35Z</cp:lastPrinted>
  <dcterms:created xsi:type="dcterms:W3CDTF">2009-11-27T05:15:11Z</dcterms:created>
  <dcterms:modified xsi:type="dcterms:W3CDTF">2023-09-10T11:01:51Z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(3)TE3FBeahLr78zOPf3vhyEFEtHnhTH6GJAE3y7GlheHFa0wg39TROCEfYdop/yoZUQL8GO6NU
k00upHuQd2mqBNLX0jv1yGKFkhiQhbElM+c9oKP9ic8Ku7G6GmMsV9VxJGNib7+pmwDZsuTU
7JL/+AZkll8T2HZRsBZvnSXkz9iYcuWsH7kU7KPVR3X1JvOVeqokgU2Oaln/fr3Y8koeKOkG
QYgQxCKKe5qqygR60g</vt:lpwstr>
  </property>
  <property fmtid="{D5CDD505-2E9C-101B-9397-08002B2CF9AE}" pid="11" name="_2015_ms_pID_7253431">
    <vt:lpwstr>Vwv9tYw2jnlBOqP3qlxXmWzKZ7dCdiLsXblpwiPnt2dpN/H1MXLe7L
NYhpxXprP1CcHCCp0o0YEkDrQy7oMlnma7c46AIdAoj+pPPi5ufDxk9Zj+7wmk6pQbnJBk40
AdYgsjH7ZS+TwxbmkLt0zS4lPeOsd/YOcIBe800Tznqk4xvJsKfiXIpU7Vv4x5VqgkEJghLi
LYn1+8FN45AkoxIscpog/XxRBEL5wy3BDKp5</vt:lpwstr>
  </property>
  <property fmtid="{D5CDD505-2E9C-101B-9397-08002B2CF9AE}" pid="12" name="_2015_ms_pID_7253432">
    <vt:lpwstr>iw==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1694304198</vt:lpwstr>
  </property>
</Properties>
</file>