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Lst>
  <p:notesMasterIdLst>
    <p:notesMasterId r:id="rId9"/>
  </p:notesMasterIdLst>
  <p:handoutMasterIdLst>
    <p:handoutMasterId r:id="rId41"/>
  </p:handoutMasterIdLst>
  <p:sldIdLst>
    <p:sldId id="303" r:id="rId8"/>
    <p:sldId id="1574" r:id="rId10"/>
    <p:sldId id="1378" r:id="rId11"/>
    <p:sldId id="1575" r:id="rId12"/>
    <p:sldId id="1576" r:id="rId13"/>
    <p:sldId id="1532" r:id="rId14"/>
    <p:sldId id="941" r:id="rId15"/>
    <p:sldId id="1241" r:id="rId16"/>
    <p:sldId id="1554" r:id="rId17"/>
    <p:sldId id="1555" r:id="rId18"/>
    <p:sldId id="1348" r:id="rId19"/>
    <p:sldId id="1634" r:id="rId20"/>
    <p:sldId id="1601" r:id="rId21"/>
    <p:sldId id="1602" r:id="rId22"/>
    <p:sldId id="1654" r:id="rId23"/>
    <p:sldId id="1407" r:id="rId24"/>
    <p:sldId id="1619" r:id="rId25"/>
    <p:sldId id="1671" r:id="rId26"/>
    <p:sldId id="1672" r:id="rId27"/>
    <p:sldId id="954" r:id="rId28"/>
    <p:sldId id="1577" r:id="rId29"/>
    <p:sldId id="1578" r:id="rId30"/>
    <p:sldId id="1620" r:id="rId31"/>
    <p:sldId id="1621" r:id="rId32"/>
    <p:sldId id="1533" r:id="rId33"/>
    <p:sldId id="1350" r:id="rId34"/>
    <p:sldId id="1534" r:id="rId35"/>
    <p:sldId id="1405" r:id="rId36"/>
    <p:sldId id="1474" r:id="rId37"/>
    <p:sldId id="1556" r:id="rId38"/>
    <p:sldId id="1124" r:id="rId39"/>
    <p:sldId id="940" r:id="rId40"/>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5BAA"/>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8"/>
    <p:restoredTop sz="95316"/>
  </p:normalViewPr>
  <p:slideViewPr>
    <p:cSldViewPr snapToGrid="0" showGuides="1">
      <p:cViewPr varScale="1">
        <p:scale>
          <a:sx n="126" d="100"/>
          <a:sy n="126" d="100"/>
        </p:scale>
        <p:origin x="1398" y="120"/>
      </p:cViewPr>
      <p:guideLst>
        <p:guide orient="horz" pos="2262"/>
        <p:guide pos="463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文本占位符 2"/>
          <p:cNvSpPr>
            <a:spLocks noGrp="1"/>
          </p:cNvSpPr>
          <p:nvPr>
            <p:ph type="body"/>
          </p:nvPr>
        </p:nvSpPr>
        <p:spPr/>
        <p:txBody>
          <a:bodyPr wrap="square" lIns="90517" tIns="45259" rIns="90517" bIns="45259" anchor="t" anchorCtr="0"/>
          <a:lstStyle/>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hyperlink" Target="https://www.3gpp.org/news-events/1994-copatibility"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a:t>
            </a:r>
            <a:r>
              <a:rPr lang="en-US" sz="2200" b="1" dirty="0"/>
              <a:t>Seonggu Shim</a:t>
            </a:r>
            <a:endParaRPr lang="en-US"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86715" y="817563"/>
            <a:ext cx="6961188" cy="860425"/>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a:t>
            </a:r>
            <a:r>
              <a:rPr lang="en-US" altLang="en-GB" sz="2000" b="1" i="1" dirty="0">
                <a:latin typeface="Arial" panose="020B0604020202020204" pitchFamily="34" charset="0"/>
              </a:rPr>
              <a:t>101</a:t>
            </a:r>
            <a:r>
              <a:rPr lang="en-GB" altLang="ja-JP" sz="2000" b="1" i="1" dirty="0">
                <a:latin typeface="Arial" panose="020B0604020202020204" pitchFamily="34" charset="0"/>
              </a:rPr>
              <a:t>, </a:t>
            </a:r>
            <a:r>
              <a:rPr lang="en-US" altLang="en-GB" sz="2000" b="1" i="1" dirty="0">
                <a:latin typeface="Arial" panose="020B0604020202020204" pitchFamily="34" charset="0"/>
              </a:rPr>
              <a:t>Bangalore, India</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Sep</a:t>
            </a:r>
            <a:r>
              <a:rPr lang="en-GB" altLang="ja-JP" sz="2000" b="1" i="1" dirty="0">
                <a:latin typeface="Arial" panose="020B0604020202020204" pitchFamily="34" charset="0"/>
              </a:rPr>
              <a:t> </a:t>
            </a:r>
            <a:r>
              <a:rPr lang="en-US" altLang="en-GB" sz="2000" b="1" i="1" dirty="0">
                <a:latin typeface="Arial" panose="020B0604020202020204" pitchFamily="34" charset="0"/>
              </a:rPr>
              <a:t>11</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15</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3</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RP-231507</a:t>
            </a:r>
            <a:endParaRPr lang="en-US" altLang="sv-SE" sz="1000" b="1" dirty="0"/>
          </a:p>
        </p:txBody>
      </p:sp>
    </p:spTree>
  </p:cSld>
  <p:clrMapOvr>
    <a:masterClrMapping/>
  </p:clrMapOvr>
  <mc:AlternateContent xmlns:mc="http://schemas.openxmlformats.org/markup-compatibility/2006">
    <mc:Choice xmlns:p14="http://schemas.microsoft.com/office/powerpoint/2010/main" Requires="p14">
      <p:transition p14:dur="250">
        <p:sndAc>
          <p:endSnd/>
        </p:sndAc>
      </p:transition>
    </mc:Choice>
    <mc:Fallback>
      <p:transition>
        <p:sndAc>
          <p:end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SON for NR-U:</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sym typeface="+mn-ea"/>
              </a:rPr>
              <a:t>Convert the following WA into agreement: WA: introduce an optional load metric on Radio Resource Status per NR-U Channel in XnAP RESOURCE STATUS UPDATE message and in F1AP RESOURCE STATUS UPDATE message.</a:t>
            </a:r>
            <a:endParaRPr lang="en-US" altLang="zh-CN" sz="1200">
              <a:ln>
                <a:noFill/>
              </a:ln>
              <a:solidFill>
                <a:schemeClr val="tx1"/>
              </a:solidFill>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sym typeface="+mn-ea"/>
              </a:rPr>
              <a:t>Introduce an optional load metric on Radio Resource Status per NR-U Channel in XnAP RESOURCE STATUS UPDATE message and in F1AP RESOURCE STATUS UPDATE message. </a:t>
            </a:r>
            <a:endParaRPr lang="en-US" altLang="zh-CN" sz="1200">
              <a:ln>
                <a:noFill/>
              </a:ln>
              <a:solidFill>
                <a:schemeClr val="tx1"/>
              </a:solidFill>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There is no need to transfer the UL EDT in F1AP RESOURCE STATUS UPDATE message.</a:t>
            </a:r>
            <a:endParaRPr lang="en-US" altLang="zh-CN" sz="1200">
              <a:ln>
                <a:noFill/>
              </a:ln>
              <a:solidFill>
                <a:schemeClr val="tx1"/>
              </a:solidFill>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GB" sz="12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GB" sz="12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Next steps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FFS whether SN can propose its preferred T310/T312 SPR thresholds to MN.</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FFS whether the T310/T312 timer values can be provided as assistance information from SN to MN (e.g., to assist in the root cause analysis).</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FFS whether the objective of T304 SPR trigger is to only optimize RACH access issues in target SN or whether it can be also used to optimize mobility configurations in the initiating node.</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en-US" sz="1200" noProof="0" dirty="0">
                <a:ln>
                  <a:noFill/>
                </a:ln>
                <a:effectLst/>
                <a:uLnTx/>
                <a:uFillTx/>
                <a:sym typeface="+mn-ea"/>
              </a:rPr>
              <a:t>For CPA or MN initiated CPC, there are two options on the table. For SN initiated CPC, there are two options on the table.</a:t>
            </a:r>
            <a:endParaRPr lang="en-US" altLang="en-US" sz="12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en-US" sz="1200" noProof="0" dirty="0">
                <a:ln>
                  <a:noFill/>
                </a:ln>
                <a:effectLst/>
                <a:uLnTx/>
                <a:uFillTx/>
                <a:sym typeface="+mn-ea"/>
              </a:rPr>
              <a:t>Whether the MRO for fast MCG recovery needs to support pre-R18 UEs?</a:t>
            </a:r>
            <a:endParaRPr lang="en-US" altLang="en-US" sz="12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en-US" sz="1200" noProof="0" dirty="0">
                <a:ln>
                  <a:noFill/>
                </a:ln>
                <a:effectLst/>
                <a:uLnTx/>
                <a:uFillTx/>
                <a:sym typeface="+mn-ea"/>
              </a:rPr>
              <a:t>For HO execution, FFS whether the source node can deduce from UE reports – excluding UL LBT failures information - whether the target node suffered from DL LBT issues during the HO execution.</a:t>
            </a:r>
            <a:endParaRPr lang="en-US" altLang="en-US" sz="1200" noProof="0" dirty="0">
              <a:ln>
                <a:noFill/>
              </a:ln>
              <a:effectLst/>
              <a:uLnTx/>
              <a:uFillTx/>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zh-CN" sz="1200" dirty="0">
              <a:ln>
                <a:noFill/>
              </a:ln>
              <a:effectLst/>
              <a:uLnTx/>
              <a:uFillTx/>
              <a:latin typeface="+mn-lt"/>
              <a:ea typeface="宋体" panose="02010600030101010101" pitchFamily="2" charset="-122"/>
              <a:cs typeface="Arial" panose="020B0604020202020204" pitchFamily="34" charset="0"/>
              <a:sym typeface="+mn-ea"/>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46075" y="534035"/>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No need for UEs in RRC_INACTIVE and RRC_IDLE to perform </a:t>
            </a:r>
            <a:r>
              <a:rPr lang="en-US" altLang="zh-CN" sz="1400" dirty="0" err="1">
                <a:ea typeface="宋体" panose="02010600030101010101" pitchFamily="2" charset="-122"/>
                <a:cs typeface="Arial" panose="020B0604020202020204" pitchFamily="34" charset="0"/>
                <a:sym typeface="+mn-ea"/>
              </a:rPr>
              <a:t>RVQoE</a:t>
            </a:r>
            <a:r>
              <a:rPr lang="en-US" altLang="zh-CN" sz="1400" dirty="0">
                <a:ea typeface="宋体" panose="02010600030101010101" pitchFamily="2" charset="-122"/>
                <a:cs typeface="Arial" panose="020B0604020202020204" pitchFamily="34" charset="0"/>
                <a:sym typeface="+mn-ea"/>
              </a:rPr>
              <a:t> measurement collection.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New </a:t>
            </a:r>
            <a:r>
              <a:rPr lang="en-US" altLang="zh-CN" sz="1400" dirty="0" err="1">
                <a:ea typeface="宋体" panose="02010600030101010101" pitchFamily="2" charset="-122"/>
                <a:cs typeface="Arial" panose="020B0604020202020204" pitchFamily="34" charset="0"/>
                <a:sym typeface="+mn-ea"/>
              </a:rPr>
              <a:t>gNB</a:t>
            </a:r>
            <a:r>
              <a:rPr lang="en-US" altLang="zh-CN" sz="1400" dirty="0">
                <a:ea typeface="宋体" panose="02010600030101010101" pitchFamily="2" charset="-122"/>
                <a:cs typeface="Arial" panose="020B0604020202020204" pitchFamily="34" charset="0"/>
                <a:sym typeface="+mn-ea"/>
              </a:rPr>
              <a:t> needs to know measurement session status, service type, WA: available </a:t>
            </a:r>
            <a:r>
              <a:rPr lang="en-US" altLang="zh-CN" sz="1400" dirty="0" err="1">
                <a:ea typeface="宋体" panose="02010600030101010101" pitchFamily="2" charset="-122"/>
                <a:cs typeface="Arial" panose="020B0604020202020204" pitchFamily="34" charset="0"/>
                <a:sym typeface="+mn-ea"/>
              </a:rPr>
              <a:t>RVQoE</a:t>
            </a:r>
            <a:r>
              <a:rPr lang="en-US" altLang="zh-CN" sz="1400" dirty="0">
                <a:ea typeface="宋体" panose="02010600030101010101" pitchFamily="2" charset="-122"/>
                <a:cs typeface="Arial" panose="020B0604020202020204" pitchFamily="34" charset="0"/>
                <a:sym typeface="+mn-ea"/>
              </a:rPr>
              <a:t> metrics.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When UE is in RRC_CONNECTED, the area scope checking is done by RAN by Area Scope of QMC IE. When UE is in either RRC_INACTIVE or RRC_IDLE, UE performs area scope checking.</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Reuse legacy procedures for the MN-SN coordination in NR-DC to support QoE.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s-based QoE configuration received by MN</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MN sends the QoE configuration via SRB1</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400" dirty="0">
                <a:ea typeface="宋体" panose="02010600030101010101" pitchFamily="2" charset="-122"/>
                <a:cs typeface="Arial" panose="020B0604020202020204" pitchFamily="34" charset="0"/>
                <a:sym typeface="+mn-ea"/>
              </a:rPr>
              <a:t>- QoE reports can be sent via SRB4 or SRB5</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ln>
                  <a:noFill/>
                </a:ln>
                <a:solidFill>
                  <a:schemeClr val="tx1"/>
                </a:solidFill>
                <a:effectLst/>
                <a:uLnTx/>
                <a:uFillTx/>
                <a:ea typeface="+mn-ea"/>
                <a:sym typeface="+mn-ea"/>
              </a:rPr>
              <a:t>For management based </a:t>
            </a:r>
            <a:r>
              <a:rPr lang="en-US" altLang="zh-CN" sz="1400" dirty="0" err="1">
                <a:ln>
                  <a:noFill/>
                </a:ln>
                <a:solidFill>
                  <a:schemeClr val="tx1"/>
                </a:solidFill>
                <a:effectLst/>
                <a:uLnTx/>
                <a:uFillTx/>
                <a:ea typeface="+mn-ea"/>
                <a:sym typeface="+mn-ea"/>
              </a:rPr>
              <a:t>QoE</a:t>
            </a:r>
            <a:r>
              <a:rPr lang="en-US" altLang="zh-CN" sz="1400" dirty="0">
                <a:ln>
                  <a:noFill/>
                </a:ln>
                <a:solidFill>
                  <a:schemeClr val="tx1"/>
                </a:solidFill>
                <a:effectLst/>
                <a:uLnTx/>
                <a:uFillTx/>
                <a:ea typeface="+mn-ea"/>
                <a:sym typeface="+mn-ea"/>
              </a:rPr>
              <a:t>, there is no need for SN to explicitly indicate to the MN whether it wants to configure the UE directly via SRB3 or via a container and SRB1.</a:t>
            </a:r>
            <a:endParaRPr lang="en-US" altLang="zh-CN" sz="1400" dirty="0">
              <a:ln>
                <a:noFill/>
              </a:ln>
              <a:solidFill>
                <a:schemeClr val="tx1"/>
              </a:solidFill>
              <a:effectLst/>
              <a:uLnTx/>
              <a:uFillTx/>
              <a:ea typeface="+mn-ea"/>
              <a:sym typeface="+mn-ea"/>
            </a:endParaRPr>
          </a:p>
          <a:p>
            <a:pPr marL="87630" indent="-87630">
              <a:lnSpc>
                <a:spcPct val="93000"/>
              </a:lnSpc>
              <a:spcBef>
                <a:spcPct val="15000"/>
              </a:spcBef>
              <a:spcAft>
                <a:spcPct val="15000"/>
              </a:spcAft>
              <a:buSzPct val="100000"/>
              <a:defRPr/>
            </a:pPr>
            <a:r>
              <a:rPr lang="en-US" altLang="zh-CN" sz="1400" dirty="0">
                <a:ln>
                  <a:noFill/>
                </a:ln>
                <a:solidFill>
                  <a:schemeClr val="tx1"/>
                </a:solidFill>
                <a:effectLst/>
                <a:uLnTx/>
                <a:uFillTx/>
                <a:ea typeface="+mn-ea"/>
                <a:sym typeface="+mn-ea"/>
              </a:rPr>
              <a:t>Modify the previous agreement as follows:</a:t>
            </a:r>
            <a:endParaRPr kumimoji="0" lang="en-US" altLang="zh-CN" sz="1400" b="0" i="0" u="none" strike="noStrike" kern="0" cap="none" spc="0" normalizeH="0" baseline="0" noProof="1">
              <a:ln>
                <a:noFill/>
              </a:ln>
              <a:solidFill>
                <a:schemeClr val="tx1"/>
              </a:solidFill>
              <a:effectLst/>
              <a:uLnTx/>
              <a:uFillTx/>
              <a:latin typeface="+mn-lt"/>
              <a:ea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400" dirty="0">
                <a:ln>
                  <a:noFill/>
                </a:ln>
                <a:solidFill>
                  <a:schemeClr val="tx1"/>
                </a:solidFill>
                <a:effectLst/>
                <a:uLnTx/>
                <a:uFillTx/>
                <a:ea typeface="+mn-ea"/>
                <a:sym typeface="+mn-ea"/>
              </a:rPr>
              <a:t>In case the SN is interested in configuring a UE with an m-based </a:t>
            </a:r>
            <a:r>
              <a:rPr lang="en-US" altLang="zh-CN" sz="1400" dirty="0" err="1">
                <a:ln>
                  <a:noFill/>
                </a:ln>
                <a:solidFill>
                  <a:schemeClr val="tx1"/>
                </a:solidFill>
                <a:effectLst/>
                <a:uLnTx/>
                <a:uFillTx/>
                <a:ea typeface="+mn-ea"/>
                <a:sym typeface="+mn-ea"/>
              </a:rPr>
              <a:t>QoE</a:t>
            </a:r>
            <a:r>
              <a:rPr lang="en-US" altLang="zh-CN" sz="1400" dirty="0">
                <a:ln>
                  <a:noFill/>
                </a:ln>
                <a:solidFill>
                  <a:schemeClr val="tx1"/>
                </a:solidFill>
                <a:effectLst/>
                <a:uLnTx/>
                <a:uFillTx/>
                <a:ea typeface="+mn-ea"/>
                <a:sym typeface="+mn-ea"/>
              </a:rPr>
              <a:t> measurement configuration, the MN can decide and notify the SN whether:</a:t>
            </a:r>
            <a:endParaRPr kumimoji="0" lang="en-US" altLang="zh-CN" sz="1400" b="0" i="0" u="none" strike="noStrike" kern="0" cap="none" spc="0" normalizeH="0" baseline="0" noProof="1">
              <a:ln>
                <a:noFill/>
              </a:ln>
              <a:solidFill>
                <a:schemeClr val="tx1"/>
              </a:solidFill>
              <a:effectLst/>
              <a:uLnTx/>
              <a:uFillTx/>
              <a:latin typeface="+mn-lt"/>
              <a:ea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400" dirty="0">
                <a:ln>
                  <a:noFill/>
                </a:ln>
                <a:solidFill>
                  <a:schemeClr val="tx1"/>
                </a:solidFill>
                <a:effectLst/>
                <a:uLnTx/>
                <a:uFillTx/>
                <a:ea typeface="+mn-ea"/>
                <a:sym typeface="+mn-ea"/>
              </a:rPr>
              <a:t>- The MN sends the configuration information to the UE, or</a:t>
            </a:r>
            <a:endParaRPr kumimoji="0" lang="en-US" altLang="zh-CN" sz="1400" b="0" i="0" u="none" strike="noStrike" kern="0" cap="none" spc="0" normalizeH="0" baseline="0" noProof="1">
              <a:ln>
                <a:noFill/>
              </a:ln>
              <a:solidFill>
                <a:schemeClr val="tx1"/>
              </a:solidFill>
              <a:effectLst/>
              <a:uLnTx/>
              <a:uFillTx/>
              <a:latin typeface="+mn-lt"/>
              <a:ea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400" dirty="0">
                <a:ln>
                  <a:noFill/>
                </a:ln>
                <a:solidFill>
                  <a:schemeClr val="tx1"/>
                </a:solidFill>
                <a:effectLst/>
                <a:uLnTx/>
                <a:uFillTx/>
                <a:ea typeface="+mn-ea"/>
                <a:sym typeface="+mn-ea"/>
              </a:rPr>
              <a:t>- The SN should send the configuration to the UE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Define two different reporting leg indications for QoE and RVQoE.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a UE in NR-DC, each legacy QoE configuration can have only one corresponding RVQoE configuration when needed.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discussion on Threshold-based triggers for RAN visible QoE is suspend in RAN3 and whether further discussion is needed is pending on progress in RAN2 and SA4.</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DU can deactivate RVQoE reporting over F1 per UE or per DU (which means all the UEs served by DU). The details on the solution, e.g., whether the F1AP procedure for deactivation of RVQoE reporting is UE-associated or non-UE-associated can be further discussed.</a:t>
            </a: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46075" y="742950"/>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a:ln>
                <a:noFill/>
              </a:ln>
              <a:solidFill>
                <a:srgbClr val="00B050"/>
              </a:solidFill>
              <a:effectLst/>
              <a:uLnTx/>
              <a:uFillTx/>
              <a:ea typeface="+mn-ea"/>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QoE measurement continuity from NR to LTE/5GC and vice versa can be supported by the current Area Scope for QMC IE.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scenario where a UE is handed over from NR to LTE/5GC and then back to NR is not considered in the context of continuity of QoE measurements during intra-5GC inter-RAT HO.</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HO from LTE/5GC to NR can be supported without introducing any new IEs.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GB" altLang="zh-CN" sz="1400" b="1" u="sng" noProof="1">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How to handle the MBS </a:t>
            </a: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configuration retrieve when UE switches from RRC_IDLE to RRC_CONNECTED depends on SA2 and RAN2 reply.</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Discussion on threhosld-based trigger depends on RAN2 and SA4 progress.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Discussion on assistance information depends on SA5 response.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sz="1400" b="1" u="sng" dirty="0">
                <a:cs typeface="Arial" panose="020B0604020202020204" pitchFamily="34" charset="0"/>
                <a:sym typeface="+mn-ea"/>
              </a:rPr>
              <a:t>Next steps</a:t>
            </a:r>
            <a:endParaRPr lang="en-GB" altLang="zh-CN" sz="1600" b="1" u="sng" dirty="0"/>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Whether the slice scope for multicast, area scope, and/or MDT alignment is needed in new </a:t>
            </a:r>
            <a:r>
              <a:rPr lang="en-US" altLang="zh-CN" sz="1400" dirty="0" err="1">
                <a:ea typeface="宋体" panose="02010600030101010101" pitchFamily="2" charset="-122"/>
                <a:cs typeface="Arial" panose="020B0604020202020204" pitchFamily="34" charset="0"/>
                <a:sym typeface="+mn-ea"/>
              </a:rPr>
              <a:t>gNB</a:t>
            </a:r>
            <a:r>
              <a:rPr lang="en-US" altLang="zh-CN" sz="1400" dirty="0">
                <a:ea typeface="宋体" panose="02010600030101010101" pitchFamily="2" charset="-122"/>
                <a:cs typeface="Arial" panose="020B0604020202020204" pitchFamily="34" charset="0"/>
                <a:sym typeface="+mn-ea"/>
              </a:rPr>
              <a: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Further discuss the MBS </a:t>
            </a: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issues based on rely LS from other WGs.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Further refine the procedures and IEs for MN and SN coordination in NR-DC.</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Further discuss the procedure used for DU to deactivate RVQoE reporting over F1AP</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Discuss other issues, considering the progress of other realted WGs.</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Timing Info:</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The encoding of Requested Prediction time as Integer with maximum value as 60 seconds with extensible IE structure.</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The prediction in each DATA COLLECTION UPDATE message is generated at a requested prediction time by shifting by the existing reporting periodicity.</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endParaRPr lang="en-US" altLang="zh-CN" sz="14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Load Balancing:</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 Introduce cause value(s) indicating failures due to timing issues.</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A new IE is introduced in the Data Collection Request, indicating the Reporting Duration for the UE Performance Feedback, starting at successful Handover Execution. Any UE Performance Feedback reporting should occur no later than the expiration of the Reporting Duration.</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Periodic and one time UE Performance Feedback Reporting are supported.</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endParaRPr lang="en-US" altLang="zh-CN"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29272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Mobility Optimization:</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The measurement object to request the report of the UE Trajectory IE should be introduced in the Report Characteristics IE included in the DATA COLLECTION REQUEST message.</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The AI/ML Measurement ID in HANDOVER REQUEST from source gNB is reused to trigger the target node feedback the UE trajectory information to the source gNB.</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The Measured UE Trajectory reporting is one-time report. </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Report time duration and configured number of intra-NG-RAN node inter-cell handovers are included in DATA COLLECTION REQUEST message. </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endParaRPr lang="en-US" altLang="zh-CN" sz="14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Energy Saving:</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 Define the Energy Cost IE as an INTEGER (0..10000,…), it can be revisited based on reply from SA5.</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 Work on the measured EC transmission from gNB-DU to gNB-CU over F1 in R18. </a:t>
            </a:r>
            <a:endParaRPr lang="en-US" altLang="zh-CN" sz="1400" dirty="0">
              <a:ea typeface="宋体" panose="02010600030101010101" pitchFamily="2" charset="-122"/>
              <a:cs typeface="Arial" panose="020B0604020202020204" pitchFamily="34" charset="0"/>
              <a:sym typeface="+mn-ea"/>
            </a:endParaRPr>
          </a:p>
          <a:p>
            <a:pPr marL="0" lvl="0" algn="l">
              <a:lnSpc>
                <a:spcPct val="93000"/>
              </a:lnSpc>
              <a:spcBef>
                <a:spcPct val="15000"/>
              </a:spcBef>
              <a:spcAft>
                <a:spcPct val="15000"/>
              </a:spcAft>
              <a:buSzTx/>
              <a:buFontTx/>
              <a:buNone/>
            </a:pPr>
            <a:endParaRPr lang="en-GB" altLang="zh-CN" sz="1400" b="1" u="sng" dirty="0">
              <a:sym typeface="+mn-ea"/>
            </a:endParaRPr>
          </a:p>
          <a:p>
            <a:pPr marL="0" lvl="0" algn="l">
              <a:lnSpc>
                <a:spcPct val="93000"/>
              </a:lnSpc>
              <a:spcBef>
                <a:spcPct val="15000"/>
              </a:spcBef>
              <a:spcAft>
                <a:spcPct val="15000"/>
              </a:spcAft>
              <a:buSzTx/>
              <a:buFontTx/>
              <a:buNone/>
            </a:pPr>
            <a:r>
              <a:rPr lang="en-GB" altLang="zh-CN" sz="1400" b="1" u="sng" dirty="0">
                <a:sym typeface="+mn-ea"/>
              </a:rPr>
              <a:t>Next steps</a:t>
            </a:r>
            <a:endParaRPr lang="en-GB" altLang="zh-CN" sz="1400" b="1" u="sng" dirty="0"/>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Continue to finalize the stage2/stage3 normative work.</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endParaRPr lang="en-US" altLang="zh-CN"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179705"/>
            <a:ext cx="8395335" cy="563245"/>
          </a:xfrm>
        </p:spPr>
        <p:txBody>
          <a:bodyPr vert="horz" wrap="square" lIns="91440" tIns="45720" rIns="91440" bIns="45720" anchor="ctr" anchorCtr="0"/>
          <a:lstStyle/>
          <a:p>
            <a:r>
              <a:rPr lang="en-US" altLang="en-US" sz="3600" dirty="0"/>
              <a:t>   R18 mobile IAB WI </a:t>
            </a:r>
            <a:endParaRPr lang="en-US" altLang="en-US" sz="3600" dirty="0"/>
          </a:p>
        </p:txBody>
      </p:sp>
      <p:sp>
        <p:nvSpPr>
          <p:cNvPr id="66563" name="Content Placeholder 2"/>
          <p:cNvSpPr>
            <a:spLocks noGrp="1"/>
          </p:cNvSpPr>
          <p:nvPr>
            <p:ph idx="1"/>
          </p:nvPr>
        </p:nvSpPr>
        <p:spPr>
          <a:xfrm>
            <a:off x="377508" y="732790"/>
            <a:ext cx="8388350" cy="581342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gn="l">
              <a:lnSpc>
                <a:spcPct val="93000"/>
              </a:lnSpc>
              <a:spcBef>
                <a:spcPct val="15000"/>
              </a:spcBef>
              <a:spcAft>
                <a:spcPct val="15000"/>
              </a:spcAft>
              <a:buSzTx/>
              <a:buFontTx/>
              <a:buBlip>
                <a:blip r:embed="rId1"/>
              </a:buBlip>
              <a:defRPr/>
            </a:pPr>
            <a:r>
              <a:rPr kumimoji="1" lang="en-US" altLang="zh-CN" sz="1400">
                <a:ln>
                  <a:noFill/>
                </a:ln>
                <a:solidFill>
                  <a:srgbClr val="000000"/>
                </a:solidFill>
                <a:effectLst/>
                <a:uLnTx/>
                <a:uFillTx/>
                <a:ea typeface="+mn-ea"/>
                <a:cs typeface="+mn-ea"/>
                <a:sym typeface="+mn-ea"/>
              </a:rPr>
              <a:t>Agree the 38.401 TP for ST2 procedure of Xn-based consecutive mIAB-MT migration.</a:t>
            </a:r>
            <a:endParaRPr kumimoji="1" lang="en-US" altLang="zh-CN" sz="1400">
              <a:ln>
                <a:noFill/>
              </a:ln>
              <a:solidFill>
                <a:srgbClr val="000000"/>
              </a:solidFill>
              <a:effectLst/>
              <a:uLnTx/>
              <a:uFillTx/>
              <a:ea typeface="+mn-ea"/>
              <a:cs typeface="+mn-ea"/>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kumimoji="1" lang="en-US" altLang="zh-CN" sz="1400">
                <a:ln>
                  <a:noFill/>
                </a:ln>
                <a:solidFill>
                  <a:srgbClr val="000000"/>
                </a:solidFill>
                <a:effectLst/>
                <a:uLnTx/>
                <a:uFillTx/>
                <a:ea typeface="+mn-ea"/>
                <a:cs typeface="+mn-ea"/>
                <a:sym typeface="+mn-ea"/>
              </a:rPr>
              <a:t>For the case of DU migration, F1AP signalling from the target logical mIAB-DU is selected for providing the gNB-ID of the mIAB-MT’s CU to the target mIAB-DU’s CU. Option B will be considered as baseline for transferring of remaining information i.e. the ID of the IAB MT. </a:t>
            </a:r>
            <a:endParaRPr kumimoji="1" lang="en-US" altLang="zh-CN" sz="1400" b="0" i="0" baseline="0" noProof="1">
              <a:ln>
                <a:noFill/>
              </a:ln>
              <a:solidFill>
                <a:srgbClr val="000000"/>
              </a:solidFill>
              <a:effectLst/>
              <a:uLnTx/>
              <a:uFillTx/>
              <a:latin typeface="+mn-lt"/>
              <a:ea typeface="+mn-ea"/>
              <a:cs typeface="+mn-ea"/>
            </a:endParaRPr>
          </a:p>
          <a:p>
            <a:pPr marL="87630" indent="-87630" algn="l">
              <a:lnSpc>
                <a:spcPct val="93000"/>
              </a:lnSpc>
              <a:spcBef>
                <a:spcPct val="15000"/>
              </a:spcBef>
              <a:spcAft>
                <a:spcPct val="15000"/>
              </a:spcAft>
              <a:buSzTx/>
              <a:buFontTx/>
              <a:buBlip>
                <a:blip r:embed="rId1"/>
              </a:buBlip>
              <a:defRPr/>
            </a:pPr>
            <a:r>
              <a:rPr kumimoji="1" lang="en-US" altLang="zh-CN" sz="1400">
                <a:ln>
                  <a:noFill/>
                </a:ln>
                <a:solidFill>
                  <a:srgbClr val="000000"/>
                </a:solidFill>
                <a:effectLst/>
                <a:uLnTx/>
                <a:uFillTx/>
                <a:ea typeface="+mn-ea"/>
                <a:cs typeface="+mn-ea"/>
                <a:sym typeface="+mn-ea"/>
              </a:rPr>
              <a:t>New class 2 non UE associated procedures are used for the triggering of F1 setup for the purpose of DU migration and/or for the reporting of the outcome of the F1 Setup procedure for the target logical DU.</a:t>
            </a:r>
            <a:endParaRPr kumimoji="1" lang="en-US" altLang="zh-CN" sz="1400" b="0" i="0" baseline="0" noProof="1">
              <a:ln>
                <a:noFill/>
              </a:ln>
              <a:solidFill>
                <a:srgbClr val="000000"/>
              </a:solidFill>
              <a:effectLst/>
              <a:uLnTx/>
              <a:uFillTx/>
              <a:latin typeface="+mn-lt"/>
              <a:ea typeface="+mn-ea"/>
              <a:cs typeface="+mn-ea"/>
            </a:endParaRPr>
          </a:p>
          <a:p>
            <a:pPr marL="87630" marR="0" lvl="0" indent="-87630" algn="l" rtl="0" fontAlgn="base" latinLnBrk="0">
              <a:lnSpc>
                <a:spcPct val="93000"/>
              </a:lnSpc>
              <a:spcBef>
                <a:spcPct val="15000"/>
              </a:spcBef>
              <a:spcAft>
                <a:spcPct val="15000"/>
              </a:spcAft>
              <a:buSzTx/>
              <a:buFontTx/>
              <a:buBlip>
                <a:blip r:embed="rId1"/>
              </a:buBlip>
              <a:defRPr/>
            </a:pPr>
            <a:r>
              <a:rPr kumimoji="1" lang="en-US" altLang="zh-CN" sz="1400">
                <a:ln>
                  <a:noFill/>
                </a:ln>
                <a:solidFill>
                  <a:srgbClr val="000000"/>
                </a:solidFill>
                <a:effectLst/>
                <a:uLnTx/>
                <a:uFillTx/>
                <a:ea typeface="+mn-ea"/>
                <a:cs typeface="+mn-ea"/>
                <a:sym typeface="+mn-ea"/>
              </a:rPr>
              <a:t>The following WA is turned into an agreement: “As an enhancement to legacy handovers, the IAB-node may provide to the source DU’s CU a mapping between the source DU’s activated cells and the target DU’s activated cells so that the source DU’s CU can perform handover for the connected UEs. This agreement does not relate to the configuration sharing between two logical collocated mIAB-DUs.”</a:t>
            </a:r>
            <a:endParaRPr kumimoji="1" lang="en-US" altLang="zh-CN" sz="1400" b="0" i="0" baseline="0" noProof="1">
              <a:ln>
                <a:noFill/>
              </a:ln>
              <a:solidFill>
                <a:srgbClr val="000000"/>
              </a:solidFill>
              <a:effectLst/>
              <a:uLnTx/>
              <a:uFillTx/>
              <a:latin typeface="+mn-lt"/>
              <a:ea typeface="+mn-ea"/>
              <a:cs typeface="+mn-ea"/>
            </a:endParaRPr>
          </a:p>
          <a:p>
            <a:pPr marL="87630" indent="-87630" algn="l">
              <a:lnSpc>
                <a:spcPct val="93000"/>
              </a:lnSpc>
              <a:spcBef>
                <a:spcPct val="15000"/>
              </a:spcBef>
              <a:spcAft>
                <a:spcPct val="15000"/>
              </a:spcAft>
              <a:buSzTx/>
              <a:buFontTx/>
              <a:buBlip>
                <a:blip r:embed="rId1"/>
              </a:buBlip>
              <a:defRPr/>
            </a:pPr>
            <a:r>
              <a:rPr kumimoji="1" lang="en-US" altLang="zh-CN" sz="1400">
                <a:ln>
                  <a:noFill/>
                </a:ln>
                <a:solidFill>
                  <a:srgbClr val="000000"/>
                </a:solidFill>
                <a:effectLst/>
                <a:uLnTx/>
                <a:uFillTx/>
                <a:ea typeface="+mn-ea"/>
                <a:cs typeface="+mn-ea"/>
                <a:sym typeface="+mn-ea"/>
              </a:rPr>
              <a:t>It is agreed that a Mobile-IAB indication is included in the NGAP Initial UE message.</a:t>
            </a:r>
            <a:endParaRPr kumimoji="1" lang="en-US" altLang="zh-CN" sz="1400" b="0" i="0" baseline="0" noProof="1">
              <a:ln>
                <a:noFill/>
              </a:ln>
              <a:solidFill>
                <a:srgbClr val="000000"/>
              </a:solidFill>
              <a:effectLst/>
              <a:uLnTx/>
              <a:uFillTx/>
              <a:latin typeface="+mn-lt"/>
              <a:ea typeface="+mn-ea"/>
              <a:cs typeface="+mn-ea"/>
            </a:endParaRPr>
          </a:p>
          <a:p>
            <a:pPr marL="87630" marR="0" lvl="0" indent="-87630" algn="l" rtl="0" fontAlgn="base" latinLnBrk="0">
              <a:lnSpc>
                <a:spcPct val="93000"/>
              </a:lnSpc>
              <a:spcBef>
                <a:spcPct val="15000"/>
              </a:spcBef>
              <a:spcAft>
                <a:spcPct val="15000"/>
              </a:spcAft>
              <a:buSzTx/>
              <a:buFontTx/>
              <a:buBlip>
                <a:blip r:embed="rId1"/>
              </a:buBlip>
              <a:defRPr/>
            </a:pPr>
            <a:r>
              <a:rPr kumimoji="1" lang="en-US" altLang="zh-CN" sz="1400">
                <a:ln>
                  <a:noFill/>
                </a:ln>
                <a:solidFill>
                  <a:srgbClr val="000000"/>
                </a:solidFill>
                <a:effectLst/>
                <a:uLnTx/>
                <a:uFillTx/>
                <a:ea typeface="+mn-ea"/>
                <a:cs typeface="+mn-ea"/>
                <a:sym typeface="+mn-ea"/>
              </a:rPr>
              <a:t>Agree to introduce a Mobile-IAB-authorization status indication in the Path Switch Request Ack for the mIAB-MT.</a:t>
            </a:r>
            <a:endParaRPr kumimoji="1" lang="en-US" altLang="zh-CN" sz="1400" b="0" i="0" baseline="0" noProof="1">
              <a:ln>
                <a:noFill/>
              </a:ln>
              <a:solidFill>
                <a:srgbClr val="000000"/>
              </a:solidFill>
              <a:effectLst/>
              <a:uLnTx/>
              <a:uFillTx/>
              <a:latin typeface="+mn-lt"/>
              <a:ea typeface="+mn-ea"/>
              <a:cs typeface="+mn-ea"/>
            </a:endParaRPr>
          </a:p>
          <a:p>
            <a:pPr marL="87630" marR="0" lvl="0" indent="-87630" algn="l" rtl="0" fontAlgn="base" latinLnBrk="0">
              <a:lnSpc>
                <a:spcPct val="93000"/>
              </a:lnSpc>
              <a:spcBef>
                <a:spcPct val="15000"/>
              </a:spcBef>
              <a:spcAft>
                <a:spcPct val="15000"/>
              </a:spcAft>
              <a:buSzTx/>
              <a:buFontTx/>
              <a:buBlip>
                <a:blip r:embed="rId1"/>
              </a:buBlip>
              <a:defRPr/>
            </a:pPr>
            <a:r>
              <a:rPr kumimoji="1" lang="en-US" altLang="zh-CN" sz="1400">
                <a:ln>
                  <a:noFill/>
                </a:ln>
                <a:solidFill>
                  <a:srgbClr val="000000"/>
                </a:solidFill>
                <a:effectLst/>
                <a:uLnTx/>
                <a:uFillTx/>
                <a:ea typeface="+mn-ea"/>
                <a:cs typeface="+mn-ea"/>
                <a:sym typeface="+mn-ea"/>
              </a:rPr>
              <a:t>Agree that the mIAB-DU’s CU to be informed about the mIAB-authorized status by mIAB-MT´s CU when IAB MT and IAB DU connect to different IAB donor CUs.</a:t>
            </a:r>
            <a:endParaRPr kumimoji="1" lang="en-US" altLang="zh-CN" sz="1400" b="0" i="0" baseline="0" noProof="1">
              <a:ln>
                <a:noFill/>
              </a:ln>
              <a:solidFill>
                <a:srgbClr val="000000"/>
              </a:solidFill>
              <a:effectLst/>
              <a:uLnTx/>
              <a:uFillTx/>
              <a:latin typeface="+mn-lt"/>
              <a:ea typeface="+mn-ea"/>
              <a:cs typeface="+mn-ea"/>
            </a:endParaRPr>
          </a:p>
          <a:p>
            <a:pPr marL="87630" marR="0" lvl="0" indent="-87630" algn="l" rtl="0" fontAlgn="base" latinLnBrk="0">
              <a:lnSpc>
                <a:spcPct val="93000"/>
              </a:lnSpc>
              <a:spcBef>
                <a:spcPct val="15000"/>
              </a:spcBef>
              <a:spcAft>
                <a:spcPct val="15000"/>
              </a:spcAft>
              <a:buSzTx/>
              <a:buFontTx/>
              <a:buBlip>
                <a:blip r:embed="rId1"/>
              </a:buBlip>
              <a:defRPr/>
            </a:pPr>
            <a:r>
              <a:rPr kumimoji="1" lang="en-US" altLang="zh-CN" sz="1400">
                <a:ln>
                  <a:noFill/>
                </a:ln>
                <a:solidFill>
                  <a:srgbClr val="000000"/>
                </a:solidFill>
                <a:effectLst/>
                <a:uLnTx/>
                <a:uFillTx/>
                <a:ea typeface="+mn-ea"/>
                <a:cs typeface="+mn-ea"/>
                <a:sym typeface="+mn-ea"/>
              </a:rPr>
              <a:t>In case the mIAB-DU’s CU obtains “non-authorized” indication for the mIAB-node, it performs an orderly F1 release. </a:t>
            </a:r>
            <a:endParaRPr kumimoji="1" lang="en-US" altLang="zh-CN" sz="1400">
              <a:ln>
                <a:noFill/>
              </a:ln>
              <a:solidFill>
                <a:srgbClr val="000000"/>
              </a:solidFill>
              <a:effectLst/>
              <a:uLnTx/>
              <a:uFillTx/>
              <a:ea typeface="+mn-ea"/>
              <a:cs typeface="+mn-ea"/>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kumimoji="1" lang="en-US" altLang="zh-CN" sz="1400">
                <a:ln>
                  <a:noFill/>
                </a:ln>
                <a:solidFill>
                  <a:srgbClr val="000000"/>
                </a:solidFill>
                <a:effectLst/>
                <a:uLnTx/>
                <a:uFillTx/>
                <a:ea typeface="+mn-ea"/>
                <a:cs typeface="+mn-ea"/>
                <a:sym typeface="+mn-ea"/>
              </a:rPr>
              <a:t>Agree the stage 3 TP to 38.413 for Mobile-IAB indication/Mobile-IAB-authorization status indication.</a:t>
            </a:r>
            <a:endParaRPr kumimoji="1" lang="en-US" altLang="zh-CN" sz="1400">
              <a:ln>
                <a:noFill/>
              </a:ln>
              <a:solidFill>
                <a:srgbClr val="000000"/>
              </a:solidFill>
              <a:effectLst/>
              <a:uLnTx/>
              <a:uFillTx/>
              <a:ea typeface="+mn-ea"/>
              <a:cs typeface="+mn-ea"/>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kumimoji="1" lang="en-US" altLang="zh-CN" sz="1400">
                <a:ln>
                  <a:noFill/>
                </a:ln>
                <a:solidFill>
                  <a:srgbClr val="000000"/>
                </a:solidFill>
                <a:effectLst/>
                <a:uLnTx/>
                <a:uFillTx/>
                <a:ea typeface="+mn-ea"/>
                <a:cs typeface="+mn-ea"/>
                <a:sym typeface="+mn-ea"/>
              </a:rPr>
              <a:t>Agree the stage 3 TPs to 38.473 for F1 setup trigger/report and transfer of gNB ID of MT CU. </a:t>
            </a:r>
            <a:endParaRPr kumimoji="1" lang="en-US" altLang="zh-CN" sz="1400" b="0" i="0" baseline="0" noProof="1">
              <a:ln>
                <a:noFill/>
              </a:ln>
              <a:solidFill>
                <a:srgbClr val="000000"/>
              </a:solidFill>
              <a:effectLst/>
              <a:uLnTx/>
              <a:uFillTx/>
              <a:latin typeface="+mn-lt"/>
              <a:ea typeface="+mn-ea"/>
              <a:cs typeface="+mn-ea"/>
            </a:endParaRPr>
          </a:p>
          <a:p>
            <a:pPr marL="0" lvl="0" algn="l">
              <a:lnSpc>
                <a:spcPct val="93000"/>
              </a:lnSpc>
              <a:spcBef>
                <a:spcPct val="15000"/>
              </a:spcBef>
              <a:spcAft>
                <a:spcPct val="15000"/>
              </a:spcAft>
              <a:buSzTx/>
              <a:buFontTx/>
              <a:buNone/>
            </a:pPr>
            <a:r>
              <a:rPr lang="en-GB" altLang="zh-CN" sz="1400" b="1" u="sng" dirty="0">
                <a:sym typeface="+mn-ea"/>
              </a:rPr>
              <a:t>Next steps</a:t>
            </a:r>
            <a:endParaRPr lang="en-GB" altLang="zh-CN" sz="1400" b="1" u="sng" dirty="0"/>
          </a:p>
          <a:p>
            <a:pPr marL="87630" indent="-87630">
              <a:lnSpc>
                <a:spcPct val="93000"/>
              </a:lnSpc>
              <a:spcBef>
                <a:spcPct val="15000"/>
              </a:spcBef>
              <a:spcAft>
                <a:spcPct val="15000"/>
              </a:spcAft>
              <a:buSzPct val="100000"/>
              <a:defRPr/>
            </a:pPr>
            <a:r>
              <a:rPr lang="en-US" altLang="en-US" sz="1400" dirty="0">
                <a:sym typeface="+mn-ea"/>
              </a:rPr>
              <a:t>Continue to work on stage 2 and stage 3.</a:t>
            </a:r>
            <a:endParaRPr lang="en-US" altLang="en-US" sz="1400" dirty="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171450" y="179388"/>
            <a:ext cx="6770688" cy="563562"/>
          </a:xfrm>
        </p:spPr>
        <p:txBody>
          <a:bodyPr vert="horz" wrap="square" lIns="91440" tIns="45720" rIns="91440" bIns="45720" anchor="ctr" anchorCtr="0"/>
          <a:lstStyle/>
          <a:p>
            <a:r>
              <a:rPr lang="en-US" altLang="en-US" sz="3600" dirty="0"/>
              <a:t>R18 Mobility Enh. WI</a:t>
            </a:r>
            <a:endParaRPr lang="en-US" altLang="en-US" sz="3600" dirty="0"/>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3" name="Content Placeholder 2"/>
          <p:cNvSpPr>
            <a:spLocks noGrp="1"/>
          </p:cNvSpPr>
          <p:nvPr/>
        </p:nvSpPr>
        <p:spPr>
          <a:xfrm>
            <a:off x="373380" y="840105"/>
            <a:ext cx="8388350" cy="552069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lvl="0" indent="0">
              <a:lnSpc>
                <a:spcPct val="93000"/>
              </a:lnSpc>
              <a:spcBef>
                <a:spcPct val="15000"/>
              </a:spcBef>
              <a:spcAft>
                <a:spcPct val="15000"/>
              </a:spcAft>
              <a:buSzPct val="100000"/>
              <a:buNone/>
              <a:defRPr/>
            </a:pPr>
            <a:r>
              <a:rPr lang="en-GB" altLang="zh-CN" sz="1200" b="1" u="sng" dirty="0">
                <a:cs typeface="Arial" panose="020B0604020202020204" pitchFamily="34" charset="0"/>
                <a:sym typeface="+mn-ea"/>
              </a:rPr>
              <a:t>Progress in the last quarter</a:t>
            </a:r>
            <a:endParaRPr lang="en-GB" altLang="zh-CN" sz="1200" b="1" u="sng" dirty="0">
              <a:cs typeface="Arial" panose="020B0604020202020204" pitchFamily="34" charset="0"/>
              <a:sym typeface="+mn-ea"/>
            </a:endParaRPr>
          </a:p>
          <a:p>
            <a:pPr marL="87630" lvl="0" indent="-87630" algn="l">
              <a:lnSpc>
                <a:spcPct val="93000"/>
              </a:lnSpc>
              <a:spcBef>
                <a:spcPct val="15000"/>
              </a:spcBef>
              <a:spcAft>
                <a:spcPct val="15000"/>
              </a:spcAft>
              <a:buSzPct val="100000"/>
              <a:buBlip>
                <a:blip r:embed="rId1"/>
              </a:buBlip>
              <a:defRPr/>
            </a:pPr>
            <a:r>
              <a:rPr kumimoji="1" lang="en-US" altLang="en-US" sz="1200">
                <a:sym typeface="+mn-ea"/>
              </a:rPr>
              <a:t>LTM</a:t>
            </a:r>
            <a:endParaRPr lang="en-US" altLang="en-US" sz="1600" dirty="0"/>
          </a:p>
          <a:p>
            <a:pPr marL="487680" lvl="1" indent="-87630" algn="l">
              <a:lnSpc>
                <a:spcPct val="93000"/>
              </a:lnSpc>
              <a:spcBef>
                <a:spcPct val="15000"/>
              </a:spcBef>
              <a:spcAft>
                <a:spcPct val="15000"/>
              </a:spcAft>
              <a:buSzPct val="100000"/>
              <a:defRPr/>
            </a:pPr>
            <a:r>
              <a:rPr kumimoji="1" lang="en-US" altLang="en-US" sz="1200">
                <a:sym typeface="+mn-ea"/>
              </a:rPr>
              <a:t>A new Class-2 procedure is introduced to notify gNB-CU about the LTM cell switch</a:t>
            </a:r>
            <a:endParaRPr kumimoji="1" lang="en-US" altLang="en-US" sz="1200">
              <a:sym typeface="+mn-ea"/>
            </a:endParaRPr>
          </a:p>
          <a:p>
            <a:pPr marL="487680" lvl="1" indent="-87630" algn="l">
              <a:lnSpc>
                <a:spcPct val="93000"/>
              </a:lnSpc>
              <a:spcBef>
                <a:spcPct val="15000"/>
              </a:spcBef>
              <a:spcAft>
                <a:spcPct val="15000"/>
              </a:spcAft>
              <a:buSzPct val="100000"/>
              <a:defRPr/>
            </a:pPr>
            <a:r>
              <a:rPr kumimoji="1" lang="en-US" altLang="en-US" sz="1200" dirty="0">
                <a:sym typeface="+mn-ea"/>
              </a:rPr>
              <a:t>The gNB-CU uses the UE Context Setup procedure to collect the TCI state configurations of candidate cells in LTM configuration phase for inter-DU LTM.</a:t>
            </a:r>
            <a:endParaRPr kumimoji="1" lang="en-US" altLang="en-US" sz="1200" dirty="0">
              <a:sym typeface="+mn-ea"/>
            </a:endParaRPr>
          </a:p>
          <a:p>
            <a:pPr marL="487680" lvl="1" indent="-87630" algn="l">
              <a:lnSpc>
                <a:spcPct val="93000"/>
              </a:lnSpc>
              <a:spcBef>
                <a:spcPct val="15000"/>
              </a:spcBef>
              <a:spcAft>
                <a:spcPct val="15000"/>
              </a:spcAft>
              <a:buSzPct val="100000"/>
              <a:defRPr/>
            </a:pPr>
            <a:r>
              <a:rPr kumimoji="1" lang="en-US" altLang="en-US" sz="1200">
                <a:sym typeface="+mn-ea"/>
              </a:rPr>
              <a:t>After LTM configuration, the gNB-CU indicates the collected TCI state configurations of candidate cells to the source gNB-DU and all candidate DUs via UE Context Modification procedure for the UE.</a:t>
            </a:r>
            <a:endParaRPr kumimoji="1" lang="en-US" altLang="en-US" sz="1200">
              <a:sym typeface="+mn-ea"/>
            </a:endParaRPr>
          </a:p>
          <a:p>
            <a:pPr marL="487680" lvl="1" indent="-87630" algn="l">
              <a:lnSpc>
                <a:spcPct val="93000"/>
              </a:lnSpc>
              <a:spcBef>
                <a:spcPct val="15000"/>
              </a:spcBef>
              <a:spcAft>
                <a:spcPct val="15000"/>
              </a:spcAft>
              <a:buSzPct val="100000"/>
              <a:defRPr/>
            </a:pPr>
            <a:r>
              <a:rPr kumimoji="1" lang="en-US" altLang="en-US" sz="1200">
                <a:sym typeface="+mn-ea"/>
              </a:rPr>
              <a:t>The LTM Cell Change Notification procedure is reused to transfer the selected beam from the source gNB-DU to the target gNB-DU via gNB-CU.</a:t>
            </a:r>
            <a:endParaRPr kumimoji="1" lang="en-US" altLang="en-US" sz="1200">
              <a:sym typeface="+mn-ea"/>
            </a:endParaRPr>
          </a:p>
          <a:p>
            <a:pPr marL="487680" lvl="1" indent="-87630" algn="l">
              <a:lnSpc>
                <a:spcPct val="93000"/>
              </a:lnSpc>
              <a:spcBef>
                <a:spcPct val="15000"/>
              </a:spcBef>
              <a:spcAft>
                <a:spcPct val="15000"/>
              </a:spcAft>
              <a:buSzPct val="100000"/>
              <a:defRPr/>
            </a:pPr>
            <a:r>
              <a:rPr kumimoji="1" lang="en-US" altLang="en-US" sz="1200">
                <a:sym typeface="+mn-ea"/>
              </a:rPr>
              <a:t>CU shall send the TA value to the source DU.</a:t>
            </a:r>
            <a:endParaRPr kumimoji="1" lang="en-US" altLang="en-US" sz="1200">
              <a:sym typeface="+mn-ea"/>
            </a:endParaRPr>
          </a:p>
          <a:p>
            <a:pPr marL="487680" lvl="1" indent="-87630" algn="l">
              <a:lnSpc>
                <a:spcPct val="93000"/>
              </a:lnSpc>
              <a:spcBef>
                <a:spcPct val="15000"/>
              </a:spcBef>
              <a:spcAft>
                <a:spcPct val="15000"/>
              </a:spcAft>
              <a:buSzPct val="100000"/>
              <a:defRPr/>
            </a:pPr>
            <a:r>
              <a:rPr kumimoji="1" lang="en-US" altLang="en-US" sz="1200" dirty="0">
                <a:sym typeface="+mn-ea"/>
              </a:rPr>
              <a:t>For inter-gNB-DU LTM, the RS configuration needs to be sent from C-DU to S-DU via CU.</a:t>
            </a:r>
            <a:endParaRPr kumimoji="1" lang="en-US" altLang="en-US" sz="1200" dirty="0">
              <a:sym typeface="+mn-ea"/>
            </a:endParaRPr>
          </a:p>
          <a:p>
            <a:pPr marL="487680" lvl="1" indent="-87630" algn="l">
              <a:lnSpc>
                <a:spcPct val="93000"/>
              </a:lnSpc>
              <a:spcBef>
                <a:spcPct val="15000"/>
              </a:spcBef>
              <a:spcAft>
                <a:spcPct val="15000"/>
              </a:spcAft>
              <a:buSzPct val="100000"/>
              <a:defRPr/>
            </a:pPr>
            <a:r>
              <a:rPr kumimoji="1" lang="en-US" altLang="en-US" sz="1200" dirty="0">
                <a:sym typeface="+mn-ea"/>
              </a:rPr>
              <a:t>The gNB-CU uses the UE Context Modification Request procedure to transfer the RS configuration of candidate cells to the source gNB-DU and/or other candidate gNB-DUs to generates the L1 configurations.</a:t>
            </a:r>
            <a:endParaRPr kumimoji="1" lang="en-US" altLang="en-US" sz="1200" dirty="0">
              <a:sym typeface="+mn-ea"/>
            </a:endParaRPr>
          </a:p>
          <a:p>
            <a:pPr marL="487680" lvl="1" indent="-87630" algn="l">
              <a:lnSpc>
                <a:spcPct val="93000"/>
              </a:lnSpc>
              <a:spcBef>
                <a:spcPct val="15000"/>
              </a:spcBef>
              <a:spcAft>
                <a:spcPct val="15000"/>
              </a:spcAft>
              <a:buSzPct val="100000"/>
              <a:defRPr/>
            </a:pPr>
            <a:r>
              <a:rPr kumimoji="1" lang="en-US" altLang="en-US" sz="1200" dirty="0">
                <a:sym typeface="+mn-ea"/>
              </a:rPr>
              <a:t>In inter-DU LTM, the gNB-CU provides the CFRA resource received from the candidate gNB-DU to the source gNB-DU via UE Context Modification procedure.</a:t>
            </a:r>
            <a:endParaRPr kumimoji="1" lang="en-US" altLang="en-US" sz="1200" dirty="0">
              <a:sym typeface="+mn-ea"/>
            </a:endParaRPr>
          </a:p>
          <a:p>
            <a:pPr marL="487680" lvl="1" indent="-87630" algn="l">
              <a:lnSpc>
                <a:spcPct val="93000"/>
              </a:lnSpc>
              <a:spcBef>
                <a:spcPct val="15000"/>
              </a:spcBef>
              <a:spcAft>
                <a:spcPct val="15000"/>
              </a:spcAft>
              <a:buSzPct val="100000"/>
              <a:defRPr/>
            </a:pPr>
            <a:r>
              <a:rPr kumimoji="1" lang="en-US" altLang="en-US" sz="1200" dirty="0">
                <a:sym typeface="+mn-ea"/>
              </a:rPr>
              <a:t>How the source DU detect failure of TA info acquisition is up to implementation (eg., based on timer in source DU). </a:t>
            </a:r>
            <a:endParaRPr kumimoji="1" lang="en-US" altLang="en-US" sz="1200" dirty="0">
              <a:sym typeface="+mn-ea"/>
            </a:endParaRPr>
          </a:p>
          <a:p>
            <a:pPr marL="487680" lvl="1" indent="-87630" algn="l">
              <a:lnSpc>
                <a:spcPct val="93000"/>
              </a:lnSpc>
              <a:spcBef>
                <a:spcPct val="15000"/>
              </a:spcBef>
              <a:spcAft>
                <a:spcPct val="15000"/>
              </a:spcAft>
              <a:buSzPct val="100000"/>
              <a:defRPr/>
            </a:pPr>
            <a:r>
              <a:rPr kumimoji="1" lang="en-US" altLang="en-US" sz="1200" dirty="0">
                <a:sym typeface="+mn-ea"/>
              </a:rPr>
              <a:t>Source DU is in charge of checking the TA validity. </a:t>
            </a:r>
            <a:endParaRPr kumimoji="1" lang="en-US" altLang="en-US" sz="1200" dirty="0">
              <a:sym typeface="+mn-ea"/>
            </a:endParaRPr>
          </a:p>
          <a:p>
            <a:pPr marL="487680" lvl="1" indent="-87630" algn="l">
              <a:lnSpc>
                <a:spcPct val="93000"/>
              </a:lnSpc>
              <a:spcBef>
                <a:spcPct val="15000"/>
              </a:spcBef>
              <a:spcAft>
                <a:spcPct val="15000"/>
              </a:spcAft>
              <a:buSzPct val="100000"/>
              <a:defRPr/>
            </a:pPr>
            <a:r>
              <a:rPr kumimoji="1" lang="en-US" altLang="en-US" sz="1200" dirty="0">
                <a:sym typeface="+mn-ea"/>
              </a:rPr>
              <a:t>In case that L3 handover is triggered earlier than LTM (the gNB-DU receives the L3 handover command before LTM is triggered), L3 handover has high priority.</a:t>
            </a:r>
            <a:endParaRPr kumimoji="1" lang="en-US" altLang="en-US" sz="1200" dirty="0">
              <a:sym typeface="+mn-ea"/>
            </a:endParaRPr>
          </a:p>
          <a:p>
            <a:pPr marL="487680" lvl="1" indent="-87630" algn="l">
              <a:lnSpc>
                <a:spcPct val="93000"/>
              </a:lnSpc>
              <a:spcBef>
                <a:spcPct val="15000"/>
              </a:spcBef>
              <a:spcAft>
                <a:spcPct val="15000"/>
              </a:spcAft>
              <a:buSzPct val="100000"/>
              <a:defRPr/>
            </a:pPr>
            <a:r>
              <a:rPr kumimoji="1" lang="en-US" altLang="en-US" sz="1200" dirty="0">
                <a:sym typeface="+mn-ea"/>
              </a:rPr>
              <a:t>In case that LTM is triggered earlier than L3 (the gNB-CU receives the LTM notify message from gNB-DU before L3 handover is triggered), LTM has high priority.</a:t>
            </a:r>
            <a:endParaRPr kumimoji="1" lang="en-US" altLang="en-US" sz="1200" dirty="0">
              <a:sym typeface="+mn-ea"/>
            </a:endParaRPr>
          </a:p>
          <a:p>
            <a:pPr marL="400050" lvl="1" indent="0" algn="l">
              <a:lnSpc>
                <a:spcPct val="93000"/>
              </a:lnSpc>
              <a:spcBef>
                <a:spcPct val="15000"/>
              </a:spcBef>
              <a:spcAft>
                <a:spcPct val="15000"/>
              </a:spcAft>
              <a:buSzPct val="100000"/>
              <a:buNone/>
              <a:defRPr/>
            </a:pPr>
            <a:endParaRPr lang="en-US" altLang="en-US" sz="1600" dirty="0">
              <a:latin typeface="+mn-lt"/>
              <a:ea typeface="MS PGothic" panose="020B0600070205080204" pitchFamily="34" charset="-128"/>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171450" y="179388"/>
            <a:ext cx="6770688" cy="563562"/>
          </a:xfrm>
        </p:spPr>
        <p:txBody>
          <a:bodyPr vert="horz" wrap="square" lIns="91440" tIns="45720" rIns="91440" bIns="45720" anchor="ctr" anchorCtr="0"/>
          <a:lstStyle/>
          <a:p>
            <a:r>
              <a:rPr lang="en-US" altLang="en-US" sz="3600" dirty="0"/>
              <a:t>R18 Mobility Enh. WI</a:t>
            </a:r>
            <a:endParaRPr lang="en-US" altLang="en-US" sz="3600" dirty="0"/>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3" name="Content Placeholder 2"/>
          <p:cNvSpPr>
            <a:spLocks noGrp="1"/>
          </p:cNvSpPr>
          <p:nvPr/>
        </p:nvSpPr>
        <p:spPr>
          <a:xfrm>
            <a:off x="377825" y="725170"/>
            <a:ext cx="8388350" cy="584073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lvl="0" indent="0">
              <a:lnSpc>
                <a:spcPct val="93000"/>
              </a:lnSpc>
              <a:spcBef>
                <a:spcPct val="15000"/>
              </a:spcBef>
              <a:spcAft>
                <a:spcPct val="15000"/>
              </a:spcAft>
              <a:buSzPct val="100000"/>
              <a:buNone/>
              <a:defRPr/>
            </a:pPr>
            <a:r>
              <a:rPr lang="en-GB" altLang="zh-CN" sz="1200" b="1" u="sng" dirty="0">
                <a:cs typeface="Arial" panose="020B0604020202020204" pitchFamily="34" charset="0"/>
                <a:sym typeface="+mn-ea"/>
              </a:rPr>
              <a:t>Progress in the last quarter</a:t>
            </a:r>
            <a:endParaRPr lang="en-GB" altLang="zh-CN" sz="1200" b="1" u="sng" dirty="0">
              <a:cs typeface="Arial" panose="020B0604020202020204" pitchFamily="34" charset="0"/>
              <a:sym typeface="+mn-ea"/>
            </a:endParaRPr>
          </a:p>
          <a:p>
            <a:pPr marL="87630" lvl="0" indent="-87630" algn="l">
              <a:lnSpc>
                <a:spcPct val="93000"/>
              </a:lnSpc>
              <a:spcBef>
                <a:spcPct val="15000"/>
              </a:spcBef>
              <a:spcAft>
                <a:spcPct val="15000"/>
              </a:spcAft>
              <a:buSzPct val="100000"/>
              <a:buBlip>
                <a:blip r:embed="rId1"/>
              </a:buBlip>
              <a:defRPr/>
            </a:pPr>
            <a:r>
              <a:rPr kumimoji="1" lang="en-US" altLang="en-US" sz="1200"/>
              <a:t>Support CHO in NR-DC</a:t>
            </a:r>
            <a:endParaRPr lang="en-US" altLang="en-US" sz="1600" dirty="0"/>
          </a:p>
          <a:p>
            <a:pPr marL="487680" lvl="1" indent="-87630" algn="l">
              <a:lnSpc>
                <a:spcPct val="93000"/>
              </a:lnSpc>
              <a:spcBef>
                <a:spcPct val="15000"/>
              </a:spcBef>
              <a:spcAft>
                <a:spcPct val="15000"/>
              </a:spcAft>
              <a:buSzPct val="100000"/>
              <a:defRPr/>
            </a:pPr>
            <a:r>
              <a:rPr kumimoji="1" lang="en-US" altLang="en-US" sz="1200" dirty="0">
                <a:sym typeface="+mn-ea"/>
              </a:rPr>
              <a:t>For CHO with multiple SCGs among different T-SNs, include list of info of multiple SCGs in Handover Request </a:t>
            </a:r>
            <a:r>
              <a:rPr kumimoji="1" lang="en-US" altLang="en-US" sz="1200" dirty="0" err="1">
                <a:sym typeface="+mn-ea"/>
              </a:rPr>
              <a:t>Ack</a:t>
            </a:r>
            <a:r>
              <a:rPr kumimoji="1" lang="en-US" altLang="en-US" sz="1200" dirty="0">
                <a:sym typeface="+mn-ea"/>
              </a:rPr>
              <a:t> message, This agreement can be revisited after RAN2 agreement.</a:t>
            </a:r>
            <a:endParaRPr lang="en-US" altLang="en-US" sz="1200" dirty="0"/>
          </a:p>
          <a:p>
            <a:pPr marL="487680" lvl="1" indent="-87630" algn="l">
              <a:lnSpc>
                <a:spcPct val="93000"/>
              </a:lnSpc>
              <a:spcBef>
                <a:spcPct val="15000"/>
              </a:spcBef>
              <a:spcAft>
                <a:spcPct val="15000"/>
              </a:spcAft>
              <a:buSzPct val="100000"/>
              <a:defRPr/>
            </a:pPr>
            <a:r>
              <a:rPr kumimoji="1" lang="en-US" altLang="en-US" sz="1200" dirty="0">
                <a:sym typeface="+mn-ea"/>
              </a:rPr>
              <a:t>The initiating node provides “maximum number of Conditional reconfigurations to prepare” in Rel-17, “(maximum) number of Conditional reconfigurations to prepare” could be indicated.</a:t>
            </a:r>
            <a:endParaRPr lang="en-US" altLang="en-US" sz="1200" dirty="0"/>
          </a:p>
          <a:p>
            <a:pPr marL="487680" lvl="1" indent="-87630" algn="l">
              <a:lnSpc>
                <a:spcPct val="93000"/>
              </a:lnSpc>
              <a:spcBef>
                <a:spcPct val="15000"/>
              </a:spcBef>
              <a:spcAft>
                <a:spcPct val="15000"/>
              </a:spcAft>
              <a:buSzPct val="100000"/>
              <a:defRPr/>
            </a:pPr>
            <a:r>
              <a:rPr kumimoji="1" lang="en-US" altLang="en-US" sz="1200" dirty="0">
                <a:sym typeface="+mn-ea"/>
              </a:rPr>
              <a:t>Enhancement of Handover SUCCESS message considering early data forwarding, to inform S-SN which </a:t>
            </a:r>
            <a:r>
              <a:rPr kumimoji="1" lang="en-US" altLang="en-US" sz="1200" dirty="0" err="1">
                <a:sym typeface="+mn-ea"/>
              </a:rPr>
              <a:t>PSCells</a:t>
            </a:r>
            <a:r>
              <a:rPr kumimoji="1" lang="en-US" altLang="en-US" sz="1200" dirty="0">
                <a:sym typeface="+mn-ea"/>
              </a:rPr>
              <a:t>/T-SN in the HO </a:t>
            </a:r>
            <a:r>
              <a:rPr kumimoji="1" lang="en-US" altLang="en-US" sz="1200" dirty="0" err="1">
                <a:sym typeface="+mn-ea"/>
              </a:rPr>
              <a:t>Req</a:t>
            </a:r>
            <a:r>
              <a:rPr kumimoji="1" lang="en-US" altLang="en-US" sz="1200" dirty="0">
                <a:sym typeface="+mn-ea"/>
              </a:rPr>
              <a:t> ACK is selected in the HO </a:t>
            </a:r>
            <a:r>
              <a:rPr kumimoji="1" lang="en-US" altLang="en-US" sz="1200" dirty="0" err="1">
                <a:sym typeface="+mn-ea"/>
              </a:rPr>
              <a:t>Req</a:t>
            </a:r>
            <a:r>
              <a:rPr kumimoji="1" lang="en-US" altLang="en-US" sz="1200" dirty="0">
                <a:sym typeface="+mn-ea"/>
              </a:rPr>
              <a:t> ACK message. T-SN ID could be enough.</a:t>
            </a:r>
            <a:endParaRPr lang="en-US" altLang="en-US" sz="1200" dirty="0"/>
          </a:p>
          <a:p>
            <a:pPr marL="487680" lvl="1" indent="-87630" algn="l">
              <a:lnSpc>
                <a:spcPct val="93000"/>
              </a:lnSpc>
              <a:spcBef>
                <a:spcPct val="15000"/>
              </a:spcBef>
              <a:spcAft>
                <a:spcPct val="15000"/>
              </a:spcAft>
              <a:buSzPct val="100000"/>
              <a:defRPr/>
            </a:pPr>
            <a:r>
              <a:rPr kumimoji="1" lang="en-US" altLang="en-US" sz="1200" dirty="0">
                <a:sym typeface="+mn-ea"/>
              </a:rPr>
              <a:t>The target MN needs to know the direct path availability of S-SN&lt;-&gt; T-SN(existing IE) and that of S-MN&lt;-&gt;T-SN(new IE or </a:t>
            </a:r>
            <a:r>
              <a:rPr kumimoji="1" lang="en-US" altLang="en-US" sz="1200" dirty="0" err="1">
                <a:sym typeface="+mn-ea"/>
              </a:rPr>
              <a:t>codepoint</a:t>
            </a:r>
            <a:r>
              <a:rPr kumimoji="1" lang="en-US" altLang="en-US" sz="1200" dirty="0">
                <a:sym typeface="+mn-ea"/>
              </a:rPr>
              <a:t>) in order to have correct behavior for data forwarding handling.</a:t>
            </a:r>
            <a:endParaRPr lang="en-US" altLang="en-US" sz="1200" dirty="0"/>
          </a:p>
          <a:p>
            <a:pPr marL="487680" lvl="1" indent="-87630" algn="l">
              <a:lnSpc>
                <a:spcPct val="93000"/>
              </a:lnSpc>
              <a:spcBef>
                <a:spcPct val="15000"/>
              </a:spcBef>
              <a:spcAft>
                <a:spcPct val="15000"/>
              </a:spcAft>
              <a:buSzPct val="100000"/>
              <a:defRPr/>
            </a:pPr>
            <a:r>
              <a:rPr kumimoji="1" lang="en-US" altLang="en-US" sz="1200" dirty="0">
                <a:sym typeface="+mn-ea"/>
              </a:rPr>
              <a:t>The target MN needs to know whether a bearer is S-SN terminated or S-MN terminated (the target MN knows this from the RRC container).</a:t>
            </a:r>
            <a:endParaRPr lang="en-US" altLang="en-US" sz="1200" dirty="0"/>
          </a:p>
          <a:p>
            <a:pPr marL="487680" lvl="1" indent="-87630" algn="l">
              <a:lnSpc>
                <a:spcPct val="93000"/>
              </a:lnSpc>
              <a:spcBef>
                <a:spcPct val="15000"/>
              </a:spcBef>
              <a:spcAft>
                <a:spcPct val="15000"/>
              </a:spcAft>
              <a:buSzPct val="100000"/>
              <a:defRPr/>
            </a:pPr>
            <a:r>
              <a:rPr kumimoji="1" lang="en-US" altLang="en-US" sz="1200" dirty="0">
                <a:sym typeface="+mn-ea"/>
              </a:rPr>
              <a:t>Introduce a new IE or a new </a:t>
            </a:r>
            <a:r>
              <a:rPr kumimoji="1" lang="en-US" altLang="en-US" sz="1200" dirty="0" err="1">
                <a:sym typeface="+mn-ea"/>
              </a:rPr>
              <a:t>codepoint</a:t>
            </a:r>
            <a:r>
              <a:rPr kumimoji="1" lang="en-US" altLang="en-US" sz="1200" dirty="0">
                <a:sym typeface="+mn-ea"/>
              </a:rPr>
              <a:t> in SN Additional Request ACK to indicate to the target MN about the direct path availability between target SN and source MN.</a:t>
            </a:r>
            <a:endParaRPr lang="en-US" altLang="en-US" sz="1200" dirty="0"/>
          </a:p>
          <a:p>
            <a:pPr marL="87630" lvl="0" indent="-87630" algn="l">
              <a:lnSpc>
                <a:spcPct val="93000"/>
              </a:lnSpc>
              <a:spcBef>
                <a:spcPct val="15000"/>
              </a:spcBef>
              <a:spcAft>
                <a:spcPct val="15000"/>
              </a:spcAft>
              <a:buSzPct val="100000"/>
              <a:buBlip>
                <a:blip r:embed="rId1"/>
              </a:buBlip>
              <a:defRPr/>
            </a:pPr>
            <a:r>
              <a:rPr kumimoji="1" lang="en-US" altLang="en-US" sz="1200">
                <a:sym typeface="+mn-ea"/>
              </a:rPr>
              <a:t>Subsequent CPAC</a:t>
            </a:r>
            <a:endParaRPr lang="en-US" altLang="en-US" sz="1200" dirty="0"/>
          </a:p>
          <a:p>
            <a:pPr marL="487680" lvl="1" indent="-87630" algn="l">
              <a:lnSpc>
                <a:spcPct val="93000"/>
              </a:lnSpc>
              <a:spcBef>
                <a:spcPct val="15000"/>
              </a:spcBef>
              <a:spcAft>
                <a:spcPct val="15000"/>
              </a:spcAft>
              <a:buSzPct val="100000"/>
              <a:defRPr/>
            </a:pPr>
            <a:r>
              <a:rPr kumimoji="1" lang="en-US" altLang="en-US" sz="1200">
                <a:sym typeface="+mn-ea"/>
              </a:rPr>
              <a:t>The information of other candidate PSCells in other candidate target SNs should be provided in the SN Addition Request message/SN Modification Request message from the MN to the candidate target SNs, if RAN2 agrees.</a:t>
            </a:r>
            <a:endParaRPr lang="en-US" altLang="en-US" sz="1200">
              <a:sym typeface="+mn-ea"/>
            </a:endParaRPr>
          </a:p>
          <a:p>
            <a:pPr marL="487680" lvl="1" indent="-87630" algn="l">
              <a:lnSpc>
                <a:spcPct val="93000"/>
              </a:lnSpc>
              <a:spcBef>
                <a:spcPct val="15000"/>
              </a:spcBef>
              <a:spcAft>
                <a:spcPct val="15000"/>
              </a:spcAft>
              <a:buSzPct val="100000"/>
              <a:defRPr/>
            </a:pPr>
            <a:r>
              <a:rPr kumimoji="1" lang="en-US" altLang="en-US" sz="1200">
                <a:sym typeface="+mn-ea"/>
              </a:rPr>
              <a:t>After CPC execution from the source SN to other SN, the MN should inform the source SN of the CPC execution and start late data forwarding.</a:t>
            </a:r>
            <a:endParaRPr lang="en-US" altLang="en-US" sz="1200">
              <a:sym typeface="+mn-ea"/>
            </a:endParaRPr>
          </a:p>
          <a:p>
            <a:pPr marL="400050" lvl="1" indent="0" algn="l">
              <a:lnSpc>
                <a:spcPct val="93000"/>
              </a:lnSpc>
              <a:spcBef>
                <a:spcPct val="15000"/>
              </a:spcBef>
              <a:spcAft>
                <a:spcPct val="15000"/>
              </a:spcAft>
              <a:buSzPct val="100000"/>
              <a:buNone/>
              <a:defRPr/>
            </a:pPr>
            <a:r>
              <a:rPr kumimoji="1" lang="en-US" altLang="en-US" sz="1200">
                <a:sym typeface="+mn-ea"/>
              </a:rPr>
              <a:t>   - Case 1: if the source SN is configured as a candidate SN for subsequent CPAC, the source SN needs to be informed.</a:t>
            </a:r>
            <a:endParaRPr lang="en-US" altLang="en-US" sz="1200">
              <a:sym typeface="+mn-ea"/>
            </a:endParaRPr>
          </a:p>
          <a:p>
            <a:pPr marL="400050" lvl="1" indent="0" algn="l">
              <a:lnSpc>
                <a:spcPct val="93000"/>
              </a:lnSpc>
              <a:spcBef>
                <a:spcPct val="15000"/>
              </a:spcBef>
              <a:spcAft>
                <a:spcPct val="15000"/>
              </a:spcAft>
              <a:buSzPct val="100000"/>
              <a:buNone/>
              <a:defRPr/>
            </a:pPr>
            <a:r>
              <a:rPr kumimoji="1" lang="en-US" altLang="en-US" sz="1200">
                <a:sym typeface="+mn-ea"/>
              </a:rPr>
              <a:t>   - Case 2: if the source SN is not configured as a candidate SN for subsequent CPAC, the source SN is released.</a:t>
            </a:r>
            <a:endParaRPr lang="en-US" altLang="en-US" sz="1200">
              <a:sym typeface="+mn-ea"/>
            </a:endParaRPr>
          </a:p>
          <a:p>
            <a:pPr marL="487680" lvl="1" indent="-87630" algn="l">
              <a:lnSpc>
                <a:spcPct val="93000"/>
              </a:lnSpc>
              <a:spcBef>
                <a:spcPct val="15000"/>
              </a:spcBef>
              <a:spcAft>
                <a:spcPct val="15000"/>
              </a:spcAft>
              <a:buSzPct val="100000"/>
              <a:defRPr/>
            </a:pPr>
            <a:r>
              <a:rPr kumimoji="1" lang="en-US" altLang="en-US" sz="1200">
                <a:sym typeface="+mn-ea"/>
              </a:rPr>
              <a:t>The SN reconfiguration complete message is sent to the selected SN after CPC execution.</a:t>
            </a:r>
            <a:endParaRPr lang="en-US" altLang="en-US" sz="1600" dirty="0"/>
          </a:p>
          <a:p>
            <a:pPr marL="0" lvl="0" indent="0">
              <a:lnSpc>
                <a:spcPct val="93000"/>
              </a:lnSpc>
              <a:spcBef>
                <a:spcPct val="15000"/>
              </a:spcBef>
              <a:spcAft>
                <a:spcPct val="15000"/>
              </a:spcAft>
              <a:buSzPct val="100000"/>
              <a:buNone/>
              <a:defRPr/>
            </a:pPr>
            <a:r>
              <a:rPr lang="en-GB" altLang="zh-CN" sz="1200" b="1" u="sng" dirty="0">
                <a:cs typeface="Arial" panose="020B0604020202020204" pitchFamily="34" charset="0"/>
                <a:sym typeface="+mn-ea"/>
              </a:rPr>
              <a:t>Impacts and dependencies on other WGs</a:t>
            </a:r>
            <a:endParaRPr lang="en-GB" altLang="zh-CN" sz="1600" b="1" u="sng" dirty="0">
              <a:cs typeface="Arial" panose="020B0604020202020204" pitchFamily="34" charset="0"/>
              <a:sym typeface="+mn-ea"/>
            </a:endParaRPr>
          </a:p>
          <a:p>
            <a:pPr marL="87630" lvl="0" indent="-87630" algn="l">
              <a:lnSpc>
                <a:spcPct val="93000"/>
              </a:lnSpc>
              <a:spcBef>
                <a:spcPct val="15000"/>
              </a:spcBef>
              <a:spcAft>
                <a:spcPct val="15000"/>
              </a:spcAft>
              <a:buSzPct val="100000"/>
              <a:buBlip>
                <a:blip r:embed="rId1"/>
              </a:buBlip>
              <a:defRPr/>
            </a:pPr>
            <a:r>
              <a:rPr lang="en-US" altLang="zh-CN" sz="1300" dirty="0">
                <a:sym typeface="+mn-ea"/>
              </a:rPr>
              <a:t>More RAN2 input is expected and helpful.</a:t>
            </a:r>
            <a:endParaRPr lang="en-US" altLang="en-US" sz="1600" dirty="0">
              <a:sym typeface="+mn-ea"/>
            </a:endParaRPr>
          </a:p>
          <a:p>
            <a:pPr marL="0" lvl="0" indent="0">
              <a:lnSpc>
                <a:spcPct val="93000"/>
              </a:lnSpc>
              <a:spcBef>
                <a:spcPct val="15000"/>
              </a:spcBef>
              <a:spcAft>
                <a:spcPct val="15000"/>
              </a:spcAft>
              <a:buSzPct val="100000"/>
              <a:buNone/>
              <a:defRPr/>
            </a:pPr>
            <a:r>
              <a:rPr lang="en-GB" altLang="zh-CN" sz="1200" b="1" u="sng" dirty="0">
                <a:cs typeface="Arial" panose="020B0604020202020204" pitchFamily="34" charset="0"/>
                <a:sym typeface="+mn-ea"/>
              </a:rPr>
              <a:t>Progress in the last quarter</a:t>
            </a:r>
            <a:endParaRPr lang="en-GB" altLang="zh-CN" sz="1600" b="1" u="sng" dirty="0">
              <a:cs typeface="Arial" panose="020B0604020202020204" pitchFamily="34" charset="0"/>
              <a:sym typeface="+mn-ea"/>
            </a:endParaRPr>
          </a:p>
          <a:p>
            <a:pPr marL="87630" lvl="0" indent="-87630" algn="l">
              <a:lnSpc>
                <a:spcPct val="93000"/>
              </a:lnSpc>
              <a:spcBef>
                <a:spcPct val="15000"/>
              </a:spcBef>
              <a:spcAft>
                <a:spcPct val="15000"/>
              </a:spcAft>
              <a:buSzPct val="100000"/>
              <a:buBlip>
                <a:blip r:embed="rId1"/>
              </a:buBlip>
              <a:defRPr/>
            </a:pPr>
            <a:r>
              <a:rPr lang="en-US" altLang="en-US" sz="1300" dirty="0">
                <a:sym typeface="+mn-ea"/>
              </a:rPr>
              <a:t>Continue to work on stage 2 and stage 3.</a:t>
            </a:r>
            <a:endParaRPr lang="en-US" altLang="en-US" sz="1600" dirty="0"/>
          </a:p>
          <a:p>
            <a:pPr marL="400050" lvl="1" indent="0">
              <a:lnSpc>
                <a:spcPct val="93000"/>
              </a:lnSpc>
              <a:spcBef>
                <a:spcPct val="15000"/>
              </a:spcBef>
              <a:spcAft>
                <a:spcPct val="15000"/>
              </a:spcAft>
              <a:buSzPct val="100000"/>
              <a:buNone/>
              <a:defRPr/>
            </a:pPr>
            <a:endParaRPr lang="en-US" altLang="en-US" sz="120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R18 MBS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Topic#1 : Network sharing for Broadcast</a:t>
            </a:r>
            <a:endParaRPr lang="en-US" altLang="en-GB" sz="1400" dirty="0">
              <a:cs typeface="Arial" panose="020B0604020202020204" pitchFamily="34" charset="0"/>
              <a:sym typeface="+mn-ea"/>
            </a:endParaRPr>
          </a:p>
          <a:p>
            <a:pPr lvl="1"/>
            <a:r>
              <a:rPr lang="en-US" altLang="en-GB" sz="1400" dirty="0">
                <a:cs typeface="Arial" panose="020B0604020202020204" pitchFamily="34" charset="0"/>
                <a:sym typeface="+mn-ea"/>
              </a:rPr>
              <a:t>NG-U and F1-U tunnel management impacts to NGAP (e.g., new Broadcast Session Transport procedure defined), F1AP and E1AP, for MOCN and for multiple cell-ID broadcast scenario.</a:t>
            </a:r>
            <a:endParaRPr lang="en-US" altLang="en-GB" sz="1400" dirty="0">
              <a:cs typeface="Arial" panose="020B0604020202020204" pitchFamily="34" charset="0"/>
              <a:sym typeface="+mn-ea"/>
            </a:endParaRPr>
          </a:p>
          <a:p>
            <a:pPr lvl="1"/>
            <a:r>
              <a:rPr lang="en-US" altLang="en-GB" sz="1400" dirty="0">
                <a:cs typeface="Arial" panose="020B0604020202020204" pitchFamily="34" charset="0"/>
                <a:sym typeface="+mn-ea"/>
              </a:rPr>
              <a:t>Adopt the option of Multiple F1AP contexts/messages, and multiple E1AP context/message, one per PLMN, for MOCN scenario.</a:t>
            </a:r>
            <a:endParaRPr lang="en-US" altLang="en-GB" sz="1400" dirty="0">
              <a:cs typeface="Arial" panose="020B0604020202020204" pitchFamily="34" charset="0"/>
              <a:sym typeface="+mn-ea"/>
            </a:endParaRPr>
          </a:p>
          <a:p>
            <a:pPr lvl="1"/>
            <a:r>
              <a:rPr lang="en-US" altLang="en-GB" sz="1400" dirty="0">
                <a:cs typeface="Arial" panose="020B0604020202020204" pitchFamily="34" charset="0"/>
                <a:sym typeface="+mn-ea"/>
              </a:rPr>
              <a:t>Associated session ID and MBS service area should be introduced in E1AP for shared NG-U termination scenario.</a:t>
            </a:r>
            <a:endParaRPr lang="en-US" altLang="en-GB" sz="1400" dirty="0">
              <a:cs typeface="Arial" panose="020B0604020202020204" pitchFamily="34" charset="0"/>
              <a:sym typeface="+mn-ea"/>
            </a:endParaRPr>
          </a:p>
          <a:p>
            <a:pPr lvl="1"/>
            <a:r>
              <a:rPr lang="en-US" altLang="zh-CN" sz="1400" dirty="0">
                <a:cs typeface="Arial" panose="020B0604020202020204" pitchFamily="34" charset="0"/>
                <a:sym typeface="+mn-ea"/>
              </a:rPr>
              <a:t>with agreed BLCR and TPs.</a:t>
            </a:r>
            <a:endParaRPr lang="en-US" altLang="en-GB"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Topic#2 : Multicast reception for UE in RRC_INACTIVE</a:t>
            </a:r>
            <a:endParaRPr lang="en-US" altLang="zh-CN" sz="1400" dirty="0">
              <a:cs typeface="Arial" panose="020B0604020202020204" pitchFamily="34" charset="0"/>
              <a:sym typeface="+mn-ea"/>
            </a:endParaRPr>
          </a:p>
          <a:p>
            <a:pPr lvl="1"/>
            <a:r>
              <a:rPr lang="en-US" altLang="en-GB" sz="1400" dirty="0">
                <a:cs typeface="Arial" panose="020B0604020202020204" pitchFamily="34" charset="0"/>
                <a:sym typeface="+mn-ea"/>
              </a:rPr>
              <a:t>Introduce Multicast CU to DU RRC Information IE in F1AP Multicast Context Setup/Modification Request message which includes PDCP configuration and (multicast specific) mtch-neighbourCell</a:t>
            </a:r>
            <a:endParaRPr lang="en-US" altLang="en-GB" sz="1400" dirty="0">
              <a:cs typeface="Arial" panose="020B0604020202020204" pitchFamily="34" charset="0"/>
              <a:sym typeface="+mn-ea"/>
            </a:endParaRPr>
          </a:p>
          <a:p>
            <a:pPr lvl="1"/>
            <a:r>
              <a:rPr lang="en-US" altLang="en-GB" sz="1400" dirty="0">
                <a:cs typeface="Arial" panose="020B0604020202020204" pitchFamily="34" charset="0"/>
                <a:sym typeface="+mn-ea"/>
              </a:rPr>
              <a:t>gNB-CU indicates Multicast session status (active, deactivated) to gNB-DU via F1AP Multicast Context Setup/Modification Request messages.</a:t>
            </a:r>
            <a:endParaRPr lang="en-US" altLang="en-GB" sz="1400" dirty="0">
              <a:cs typeface="Arial" panose="020B0604020202020204" pitchFamily="34" charset="0"/>
              <a:sym typeface="+mn-ea"/>
            </a:endParaRPr>
          </a:p>
          <a:p>
            <a:pPr lvl="1"/>
            <a:r>
              <a:rPr lang="en-US" altLang="en-GB" sz="1400" dirty="0">
                <a:cs typeface="Arial" panose="020B0604020202020204" pitchFamily="34" charset="0"/>
                <a:sym typeface="+mn-ea"/>
              </a:rPr>
              <a:t>CU/CU-CP makes the final decision on whether to enable/disable “Inactive reception” mode for specific multicast session. </a:t>
            </a:r>
            <a:endParaRPr lang="en-US" altLang="en-GB" sz="1400" dirty="0">
              <a:cs typeface="Arial" panose="020B0604020202020204" pitchFamily="34" charset="0"/>
              <a:sym typeface="+mn-ea"/>
            </a:endParaRPr>
          </a:p>
          <a:p>
            <a:pPr lvl="1"/>
            <a:r>
              <a:rPr lang="en-US" altLang="en-GB" sz="1400" dirty="0">
                <a:cs typeface="Arial" panose="020B0604020202020204" pitchFamily="34" charset="0"/>
                <a:sym typeface="+mn-ea"/>
              </a:rPr>
              <a:t>An indication should be introduced in F1AP Group Paging message to inform DU that inactive reception is allowed for this MBS session and thereby DU could notify UE via Uu Group Paging message.</a:t>
            </a:r>
            <a:endParaRPr lang="en-US" altLang="en-GB" sz="1400" dirty="0">
              <a:cs typeface="Arial" panose="020B0604020202020204" pitchFamily="34" charset="0"/>
              <a:sym typeface="+mn-ea"/>
            </a:endParaRPr>
          </a:p>
          <a:p>
            <a:pPr lvl="1"/>
            <a:r>
              <a:rPr lang="en-US" altLang="zh-CN" sz="1400" dirty="0">
                <a:cs typeface="Arial" panose="020B0604020202020204" pitchFamily="34" charset="0"/>
                <a:sym typeface="+mn-ea"/>
              </a:rPr>
              <a:t>with agreed BLCR and TPs</a:t>
            </a: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R18 MBS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GB" altLang="zh-CN" sz="14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Further work might depend on SA2 and RAN2 progress.</a:t>
            </a:r>
            <a:endParaRPr lang="en-US" altLang="zh-CN" sz="1400" noProof="1"/>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Next steps</a:t>
            </a:r>
            <a:endParaRPr lang="en-GB" altLang="zh-CN" sz="1400" b="1" u="sng" dirty="0"/>
          </a:p>
          <a:p>
            <a:pPr marL="87630" lvl="0" indent="-87630">
              <a:lnSpc>
                <a:spcPct val="93000"/>
              </a:lnSpc>
              <a:spcBef>
                <a:spcPct val="15000"/>
              </a:spcBef>
              <a:spcAft>
                <a:spcPct val="15000"/>
              </a:spcAft>
              <a:buSzPct val="100000"/>
              <a:defRPr/>
            </a:pPr>
            <a:r>
              <a:rPr kumimoji="0" lang="en-US" altLang="zh-CN"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rPr>
              <a:t>MRB-PDCP-ConfigBroadcast </a:t>
            </a:r>
            <a:r>
              <a:rPr lang="en-US" altLang="en-GB" sz="1400" dirty="0">
                <a:cs typeface="Arial" panose="020B0604020202020204" pitchFamily="34" charset="0"/>
                <a:sym typeface="+mn-ea"/>
              </a:rPr>
              <a:t>for multiple cell-ID broadcast scenario.</a:t>
            </a:r>
            <a:endParaRPr lang="en-US" altLang="en-GB"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en-GB" sz="1400" dirty="0">
                <a:cs typeface="Arial" panose="020B0604020202020204" pitchFamily="34" charset="0"/>
                <a:sym typeface="+mn-ea"/>
              </a:rPr>
              <a:t>Procedure and message for the PTM configuration from the gNB-DU to enable UEs being configured with the PTM configuration before moving the UE to RRC_INACTIVE</a:t>
            </a:r>
            <a:endParaRPr lang="en-US" altLang="en-GB"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kumimoji="0" lang="en-US" altLang="zh-CN"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rPr>
              <a:t>FFS on the aspects of </a:t>
            </a:r>
            <a:r>
              <a:rPr lang="en-US" altLang="en-GB" sz="1400" dirty="0">
                <a:cs typeface="Arial" panose="020B0604020202020204" pitchFamily="34" charset="0"/>
                <a:sym typeface="+mn-ea"/>
              </a:rPr>
              <a:t>enabling/disabling “Inactive reception” mode</a:t>
            </a:r>
            <a:r>
              <a:rPr kumimoji="0" lang="en-US" altLang="zh-CN"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rPr>
              <a:t> (e.g. per cell, per DU, per session, per UE, etc.) and whether additional assistance information is needed from DU to CU to make decision on activation of “Inactive reception” for specific multicast session.</a:t>
            </a:r>
            <a:endParaRPr kumimoji="0" lang="en-US" altLang="zh-CN"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lvl="0" indent="-87630">
              <a:lnSpc>
                <a:spcPct val="93000"/>
              </a:lnSpc>
              <a:spcBef>
                <a:spcPct val="15000"/>
              </a:spcBef>
              <a:spcAft>
                <a:spcPct val="15000"/>
              </a:spcAft>
              <a:buSzPct val="100000"/>
              <a:defRPr/>
            </a:pPr>
            <a:r>
              <a:rPr kumimoji="0" lang="en-US" altLang="zh-CN"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rPr>
              <a:t>Whether and how to support “temporary no data” and “DL data arrival” from CU-UP to CU-CP for multicast session. FFS on whether to introduce a new procedure.  To be discussed sin TEI17 first, then check whether the issue and solution in TEI17 apply in R18. </a:t>
            </a:r>
            <a:endParaRPr kumimoji="0" lang="en-US" altLang="zh-CN"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743 </a:t>
            </a:r>
            <a:r>
              <a:rPr lang="en-US" altLang="en-US" sz="2000" dirty="0">
                <a:sym typeface="+mn-ea"/>
              </a:rPr>
              <a:t>Tdocs at submission deadline (excluding LSin received from other groups) in Q3</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2%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18%</a:t>
            </a:r>
            <a:r>
              <a:rPr lang="en-US" altLang="en-US" sz="2000" dirty="0">
                <a:sym typeface="+mn-ea"/>
              </a:rPr>
              <a:t> Maintenance: Rel-17 &amp; earlier</a:t>
            </a:r>
            <a:endParaRPr lang="en-US" altLang="en-US" sz="2000" dirty="0">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dirty="0">
                <a:solidFill>
                  <a:srgbClr val="FF0000"/>
                </a:solidFill>
                <a:sym typeface="+mn-ea"/>
              </a:rPr>
              <a:t>3%</a:t>
            </a:r>
            <a:r>
              <a:rPr lang="en-US" altLang="en-US" dirty="0">
                <a:sym typeface="+mn-ea"/>
              </a:rPr>
              <a:t> Corrections and enhancements: Rel-18</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77%</a:t>
            </a:r>
            <a:r>
              <a:rPr lang="en-US" altLang="en-US" sz="2000" dirty="0">
                <a:cs typeface="+mn-ea"/>
                <a:sym typeface="+mn-ea"/>
              </a:rPr>
              <a:t> Documents to Rel-18 WIs/SIs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for f2f meeting with 1-way remote access: R3-233703</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TR30.531 Work Plan and Working Procedures - RAN WG3 was updated and approved in R3-234494</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rPr>
              <a:t>R18 SDT WI and eNPN WI are completed in RAN3, all related CRs will be submitted to Dec RAN plenary meeting.</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0" marR="0" indent="0" algn="l" defTabSz="914400" rtl="0" eaLnBrk="0" fontAlgn="base" latinLnBrk="0" hangingPunct="0">
              <a:lnSpc>
                <a:spcPct val="100000"/>
              </a:lnSpc>
              <a:spcBef>
                <a:spcPct val="20000"/>
              </a:spcBef>
              <a:spcAft>
                <a:spcPct val="0"/>
              </a:spcAft>
              <a:buClr>
                <a:srgbClr val="C00000"/>
              </a:buClr>
              <a:buSzTx/>
              <a:buFontTx/>
              <a:buNone/>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1140465"/>
        </p:xfrm>
        <a:graphic>
          <a:graphicData uri="http://schemas.openxmlformats.org/drawingml/2006/table">
            <a:tbl>
              <a:tblPr/>
              <a:tblGrid>
                <a:gridCol w="1542526"/>
                <a:gridCol w="3631565"/>
              </a:tblGrid>
              <a:tr h="380050">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RAN3 #121</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Aug 21</a:t>
                      </a:r>
                      <a:r>
                        <a:rPr kumimoji="0" lang="en-US" altLang="ja-JP" sz="1600" b="1" i="0" u="none" strike="noStrike" cap="none" normalizeH="0" baseline="30000" dirty="0">
                          <a:ln>
                            <a:noFill/>
                          </a:ln>
                          <a:effectLst/>
                          <a:latin typeface="Calibri" panose="020F0502020204030204" pitchFamily="34" charset="0"/>
                          <a:ea typeface="MS PGothic" panose="020B0600070205080204" pitchFamily="34" charset="-128"/>
                        </a:rPr>
                        <a:t>st</a:t>
                      </a: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 – 25</a:t>
                      </a:r>
                      <a:r>
                        <a:rPr kumimoji="0" lang="en-US" altLang="ja-JP" sz="1600" b="1" i="0" u="none" strike="noStrike" cap="none" normalizeH="0" baseline="30000" dirty="0">
                          <a:ln>
                            <a:noFill/>
                          </a:ln>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 2023 Toulouse, France</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#101</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Sep 11</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15</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2023 Bangalore, India</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Sidelink Relay WI</a:t>
            </a:r>
            <a:endParaRPr lang="en-US" altLang="en-US" sz="3600" dirty="0"/>
          </a:p>
        </p:txBody>
      </p:sp>
      <p:sp>
        <p:nvSpPr>
          <p:cNvPr id="78851" name="Content Placeholder 2"/>
          <p:cNvSpPr>
            <a:spLocks noGrp="1"/>
          </p:cNvSpPr>
          <p:nvPr>
            <p:ph idx="1"/>
          </p:nvPr>
        </p:nvSpPr>
        <p:spPr>
          <a:xfrm>
            <a:off x="373380" y="742950"/>
            <a:ext cx="8388350" cy="5715000"/>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RAN3 needs to enhance “5G ProSe authorised” information in Xn/F1/NG to include authorization for L2 U2U relay operation.</a:t>
            </a:r>
            <a:endParaRPr kumimoji="0" lang="en-US" altLang="zh-CN" sz="1400" i="0" u="none" strike="noStrike" kern="0" cap="none" spc="0" normalizeH="0" baseline="0" noProof="1">
              <a:latin typeface="+mn-lt"/>
              <a:ea typeface="宋体" panose="02010600030101010101" pitchFamily="2" charset="-122"/>
              <a:cs typeface="Arial" panose="020B0604020202020204" pitchFamily="34" charset="0"/>
            </a:endParaRPr>
          </a:p>
          <a:p>
            <a:pPr marL="87630"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RAN3 agrees on proactive Data forwarding from source gNB to target gNB.</a:t>
            </a:r>
            <a:endParaRPr kumimoji="0" lang="en-US" altLang="zh-CN" sz="1400" i="0" u="none" strike="noStrike" kern="0" cap="none" spc="0" normalizeH="0" baseline="0" noProof="1">
              <a:latin typeface="+mn-lt"/>
              <a:ea typeface="宋体" panose="02010600030101010101" pitchFamily="2" charset="-122"/>
              <a:cs typeface="Arial" panose="020B0604020202020204" pitchFamily="34" charset="0"/>
            </a:endParaRPr>
          </a:p>
          <a:p>
            <a:pPr marL="876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WA: RAN3 agrees to limit mode 1 resource allocation scheme for U2N remote UE under only in intra-DU scenario under multi-path relay.</a:t>
            </a:r>
            <a:endParaRPr kumimoji="0" lang="en-US" altLang="zh-CN" sz="1400" i="0" u="none" strike="noStrike" kern="0" cap="none" spc="0" normalizeH="0" baseline="0" noProof="1">
              <a:latin typeface="+mn-lt"/>
              <a:ea typeface="宋体" panose="02010600030101010101" pitchFamily="2" charset="-122"/>
              <a:cs typeface="Arial" panose="020B0604020202020204" pitchFamily="34" charset="0"/>
            </a:endParaRPr>
          </a:p>
          <a:p>
            <a:pPr marL="87630" indent="-87630">
              <a:lnSpc>
                <a:spcPct val="93000"/>
              </a:lnSpc>
              <a:spcBef>
                <a:spcPct val="15000"/>
              </a:spcBef>
              <a:spcAft>
                <a:spcPct val="15000"/>
              </a:spcAft>
              <a:buSzPct val="100000"/>
              <a:defRPr/>
            </a:pPr>
            <a:endParaRPr lang="en-GB" altLang="zh-CN" sz="1400" b="1" u="sng" dirty="0"/>
          </a:p>
          <a:p>
            <a:pPr marL="87630" indent="-87630">
              <a:lnSpc>
                <a:spcPct val="93000"/>
              </a:lnSpc>
              <a:spcBef>
                <a:spcPct val="15000"/>
              </a:spcBef>
              <a:spcAft>
                <a:spcPct val="15000"/>
              </a:spcAft>
              <a:buSzPct val="100000"/>
              <a:defRPr/>
            </a:pPr>
            <a:endParaRPr lang="en-GB" altLang="zh-CN" sz="1400" b="1" u="sng" dirty="0"/>
          </a:p>
          <a:p>
            <a:pPr mar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Next steps</a:t>
            </a:r>
            <a:endParaRPr lang="en-US" altLang="en-US" sz="1400">
              <a:ea typeface="宋体" panose="02010600030101010101" pitchFamily="2" charset="-122"/>
              <a:cs typeface="Arial" panose="020B0604020202020204" pitchFamily="34" charset="0"/>
              <a:sym typeface="+mn-ea"/>
            </a:endParaRPr>
          </a:p>
          <a:p>
            <a:pPr marL="876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FFS on E1 impact to support D5.</a:t>
            </a:r>
            <a:endParaRPr lang="en-US" altLang="zh-CN" sz="1400" dirty="0">
              <a:ea typeface="宋体" panose="02010600030101010101" pitchFamily="2" charset="-122"/>
              <a:cs typeface="Arial" panose="020B0604020202020204" pitchFamily="34" charset="0"/>
            </a:endParaRPr>
          </a:p>
          <a:p>
            <a:pPr marL="87630" marR="0" lvl="1" indent="-87630" algn="l" rtl="0" eaLnBrk="0" fontAlgn="base" latinLnBrk="0" hangingPunct="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Check with SA2 (possible via an LS) to get feedback related to the handling of the UE location information in the multi-path operation.</a:t>
            </a:r>
            <a:endParaRPr kumimoji="0" lang="en-US" altLang="zh-CN" sz="1400" i="0" u="none" strike="noStrike" kern="0" cap="none" spc="0" normalizeH="0" baseline="0" noProof="1">
              <a:latin typeface="+mn-lt"/>
              <a:ea typeface="宋体" panose="02010600030101010101" pitchFamily="2" charset="-122"/>
              <a:cs typeface="Arial" panose="020B0604020202020204" pitchFamily="34" charset="0"/>
            </a:endParaRPr>
          </a:p>
          <a:p>
            <a:pPr marL="87630" marR="0" lvl="1" indent="-87630" algn="l" rtl="0" eaLnBrk="0" fontAlgn="base" latinLnBrk="0" hangingPunct="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Discuss which node to decide the DL RRC messages sent over split SRB is transmitted over the direct path or the indirect path.</a:t>
            </a:r>
            <a:endParaRPr kumimoji="0" lang="en-US" altLang="zh-CN" sz="1400" i="0" u="none" strike="noStrike" kern="0" cap="none" spc="0" normalizeH="0" baseline="0" noProof="1">
              <a:latin typeface="+mn-lt"/>
              <a:ea typeface="宋体" panose="02010600030101010101" pitchFamily="2" charset="-122"/>
              <a:cs typeface="Arial" panose="020B0604020202020204" pitchFamily="34" charset="0"/>
            </a:endParaRPr>
          </a:p>
          <a:p>
            <a:pPr marL="87630" marR="0" lvl="1" indent="-87630" algn="l" rtl="0" eaLnBrk="0" fontAlgn="base" latinLnBrk="0" hangingPunct="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Whether to reuse the existing SpCell ID for path addition in the F1AP signaling</a:t>
            </a:r>
            <a:endParaRPr kumimoji="0" lang="en-US" altLang="zh-CN" sz="1400" i="0" u="none" strike="noStrike" kern="0" cap="none" spc="0" normalizeH="0" baseline="0" noProof="1">
              <a:latin typeface="+mn-lt"/>
              <a:ea typeface="宋体" panose="02010600030101010101" pitchFamily="2" charset="-122"/>
              <a:cs typeface="Arial" panose="020B0604020202020204" pitchFamily="34" charset="0"/>
            </a:endParaRPr>
          </a:p>
          <a:p>
            <a:pPr marL="87630" marR="0" lvl="1" indent="-87630" algn="l" rtl="0" eaLnBrk="0" fontAlgn="base" latinLnBrk="0" hangingPunct="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Setup the tunnels for different paths, focus on stage-3 details</a:t>
            </a:r>
            <a:endParaRPr kumimoji="0" lang="en-US" altLang="zh-CN" sz="1400" i="0" u="none" strike="noStrike" kern="0" cap="none" spc="0" normalizeH="0" baseline="0" noProof="1">
              <a:latin typeface="+mn-lt"/>
              <a:ea typeface="宋体" panose="02010600030101010101" pitchFamily="2" charset="-122"/>
              <a:cs typeface="Arial" panose="020B0604020202020204" pitchFamily="34" charset="0"/>
            </a:endParaRPr>
          </a:p>
          <a:p>
            <a:pPr marL="87630" marR="0" lvl="1" indent="-87630" algn="l" rtl="0" eaLnBrk="0" fontAlgn="base" latinLnBrk="0" hangingPunct="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How to support and capture Scenario 2 in the BL CRs, e.g., stage-3 details</a:t>
            </a:r>
            <a:endParaRPr kumimoji="0" lang="en-US" altLang="zh-CN" sz="1400" i="0" u="none" strike="noStrike" kern="0" cap="none" spc="0" normalizeH="0" baseline="0" noProof="1">
              <a:latin typeface="+mn-lt"/>
              <a:ea typeface="宋体" panose="02010600030101010101" pitchFamily="2" charset="-122"/>
              <a:cs typeface="Arial" panose="020B0604020202020204" pitchFamily="34" charset="0"/>
            </a:endParaRPr>
          </a:p>
          <a:p>
            <a:pPr marL="87630" marR="0" lvl="1" indent="-87630" algn="l" rtl="0" eaLnBrk="0" fontAlgn="base" latinLnBrk="0" hangingPunct="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Continue working on path addition/release</a:t>
            </a:r>
            <a:endPar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0" y="179705"/>
            <a:ext cx="7113270" cy="563245"/>
          </a:xfrm>
        </p:spPr>
        <p:txBody>
          <a:bodyPr vert="horz" wrap="square" lIns="91440" tIns="45720" rIns="91440" bIns="45720" anchor="ctr" anchorCtr="0"/>
          <a:lstStyle/>
          <a:p>
            <a:r>
              <a:rPr lang="en-US" altLang="en-US" sz="3600" dirty="0"/>
              <a:t>R18 NR NTN WI</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Providing the target cell’s servingCellConfigCommon to the source cell is not supported in Rel-18 timeline.</a:t>
            </a:r>
            <a:endParaRPr lang="en-US" altLang="zh-CN" sz="140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Turn WA to agreement: It’s un-necessary to exchange multiple TACs over Xn for NTN.</a:t>
            </a:r>
            <a:endParaRPr lang="en-US" altLang="zh-CN" sz="140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No specification impact on TACs exchange.</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HO cancel is applicable to CHO with time condition over Xn.</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No further discussion on the issue whether the location verification can be performed in parallel with UE service.</a:t>
            </a:r>
            <a:endParaRPr lang="en-US" altLang="zh-CN" sz="1400" dirty="0">
              <a:ea typeface="宋体" panose="02010600030101010101" pitchFamily="2" charset="-122"/>
              <a:cs typeface="Arial" panose="020B0604020202020204" pitchFamily="34" charset="0"/>
              <a:sym typeface="+mn-ea"/>
            </a:endParaRPr>
          </a:p>
          <a:p>
            <a:pPr marL="381000" marR="0" lvl="0" indent="-381000" algn="l" defTabSz="457200" rtl="0" eaLnBrk="1" fontAlgn="base" latinLnBrk="0" hangingPunct="1">
              <a:lnSpc>
                <a:spcPct val="90000"/>
              </a:lnSpc>
              <a:spcBef>
                <a:spcPct val="20000"/>
              </a:spcBef>
              <a:spcAft>
                <a:spcPct val="0"/>
              </a:spcAft>
              <a:buClrTx/>
              <a:buSzTx/>
              <a:buFont typeface="Wingdings" panose="05000000000000000000" pitchFamily="2" charset="2"/>
              <a:buChar char="l"/>
              <a:defRPr/>
            </a:pPr>
            <a:endParaRPr lang="en-US" altLang="zh-CN" sz="1400" dirty="0">
              <a:ea typeface="宋体" panose="02010600030101010101" pitchFamily="2" charset="-122"/>
              <a:cs typeface="Arial" panose="020B0604020202020204" pitchFamily="34" charset="0"/>
              <a:sym typeface="+mn-ea"/>
            </a:endParaRPr>
          </a:p>
          <a:p>
            <a:pPr marL="381000" marR="0" lvl="0" indent="-381000" algn="l" defTabSz="457200" rtl="0" eaLnBrk="1" fontAlgn="base" latinLnBrk="0" hangingPunct="1">
              <a:lnSpc>
                <a:spcPct val="90000"/>
              </a:lnSpc>
              <a:spcBef>
                <a:spcPct val="20000"/>
              </a:spcBef>
              <a:spcAft>
                <a:spcPct val="0"/>
              </a:spcAft>
              <a:buClrTx/>
              <a:buSzTx/>
              <a:buFont typeface="Wingdings" panose="05000000000000000000" pitchFamily="2" charset="2"/>
              <a:buChar char="l"/>
              <a:defRPr/>
            </a:pPr>
            <a:endParaRPr lang="en-US" altLang="zh-CN" sz="14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Next steps</a:t>
            </a:r>
            <a:endParaRPr lang="en-US" alt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400" dirty="0">
                <a:ea typeface="宋体" panose="02010600030101010101" pitchFamily="2" charset="-122"/>
                <a:cs typeface="Arial" panose="020B0604020202020204" pitchFamily="34" charset="0"/>
                <a:sym typeface="+mn-ea"/>
              </a:rPr>
              <a:t>Whether LMF is configured with the satellite information without any impact on RAN3 or with NRPPA changes depends on RAN1 progress.</a:t>
            </a:r>
            <a:endParaRPr lang="en-US" altLang="en-US" sz="1400" dirty="0">
              <a:sym typeface="+mn-ea"/>
            </a:endParaRPr>
          </a:p>
          <a:p>
            <a:pPr marL="0" indent="0">
              <a:lnSpc>
                <a:spcPct val="93000"/>
              </a:lnSpc>
              <a:spcBef>
                <a:spcPct val="15000"/>
              </a:spcBef>
              <a:spcAft>
                <a:spcPct val="15000"/>
              </a:spcAft>
            </a:pPr>
            <a:endParaRPr lang="en-US" altLang="en-US" sz="1400" dirty="0">
              <a:sym typeface="+mn-ea"/>
            </a:endParaRPr>
          </a:p>
          <a:p>
            <a:pPr marL="0" indent="0">
              <a:lnSpc>
                <a:spcPct val="93000"/>
              </a:lnSpc>
              <a:spcBef>
                <a:spcPct val="15000"/>
              </a:spcBef>
              <a:spcAft>
                <a:spcPct val="15000"/>
              </a:spcAft>
            </a:pPr>
            <a:endParaRPr lang="en-US" alt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IoT NTN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cs typeface="+mn-lt"/>
                <a:sym typeface="+mn-ea"/>
              </a:rPr>
              <a:t>Progress in the last quarter</a:t>
            </a:r>
            <a:endParaRPr lang="en-US" altLang="zh-CN" sz="1400" dirty="0">
              <a:cs typeface="Arial" panose="020B0604020202020204" pitchFamily="34" charset="0"/>
              <a:sym typeface="+mn-ea"/>
            </a:endParaRPr>
          </a:p>
          <a:p>
            <a:pPr marL="0" indent="0">
              <a:lnSpc>
                <a:spcPct val="93000"/>
              </a:lnSpc>
              <a:spcBef>
                <a:spcPct val="15000"/>
              </a:spcBef>
              <a:spcAft>
                <a:spcPct val="15000"/>
              </a:spcAft>
            </a:pPr>
            <a:r>
              <a:rPr lang="en-US" altLang="zh-CN" sz="1400" dirty="0">
                <a:cs typeface="Arial" panose="020B0604020202020204" pitchFamily="34" charset="0"/>
                <a:sym typeface="+mn-ea"/>
              </a:rPr>
              <a:t>Add the handover window start and duration IEs to S1AP Source eNB to Target eNB Transparent Container IE.</a:t>
            </a:r>
            <a:endParaRPr lang="en-US" altLang="zh-CN" sz="1400" dirty="0">
              <a:cs typeface="Arial" panose="020B0604020202020204" pitchFamily="34" charset="0"/>
              <a:sym typeface="+mn-ea"/>
            </a:endParaRPr>
          </a:p>
          <a:p>
            <a:pPr marL="0" indent="0">
              <a:lnSpc>
                <a:spcPct val="93000"/>
              </a:lnSpc>
              <a:spcBef>
                <a:spcPct val="15000"/>
              </a:spcBef>
              <a:spcAft>
                <a:spcPct val="15000"/>
              </a:spcAft>
            </a:pPr>
            <a:r>
              <a:rPr lang="en-US" altLang="zh-CN" sz="1400" dirty="0">
                <a:cs typeface="Arial" panose="020B0604020202020204" pitchFamily="34" charset="0"/>
                <a:sym typeface="+mn-ea"/>
              </a:rPr>
              <a:t>Enhance the early data forwarding with data discarding for S1 HO, i,e. Introduce the DL Discarding IE in eNB Early Status Transfer Transparent Container IE.</a:t>
            </a:r>
            <a:endParaRPr lang="en-US" altLang="zh-CN" sz="1400" dirty="0">
              <a:cs typeface="Arial" panose="020B0604020202020204" pitchFamily="34" charset="0"/>
              <a:sym typeface="+mn-ea"/>
            </a:endParaRPr>
          </a:p>
          <a:p>
            <a:pPr marL="0" indent="0">
              <a:lnSpc>
                <a:spcPct val="93000"/>
              </a:lnSpc>
              <a:spcBef>
                <a:spcPct val="15000"/>
              </a:spcBef>
              <a:spcAft>
                <a:spcPct val="15000"/>
              </a:spcAft>
            </a:pPr>
            <a:r>
              <a:rPr lang="en-US" altLang="zh-CN" sz="1400" dirty="0">
                <a:cs typeface="Arial" panose="020B0604020202020204" pitchFamily="34" charset="0"/>
                <a:sym typeface="+mn-ea"/>
              </a:rPr>
              <a:t>When time-based trigger condition is used, the source eNB should consider the time indicated to the UE to decide when start the early data forwarding to the target eNB.</a:t>
            </a:r>
            <a:endParaRPr lang="en-US" altLang="zh-CN" sz="1400" dirty="0">
              <a:cs typeface="Arial" panose="020B0604020202020204" pitchFamily="34" charset="0"/>
              <a:sym typeface="+mn-ea"/>
            </a:endParaRPr>
          </a:p>
          <a:p>
            <a:pPr marL="0" indent="0">
              <a:lnSpc>
                <a:spcPct val="93000"/>
              </a:lnSpc>
              <a:spcBef>
                <a:spcPct val="15000"/>
              </a:spcBef>
              <a:spcAft>
                <a:spcPct val="15000"/>
              </a:spcAft>
            </a:pPr>
            <a:r>
              <a:rPr lang="en-US" altLang="zh-CN" sz="1400" dirty="0">
                <a:cs typeface="Arial" panose="020B0604020202020204" pitchFamily="34" charset="0"/>
                <a:sym typeface="+mn-ea"/>
              </a:rPr>
              <a:t>Other stage 2 and stage 3 alignment with NR NTN.</a:t>
            </a:r>
            <a:endParaRPr lang="en-US" altLang="zh-CN" sz="1400" dirty="0">
              <a:cs typeface="Arial" panose="020B0604020202020204" pitchFamily="34" charset="0"/>
              <a:sym typeface="+mn-ea"/>
            </a:endParaRPr>
          </a:p>
          <a:p>
            <a:pPr marL="0" indent="0">
              <a:lnSpc>
                <a:spcPct val="93000"/>
              </a:lnSpc>
              <a:spcBef>
                <a:spcPct val="15000"/>
              </a:spcBef>
              <a:spcAft>
                <a:spcPct val="15000"/>
              </a:spcAft>
              <a:buNone/>
            </a:pPr>
            <a:endParaRPr lang="en-US" altLang="zh-CN" sz="1400" dirty="0">
              <a:cs typeface="Arial" panose="020B0604020202020204" pitchFamily="34" charset="0"/>
              <a:sym typeface="+mn-ea"/>
            </a:endParaRPr>
          </a:p>
          <a:p>
            <a:pPr marL="0" indent="0">
              <a:lnSpc>
                <a:spcPct val="93000"/>
              </a:lnSpc>
              <a:spcBef>
                <a:spcPct val="15000"/>
              </a:spcBef>
              <a:spcAft>
                <a:spcPct val="15000"/>
              </a:spcAft>
              <a:buNone/>
            </a:pPr>
            <a:endParaRPr lang="en-US" altLang="zh-CN" sz="14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Next steps</a:t>
            </a:r>
            <a:endParaRPr lang="en-US" alt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zh-CN" sz="1400" dirty="0">
                <a:ea typeface="宋体" panose="02010600030101010101" pitchFamily="2" charset="-122"/>
                <a:cs typeface="Arial" panose="020B0604020202020204" pitchFamily="34" charset="0"/>
                <a:sym typeface="+mn-ea"/>
              </a:rPr>
              <a:t>Continue to align with the progress in NR NTN WI.</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MT-SDT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lang="en-GB" sz="1400" b="1" u="sng" dirty="0">
              <a:ln>
                <a:noFill/>
              </a:ln>
              <a:effectLst/>
              <a:uLnTx/>
              <a:uFillTx/>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noProof="1">
                <a:ea typeface="宋体" panose="02010600030101010101" pitchFamily="2" charset="-122"/>
                <a:cs typeface="Arial" panose="020B0604020202020204" pitchFamily="34" charset="0"/>
              </a:rPr>
              <a:t>DL SDT Data Size threshold shall be introduced in E1: Bearer Context Setup/ Modification message. </a:t>
            </a:r>
            <a:endParaRPr lang="en-US" altLang="zh-CN" sz="1400" noProof="1">
              <a:ea typeface="宋体" panose="02010600030101010101" pitchFamily="2" charset="-122"/>
              <a:cs typeface="Arial" panose="020B0604020202020204" pitchFamily="34" charset="0"/>
            </a:endParaRPr>
          </a:p>
          <a:p>
            <a:pPr marL="87630" indent="-87630">
              <a:lnSpc>
                <a:spcPct val="93000"/>
              </a:lnSpc>
              <a:spcBef>
                <a:spcPct val="15000"/>
              </a:spcBef>
              <a:spcAft>
                <a:spcPct val="15000"/>
              </a:spcAft>
              <a:buSzPct val="100000"/>
              <a:defRPr/>
            </a:pPr>
            <a:r>
              <a:rPr lang="en-US" altLang="zh-CN" sz="1400" noProof="1">
                <a:ea typeface="宋体" panose="02010600030101010101" pitchFamily="2" charset="-122"/>
                <a:cs typeface="Arial" panose="020B0604020202020204" pitchFamily="34" charset="0"/>
              </a:rPr>
              <a:t>If the amount of the received DL SDT data is above the threshold provided by gNB-CU-CP, the gNB-CU-UP shall send DL DATA NOTIFICATION message with the SDT volume threshold crossed indication. The gNB-CU-CP may terminate the ongoing SDT procedure.</a:t>
            </a:r>
            <a:endParaRPr lang="en-US" altLang="zh-CN" sz="1400" noProof="1">
              <a:ea typeface="宋体" panose="02010600030101010101" pitchFamily="2" charset="-122"/>
              <a:cs typeface="Arial" panose="020B0604020202020204" pitchFamily="34" charset="0"/>
            </a:endParaRPr>
          </a:p>
          <a:p>
            <a:pPr marL="87630" indent="-87630">
              <a:lnSpc>
                <a:spcPct val="93000"/>
              </a:lnSpc>
              <a:spcBef>
                <a:spcPct val="15000"/>
              </a:spcBef>
              <a:spcAft>
                <a:spcPct val="15000"/>
              </a:spcAft>
              <a:buSzPct val="100000"/>
              <a:defRPr/>
            </a:pPr>
            <a:r>
              <a:rPr lang="en-US" altLang="zh-CN" sz="1400" noProof="1">
                <a:ea typeface="宋体" panose="02010600030101010101" pitchFamily="2" charset="-122"/>
                <a:cs typeface="Arial" panose="020B0604020202020204" pitchFamily="34" charset="0"/>
              </a:rPr>
              <a:t>When a DL non-SDT data is coming, the gNB-CU-UP shall send R17 DL DATA NOTIFICATION message, with legacy IE (i.e., excluding R18 MT-SDT Information IE, not introducing a new IE). The behavior shall be clarfied in R17 stage 2 specification. </a:t>
            </a:r>
            <a:endParaRPr lang="en-US" altLang="zh-CN" sz="1400" noProof="1">
              <a:ea typeface="宋体" panose="02010600030101010101" pitchFamily="2" charset="-122"/>
              <a:cs typeface="Arial" panose="020B0604020202020204" pitchFamily="34" charset="0"/>
            </a:endParaRPr>
          </a:p>
          <a:p>
            <a:pPr marL="87630" indent="-87630">
              <a:lnSpc>
                <a:spcPct val="93000"/>
              </a:lnSpc>
              <a:spcBef>
                <a:spcPct val="15000"/>
              </a:spcBef>
              <a:spcAft>
                <a:spcPct val="15000"/>
              </a:spcAft>
              <a:buSzPct val="100000"/>
              <a:defRPr/>
            </a:pPr>
            <a:r>
              <a:rPr lang="en-US" altLang="zh-CN" sz="1400" noProof="1">
                <a:ea typeface="宋体" panose="02010600030101010101" pitchFamily="2" charset="-122"/>
                <a:cs typeface="Arial" panose="020B0604020202020204" pitchFamily="34" charset="0"/>
              </a:rPr>
              <a:t>Agree to add “Corresponding to the SDAP SDU size of the received DL data” in Semantics Description of 9.3.1.xxx MT-SDT Information. </a:t>
            </a:r>
            <a:endParaRPr lang="en-US" altLang="zh-CN" sz="1400" noProof="1">
              <a:ea typeface="宋体" panose="02010600030101010101" pitchFamily="2" charset="-122"/>
              <a:cs typeface="Arial" panose="020B0604020202020204" pitchFamily="34" charset="0"/>
            </a:endParaRPr>
          </a:p>
          <a:p>
            <a:pPr marL="87630" indent="-87630">
              <a:lnSpc>
                <a:spcPct val="93000"/>
              </a:lnSpc>
              <a:spcBef>
                <a:spcPct val="15000"/>
              </a:spcBef>
              <a:spcAft>
                <a:spcPct val="15000"/>
              </a:spcAft>
              <a:buSzPct val="100000"/>
              <a:defRPr/>
            </a:pPr>
            <a:endParaRPr lang="en-US" altLang="zh-CN" sz="1400" noProof="1">
              <a:ea typeface="宋体" panose="02010600030101010101" pitchFamily="2" charset="-122"/>
              <a:cs typeface="Arial" panose="020B0604020202020204" pitchFamily="34" charset="0"/>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Next steps</a:t>
            </a:r>
            <a:endParaRPr lang="en-GB" altLang="zh-CN" sz="1400" b="1" u="sng" dirty="0"/>
          </a:p>
          <a:p>
            <a:pPr marL="0" indent="0">
              <a:lnSpc>
                <a:spcPct val="93000"/>
              </a:lnSpc>
              <a:spcBef>
                <a:spcPct val="15000"/>
              </a:spcBef>
              <a:spcAft>
                <a:spcPct val="15000"/>
              </a:spcAft>
            </a:pPr>
            <a:r>
              <a:rPr lang="en-US" altLang="zh-CN" sz="1400" dirty="0">
                <a:solidFill>
                  <a:srgbClr val="FF0000"/>
                </a:solidFill>
              </a:rPr>
              <a:t>The R18 NR MT-SDT WI is completed in RAN3.</a:t>
            </a:r>
            <a:endParaRPr lang="en-GB" altLang="zh-CN" sz="1600" noProof="1">
              <a:solidFill>
                <a:srgbClr val="FF0000"/>
              </a:solidFill>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Redcap Enhancement WI</a:t>
            </a:r>
            <a:endParaRPr lang="en-US" altLang="en-US" sz="3600" dirty="0"/>
          </a:p>
        </p:txBody>
      </p:sp>
      <p:sp>
        <p:nvSpPr>
          <p:cNvPr id="41987" name="Content Placeholder 2"/>
          <p:cNvSpPr>
            <a:spLocks noGrp="1"/>
          </p:cNvSpPr>
          <p:nvPr>
            <p:ph idx="1"/>
          </p:nvPr>
        </p:nvSpPr>
        <p:spPr>
          <a:xfrm>
            <a:off x="373380" y="830580"/>
            <a:ext cx="8388350" cy="539178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Topic#1 : MT-communication Handling</a:t>
            </a:r>
            <a:endParaRPr lang="en-US" altLang="zh-CN" sz="1600" dirty="0">
              <a:cs typeface="Arial" panose="020B0604020202020204" pitchFamily="34" charset="0"/>
              <a:sym typeface="+mn-ea"/>
            </a:endParaRPr>
          </a:p>
          <a:p>
            <a:pPr lvl="1"/>
            <a:r>
              <a:rPr lang="en-GB" altLang="zh-CN" sz="1200" dirty="0">
                <a:cs typeface="Arial" panose="020B0604020202020204" pitchFamily="34" charset="0"/>
              </a:rPr>
              <a:t>Introduce a new IE NR Paging Long </a:t>
            </a:r>
            <a:r>
              <a:rPr lang="en-GB" altLang="zh-CN" sz="1200" dirty="0" err="1">
                <a:cs typeface="Arial" panose="020B0604020202020204" pitchFamily="34" charset="0"/>
              </a:rPr>
              <a:t>eDRX</a:t>
            </a:r>
            <a:r>
              <a:rPr lang="en-GB" altLang="zh-CN" sz="1200" dirty="0">
                <a:cs typeface="Arial" panose="020B0604020202020204" pitchFamily="34" charset="0"/>
              </a:rPr>
              <a:t> Information for RRC INACTIVE IE including two mandatory present IEs</a:t>
            </a:r>
            <a:endParaRPr lang="zh-CN" altLang="zh-CN" sz="1200" dirty="0">
              <a:cs typeface="Arial" panose="020B0604020202020204" pitchFamily="34" charset="0"/>
            </a:endParaRPr>
          </a:p>
          <a:p>
            <a:pPr lvl="1"/>
            <a:r>
              <a:rPr lang="en-GB" altLang="zh-CN" sz="1200" dirty="0">
                <a:cs typeface="Arial" panose="020B0604020202020204" pitchFamily="34" charset="0"/>
              </a:rPr>
              <a:t>Rename into UE Reachability Indication IE the </a:t>
            </a:r>
            <a:r>
              <a:rPr lang="en-GB" altLang="zh-CN" sz="1200" dirty="0" err="1">
                <a:cs typeface="Arial" panose="020B0604020202020204" pitchFamily="34" charset="0"/>
              </a:rPr>
              <a:t>HLCom</a:t>
            </a:r>
            <a:r>
              <a:rPr lang="en-GB" altLang="zh-CN" sz="1200" dirty="0">
                <a:cs typeface="Arial" panose="020B0604020202020204" pitchFamily="34" charset="0"/>
              </a:rPr>
              <a:t> Deactivate IE, keep same encoding</a:t>
            </a:r>
            <a:endParaRPr lang="zh-CN" altLang="zh-CN" sz="1200" dirty="0">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Topic#2 : DL Data Notification</a:t>
            </a:r>
            <a:endParaRPr lang="en-US" altLang="zh-CN" sz="1600" dirty="0">
              <a:cs typeface="Arial" panose="020B0604020202020204" pitchFamily="34" charset="0"/>
              <a:sym typeface="+mn-ea"/>
            </a:endParaRPr>
          </a:p>
          <a:p>
            <a:pPr lvl="1"/>
            <a:r>
              <a:rPr lang="en-GB" altLang="zh-CN" sz="1200" dirty="0">
                <a:cs typeface="Arial" panose="020B0604020202020204" pitchFamily="34" charset="0"/>
              </a:rPr>
              <a:t>Agree renaming of procedure to </a:t>
            </a:r>
            <a:r>
              <a:rPr lang="zh-CN" altLang="zh-CN" sz="1200" dirty="0">
                <a:cs typeface="Arial" panose="020B0604020202020204" pitchFamily="34" charset="0"/>
              </a:rPr>
              <a:t>“</a:t>
            </a:r>
            <a:r>
              <a:rPr lang="en-GB" altLang="zh-CN" sz="1200" dirty="0">
                <a:cs typeface="Arial" panose="020B0604020202020204" pitchFamily="34" charset="0"/>
              </a:rPr>
              <a:t>RAN Paging Request</a:t>
            </a:r>
            <a:r>
              <a:rPr lang="zh-CN" altLang="zh-CN" sz="1200" dirty="0">
                <a:cs typeface="Arial" panose="020B0604020202020204" pitchFamily="34" charset="0"/>
              </a:rPr>
              <a:t>”</a:t>
            </a:r>
            <a:endParaRPr lang="zh-CN" altLang="zh-CN" sz="1200" dirty="0">
              <a:cs typeface="Arial" panose="020B0604020202020204" pitchFamily="34" charset="0"/>
            </a:endParaRPr>
          </a:p>
          <a:p>
            <a:pPr lvl="1"/>
            <a:r>
              <a:rPr lang="en-GB" altLang="zh-CN" sz="1200" dirty="0">
                <a:cs typeface="Arial" panose="020B0604020202020204" pitchFamily="34" charset="0"/>
              </a:rPr>
              <a:t>Introduce an explicit indication DL </a:t>
            </a:r>
            <a:r>
              <a:rPr lang="en-GB" altLang="zh-CN" sz="1200" dirty="0" err="1">
                <a:cs typeface="Arial" panose="020B0604020202020204" pitchFamily="34" charset="0"/>
              </a:rPr>
              <a:t>Signaling</a:t>
            </a:r>
            <a:r>
              <a:rPr lang="en-GB" altLang="zh-CN" sz="1200" dirty="0">
                <a:cs typeface="Arial" panose="020B0604020202020204" pitchFamily="34" charset="0"/>
              </a:rPr>
              <a:t> IE ENUMERATED (true,…) to differentiate DL </a:t>
            </a:r>
            <a:r>
              <a:rPr lang="en-GB" altLang="zh-CN" sz="1200" dirty="0" err="1">
                <a:cs typeface="Arial" panose="020B0604020202020204" pitchFamily="34" charset="0"/>
              </a:rPr>
              <a:t>signaling</a:t>
            </a:r>
            <a:r>
              <a:rPr lang="en-GB" altLang="zh-CN" sz="1200" dirty="0">
                <a:cs typeface="Arial" panose="020B0604020202020204" pitchFamily="34" charset="0"/>
              </a:rPr>
              <a:t> and DL data in the DL DATA NOTIFICATION message.</a:t>
            </a:r>
            <a:endParaRPr lang="zh-CN" altLang="zh-CN" sz="1200" dirty="0">
              <a:cs typeface="Arial" panose="020B0604020202020204" pitchFamily="34" charset="0"/>
            </a:endParaRPr>
          </a:p>
          <a:p>
            <a:pPr marL="87630" indent="-87630">
              <a:lnSpc>
                <a:spcPct val="93000"/>
              </a:lnSpc>
              <a:spcBef>
                <a:spcPct val="15000"/>
              </a:spcBef>
              <a:spcAft>
                <a:spcPct val="15000"/>
              </a:spcAft>
              <a:buSzPct val="100000"/>
              <a:defRPr/>
            </a:pPr>
            <a:r>
              <a:rPr lang="en-US" altLang="zh-CN" sz="1600" dirty="0">
                <a:cs typeface="Arial" panose="020B0604020202020204" pitchFamily="34" charset="0"/>
              </a:rPr>
              <a:t>Topic#3: Signaling of RRC Inactive long </a:t>
            </a:r>
            <a:r>
              <a:rPr lang="en-US" altLang="zh-CN" sz="1600" dirty="0" err="1">
                <a:cs typeface="Arial" panose="020B0604020202020204" pitchFamily="34" charset="0"/>
              </a:rPr>
              <a:t>eDRX</a:t>
            </a:r>
            <a:r>
              <a:rPr lang="en-US" altLang="zh-CN" sz="1600" dirty="0">
                <a:cs typeface="Arial" panose="020B0604020202020204" pitchFamily="34" charset="0"/>
              </a:rPr>
              <a:t> over </a:t>
            </a:r>
            <a:r>
              <a:rPr lang="en-US" altLang="zh-CN" sz="1600" dirty="0" err="1">
                <a:cs typeface="Arial" panose="020B0604020202020204" pitchFamily="34" charset="0"/>
              </a:rPr>
              <a:t>XnAP</a:t>
            </a:r>
            <a:r>
              <a:rPr lang="en-US" altLang="zh-CN" sz="1600" dirty="0">
                <a:cs typeface="Arial" panose="020B0604020202020204" pitchFamily="34" charset="0"/>
              </a:rPr>
              <a:t> and F1AP</a:t>
            </a:r>
            <a:endParaRPr lang="en-US" altLang="zh-CN" sz="1600" dirty="0">
              <a:cs typeface="Arial" panose="020B0604020202020204" pitchFamily="34" charset="0"/>
            </a:endParaRPr>
          </a:p>
          <a:p>
            <a:pPr lvl="1"/>
            <a:r>
              <a:rPr lang="en-GB" altLang="zh-CN" sz="1200" dirty="0">
                <a:cs typeface="Arial" panose="020B0604020202020204" pitchFamily="34" charset="0"/>
              </a:rPr>
              <a:t>Keep the existing NR Paging </a:t>
            </a:r>
            <a:r>
              <a:rPr lang="en-GB" altLang="zh-CN" sz="1200" dirty="0" err="1">
                <a:cs typeface="Arial" panose="020B0604020202020204" pitchFamily="34" charset="0"/>
              </a:rPr>
              <a:t>eDRX</a:t>
            </a:r>
            <a:r>
              <a:rPr lang="en-GB" altLang="zh-CN" sz="1200" dirty="0">
                <a:cs typeface="Arial" panose="020B0604020202020204" pitchFamily="34" charset="0"/>
              </a:rPr>
              <a:t> Information for RRC INACTIVE IE as it is, remove added changes in the BL CR.</a:t>
            </a:r>
            <a:endParaRPr lang="zh-CN" altLang="zh-CN" sz="1200" dirty="0">
              <a:cs typeface="Arial" panose="020B0604020202020204" pitchFamily="34" charset="0"/>
            </a:endParaRPr>
          </a:p>
          <a:p>
            <a:pPr lvl="1"/>
            <a:r>
              <a:rPr lang="en-US" altLang="zh-CN" sz="1200" dirty="0">
                <a:cs typeface="Arial" panose="020B0604020202020204" pitchFamily="34" charset="0"/>
              </a:rPr>
              <a:t>Define new NR Paging long </a:t>
            </a:r>
            <a:r>
              <a:rPr lang="en-US" altLang="zh-CN" sz="1200" dirty="0" err="1">
                <a:cs typeface="Arial" panose="020B0604020202020204" pitchFamily="34" charset="0"/>
              </a:rPr>
              <a:t>eDRX</a:t>
            </a:r>
            <a:r>
              <a:rPr lang="en-US" altLang="zh-CN" sz="1200" dirty="0">
                <a:cs typeface="Arial" panose="020B0604020202020204" pitchFamily="34" charset="0"/>
              </a:rPr>
              <a:t> Information for RRC INACTIVE IE</a:t>
            </a:r>
            <a:endParaRPr lang="en-US" altLang="zh-CN" sz="1200" dirty="0">
              <a:cs typeface="Arial" panose="020B0604020202020204" pitchFamily="34" charset="0"/>
            </a:endParaRPr>
          </a:p>
          <a:p>
            <a:pPr lvl="1"/>
            <a:r>
              <a:rPr lang="en-US" altLang="zh-CN" sz="1200" dirty="0">
                <a:cs typeface="Arial" panose="020B0604020202020204" pitchFamily="34" charset="0"/>
              </a:rPr>
              <a:t>WA: the Rel-18 long eDRX info is signalled to DU</a:t>
            </a:r>
            <a:endParaRPr lang="zh-CN" altLang="zh-CN" sz="1200" dirty="0"/>
          </a:p>
          <a:p>
            <a:pPr marL="87630" indent="-87630">
              <a:lnSpc>
                <a:spcPct val="93000"/>
              </a:lnSpc>
              <a:spcBef>
                <a:spcPct val="15000"/>
              </a:spcBef>
              <a:spcAft>
                <a:spcPct val="15000"/>
              </a:spcAft>
              <a:buSzPct val="100000"/>
              <a:defRPr/>
            </a:pPr>
            <a:r>
              <a:rPr lang="en-US" altLang="zh-CN" sz="1600" dirty="0">
                <a:cs typeface="Arial" panose="020B0604020202020204" pitchFamily="34" charset="0"/>
              </a:rPr>
              <a:t>Topic#4: NR </a:t>
            </a:r>
            <a:r>
              <a:rPr lang="en-US" altLang="zh-CN" sz="1600" dirty="0" err="1">
                <a:cs typeface="Arial" panose="020B0604020202020204" pitchFamily="34" charset="0"/>
              </a:rPr>
              <a:t>eRedCap</a:t>
            </a:r>
            <a:r>
              <a:rPr lang="en-US" altLang="zh-CN" sz="1600" dirty="0">
                <a:cs typeface="Arial" panose="020B0604020202020204" pitchFamily="34" charset="0"/>
              </a:rPr>
              <a:t> Indication </a:t>
            </a:r>
            <a:endParaRPr lang="zh-CN" altLang="zh-CN" sz="1600" dirty="0">
              <a:cs typeface="Arial" panose="020B0604020202020204" pitchFamily="34" charset="0"/>
            </a:endParaRPr>
          </a:p>
          <a:p>
            <a:pPr lvl="1"/>
            <a:r>
              <a:rPr lang="en-GB" altLang="zh-CN" sz="1200" dirty="0"/>
              <a:t>Introduce a new </a:t>
            </a:r>
            <a:r>
              <a:rPr lang="en-GB" altLang="zh-CN" sz="1200" dirty="0" err="1"/>
              <a:t>eRedCap</a:t>
            </a:r>
            <a:r>
              <a:rPr lang="en-GB" altLang="zh-CN" sz="1200" dirty="0"/>
              <a:t> Broadcast Information IE in </a:t>
            </a:r>
            <a:r>
              <a:rPr lang="en-GB" altLang="zh-CN" sz="1200" dirty="0" err="1"/>
              <a:t>XnAP</a:t>
            </a:r>
            <a:r>
              <a:rPr lang="en-GB" altLang="zh-CN" sz="1200" dirty="0"/>
              <a:t> and F1AP Served Cell Information NR IE</a:t>
            </a:r>
            <a:endParaRPr lang="zh-CN" altLang="zh-CN" sz="1200" dirty="0"/>
          </a:p>
          <a:p>
            <a:pPr lvl="1"/>
            <a:r>
              <a:rPr lang="en-GB" altLang="zh-CN" sz="1200" dirty="0"/>
              <a:t>FFS how to indicate HD-FDD allowed-bit indication for Rel-18 </a:t>
            </a:r>
            <a:r>
              <a:rPr lang="en-GB" altLang="zh-CN" sz="1200" dirty="0" err="1"/>
              <a:t>eRedCap</a:t>
            </a:r>
            <a:r>
              <a:rPr lang="en-GB" altLang="zh-CN" sz="1200" dirty="0"/>
              <a:t> UE</a:t>
            </a:r>
            <a:endParaRPr lang="zh-CN" altLang="zh-CN" sz="1200" dirty="0"/>
          </a:p>
          <a:p>
            <a:pPr lvl="1"/>
            <a:r>
              <a:rPr lang="en-GB" altLang="zh-CN" sz="1200" dirty="0"/>
              <a:t>For F1AP, introduce NR </a:t>
            </a:r>
            <a:r>
              <a:rPr lang="en-GB" altLang="zh-CN" sz="1200" dirty="0" err="1"/>
              <a:t>eRedCap</a:t>
            </a:r>
            <a:r>
              <a:rPr lang="en-GB" altLang="zh-CN" sz="1200" dirty="0"/>
              <a:t> UE indication IE to the F1AP: INITIAL UL RRC MESSAGE TRANSFER message for the early identification(s).</a:t>
            </a:r>
            <a:endParaRPr lang="zh-CN" altLang="zh-CN" sz="1200" dirty="0"/>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Further work might be depended on SA2 reply and RAN2 progress.</a:t>
            </a:r>
            <a:endParaRPr lang="en-US" altLang="zh-CN" sz="1600" noProof="1"/>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800" b="1" u="sng" dirty="0"/>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Continue to work on stage2 and stage3.</a:t>
            </a: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Positioning WI</a:t>
            </a:r>
            <a:endParaRPr lang="en-US" altLang="en-US" sz="3600" dirty="0"/>
          </a:p>
        </p:txBody>
      </p:sp>
      <p:sp>
        <p:nvSpPr>
          <p:cNvPr id="37891" name="Content Placeholder 2"/>
          <p:cNvSpPr>
            <a:spLocks noGrp="1"/>
          </p:cNvSpPr>
          <p:nvPr>
            <p:ph idx="1"/>
          </p:nvPr>
        </p:nvSpPr>
        <p:spPr>
          <a:xfrm>
            <a:off x="346075" y="881380"/>
            <a:ext cx="8451850" cy="325818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GB" sz="1400" noProof="1">
                <a:ea typeface="宋体" panose="02010600030101010101" pitchFamily="2" charset="-122"/>
                <a:cs typeface="Arial" panose="020B0604020202020204" pitchFamily="34" charset="0"/>
              </a:rPr>
              <a:t>WA: LMF provides the validity area as a list of cells, and SRS recommendation to the serving gNB. The serving gNB replies with a single SRS configuration (as in legacy positioning information exchange procedure).</a:t>
            </a:r>
            <a:endParaRPr lang="en-GB" sz="1400" noProof="1">
              <a:ea typeface="宋体" panose="02010600030101010101" pitchFamily="2" charset="-122"/>
              <a:cs typeface="Arial" panose="020B0604020202020204" pitchFamily="34" charset="0"/>
            </a:endParaRPr>
          </a:p>
          <a:p>
            <a:pPr marL="87630" indent="-87630">
              <a:lnSpc>
                <a:spcPct val="93000"/>
              </a:lnSpc>
              <a:spcBef>
                <a:spcPct val="15000"/>
              </a:spcBef>
              <a:spcAft>
                <a:spcPct val="15000"/>
              </a:spcAft>
              <a:buSzPct val="100000"/>
              <a:defRPr/>
            </a:pPr>
            <a:r>
              <a:rPr lang="en-US" altLang="en-GB" sz="1400" noProof="1">
                <a:ea typeface="宋体" panose="02010600030101010101" pitchFamily="2" charset="-122"/>
                <a:cs typeface="Arial" panose="020B0604020202020204" pitchFamily="34" charset="0"/>
              </a:rPr>
              <a:t>Initial normative work to support additional reporting granularity, carrier phase positioning, SRS bandwidth aggregation.</a:t>
            </a:r>
            <a:endParaRPr lang="en-US" altLang="en-GB" sz="1400" noProof="1">
              <a:ea typeface="宋体" panose="02010600030101010101" pitchFamily="2" charset="-122"/>
              <a:cs typeface="Arial" panose="020B0604020202020204" pitchFamily="34" charset="0"/>
            </a:endParaRPr>
          </a:p>
          <a:p>
            <a:pPr marL="87630" indent="-87630">
              <a:lnSpc>
                <a:spcPct val="93000"/>
              </a:lnSpc>
              <a:spcBef>
                <a:spcPct val="15000"/>
              </a:spcBef>
              <a:spcAft>
                <a:spcPct val="15000"/>
              </a:spcAft>
              <a:buSzPct val="100000"/>
              <a:defRPr/>
            </a:pPr>
            <a:endParaRPr lang="en-US" altLang="en-GB" sz="1400" noProof="1">
              <a:ea typeface="宋体" panose="02010600030101010101" pitchFamily="2" charset="-122"/>
              <a:cs typeface="Arial" panose="020B0604020202020204" pitchFamily="34" charset="0"/>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GB" altLang="zh-CN" sz="1400" b="1" u="sng" noProof="1">
              <a:cs typeface="Arial" panose="020B0604020202020204" pitchFamily="34" charset="0"/>
            </a:endParaRPr>
          </a:p>
          <a:p>
            <a:pPr marL="87630" lvl="0" indent="-87630" algn="l">
              <a:lnSpc>
                <a:spcPct val="93000"/>
              </a:lnSpc>
              <a:spcBef>
                <a:spcPct val="15000"/>
              </a:spcBef>
              <a:spcAft>
                <a:spcPct val="15000"/>
              </a:spcAft>
              <a:buSzTx/>
              <a:buFontTx/>
              <a:buBlip>
                <a:blip r:embed="rId1"/>
              </a:buBlip>
              <a:defRPr/>
            </a:pPr>
            <a:r>
              <a:rPr lang="en-GB" sz="1400">
                <a:ea typeface="宋体" panose="02010600030101010101" pitchFamily="2" charset="-122"/>
                <a:cs typeface="Arial" panose="020B0604020202020204" pitchFamily="34" charset="0"/>
                <a:sym typeface="+mn-ea"/>
              </a:rPr>
              <a:t>Wait for RAN1/RAN2 further progress</a:t>
            </a:r>
            <a:endParaRPr lang="en-GB" sz="140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GB" sz="14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400" b="1" u="sng" dirty="0">
                <a:cs typeface="Arial" panose="020B0604020202020204" pitchFamily="34" charset="0"/>
                <a:sym typeface="+mn-ea"/>
              </a:rPr>
              <a:t>Next steps</a:t>
            </a:r>
            <a:endParaRPr lang="en-GB" altLang="zh-CN" sz="1400" b="1" u="sng" dirty="0"/>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Further discuss the signaling flow of LHPAP.</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Continue to finalize the normative work based on RAN1/RAN2 progress.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en-GB" sz="1400" noProof="1">
              <a:ea typeface="宋体" panose="02010600030101010101" pitchFamily="2" charset="-122"/>
              <a:cs typeface="Arial" panose="020B0604020202020204" pitchFamily="34" charset="0"/>
            </a:endParaRPr>
          </a:p>
          <a:p>
            <a:pPr marL="87630" indent="-87630">
              <a:lnSpc>
                <a:spcPct val="93000"/>
              </a:lnSpc>
              <a:spcBef>
                <a:spcPct val="15000"/>
              </a:spcBef>
              <a:spcAft>
                <a:spcPct val="15000"/>
              </a:spcAft>
              <a:buSzPct val="100000"/>
              <a:defRPr/>
            </a:pPr>
            <a:endParaRPr lang="en-US" altLang="en-GB" sz="1400" noProof="1">
              <a:ea typeface="宋体" panose="02010600030101010101" pitchFamily="2" charset="-122"/>
              <a:cs typeface="Arial" panose="020B0604020202020204" pitchFamily="34" charset="0"/>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Network ES WI</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400">
                <a:ln>
                  <a:noFill/>
                </a:ln>
                <a:solidFill>
                  <a:schemeClr val="tx1"/>
                </a:solidFill>
                <a:effectLst/>
                <a:uLnTx/>
                <a:uFillTx/>
                <a:ea typeface="+mn-ea"/>
                <a:sym typeface="+mn-ea"/>
              </a:rPr>
              <a:t>Introduce a new cause value “SSB not Available” in XnAP and F1AP to indicate that none of the requested SSB beam(s) can be successfully activated.</a:t>
            </a:r>
            <a:endParaRPr lang="en-US" altLang="zh-CN" sz="1400">
              <a:ln>
                <a:noFill/>
              </a:ln>
              <a:solidFill>
                <a:schemeClr val="tx1"/>
              </a:solidFill>
              <a:effectLst/>
              <a:uLnTx/>
              <a:uFillTx/>
              <a:ea typeface="+mn-ea"/>
              <a:sym typeface="+mn-ea"/>
            </a:endParaRPr>
          </a:p>
          <a:p>
            <a:pPr marL="87630" indent="-87630">
              <a:lnSpc>
                <a:spcPct val="93000"/>
              </a:lnSpc>
              <a:spcBef>
                <a:spcPct val="15000"/>
              </a:spcBef>
              <a:spcAft>
                <a:spcPct val="15000"/>
              </a:spcAft>
              <a:buSzPct val="100000"/>
              <a:defRPr/>
            </a:pPr>
            <a:r>
              <a:rPr lang="en-US" altLang="zh-CN" sz="1400">
                <a:ln>
                  <a:noFill/>
                </a:ln>
                <a:solidFill>
                  <a:schemeClr val="tx1"/>
                </a:solidFill>
                <a:effectLst/>
                <a:uLnTx/>
                <a:uFillTx/>
                <a:ea typeface="+mn-ea"/>
                <a:sym typeface="+mn-ea"/>
              </a:rPr>
              <a:t>Maximum SSB areas is 64</a:t>
            </a:r>
            <a:endParaRPr lang="en-US" altLang="zh-CN" sz="1400">
              <a:ln>
                <a:noFill/>
              </a:ln>
              <a:solidFill>
                <a:schemeClr val="tx1"/>
              </a:solidFill>
              <a:effectLst/>
              <a:uLnTx/>
              <a:uFillTx/>
              <a:ea typeface="+mn-ea"/>
              <a:sym typeface="+mn-ea"/>
            </a:endParaRPr>
          </a:p>
          <a:p>
            <a:pPr marL="87630" indent="-87630">
              <a:lnSpc>
                <a:spcPct val="93000"/>
              </a:lnSpc>
              <a:spcBef>
                <a:spcPct val="15000"/>
              </a:spcBef>
              <a:spcAft>
                <a:spcPct val="15000"/>
              </a:spcAft>
              <a:buSzPct val="100000"/>
              <a:defRPr/>
            </a:pPr>
            <a:r>
              <a:rPr lang="en-US" altLang="zh-CN" sz="1400">
                <a:ln>
                  <a:noFill/>
                </a:ln>
                <a:solidFill>
                  <a:schemeClr val="tx1"/>
                </a:solidFill>
                <a:effectLst/>
                <a:uLnTx/>
                <a:uFillTx/>
                <a:ea typeface="+mn-ea"/>
                <a:sym typeface="+mn-ea"/>
              </a:rPr>
              <a:t>In F1AP BLCR, keep the criticality “reject” for the SSBs within the cell to be Activated List IE included in the GNB-CU CONFIGURATION UPDATE message, and remove the FFS. </a:t>
            </a:r>
            <a:endParaRPr lang="en-US" altLang="zh-CN" sz="1400">
              <a:ln>
                <a:noFill/>
              </a:ln>
              <a:solidFill>
                <a:schemeClr val="tx1"/>
              </a:solidFill>
              <a:effectLst/>
              <a:uLnTx/>
              <a:uFillTx/>
              <a:ea typeface="+mn-ea"/>
              <a:sym typeface="+mn-ea"/>
            </a:endParaRPr>
          </a:p>
          <a:p>
            <a:pPr marL="87630" indent="-87630">
              <a:lnSpc>
                <a:spcPct val="93000"/>
              </a:lnSpc>
              <a:spcBef>
                <a:spcPct val="15000"/>
              </a:spcBef>
              <a:spcAft>
                <a:spcPct val="15000"/>
              </a:spcAft>
              <a:buSzPct val="100000"/>
              <a:defRPr/>
            </a:pPr>
            <a:r>
              <a:rPr lang="en-US" altLang="zh-CN" sz="1400">
                <a:ln>
                  <a:noFill/>
                </a:ln>
                <a:solidFill>
                  <a:schemeClr val="tx1"/>
                </a:solidFill>
                <a:effectLst/>
                <a:uLnTx/>
                <a:uFillTx/>
                <a:ea typeface="+mn-ea"/>
                <a:sym typeface="+mn-ea"/>
              </a:rPr>
              <a:t>Take the texts in the SoD as baseline, and send the draft reply LS to SA2 in Oct. meeting when we receive RAN2 reply LS.</a:t>
            </a:r>
            <a:endParaRPr lang="en-US" altLang="zh-CN" sz="1400">
              <a:ln>
                <a:noFill/>
              </a:ln>
              <a:solidFill>
                <a:schemeClr val="tx1"/>
              </a:solidFill>
              <a:effectLst/>
              <a:uLnTx/>
              <a:uFillTx/>
              <a:ea typeface="+mn-ea"/>
              <a:sym typeface="+mn-ea"/>
            </a:endParaRPr>
          </a:p>
          <a:p>
            <a:pPr marL="87630" indent="-87630">
              <a:lnSpc>
                <a:spcPct val="93000"/>
              </a:lnSpc>
              <a:spcBef>
                <a:spcPct val="15000"/>
              </a:spcBef>
              <a:spcAft>
                <a:spcPct val="15000"/>
              </a:spcAft>
              <a:buSzPct val="100000"/>
              <a:defRPr/>
            </a:pPr>
            <a:r>
              <a:rPr lang="en-US" altLang="zh-CN" sz="1400">
                <a:ln>
                  <a:noFill/>
                </a:ln>
                <a:solidFill>
                  <a:schemeClr val="tx1"/>
                </a:solidFill>
                <a:effectLst/>
                <a:uLnTx/>
                <a:uFillTx/>
                <a:ea typeface="+mn-ea"/>
                <a:sym typeface="+mn-ea"/>
              </a:rPr>
              <a:t>Working assumption: To support CN paging enhancement, the recommended SSB list for Paging could be transferred in the NGAP UE context release complete message, and sent back in the NGAP Paging message in the transparent container  </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chemeClr val="tx1"/>
                </a:solidFill>
                <a:effectLst/>
                <a:uLnTx/>
                <a:uFillTx/>
                <a:ea typeface="+mn-ea"/>
                <a:sym typeface="+mn-ea"/>
              </a:rPr>
              <a:t>WA: Support the exchange of the Cell DTX/DRX configuration over Xn. </a:t>
            </a:r>
            <a:endParaRPr lang="en-US" altLang="zh-CN" sz="1400">
              <a:ln>
                <a:noFill/>
              </a:ln>
              <a:solidFill>
                <a:srgbClr val="00B050"/>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lvl="0" algn="l" defTabSz="914400" rtl="0" eaLnBrk="0" fontAlgn="base" latinLnBrk="0" hangingPunct="0">
              <a:lnSpc>
                <a:spcPct val="93000"/>
              </a:lnSpc>
              <a:spcBef>
                <a:spcPct val="15000"/>
              </a:spcBef>
              <a:spcAft>
                <a:spcPct val="15000"/>
              </a:spcAft>
              <a:buClr>
                <a:srgbClr val="C00000"/>
              </a:buClr>
              <a:buSzTx/>
              <a:buFontTx/>
              <a:buNone/>
            </a:pPr>
            <a:r>
              <a:rPr kumimoji="1" lang="en-GB" altLang="zh-CN" sz="1400" b="1" u="sng" kern="1200" dirty="0">
                <a:sym typeface="+mn-ea"/>
              </a:rPr>
              <a:t>Impacts and dependencies on other WGs</a:t>
            </a:r>
            <a:endParaRPr lang="en-GB" altLang="zh-CN" sz="1400" b="1" u="sng" noProof="1"/>
          </a:p>
          <a:p>
            <a:pPr marL="87630" lvl="0" indent="-87630" algn="l" defTabSz="914400" rtl="0" eaLnBrk="0" fontAlgn="base" latinLnBrk="0" hangingPunct="0">
              <a:lnSpc>
                <a:spcPct val="93000"/>
              </a:lnSpc>
              <a:spcBef>
                <a:spcPct val="15000"/>
              </a:spcBef>
              <a:spcAft>
                <a:spcPct val="15000"/>
              </a:spcAft>
              <a:buClr>
                <a:srgbClr val="C00000"/>
              </a:buClr>
              <a:buSzPct val="100000"/>
              <a:buBlip>
                <a:blip r:embed="rId1"/>
              </a:buBlip>
              <a:defRPr/>
            </a:pPr>
            <a:r>
              <a:rPr lang="en-US" altLang="zh-CN" sz="1400">
                <a:ln>
                  <a:noFill/>
                </a:ln>
                <a:effectLst/>
                <a:uLnTx/>
                <a:uFillTx/>
                <a:ea typeface="+mn-ea"/>
                <a:sym typeface="+mn-ea"/>
              </a:rPr>
              <a:t>Further work on cell DTX/DRX depends on RAN2 progress.</a:t>
            </a:r>
            <a:endParaRPr lang="en-US" altLang="zh-CN" sz="1400">
              <a:ln>
                <a:noFill/>
              </a:ln>
              <a:effectLst/>
              <a:uLnTx/>
              <a:uFillTx/>
              <a:ea typeface="+mn-ea"/>
              <a:sym typeface="+mn-ea"/>
            </a:endParaRPr>
          </a:p>
          <a:p>
            <a:pPr marL="87630" lvl="0" indent="-87630" algn="l" defTabSz="914400" rtl="0" eaLnBrk="0" fontAlgn="base" latinLnBrk="0" hangingPunct="0">
              <a:lnSpc>
                <a:spcPct val="93000"/>
              </a:lnSpc>
              <a:spcBef>
                <a:spcPct val="15000"/>
              </a:spcBef>
              <a:spcAft>
                <a:spcPct val="15000"/>
              </a:spcAft>
              <a:buClr>
                <a:srgbClr val="C00000"/>
              </a:buClr>
              <a:buSzPct val="100000"/>
              <a:buBlip>
                <a:blip r:embed="rId1"/>
              </a:buBlip>
              <a:defRPr/>
            </a:pPr>
            <a:r>
              <a:rPr lang="en-US" altLang="zh-CN" sz="1400">
                <a:ln>
                  <a:noFill/>
                </a:ln>
                <a:effectLst/>
                <a:uLnTx/>
                <a:uFillTx/>
                <a:ea typeface="+mn-ea"/>
                <a:sym typeface="+mn-ea"/>
              </a:rPr>
              <a:t>Support on CN paging enhancement depends on RAN2 reply.</a:t>
            </a:r>
            <a:endParaRPr lang="en-US" altLang="zh-CN" sz="1400">
              <a:ln>
                <a:noFill/>
              </a:ln>
              <a:effectLst/>
              <a:uLnTx/>
              <a:uFillTx/>
              <a:ea typeface="+mn-ea"/>
              <a:sym typeface="+mn-ea"/>
            </a:endParaRPr>
          </a:p>
          <a:p>
            <a:pPr marL="0" lvl="0" indent="0" algn="l" defTabSz="914400" rtl="0" eaLnBrk="0" fontAlgn="base" latinLnBrk="0" hangingPunct="0">
              <a:lnSpc>
                <a:spcPct val="93000"/>
              </a:lnSpc>
              <a:spcBef>
                <a:spcPct val="15000"/>
              </a:spcBef>
              <a:spcAft>
                <a:spcPct val="15000"/>
              </a:spcAft>
              <a:buClr>
                <a:srgbClr val="C00000"/>
              </a:buClr>
              <a:buSzPct val="100000"/>
              <a:buNone/>
              <a:defRPr/>
            </a:pPr>
            <a:endParaRPr lang="en-GB" sz="1400" b="1" u="sng" dirty="0">
              <a:cs typeface="Arial" panose="020B0604020202020204" pitchFamily="34" charset="0"/>
              <a:sym typeface="+mn-ea"/>
            </a:endParaRPr>
          </a:p>
          <a:p>
            <a:pPr marL="0" lvl="0" algn="l" defTabSz="914400" rtl="0" eaLnBrk="0" fontAlgn="base" latinLnBrk="0" hangingPunct="0">
              <a:lnSpc>
                <a:spcPct val="93000"/>
              </a:lnSpc>
              <a:spcBef>
                <a:spcPct val="15000"/>
              </a:spcBef>
              <a:spcAft>
                <a:spcPct val="15000"/>
              </a:spcAft>
              <a:buClr>
                <a:srgbClr val="C00000"/>
              </a:buClr>
              <a:buSzTx/>
              <a:buFontTx/>
              <a:buNone/>
            </a:pPr>
            <a:r>
              <a:rPr kumimoji="1" lang="en-GB" altLang="zh-CN" sz="1400" b="1" u="sng" kern="1200" dirty="0">
                <a:sym typeface="+mn-ea"/>
              </a:rPr>
              <a:t>Next steps</a:t>
            </a:r>
            <a:endParaRPr lang="en-GB" altLang="zh-CN" sz="1400" b="1" u="sng" dirty="0"/>
          </a:p>
          <a:p>
            <a:pPr marL="87630" lvl="0" indent="-87630" algn="l" defTabSz="914400" rtl="0" eaLnBrk="0" fontAlgn="base" latinLnBrk="0" hangingPunct="0">
              <a:lnSpc>
                <a:spcPct val="93000"/>
              </a:lnSpc>
              <a:spcBef>
                <a:spcPct val="15000"/>
              </a:spcBef>
              <a:spcAft>
                <a:spcPct val="15000"/>
              </a:spcAft>
              <a:buClr>
                <a:srgbClr val="C00000"/>
              </a:buClr>
              <a:buSzPct val="100000"/>
              <a:buBlip>
                <a:blip r:embed="rId1"/>
              </a:buBlip>
              <a:defRPr/>
            </a:pPr>
            <a:r>
              <a:rPr kumimoji="1" lang="en-US" altLang="zh-CN" sz="1400" kern="1200" dirty="0">
                <a:ea typeface="宋体" panose="02010600030101010101" pitchFamily="2" charset="-122"/>
                <a:cs typeface="Arial" panose="020B0604020202020204" pitchFamily="34" charset="0"/>
                <a:sym typeface="+mn-ea"/>
              </a:rPr>
              <a:t>Further discuss the sub-topics above and work on stage 2 /stage 3.</a:t>
            </a: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XR WI</a:t>
            </a:r>
            <a:endParaRPr lang="en-US" altLang="en-US" sz="3600" dirty="0"/>
          </a:p>
        </p:txBody>
      </p:sp>
      <p:sp>
        <p:nvSpPr>
          <p:cNvPr id="31747" name="Content Placeholder 2"/>
          <p:cNvSpPr>
            <a:spLocks noGrp="1"/>
          </p:cNvSpPr>
          <p:nvPr>
            <p:ph idx="1"/>
          </p:nvPr>
        </p:nvSpPr>
        <p:spPr>
          <a:xfrm>
            <a:off x="176530" y="838200"/>
            <a:ext cx="8568055" cy="5805805"/>
          </a:xfrm>
        </p:spPr>
        <p:txBody>
          <a:bodyPr vert="horz" wrap="square" lIns="91440" tIns="45720" rIns="91440" bIns="45720" numCol="1" anchor="t" anchorCtr="0" compatLnSpc="1"/>
          <a:lstStyle/>
          <a:p>
            <a:pPr marL="0" lvl="0" indent="0" algn="l" defTabSz="914400" rtl="0" eaLnBrk="0" fontAlgn="base" latinLnBrk="0" hangingPunct="0">
              <a:lnSpc>
                <a:spcPct val="93000"/>
              </a:lnSpc>
              <a:spcBef>
                <a:spcPct val="15000"/>
              </a:spcBef>
              <a:spcAft>
                <a:spcPct val="15000"/>
              </a:spcAft>
              <a:buClr>
                <a:srgbClr val="C00000"/>
              </a:buClr>
              <a:buNone/>
            </a:pPr>
            <a:r>
              <a:rPr kumimoji="1" lang="en-GB" altLang="zh-CN" sz="1400" b="1" u="sng" kern="1200" dirty="0">
                <a:sym typeface="+mn-ea"/>
              </a:rPr>
              <a:t>Progress in the last quarter</a:t>
            </a: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Add the PDU Set QoS Parameters in the QoS Flow Level QoS Parameters IE over NGAP, XnAP, F1AP and E1AP.</a:t>
            </a:r>
            <a:endParaRPr kumimoji="1" lang="en-US" altLang="zh-CN" sz="1400" kern="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The PDU Set QoS parameters includes:</a:t>
            </a:r>
            <a:endParaRPr kumimoji="1" lang="en-US" altLang="zh-CN" sz="1400" kern="1200" dirty="0">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PDU Set Delay Budget (PSDB).</a:t>
            </a:r>
            <a:endParaRPr kumimoji="1" lang="en-US" altLang="zh-CN" sz="1400" kern="1200" dirty="0">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PDU Set Error Rate (PSER).</a:t>
            </a:r>
            <a:endParaRPr kumimoji="1" lang="en-US" altLang="zh-CN" sz="1400" kern="1200" dirty="0">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PDU Set Integrated Handling Information (PSIHI).</a:t>
            </a:r>
            <a:endParaRPr lang="en-US" altLang="zh-CN" sz="14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PDU Set Information as below needs to be transferred over NG-U, Xn-U and F1-U:</a:t>
            </a:r>
            <a:endParaRPr kumimoji="1" lang="en-US" altLang="zh-CN" sz="1400" kern="1200" dirty="0">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 PDU Set Sequence Number.</a:t>
            </a:r>
            <a:endParaRPr kumimoji="1" lang="en-US" altLang="zh-CN" sz="1400" kern="1200" dirty="0">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Indication of End PDU of the PDU Set.</a:t>
            </a:r>
            <a:endParaRPr kumimoji="1" lang="en-US" altLang="zh-CN" sz="1400" kern="1200" dirty="0">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PDU Sequence Number within a PDU Set.</a:t>
            </a:r>
            <a:endParaRPr kumimoji="1" lang="en-US" altLang="zh-CN" sz="1400" kern="1200" dirty="0">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PDU Set Size in bytes.</a:t>
            </a:r>
            <a:endParaRPr kumimoji="1" lang="en-US" altLang="zh-CN" sz="1400" kern="1200" dirty="0">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PDU Set Importance, which identifies the relative importance of a PDU Set compared to other PDU Sets within a QoS Flow.</a:t>
            </a:r>
            <a:endParaRPr kumimoji="1" lang="en-US" altLang="zh-CN" sz="1400" kern="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kumimoji="1" lang="en-US" altLang="zh-CN" sz="1400" kern="1200" dirty="0">
                <a:ea typeface="宋体" panose="02010600030101010101" pitchFamily="2" charset="-122"/>
                <a:cs typeface="Arial" panose="020B0604020202020204" pitchFamily="34" charset="0"/>
                <a:sym typeface="+mn-ea"/>
              </a:rPr>
              <a:t>End of Data Burst information needs to be transferred over NG-U, Xn-U and F1-U.</a:t>
            </a:r>
            <a:endParaRPr lang="en-GB" altLang="zh-CN" sz="1400" b="1" u="sng" dirty="0">
              <a:sym typeface="+mn-ea"/>
            </a:endParaRPr>
          </a:p>
          <a:p>
            <a:pPr marL="0" lvl="0" algn="l" defTabSz="914400" rtl="0" eaLnBrk="0" fontAlgn="base" latinLnBrk="0" hangingPunct="0">
              <a:lnSpc>
                <a:spcPct val="93000"/>
              </a:lnSpc>
              <a:spcBef>
                <a:spcPct val="15000"/>
              </a:spcBef>
              <a:spcAft>
                <a:spcPct val="15000"/>
              </a:spcAft>
              <a:buClr>
                <a:srgbClr val="C00000"/>
              </a:buClr>
              <a:buSzTx/>
              <a:buFontTx/>
              <a:buNone/>
            </a:pPr>
            <a:r>
              <a:rPr kumimoji="1" lang="en-GB" altLang="zh-CN" sz="1400" b="1" u="sng" kern="1200" dirty="0">
                <a:sym typeface="+mn-ea"/>
              </a:rPr>
              <a:t>Next steps</a:t>
            </a:r>
            <a:endParaRPr lang="en-GB" altLang="zh-CN" sz="1400" b="1" u="sng" dirty="0"/>
          </a:p>
          <a:p>
            <a:pPr marL="87630" lvl="0" indent="-87630" algn="l" defTabSz="914400" rtl="0" eaLnBrk="0" fontAlgn="base" latinLnBrk="0" hangingPunct="0">
              <a:lnSpc>
                <a:spcPct val="93000"/>
              </a:lnSpc>
              <a:spcBef>
                <a:spcPct val="15000"/>
              </a:spcBef>
              <a:spcAft>
                <a:spcPct val="15000"/>
              </a:spcAft>
              <a:buClr>
                <a:srgbClr val="C00000"/>
              </a:buClr>
              <a:buSzPct val="100000"/>
              <a:buBlip>
                <a:blip r:embed="rId1"/>
              </a:buBlip>
              <a:defRPr/>
            </a:pPr>
            <a:r>
              <a:rPr kumimoji="1" lang="en-US" altLang="zh-CN" sz="1400" kern="1200" dirty="0">
                <a:ea typeface="宋体" panose="02010600030101010101" pitchFamily="2" charset="-122"/>
                <a:cs typeface="Arial" panose="020B0604020202020204" pitchFamily="34" charset="0"/>
                <a:sym typeface="+mn-ea"/>
              </a:rPr>
              <a:t>Continue to work on stage 2 and stage 3.</a:t>
            </a:r>
            <a:endParaRPr kumimoji="1" lang="en-US" altLang="zh-CN" sz="1600" kern="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a:t>
            </a:r>
            <a:r>
              <a:rPr lang="en-US" altLang="en-US" sz="3600" dirty="0" err="1"/>
              <a:t>eNPN</a:t>
            </a:r>
            <a:r>
              <a:rPr lang="en-US" altLang="en-US" sz="3600" dirty="0"/>
              <a:t>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Add the Selected NID in S-NODE ADDITION REQUEST and S-NODE MODIFICATION REQUEST in </a:t>
            </a:r>
            <a:r>
              <a:rPr lang="en-US" altLang="zh-CN" sz="1600" dirty="0" err="1">
                <a:ea typeface="宋体" panose="02010600030101010101" pitchFamily="2" charset="-122"/>
                <a:cs typeface="Arial" panose="020B0604020202020204" pitchFamily="34" charset="0"/>
                <a:sym typeface="+mn-ea"/>
              </a:rPr>
              <a:t>XnAP</a:t>
            </a:r>
            <a:r>
              <a:rPr lang="en-US" altLang="zh-CN" sz="1600" dirty="0">
                <a:ea typeface="宋体" panose="02010600030101010101" pitchFamily="2" charset="-122"/>
                <a:cs typeface="Arial" panose="020B0604020202020204" pitchFamily="34" charset="0"/>
                <a:sym typeface="+mn-ea"/>
              </a:rPr>
              <a:t>.</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Set the criticality of the Equivalent SNPNs IE to “reject” in NGAP and </a:t>
            </a:r>
            <a:r>
              <a:rPr lang="en-US" altLang="zh-CN" sz="1600" dirty="0" err="1">
                <a:ea typeface="宋体" panose="02010600030101010101" pitchFamily="2" charset="-122"/>
                <a:cs typeface="Arial" panose="020B0604020202020204" pitchFamily="34" charset="0"/>
                <a:sym typeface="+mn-ea"/>
              </a:rPr>
              <a:t>XnAP</a:t>
            </a:r>
            <a:r>
              <a:rPr lang="en-US" altLang="zh-CN" sz="1600" dirty="0">
                <a:ea typeface="宋体" panose="02010600030101010101" pitchFamily="2" charset="-122"/>
                <a:cs typeface="Arial" panose="020B0604020202020204" pitchFamily="34" charset="0"/>
                <a:sym typeface="+mn-ea"/>
              </a:rPr>
              <a:t>.</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indent="-87630">
              <a:lnSpc>
                <a:spcPct val="93000"/>
              </a:lnSpc>
              <a:spcBef>
                <a:spcPct val="15000"/>
              </a:spcBef>
              <a:spcAft>
                <a:spcPct val="15000"/>
              </a:spcAft>
              <a:buSzPct val="100000"/>
              <a:defRPr/>
            </a:pPr>
            <a:r>
              <a:rPr lang="en-US" altLang="zh-CN" sz="1600" dirty="0">
                <a:solidFill>
                  <a:srgbClr val="FF0000"/>
                </a:solidFill>
                <a:sym typeface="+mn-ea"/>
              </a:rPr>
              <a:t>The R18 eNPN WI is completed in RAN3.</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6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600" noProof="1">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endParaRPr lang="en-US" altLang="zh-CN"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GB" altLang="zh-CN" sz="1800" b="1" u="sng" dirty="0">
              <a:sym typeface="+mn-ea"/>
            </a:endParaRPr>
          </a:p>
          <a:p>
            <a:pPr marL="0" lvl="0" indent="0">
              <a:lnSpc>
                <a:spcPct val="93000"/>
              </a:lnSpc>
              <a:spcBef>
                <a:spcPct val="15000"/>
              </a:spcBef>
              <a:spcAft>
                <a:spcPct val="15000"/>
              </a:spcAft>
              <a:buSzPct val="100000"/>
              <a:buNone/>
              <a:defRPr/>
            </a:pPr>
            <a:endParaRPr lang="zh-CN" altLang="en-US" sz="1800" noProof="1">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TRS and URLLC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kumimoji="1" lang="en-US" altLang="zh-CN" sz="1400" i="0" strike="noStrike" kern="1200" cap="none" spc="0" normalizeH="0" baseline="0" noProof="1">
              <a:solidFill>
                <a:schemeClr val="tx1"/>
              </a:solidFill>
              <a:ea typeface="宋体" panose="02010600030101010101" pitchFamily="2" charset="-122"/>
              <a:cs typeface="Arial" panose="020B0604020202020204" pitchFamily="34" charset="0"/>
            </a:endParaRPr>
          </a:p>
          <a:p>
            <a:pPr marL="0" indent="0">
              <a:lnSpc>
                <a:spcPct val="93000"/>
              </a:lnSpc>
              <a:spcBef>
                <a:spcPct val="15000"/>
              </a:spcBef>
              <a:spcAft>
                <a:spcPct val="15000"/>
              </a:spcAft>
            </a:pPr>
            <a:r>
              <a:rPr kumimoji="1" lang="en-US" altLang="zh-CN" sz="1400" i="0" strike="noStrike" kern="1200" cap="none" spc="0" normalizeH="0" baseline="0" noProof="1">
                <a:solidFill>
                  <a:schemeClr val="tx1"/>
                </a:solidFill>
                <a:ea typeface="宋体" panose="02010600030101010101" pitchFamily="2" charset="-122"/>
                <a:cs typeface="Arial" panose="020B0604020202020204" pitchFamily="34" charset="0"/>
              </a:rPr>
              <a:t>The (NGAP) TIMING SYNCHRONISATION STATUS REPORT message includes the RAN Timing Synchronisation Status IE and the RAN TSS Scope IE (indicating whether the scope of the RAN TSS is “all cells within a single gNB” or “list of Cell IDs within a single gNB”). The detail IE design needs to be further discussed.</a:t>
            </a:r>
            <a:endParaRPr kumimoji="1" lang="en-US" altLang="zh-CN" sz="1400" i="0" strike="noStrike" kern="1200" cap="none" spc="0" normalizeH="0" baseline="0" noProof="1">
              <a:solidFill>
                <a:schemeClr val="tx1"/>
              </a:solidFill>
              <a:ea typeface="宋体" panose="02010600030101010101" pitchFamily="2" charset="-122"/>
              <a:cs typeface="Arial" panose="020B0604020202020204" pitchFamily="34" charset="0"/>
            </a:endParaRPr>
          </a:p>
          <a:p>
            <a:pPr marL="0" indent="0">
              <a:lnSpc>
                <a:spcPct val="93000"/>
              </a:lnSpc>
              <a:spcBef>
                <a:spcPct val="15000"/>
              </a:spcBef>
              <a:spcAft>
                <a:spcPct val="15000"/>
              </a:spcAft>
            </a:pPr>
            <a:r>
              <a:rPr kumimoji="1" lang="en-US" altLang="zh-CN" sz="1400" kern="1200">
                <a:ea typeface="宋体" panose="02010600030101010101" pitchFamily="2" charset="-122"/>
                <a:cs typeface="Arial" panose="020B0604020202020204" pitchFamily="34" charset="0"/>
                <a:sym typeface="+mn-ea"/>
              </a:rPr>
              <a:t>Confirm the WA as agreement - When Clock Quality Detail Level IE has value “clock quality metrics”, all clock quality metrics supported by the gNB implementation are delivered to the UE.</a:t>
            </a:r>
            <a:endParaRPr kumimoji="1" lang="en-US" altLang="zh-CN" sz="1400" i="0" strike="noStrike" kern="1200" cap="none" spc="0" normalizeH="0" baseline="0" noProof="1">
              <a:solidFill>
                <a:schemeClr val="tx1"/>
              </a:solidFill>
              <a:ea typeface="宋体" panose="02010600030101010101" pitchFamily="2" charset="-122"/>
              <a:cs typeface="Arial" panose="020B0604020202020204" pitchFamily="34" charset="0"/>
            </a:endParaRPr>
          </a:p>
          <a:p>
            <a:pPr marL="0" indent="0">
              <a:lnSpc>
                <a:spcPct val="93000"/>
              </a:lnSpc>
              <a:spcBef>
                <a:spcPct val="15000"/>
              </a:spcBef>
              <a:spcAft>
                <a:spcPct val="15000"/>
              </a:spcAft>
            </a:pPr>
            <a:r>
              <a:rPr kumimoji="1" lang="en-US" altLang="zh-CN" sz="1400" kern="1200">
                <a:ea typeface="宋体" panose="02010600030101010101" pitchFamily="2" charset="-122"/>
                <a:cs typeface="Arial" panose="020B0604020202020204" pitchFamily="34" charset="0"/>
                <a:sym typeface="+mn-ea"/>
              </a:rPr>
              <a:t>The gNB is responsible for determining whether to provide clock quality information to the UE. In cases of CU/DU split, this decision is made by the gNB-CU.</a:t>
            </a:r>
            <a:endParaRPr kumimoji="1" lang="en-US" altLang="zh-CN" sz="1400" i="0" strike="noStrike" kern="1200" cap="none" spc="0" normalizeH="0" baseline="0" noProof="1">
              <a:solidFill>
                <a:schemeClr val="tx1"/>
              </a:solidFill>
              <a:ea typeface="宋体" panose="02010600030101010101" pitchFamily="2" charset="-122"/>
              <a:cs typeface="Arial" panose="020B0604020202020204" pitchFamily="34" charset="0"/>
            </a:endParaRPr>
          </a:p>
          <a:p>
            <a:pPr marL="0" indent="0">
              <a:lnSpc>
                <a:spcPct val="93000"/>
              </a:lnSpc>
              <a:spcBef>
                <a:spcPct val="15000"/>
              </a:spcBef>
              <a:spcAft>
                <a:spcPct val="15000"/>
              </a:spcAft>
            </a:pPr>
            <a:r>
              <a:rPr kumimoji="1" lang="en-US" altLang="zh-CN" sz="1400" kern="1200">
                <a:ea typeface="宋体" panose="02010600030101010101" pitchFamily="2" charset="-122"/>
                <a:cs typeface="Arial" panose="020B0604020202020204" pitchFamily="34" charset="0"/>
                <a:sym typeface="+mn-ea"/>
              </a:rPr>
              <a:t>Agree TPs for TS 38.401/38.413/38.473 to introduce a new Timing Synchronisation Status procedure (class 1) to enable the AMF/gNB-CU to initiate RAN TSS reporting by the gNB/gNB-DU.</a:t>
            </a:r>
            <a:endParaRPr kumimoji="1" lang="en-US" altLang="zh-CN" sz="1400" i="0" strike="noStrike" kern="1200" cap="none" spc="0" normalizeH="0" baseline="0" noProof="1">
              <a:solidFill>
                <a:schemeClr val="tx1"/>
              </a:solidFill>
              <a:ea typeface="宋体" panose="02010600030101010101" pitchFamily="2" charset="-122"/>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GB" altLang="zh-CN" sz="14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Discussion on integration with TSN may depend on SA2 progress</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GB" sz="14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400" b="1" u="sng" dirty="0">
                <a:cs typeface="Arial" panose="020B0604020202020204" pitchFamily="34" charset="0"/>
                <a:sym typeface="+mn-ea"/>
              </a:rPr>
              <a:t>Next steps</a:t>
            </a:r>
            <a:endParaRPr lang="en-GB" altLang="zh-CN" sz="1400" b="1" u="sng" dirty="0"/>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Continue to discuss the RAN impact of TSN network.</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Continue to work on stage 2 and stage 3.</a:t>
            </a: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zh-CN" sz="2000" dirty="0">
                <a:ln w="6350">
                  <a:noFill/>
                </a:ln>
                <a:gradFill flip="none" rotWithShape="1">
                  <a:gsLst>
                    <a:gs pos="82000">
                      <a:srgbClr val="9B714D"/>
                    </a:gs>
                    <a:gs pos="23000">
                      <a:srgbClr val="FBDBB0"/>
                    </a:gs>
                    <a:gs pos="45000">
                      <a:srgbClr val="E9B789"/>
                    </a:gs>
                  </a:gsLst>
                  <a:lin ang="5400000" scaled="0"/>
                  <a:tileRect/>
                </a:gradFill>
                <a:effectLst>
                  <a:innerShdw dist="25400" dir="13500000">
                    <a:srgbClr val="F8E2B2"/>
                  </a:innerShdw>
                </a:effectLst>
                <a:latin typeface="Impact" panose="020B0806030902050204" pitchFamily="34" charset="0"/>
                <a:ea typeface="微软雅黑" panose="020B0503020204020204" charset="-122"/>
                <a:sym typeface="+mn-ea"/>
              </a:rPr>
              <a:t>Gen Cao was re-elected as RAN3 Vice Chair in RAN3#121. Congratulations!</a:t>
            </a:r>
            <a:endParaRPr lang="en-US" altLang="zh-CN" sz="2000" dirty="0">
              <a:ln w="6350">
                <a:noFill/>
              </a:ln>
              <a:gradFill flip="none" rotWithShape="1">
                <a:gsLst>
                  <a:gs pos="82000">
                    <a:srgbClr val="9B714D"/>
                  </a:gs>
                  <a:gs pos="23000">
                    <a:srgbClr val="FBDBB0"/>
                  </a:gs>
                  <a:gs pos="45000">
                    <a:srgbClr val="E9B789"/>
                  </a:gs>
                </a:gsLst>
                <a:lin ang="5400000" scaled="0"/>
                <a:tileRect/>
              </a:gradFill>
              <a:effectLst>
                <a:innerShdw dist="25400" dir="13500000">
                  <a:srgbClr val="F8E2B2"/>
                </a:innerShdw>
              </a:effectLst>
              <a:latin typeface="Impact" panose="020B0806030902050204" pitchFamily="34" charset="0"/>
              <a:ea typeface="微软雅黑" panose="020B0503020204020204" charset="-122"/>
              <a:sym typeface="+mn-ea"/>
            </a:endParaRPr>
          </a:p>
          <a:p>
            <a:endParaRPr lang="en-US" altLang="en-US" sz="2000" dirty="0">
              <a:cs typeface="+mn-ea"/>
              <a:sym typeface="+mn-ea"/>
            </a:endParaRPr>
          </a:p>
          <a:p>
            <a:endParaRPr lang="en-US" altLang="en-US" sz="2000" dirty="0">
              <a:cs typeface="+mn-ea"/>
              <a:sym typeface="+mn-ea"/>
            </a:endParaRPr>
          </a:p>
          <a:p>
            <a:pPr>
              <a:spcBef>
                <a:spcPts val="300"/>
              </a:spcBef>
              <a:spcAft>
                <a:spcPts val="300"/>
              </a:spcAft>
            </a:pP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Election activities</a:t>
            </a:r>
            <a:endParaRPr lang="en-US" dirty="0"/>
          </a:p>
        </p:txBody>
      </p:sp>
      <p:pic>
        <p:nvPicPr>
          <p:cNvPr id="4" name="图片 3" descr="MTXX_MR20230829_120457973"/>
          <p:cNvPicPr>
            <a:picLocks noChangeAspect="1"/>
          </p:cNvPicPr>
          <p:nvPr/>
        </p:nvPicPr>
        <p:blipFill>
          <a:blip r:embed="rId1"/>
          <a:stretch>
            <a:fillRect/>
          </a:stretch>
        </p:blipFill>
        <p:spPr>
          <a:xfrm>
            <a:off x="1130300" y="2331085"/>
            <a:ext cx="6883400" cy="401637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a:t>
            </a:r>
            <a:r>
              <a:rPr lang="en-US" altLang="en-US" sz="3600" dirty="0" err="1"/>
              <a:t>RAN Slicing</a:t>
            </a:r>
            <a:r>
              <a:rPr lang="en-US" altLang="en-US" sz="3600" dirty="0"/>
              <a:t>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For RAN impact on Partially Allowed NSSAI:</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Add the Partially Allowed NSSAI in corresponding NGAP messages.</a:t>
            </a:r>
            <a:endParaRPr lang="en-US" altLang="zh-CN" sz="14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The total number of allowed/partially allowed S-NSSAI should not exceed 8.</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GB" altLang="zh-CN" sz="14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GB" altLang="zh-CN" sz="14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Stage 2 update can be wait for SA2’s response.</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NGAP, whether to signal both original slice and alternative slice (replaced slice) is still open.</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GB" sz="14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400" b="1" u="sng" dirty="0">
                <a:cs typeface="Arial" panose="020B0604020202020204" pitchFamily="34" charset="0"/>
                <a:sym typeface="+mn-ea"/>
              </a:rPr>
              <a:t>Next steps</a:t>
            </a:r>
            <a:endParaRPr lang="en-GB" altLang="zh-CN" sz="1400" b="1" u="sng" dirty="0"/>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Continue to discuss the RAN impact and the corresponding standardization work.</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568055"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2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2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400">
                <a:ln>
                  <a:noFill/>
                </a:ln>
                <a:effectLst/>
                <a:uLnTx/>
                <a:uFillTx/>
                <a:ea typeface="+mn-ea"/>
                <a:sym typeface="+mn-ea"/>
              </a:rPr>
              <a:t>Correction on semantics description:</a:t>
            </a:r>
            <a:endParaRPr lang="en-US" altLang="en-US" sz="1400" noProof="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effectLst/>
                <a:uLnTx/>
                <a:uFillTx/>
                <a:ea typeface="+mn-ea"/>
                <a:sym typeface="+mn-ea"/>
              </a:rPr>
              <a:t>Routing ID over NG</a:t>
            </a:r>
            <a:endParaRPr lang="en-US" altLang="zh-CN" sz="1400">
              <a:ln>
                <a:noFill/>
              </a:ln>
              <a:effectLst/>
              <a:uLnTx/>
              <a:uFillTx/>
              <a:ea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effectLst/>
                <a:uLnTx/>
                <a:uFillTx/>
                <a:ea typeface="+mn-ea"/>
                <a:sym typeface="+mn-ea"/>
              </a:rPr>
              <a:t>UDC Parameters over E1</a:t>
            </a:r>
            <a:endParaRPr lang="en-US" altLang="en-US" sz="1400" noProof="0" dirty="0">
              <a:ln>
                <a:noFill/>
              </a:ln>
              <a:effectLst/>
              <a:uLnTx/>
              <a:uFillTx/>
              <a:cs typeface="+mn-cs"/>
              <a:sym typeface="+mn-ea"/>
            </a:endParaRPr>
          </a:p>
          <a:p>
            <a:pPr marL="87630" indent="-87630">
              <a:lnSpc>
                <a:spcPct val="93000"/>
              </a:lnSpc>
              <a:spcBef>
                <a:spcPct val="15000"/>
              </a:spcBef>
              <a:spcAft>
                <a:spcPct val="15000"/>
              </a:spcAft>
              <a:buSzPct val="100000"/>
              <a:defRPr/>
            </a:pPr>
            <a:r>
              <a:rPr lang="en-US" altLang="zh-CN" sz="1400">
                <a:ln>
                  <a:noFill/>
                </a:ln>
                <a:effectLst/>
                <a:uLnTx/>
                <a:uFillTx/>
                <a:ea typeface="+mn-ea"/>
                <a:sym typeface="+mn-ea"/>
              </a:rPr>
              <a:t>IE tabular ans ASN.1 alignment:</a:t>
            </a:r>
            <a:endParaRPr lang="en-US" altLang="zh-CN" sz="1400">
              <a:ln>
                <a:noFill/>
              </a:ln>
              <a:effectLst/>
              <a:uLnTx/>
              <a:uFillTx/>
              <a:ea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effectLst/>
                <a:uLnTx/>
                <a:uFillTx/>
                <a:ea typeface="+mn-ea"/>
                <a:cs typeface="+mn-ea"/>
                <a:sym typeface="+mn-ea"/>
              </a:rPr>
              <a:t>CHO Information over X2</a:t>
            </a:r>
            <a:endParaRPr lang="en-US" altLang="zh-CN" sz="1400">
              <a:ln>
                <a:noFill/>
              </a:ln>
              <a:effectLst/>
              <a:uLnTx/>
              <a:uFillTx/>
              <a:ea typeface="+mn-ea"/>
              <a:cs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effectLst/>
                <a:uLnTx/>
                <a:uFillTx/>
                <a:ea typeface="+mn-ea"/>
                <a:cs typeface="+mn-ea"/>
                <a:sym typeface="+mn-ea"/>
              </a:rPr>
              <a:t>PRS CONFIGURATION REQUEST message over F1</a:t>
            </a:r>
            <a:endParaRPr lang="en-US" altLang="zh-CN" sz="1400">
              <a:ln>
                <a:noFill/>
              </a:ln>
              <a:effectLst/>
              <a:uLnTx/>
              <a:uFillTx/>
              <a:ea typeface="+mn-ea"/>
              <a:cs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effectLst/>
                <a:uLnTx/>
                <a:uFillTx/>
                <a:ea typeface="+mn-ea"/>
                <a:cs typeface="+mn-ea"/>
                <a:sym typeface="+mn-ea"/>
              </a:rPr>
              <a:t>TAI in QoE over Xn/X2</a:t>
            </a:r>
            <a:endParaRPr lang="en-US" altLang="zh-CN" sz="1400">
              <a:ln>
                <a:noFill/>
              </a:ln>
              <a:effectLst/>
              <a:uLnTx/>
              <a:uFillTx/>
              <a:ea typeface="+mn-ea"/>
              <a:cs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effectLst/>
                <a:uLnTx/>
                <a:uFillTx/>
                <a:ea typeface="+mn-ea"/>
                <a:cs typeface="+mn-ea"/>
                <a:sym typeface="+mn-ea"/>
              </a:rPr>
              <a:t>Boradcast relate messages over NG</a:t>
            </a:r>
            <a:endParaRPr lang="en-US" altLang="zh-CN" sz="1400">
              <a:ln>
                <a:noFill/>
              </a:ln>
              <a:effectLst/>
              <a:uLnTx/>
              <a:uFillTx/>
              <a:ea typeface="+mn-ea"/>
              <a:cs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effectLst/>
                <a:uLnTx/>
                <a:uFillTx/>
                <a:ea typeface="+mn-ea"/>
                <a:cs typeface="+mn-ea"/>
                <a:sym typeface="+mn-ea"/>
              </a:rPr>
              <a:t>Shared NG-U Multicast TNL Information over NG</a:t>
            </a:r>
            <a:endParaRPr lang="en-US" altLang="zh-CN" sz="1400">
              <a:ln>
                <a:noFill/>
              </a:ln>
              <a:effectLst/>
              <a:uLnTx/>
              <a:uFillTx/>
              <a:ea typeface="+mn-ea"/>
              <a:cs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effectLst/>
                <a:uLnTx/>
                <a:uFillTx/>
                <a:ea typeface="+mn-ea"/>
                <a:cs typeface="+mn-ea"/>
                <a:sym typeface="+mn-ea"/>
              </a:rPr>
              <a:t>MBS Session Forwarding Adress over E1</a:t>
            </a:r>
            <a:endParaRPr lang="en-US" altLang="zh-CN" sz="1400">
              <a:ln>
                <a:noFill/>
              </a:ln>
              <a:effectLst/>
              <a:uLnTx/>
              <a:uFillTx/>
              <a:ea typeface="+mn-ea"/>
              <a:cs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effectLst/>
                <a:uLnTx/>
                <a:uFillTx/>
                <a:ea typeface="+mn-ea"/>
                <a:cs typeface="+mn-ea"/>
                <a:sym typeface="+mn-ea"/>
              </a:rPr>
              <a:t>Mobility Information over NG</a:t>
            </a: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en-US" sz="1400" noProof="0" dirty="0">
                <a:ln>
                  <a:noFill/>
                </a:ln>
                <a:effectLst/>
                <a:uLnTx/>
                <a:uFillTx/>
                <a:cs typeface="+mn-cs"/>
                <a:sym typeface="+mn-ea"/>
              </a:rPr>
              <a:t>Corrections to NR MBS: </a:t>
            </a:r>
            <a:endParaRPr lang="en-US" altLang="en-US" sz="1400" noProof="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en-US" sz="1400" noProof="0" dirty="0">
                <a:ln>
                  <a:noFill/>
                </a:ln>
                <a:effectLst/>
                <a:uLnTx/>
                <a:uFillTx/>
                <a:cs typeface="+mn-cs"/>
                <a:sym typeface="+mn-ea"/>
              </a:rPr>
              <a:t>MBS Distribution setup procedure and condition of successful MBS Broadcast Context Setup to </a:t>
            </a:r>
            <a:r>
              <a:rPr lang="en-US" altLang="en-US" sz="1400" noProof="0" dirty="0">
                <a:ln>
                  <a:noFill/>
                </a:ln>
                <a:effectLst/>
                <a:uLnTx/>
                <a:uFillTx/>
                <a:sym typeface="+mn-ea"/>
              </a:rPr>
              <a:t>F1AP</a:t>
            </a:r>
            <a:r>
              <a:rPr lang="en-US" altLang="en-US" sz="1400" noProof="0" dirty="0">
                <a:ln>
                  <a:noFill/>
                </a:ln>
                <a:effectLst/>
                <a:uLnTx/>
                <a:uFillTx/>
                <a:cs typeface="+mn-cs"/>
                <a:sym typeface="+mn-ea"/>
              </a:rPr>
              <a:t>, and location Dependent Service impacts to NGAP in TEI17</a:t>
            </a:r>
            <a:endParaRPr lang="en-US" altLang="en-US" sz="1400" noProof="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en-US" sz="1400" noProof="0" dirty="0">
                <a:ln>
                  <a:noFill/>
                </a:ln>
                <a:effectLst/>
                <a:uLnTx/>
                <a:uFillTx/>
                <a:cs typeface="+mn-cs"/>
                <a:sym typeface="+mn-ea"/>
              </a:rPr>
              <a:t>LS approved to SA2 on MBS broadcast reception for RedCap UEs.</a:t>
            </a:r>
            <a:endParaRPr lang="en-US" altLang="en-US" sz="1400"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en-US" sz="1400" noProof="0" dirty="0">
                <a:ln>
                  <a:noFill/>
                </a:ln>
                <a:effectLst/>
                <a:uLnTx/>
                <a:uFillTx/>
                <a:cs typeface="+mn-cs"/>
                <a:sym typeface="+mn-ea"/>
              </a:rPr>
              <a:t>Corrections to NR IAB: </a:t>
            </a:r>
            <a:endParaRPr lang="en-US" altLang="en-US" sz="1400" noProof="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solidFill>
                  <a:srgbClr val="000000"/>
                </a:solidFill>
                <a:effectLst/>
                <a:uLnTx/>
                <a:uFillTx/>
                <a:ea typeface="+mn-ea"/>
                <a:cs typeface="+mn-cs"/>
                <a:sym typeface="+mn-ea"/>
              </a:rPr>
              <a:t> Addition of IAB authorized info in NGAP path switch request ACK message</a:t>
            </a:r>
            <a:endParaRPr lang="en-US" altLang="zh-CN" sz="1400">
              <a:ln>
                <a:noFill/>
              </a:ln>
              <a:solidFill>
                <a:srgbClr val="000000"/>
              </a:solidFill>
              <a:effectLst/>
              <a:uLnTx/>
              <a:uFillTx/>
              <a:ea typeface="+mn-ea"/>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solidFill>
                  <a:srgbClr val="000000"/>
                </a:solidFill>
                <a:effectLst/>
                <a:uLnTx/>
                <a:uFillTx/>
                <a:ea typeface="+mn-ea"/>
                <a:cs typeface="+mn-cs"/>
                <a:sym typeface="+mn-ea"/>
              </a:rPr>
              <a:t>Correction on IAB bar configuration</a:t>
            </a:r>
            <a:endParaRPr lang="en-US" altLang="zh-CN" sz="1400">
              <a:ln>
                <a:noFill/>
              </a:ln>
              <a:solidFill>
                <a:srgbClr val="000000"/>
              </a:solidFill>
              <a:effectLst/>
              <a:uLnTx/>
              <a:uFillTx/>
              <a:ea typeface="+mn-ea"/>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solidFill>
                  <a:srgbClr val="000000"/>
                </a:solidFill>
                <a:effectLst/>
                <a:uLnTx/>
                <a:uFillTx/>
                <a:ea typeface="+mn-ea"/>
                <a:cs typeface="+mn-cs"/>
                <a:sym typeface="+mn-ea"/>
              </a:rPr>
              <a:t>Correction on </a:t>
            </a:r>
            <a:r>
              <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sym typeface="+mn-ea"/>
              </a:rPr>
              <a:t>BH information for DRBs support CA based duplication</a:t>
            </a: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sym typeface="+mn-ea"/>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82383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all the support during the meeting!</a:t>
            </a:r>
            <a:endParaRPr lang="en-US" altLang="fr-FR" sz="1800" dirty="0"/>
          </a:p>
          <a:p>
            <a:pPr lvl="1">
              <a:lnSpc>
                <a:spcPct val="80000"/>
              </a:lnSpc>
              <a:buClr>
                <a:srgbClr val="C00000"/>
              </a:buClr>
              <a:buFont typeface="Arial" panose="020B0604020202020204" pitchFamily="34" charset="0"/>
              <a:buChar char="•"/>
            </a:pPr>
            <a:r>
              <a:rPr lang="en-US" altLang="fr-FR" sz="1800" dirty="0">
                <a:solidFill>
                  <a:srgbClr val="FF0000"/>
                </a:solidFill>
              </a:rPr>
              <a:t>Help to organize "RAN3 Friday Wow Party" after the meeting has closed for celebration and relaxing in the meeting room!</a:t>
            </a:r>
            <a:endParaRPr lang="en-US" altLang="fr-FR" sz="1800" dirty="0"/>
          </a:p>
          <a:p>
            <a:pPr>
              <a:lnSpc>
                <a:spcPct val="80000"/>
              </a:lnSpc>
              <a:buClrTx/>
              <a:buBlip>
                <a:blip r:embed="rId1"/>
              </a:buBlip>
            </a:pPr>
            <a:r>
              <a:rPr lang="en-US" altLang="fr-FR" sz="2100" dirty="0"/>
              <a:t>Seonggu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impressive hard work and kind support!</a:t>
            </a:r>
            <a:endParaRPr lang="en-US" altLang="fr-FR" sz="1800" dirty="0"/>
          </a:p>
          <a:p>
            <a:pPr>
              <a:lnSpc>
                <a:spcPct val="80000"/>
              </a:lnSpc>
              <a:buClrTx/>
              <a:buBlip>
                <a:blip r:embed="rId1"/>
              </a:buBlip>
            </a:pPr>
            <a:r>
              <a:rPr lang="en-US" altLang="fr-FR" sz="2100" dirty="0"/>
              <a:t>Man, Georg, Yazid, Sean, Mingzeng</a:t>
            </a:r>
            <a:endParaRPr lang="en-US" altLang="fr-FR" sz="2100" dirty="0"/>
          </a:p>
          <a:p>
            <a:pPr lvl="1">
              <a:lnSpc>
                <a:spcPct val="80000"/>
              </a:lnSpc>
              <a:buClr>
                <a:srgbClr val="C00000"/>
              </a:buClr>
              <a:buFont typeface="Arial" panose="020B0604020202020204" pitchFamily="34" charset="0"/>
              <a:buChar char="•"/>
            </a:pPr>
            <a:r>
              <a:rPr lang="en-US" altLang="fr-FR" sz="1800" dirty="0"/>
              <a:t>For their positive and hard work on moderating some tough email discussions and good support!</a:t>
            </a:r>
            <a:endParaRPr lang="en-US" altLang="fr-FR" sz="1800" dirty="0"/>
          </a:p>
          <a:p>
            <a:pPr>
              <a:lnSpc>
                <a:spcPct val="80000"/>
              </a:lnSpc>
              <a:buClrTx/>
              <a:buBlip>
                <a:blip r:embed="rId1"/>
              </a:buBlip>
            </a:pPr>
            <a:r>
              <a:rPr lang="en-US" altLang="fr-FR" sz="2100" dirty="0"/>
              <a:t>All Rapporteurs and moderators</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R18 WIs/SIs and R17/R18 TEI corrections!</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hard work!</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lstStyle/>
          <a:p>
            <a:r>
              <a:rPr lang="en-US" altLang="zh-CN" sz="1400" dirty="0">
                <a:latin typeface="Calibri" panose="020F0502020204030204" pitchFamily="34" charset="0"/>
              </a:rPr>
              <a:t>The total number of contributions around 700 for each RAN3 meeting is affordable</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4" name="图片 3" descr="Number of contributions in last 6 RAN3 meetings (RAN3#121)"/>
          <p:cNvPicPr>
            <a:picLocks noChangeAspect="1"/>
          </p:cNvPicPr>
          <p:nvPr/>
        </p:nvPicPr>
        <p:blipFill>
          <a:blip r:embed="rId1"/>
          <a:stretch>
            <a:fillRect/>
          </a:stretch>
        </p:blipFill>
        <p:spPr>
          <a:xfrm>
            <a:off x="189865" y="1311910"/>
            <a:ext cx="8763635" cy="4411345"/>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106680" y="274955"/>
            <a:ext cx="5553075"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2" name="图片 1" descr="Number of contributions in each AI in RAN3#121"/>
          <p:cNvPicPr>
            <a:picLocks noChangeAspect="1"/>
          </p:cNvPicPr>
          <p:nvPr/>
        </p:nvPicPr>
        <p:blipFill>
          <a:blip r:embed="rId1"/>
          <a:stretch>
            <a:fillRect/>
          </a:stretch>
        </p:blipFill>
        <p:spPr>
          <a:xfrm>
            <a:off x="276225" y="1149350"/>
            <a:ext cx="8591550" cy="4883785"/>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lstStyle/>
          <a:p>
            <a:r>
              <a:rPr lang="en-GB" altLang="ja-JP" dirty="0"/>
              <a:t>Overview of RAN</a:t>
            </a:r>
            <a:r>
              <a:rPr lang="en-US" altLang="en-GB" dirty="0"/>
              <a:t>3</a:t>
            </a:r>
            <a:r>
              <a:rPr lang="en-GB" altLang="ja-JP" dirty="0"/>
              <a:t>-led Rel-1</a:t>
            </a:r>
            <a:r>
              <a:rPr lang="en-US" altLang="en-GB" dirty="0"/>
              <a:t>8</a:t>
            </a:r>
            <a:r>
              <a:rPr lang="en-GB" altLang="ja-JP" dirty="0"/>
              <a:t> NR SI/WIs</a:t>
            </a:r>
            <a:endParaRPr lang="en-GB" altLang="zh-CN" dirty="0"/>
          </a:p>
        </p:txBody>
      </p:sp>
      <p:graphicFrame>
        <p:nvGraphicFramePr>
          <p:cNvPr id="5" name="Table 4"/>
          <p:cNvGraphicFramePr>
            <a:graphicFrameLocks noGrp="1"/>
          </p:cNvGraphicFramePr>
          <p:nvPr/>
        </p:nvGraphicFramePr>
        <p:xfrm>
          <a:off x="487680" y="960755"/>
          <a:ext cx="7863840" cy="5420360"/>
        </p:xfrm>
        <a:graphic>
          <a:graphicData uri="http://schemas.openxmlformats.org/drawingml/2006/table">
            <a:tbl>
              <a:tblPr/>
              <a:tblGrid>
                <a:gridCol w="518160"/>
                <a:gridCol w="2441575"/>
                <a:gridCol w="1024890"/>
                <a:gridCol w="605790"/>
                <a:gridCol w="461645"/>
                <a:gridCol w="661035"/>
                <a:gridCol w="558165"/>
                <a:gridCol w="1592580"/>
              </a:tblGrid>
              <a:tr h="32893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UID</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WID</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Change or comments</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68897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09</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Mobile IAB (Integrated Access and Backhaul) for NR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NR_mobile_IAB</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60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22671</a:t>
                      </a: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zh-CN" sz="900" b="0" i="0" u="none" strike="noStrike" cap="none" normalizeH="0" baseline="0">
                        <a:ln>
                          <a:noFill/>
                        </a:ln>
                        <a:solidFill>
                          <a:srgbClr val="000000"/>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8267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941008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Enhancement on NR QoE management and optimizations for diverse services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NR_QoE_enh</a:t>
                      </a:r>
                      <a:r>
                        <a:rPr kumimoji="0" 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a:t>
                      </a:r>
                      <a:endParaRPr kumimoji="0" 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a:t>
                      </a:r>
                      <a:r>
                        <a:rPr kumimoji="0" lang="en-US" altLang="en-GB" sz="900" b="1">
                          <a:ln>
                            <a:noFill/>
                          </a:ln>
                          <a:solidFill>
                            <a:srgbClr val="000000"/>
                          </a:solidFill>
                          <a:effectLst/>
                          <a:sym typeface="+mn-ea"/>
                        </a:rPr>
                        <a:t>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50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RP-223488</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Reply LS to RAN2 on area scope for QoE measurements in R3-234767. LS to RAN2, SA2 on QMC support in RRC_IDLE and RRC_INACTIVE in R3-234745. LS to RAN2 on RAN3 progress on QoE in NR-DC in R3-234750.</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5372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Artificial Intelligence (AI)/Machine Learning (ML) for NG-RAN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NR_AIML_NGRAN</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60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RP-231159</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80%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55562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941007</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Further enhancement of data collection for SON (Self-Organising Networks)/MDT (Minimization of Drive Tests) in NR standalone and MR-DC (Multi-Radio Dual Connectivity) WI </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NR_ENDC_SON_MDT_enh2</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23/12</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3</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60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RP-231157</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80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Reply LS to RAN2 on SHR and SPR in R3-234716. LS to RAN2 on RACH enhancement in R3-234643.</a:t>
                      </a:r>
                      <a:endParaRPr kumimoji="0" lang="en-US" altLang="en-GB" sz="90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i="0" u="none" strike="noStrike" cap="none" normalizeH="0" baseline="0">
                          <a:ln>
                            <a:noFill/>
                          </a:ln>
                          <a:solidFill>
                            <a:srgbClr val="000000"/>
                          </a:solidFill>
                          <a:effectLst/>
                          <a:latin typeface="Calibri" panose="020F0502020204030204" pitchFamily="34" charset="0"/>
                          <a:ea typeface="MS PGothic" panose="020B0600070205080204" pitchFamily="34" charset="-128"/>
                        </a:rPr>
                        <a:t>LS on MDT for NPN to RAN2, SA5 in R3-234744.</a:t>
                      </a:r>
                      <a:endParaRPr kumimoji="0" lang="en-US" altLang="en-GB" sz="90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711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940088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Enhancement for resiliency of gNB-CU-CP SI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FS_gNB_CU_CP_resiliency</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22/09/2022</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sym typeface="+mn-ea"/>
                        </a:rPr>
                        <a:t>SID: </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sym typeface="+mn-ea"/>
                        </a:rPr>
                        <a:t>RP-221438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965200">
                <a:tc>
                  <a:txBody>
                    <a:bodyPr/>
                    <a:lstStyle/>
                    <a:p>
                      <a:pPr marL="0" marR="0" lvl="0" algn="l" defTabSz="914400" rtl="0" eaLnBrk="1" fontAlgn="t" latinLnBrk="0" hangingPunct="1">
                        <a:lnSpc>
                          <a:spcPct val="100000"/>
                        </a:lnSpc>
                        <a:buClrTx/>
                        <a:buSzTx/>
                        <a:buFontTx/>
                        <a:buNone/>
                      </a:pPr>
                      <a:r>
                        <a:rPr kumimoji="0" lang="en-US" altLang="en-GB" sz="900" b="1">
                          <a:ln>
                            <a:noFill/>
                          </a:ln>
                          <a:solidFill>
                            <a:srgbClr val="000000"/>
                          </a:solidFill>
                          <a:effectLst/>
                          <a:latin typeface="Calibri" panose="020F0502020204030204" pitchFamily="34" charset="0"/>
                          <a:ea typeface="MS PGothic" panose="020B0600070205080204" pitchFamily="34" charset="-128"/>
                          <a:sym typeface="+mn-ea"/>
                        </a:rPr>
                        <a:t>991137</a:t>
                      </a:r>
                      <a:endParaRPr kumimoji="0" lang="en-US" altLang="en-GB" sz="900" b="1">
                        <a:ln>
                          <a:noFill/>
                        </a:ln>
                        <a:solidFill>
                          <a:srgbClr val="00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 part: Network Slicing Phase 3: NR aspects </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eNS_Ph3-NR-Core</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GB" altLang="en-US" sz="900" b="1">
                          <a:ln>
                            <a:noFill/>
                          </a:ln>
                          <a:solidFill>
                            <a:schemeClr val="tx1"/>
                          </a:solidFill>
                          <a:effectLst/>
                          <a:latin typeface="Calibri" panose="020F0502020204030204" pitchFamily="34" charset="0"/>
                          <a:ea typeface="MS PGothic" panose="020B0600070205080204" pitchFamily="34" charset="-128"/>
                          <a:sym typeface="+mn-ea"/>
                        </a:rPr>
                        <a:t>     </a:t>
                      </a: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chemeClr val="tx1"/>
                          </a:solidFill>
                          <a:effectLst/>
                          <a:latin typeface="Calibri" panose="020F0502020204030204" pitchFamily="34" charset="0"/>
                          <a:ea typeface="MS PGothic" panose="020B0600070205080204" pitchFamily="34" charset="-128"/>
                          <a:sym typeface="+mn-ea"/>
                        </a:rPr>
                        <a:t>/</a:t>
                      </a: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chemeClr val="tx1"/>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30%</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RP-230787</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53085">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991138</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 part: Non-Public Networks Phase 2: NG-RAN aspects</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eNPN_Ph2-NGRAN-Core</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23/09</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90%</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RP-230788</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99%</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zh-CN"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RAN3 intends to have REL-18 specs only in Dec.23</a:t>
                      </a:r>
                      <a:endParaRPr kumimoji="0" lang="zh-CN"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76885">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991136</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Core part: NR Timing Resiliency and URLLC enhancements</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TRS_URLLC-NR-Core</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chemeClr val="tx1"/>
                          </a:solidFill>
                          <a:effectLst/>
                          <a:latin typeface="Calibri" panose="020F0502020204030204" pitchFamily="34" charset="0"/>
                          <a:ea typeface="MS PGothic" panose="020B0600070205080204" pitchFamily="34" charset="-128"/>
                          <a:sym typeface="+mn-ea"/>
                        </a:rPr>
                        <a:t>/</a:t>
                      </a: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chemeClr val="tx1"/>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25%</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RP-230754</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60%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bl>
          </a:graphicData>
        </a:graphic>
      </p:graphicFrame>
      <p:sp>
        <p:nvSpPr>
          <p:cNvPr id="52306" name="Content Placeholder 2"/>
          <p:cNvSpPr txBox="1"/>
          <p:nvPr/>
        </p:nvSpPr>
        <p:spPr>
          <a:xfrm>
            <a:off x="8351520" y="5121910"/>
            <a:ext cx="680085" cy="1209675"/>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algn="l" eaLnBrk="1" hangingPunct="1">
              <a:lnSpc>
                <a:spcPct val="90000"/>
              </a:lnSpc>
              <a:spcBef>
                <a:spcPts val="1000"/>
              </a:spcBef>
              <a:buClrTx/>
              <a:buFont typeface="Arial" panose="020B0604020202020204" pitchFamily="34" charset="0"/>
              <a:buChar char="•"/>
            </a:pPr>
            <a:endParaRPr lang="en-GB" altLang="zh-CN" sz="1100" dirty="0"/>
          </a:p>
          <a:p>
            <a:pPr marL="228600" lvl="0" indent="-228600" algn="l" eaLnBrk="1" hangingPunct="1">
              <a:lnSpc>
                <a:spcPct val="90000"/>
              </a:lnSpc>
              <a:spcBef>
                <a:spcPts val="1000"/>
              </a:spcBef>
              <a:buClrTx/>
              <a:buNone/>
            </a:pPr>
            <a:r>
              <a:rPr lang="en-US" altLang="en-GB" sz="900" dirty="0"/>
              <a:t>WI: Black</a:t>
            </a:r>
            <a:endParaRPr lang="en-US" altLang="en-GB" sz="900" dirty="0"/>
          </a:p>
          <a:p>
            <a:pPr marL="228600" lvl="0" indent="-228600" algn="l" eaLnBrk="1" hangingPunct="1">
              <a:lnSpc>
                <a:spcPct val="90000"/>
              </a:lnSpc>
              <a:spcBef>
                <a:spcPts val="1000"/>
              </a:spcBef>
              <a:buClrTx/>
              <a:buNone/>
            </a:pPr>
            <a:r>
              <a:rPr lang="en-US" altLang="en-GB" sz="900" dirty="0"/>
              <a:t>SI: Blue</a:t>
            </a:r>
            <a:endParaRPr lang="en-US" altLang="en-GB" sz="900" dirty="0"/>
          </a:p>
          <a:p>
            <a:pPr marL="228600" lvl="0" indent="-228600" algn="l" eaLnBrk="1" hangingPunct="1">
              <a:lnSpc>
                <a:spcPct val="90000"/>
              </a:lnSpc>
              <a:spcBef>
                <a:spcPts val="1000"/>
              </a:spcBef>
              <a:buClrTx/>
              <a:buNone/>
            </a:pPr>
            <a:r>
              <a:rPr lang="en-US" altLang="en-GB" sz="900" dirty="0"/>
              <a:t>CompletedWI/SI: Red</a:t>
            </a:r>
            <a:r>
              <a:rPr lang="en-US" altLang="en-GB" sz="1100" dirty="0"/>
              <a:t> </a:t>
            </a:r>
            <a:endParaRPr lang="en-US" altLang="en-GB" sz="1100" dirty="0"/>
          </a:p>
          <a:p>
            <a:pPr marL="228600" lvl="0" indent="-228600" algn="l" eaLnBrk="1" hangingPunct="1">
              <a:lnSpc>
                <a:spcPct val="90000"/>
              </a:lnSpc>
              <a:spcBef>
                <a:spcPts val="1000"/>
              </a:spcBef>
              <a:buClrTx/>
              <a:buNone/>
            </a:pPr>
            <a:endParaRPr lang="en-US" altLang="en-GB"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lstStyle/>
          <a:p>
            <a:r>
              <a:rPr lang="en-US" altLang="sv-SE" sz="1800" dirty="0"/>
              <a:t>List of RAN3 CRs to RAN in </a:t>
            </a:r>
            <a:r>
              <a:rPr lang="en-US" altLang="sv-SE" sz="1800" dirty="0">
                <a:solidFill>
                  <a:srgbClr val="FF0000"/>
                </a:solidFill>
              </a:rPr>
              <a:t>RP-231508</a:t>
            </a:r>
            <a:r>
              <a:rPr lang="en-US" altLang="sv-SE" sz="1800" dirty="0"/>
              <a:t>, which includes:</a:t>
            </a:r>
            <a:endParaRPr lang="en-US" altLang="sv-SE" sz="1800" dirty="0">
              <a:solidFill>
                <a:srgbClr val="FF0000"/>
              </a:solidFill>
            </a:endParaRPr>
          </a:p>
          <a:p>
            <a:pPr lvl="1"/>
            <a:r>
              <a:rPr lang="en-US" altLang="sv-SE" sz="1800" dirty="0">
                <a:cs typeface="+mn-ea"/>
              </a:rPr>
              <a:t>50 CRs were agreed in Q3. </a:t>
            </a:r>
            <a:endParaRPr lang="en-US" altLang="sv-SE" sz="1800" dirty="0">
              <a:cs typeface="+mn-ea"/>
            </a:endParaRPr>
          </a:p>
          <a:p>
            <a:pPr lvl="1"/>
            <a:r>
              <a:rPr lang="en-US" altLang="sv-SE" sz="1800" dirty="0">
                <a:cs typeface="+mn-ea"/>
              </a:rPr>
              <a:t>4 Rel-15: 4 Cat.F CRs</a:t>
            </a:r>
            <a:endParaRPr lang="en-US" altLang="sv-SE" sz="1800" dirty="0">
              <a:cs typeface="+mn-ea"/>
            </a:endParaRPr>
          </a:p>
          <a:p>
            <a:pPr lvl="1"/>
            <a:r>
              <a:rPr lang="en-US" altLang="sv-SE" sz="1800" dirty="0">
                <a:cs typeface="+mn-ea"/>
              </a:rPr>
              <a:t>14 Rel-16: 10 Cat.F CRs, 4 Cat.A CRs</a:t>
            </a:r>
            <a:endParaRPr lang="en-US" altLang="sv-SE" sz="1800" dirty="0">
              <a:cs typeface="+mn-ea"/>
            </a:endParaRPr>
          </a:p>
          <a:p>
            <a:pPr lvl="1"/>
            <a:r>
              <a:rPr lang="en-US" altLang="sv-SE" sz="1800" dirty="0">
                <a:cs typeface="+mn-ea"/>
              </a:rPr>
              <a:t>32 Rel-17: 18 Cat.F CRs, 14 Cat.A CRs</a:t>
            </a:r>
            <a:endParaRPr lang="en-US" altLang="sv-SE" sz="1800" dirty="0">
              <a:cs typeface="+mn-ea"/>
            </a:endParaRPr>
          </a:p>
          <a:p>
            <a:pPr lvl="2"/>
            <a:r>
              <a:rPr lang="en-US" altLang="sv-SE" sz="1620" dirty="0">
                <a:cs typeface="+mn-ea"/>
                <a:sym typeface="+mn-ea"/>
              </a:rPr>
              <a:t>1 Cat.F TEI17 CRs with TEI identifier</a:t>
            </a:r>
            <a:endParaRPr lang="en-US" altLang="sv-SE" sz="1620" dirty="0">
              <a:cs typeface="+mn-ea"/>
              <a:sym typeface="+mn-ea"/>
            </a:endParaRPr>
          </a:p>
          <a:p>
            <a:pPr lvl="3"/>
            <a:r>
              <a:rPr lang="en-US" altLang="sv-SE" sz="1440" dirty="0">
                <a:cs typeface="+mn-ea"/>
                <a:sym typeface="+mn-ea"/>
              </a:rPr>
              <a:t>Correction on the local NG-RAN Node Identifier on Xn [RRCInactive], which is related to R3-222599 approved in RAN #95-e</a:t>
            </a:r>
            <a:endParaRPr lang="en-US" altLang="sv-SE" sz="1440" dirty="0">
              <a:cs typeface="+mn-ea"/>
              <a:sym typeface="+mn-ea"/>
            </a:endParaRPr>
          </a:p>
          <a:p>
            <a:pPr lvl="2"/>
            <a:r>
              <a:rPr lang="en-US" altLang="sv-SE" sz="1620" dirty="0">
                <a:cs typeface="+mn-ea"/>
                <a:sym typeface="+mn-ea"/>
              </a:rPr>
              <a:t>3 Non-Backwards-Compatible (NBC) CRs for Rel-16 and Rel-17</a:t>
            </a:r>
            <a:endParaRPr lang="en-US" altLang="en-US" sz="1775" dirty="0">
              <a:cs typeface="+mn-ea"/>
            </a:endParaRPr>
          </a:p>
          <a:p>
            <a:pPr lvl="3"/>
            <a:r>
              <a:rPr lang="en-US" altLang="sv-SE" sz="1440" dirty="0">
                <a:cs typeface="+mn-ea"/>
                <a:sym typeface="+mn-ea"/>
              </a:rPr>
              <a:t>Rel-17: R3-234511, R3-234080, R3-234081</a:t>
            </a:r>
            <a:endParaRPr lang="en-US" altLang="sv-SE" sz="1440" dirty="0">
              <a:cs typeface="+mn-ea"/>
              <a:sym typeface="+mn-ea"/>
            </a:endParaRPr>
          </a:p>
          <a:p>
            <a:pPr lvl="2"/>
            <a:r>
              <a:rPr lang="en-US" altLang="sv-SE" sz="1620" dirty="0">
                <a:cs typeface="+mn-ea"/>
                <a:sym typeface="+mn-ea"/>
              </a:rPr>
              <a:t>(</a:t>
            </a:r>
            <a:r>
              <a:rPr lang="en-US" altLang="sv-SE" sz="1620" dirty="0">
                <a:cs typeface="+mn-ea"/>
                <a:sym typeface="+mn-ea"/>
                <a:hlinkClick r:id="rId1"/>
              </a:rPr>
              <a:t>Here</a:t>
            </a:r>
            <a:r>
              <a:rPr lang="en-US" altLang="sv-SE" sz="1620" dirty="0">
                <a:cs typeface="+mn-ea"/>
                <a:sym typeface="+mn-ea"/>
              </a:rPr>
              <a:t> is how 3GPP works with NBC changes)</a:t>
            </a:r>
            <a:endParaRPr lang="en-US" altLang="en-US" sz="1775" dirty="0">
              <a:cs typeface="+mn-ea"/>
              <a:sym typeface="+mn-ea"/>
            </a:endParaRPr>
          </a:p>
          <a:p>
            <a:pPr lvl="1"/>
            <a:r>
              <a:rPr lang="en-US" altLang="sv-SE" sz="1800" dirty="0">
                <a:cs typeface="+mn-ea"/>
              </a:rPr>
              <a:t>5 endorsed draftCRs to RAN2 specs. </a:t>
            </a:r>
            <a:endParaRPr lang="en-US" altLang="sv-SE" sz="1800" dirty="0">
              <a:cs typeface="+mn-ea"/>
            </a:endParaRPr>
          </a:p>
          <a:p>
            <a:pPr lvl="1"/>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720725"/>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had one meeting room for main session which supports 1-way remote access.  </a:t>
            </a:r>
            <a:r>
              <a:rPr lang="en-US" altLang="en-US" sz="2000" dirty="0">
                <a:solidFill>
                  <a:srgbClr val="FF0000"/>
                </a:solidFill>
                <a:cs typeface="+mn-ea"/>
                <a:sym typeface="+mn-ea"/>
              </a:rPr>
              <a:t>RAN3 had a seperate breakout room for offline discussion, which is used sufficiently in Aug meeting, the improvement on the overbooking issue on Wednesday and Thursday needs to be further checked!</a:t>
            </a:r>
            <a:endParaRPr lang="en-US" altLang="en-US" sz="2000" dirty="0">
              <a:solidFill>
                <a:srgbClr val="FF0000"/>
              </a:solidFill>
              <a:cs typeface="+mn-ea"/>
              <a:sym typeface="+mn-ea"/>
            </a:endParaRPr>
          </a:p>
          <a:p>
            <a:r>
              <a:rPr lang="en-US" altLang="en-US" sz="2000" dirty="0">
                <a:cs typeface="+mn-ea"/>
                <a:sym typeface="+mn-ea"/>
              </a:rPr>
              <a:t>In general, the number of remote participants for main session is limited, less than 10. The audio device test for remote access needs to be performed before </a:t>
            </a:r>
            <a:r>
              <a:rPr lang="en-US" altLang="zh-CN" sz="2000" dirty="0">
                <a:cs typeface="+mn-ea"/>
                <a:sym typeface="+mn-ea"/>
              </a:rPr>
              <a:t>daily </a:t>
            </a:r>
            <a:r>
              <a:rPr lang="en-US" altLang="en-US" sz="2000" dirty="0">
                <a:cs typeface="+mn-ea"/>
                <a:sym typeface="+mn-ea"/>
              </a:rPr>
              <a:t>session starts.</a:t>
            </a:r>
            <a:endParaRPr lang="en-US" altLang="en-US" sz="2000" dirty="0">
              <a:cs typeface="+mn-ea"/>
              <a:sym typeface="+mn-ea"/>
            </a:endParaRPr>
          </a:p>
          <a:p>
            <a:r>
              <a:rPr lang="en-US" altLang="en-US" sz="2000" dirty="0">
                <a:cs typeface="+mn-ea"/>
                <a:sym typeface="+mn-ea"/>
              </a:rPr>
              <a:t>MCC and IT support during the meeting is sufficient.</a:t>
            </a:r>
            <a:endParaRPr lang="en-US" altLang="en-US" sz="2000" dirty="0">
              <a:cs typeface="+mn-ea"/>
              <a:sym typeface="+mn-ea"/>
            </a:endParaRPr>
          </a:p>
          <a:p>
            <a:pPr>
              <a:spcBef>
                <a:spcPts val="300"/>
              </a:spcBef>
              <a:spcAft>
                <a:spcPts val="300"/>
              </a:spcAft>
            </a:pP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GB" sz="14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SHR and SPCR:</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sym typeface="+mn-ea"/>
              </a:rPr>
              <a:t>In case of MN initiated PSCell change, MN will have the final say on the T310/T312 SPR thresholds.</a:t>
            </a:r>
            <a:endParaRPr lang="en-US" altLang="zh-CN" sz="12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sym typeface="+mn-ea"/>
              </a:rPr>
              <a:t>Support correlation of SHR and LTE RLF Report in case both are generated during an inter-RAT HO from NR to LTE</a:t>
            </a:r>
            <a:endParaRPr lang="en-US" altLang="zh-CN" sz="12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sym typeface="+mn-ea"/>
              </a:rPr>
              <a:t>In order to support correlation, C-RNTI (either source C-RNTI or Target C-RNTI) and time between HO execution and SHR retrieval can be used if reported by the UE. It is up to RAN2 to decide whether to use source C-RNTI or Target C-RNTI.</a:t>
            </a:r>
            <a:endParaRPr lang="en-US" altLang="zh-CN" sz="12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cs typeface="+mn-ea"/>
                <a:sym typeface="+mn-ea"/>
              </a:rPr>
              <a:t>If RAN2 agrees to use Target C-RNTI in order to support correlation, Target C-RNTI should be included in the Xn HANDOVER REPORT. SN Mobility Information is identified to be used for SN initiated PSCell change and MN initiated PSCell change scenarios.</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MRO:</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Include CPC candidate cell list and CPC execution condition(s) to the message from the MN to the source SN.</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The MN performs the initial analysis when SCGFailureInformation is received from the UE e.g. whether it is CPA or CPC, if CPC whether it is MN initiated or SN initiated.</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Convert the WA into agreement “Define a new handover report type in the Inter-system HO Report over S1 and NG”.</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RACH enhancement: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It can be left to gNB implementation whether and how to forward the SN RA Reports in case there is no X2/Xn connectivity between the node retrieving the RA Report from the UE and the node serving the PSCells indicated by UE in the RA Report.</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SON/MDT Enhancements for Non-Public Networks: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mn-ea"/>
                <a:sym typeface="+mn-ea"/>
              </a:rPr>
              <a:t>The maximum number of SNPNs in the MDT SNPN list should be 16.</a:t>
            </a:r>
            <a:endParaRPr lang="en-US" altLang="zh-CN" sz="1200">
              <a:ln>
                <a:noFill/>
              </a:ln>
              <a:solidFill>
                <a:schemeClr val="tx1"/>
              </a:solidFill>
              <a:effectLst/>
              <a:uLnTx/>
              <a:uFillTx/>
              <a:ea typeface="+mn-ea"/>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mn-ea"/>
                <a:sym typeface="+mn-ea"/>
              </a:rPr>
              <a:t>No need for SNPN-wide area scope.</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200">
              <a:ln>
                <a:noFill/>
              </a:ln>
              <a:effectLst/>
              <a:uLnTx/>
              <a:uFillTx/>
              <a:ea typeface="宋体" panose="02010600030101010101" pitchFamily="2" charset="-122"/>
              <a:cs typeface="Arial" panose="020B0604020202020204" pitchFamily="34" charset="0"/>
              <a:sym typeface="+mn-ea"/>
            </a:endParaRPr>
          </a:p>
          <a:p>
            <a:pPr marL="1002030" marR="0" lvl="2" indent="-87630" algn="l" defTabSz="914400" rtl="0" fontAlgn="base" latinLnBrk="0">
              <a:lnSpc>
                <a:spcPct val="93000"/>
              </a:lnSpc>
              <a:spcBef>
                <a:spcPct val="15000"/>
              </a:spcBef>
              <a:spcAft>
                <a:spcPct val="15000"/>
              </a:spcAft>
              <a:buSzTx/>
              <a:buFontTx/>
              <a:buBlip>
                <a:blip r:embed="rId1"/>
              </a:buBlip>
              <a:defRPr/>
            </a:pPr>
            <a:endParaRPr kumimoji="0" lang="en-US" altLang="zh-CN" sz="970" b="0" i="0" u="none" strike="noStrike" kern="0" cap="none" spc="0" normalizeH="0" baseline="0" noProof="1">
              <a:ln>
                <a:noFill/>
              </a:ln>
              <a:solidFill>
                <a:schemeClr val="tx1"/>
              </a:solidFill>
              <a:effectLst/>
              <a:uLnTx/>
              <a:uFillTx/>
              <a:latin typeface="+mn-lt"/>
              <a:ea typeface="+mn-ea"/>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zh-CN" sz="1080">
              <a:ln>
                <a:noFill/>
              </a:ln>
              <a:effectLst/>
              <a:uLnTx/>
              <a:uFillTx/>
              <a:latin typeface="+mn-lt"/>
              <a:ea typeface="宋体" panose="02010600030101010101" pitchFamily="2" charset="-122"/>
              <a:cs typeface="Arial" panose="020B0604020202020204" pitchFamily="34" charset="0"/>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27935</Words>
  <Application>WPS 演示</Application>
  <PresentationFormat>全屏显示(4:3)</PresentationFormat>
  <Paragraphs>722</Paragraphs>
  <Slides>32</Slides>
  <Notes>29</Notes>
  <HiddenSlides>0</HiddenSlides>
  <MMClips>0</MMClips>
  <ScaleCrop>false</ScaleCrop>
  <HeadingPairs>
    <vt:vector size="6" baseType="variant">
      <vt:variant>
        <vt:lpstr>已用的字体</vt:lpstr>
      </vt:variant>
      <vt:variant>
        <vt:i4>9</vt:i4>
      </vt:variant>
      <vt:variant>
        <vt:lpstr>主题</vt:lpstr>
      </vt:variant>
      <vt:variant>
        <vt:i4>6</vt:i4>
      </vt:variant>
      <vt:variant>
        <vt:lpstr>幻灯片标题</vt:lpstr>
      </vt:variant>
      <vt:variant>
        <vt:i4>32</vt:i4>
      </vt:variant>
    </vt:vector>
  </HeadingPairs>
  <TitlesOfParts>
    <vt:vector size="47" baseType="lpstr">
      <vt:lpstr>Arial</vt:lpstr>
      <vt:lpstr>宋体</vt:lpstr>
      <vt:lpstr>Wingdings</vt:lpstr>
      <vt:lpstr>Calibri</vt:lpstr>
      <vt:lpstr>MS PGothic</vt:lpstr>
      <vt:lpstr>Times New Roman</vt:lpstr>
      <vt:lpstr>Impact</vt:lpstr>
      <vt:lpstr>微软雅黑</vt:lpstr>
      <vt:lpstr>Arial Unicode MS</vt:lpstr>
      <vt:lpstr>3gpp</vt:lpstr>
      <vt:lpstr>2_3gpp</vt:lpstr>
      <vt:lpstr>1_3gpp</vt:lpstr>
      <vt:lpstr>3_3gpp</vt:lpstr>
      <vt:lpstr>4_3gpp</vt:lpstr>
      <vt:lpstr>5_3gpp</vt:lpstr>
      <vt:lpstr>  </vt:lpstr>
      <vt:lpstr>Executive Summary</vt:lpstr>
      <vt:lpstr>Election activities</vt:lpstr>
      <vt:lpstr>Tdoc submitted to RAN3</vt:lpstr>
      <vt:lpstr>Tdocs for each Topic</vt:lpstr>
      <vt:lpstr>Overview of RAN3-led Rel-18 NR SI/WIs</vt:lpstr>
      <vt:lpstr>RAN3 CRs to RAN</vt:lpstr>
      <vt:lpstr>Experience for GTW Usage in f2f meeting</vt:lpstr>
      <vt:lpstr>R18 SON/MDT WI</vt:lpstr>
      <vt:lpstr>R18 SON/MDT WI</vt:lpstr>
      <vt:lpstr>R18 QoE WI</vt:lpstr>
      <vt:lpstr>R18 QoE WI</vt:lpstr>
      <vt:lpstr>R18 AI RAN WI</vt:lpstr>
      <vt:lpstr>R18 AI RAN WI</vt:lpstr>
      <vt:lpstr>   R18 mobile IAB WI </vt:lpstr>
      <vt:lpstr>R18 Mobility Enh. WI</vt:lpstr>
      <vt:lpstr>R18 Mobility Enh. WI</vt:lpstr>
      <vt:lpstr>R18 MBS WI</vt:lpstr>
      <vt:lpstr>R18 MBS WI</vt:lpstr>
      <vt:lpstr>R18 Sidelink Relay WI</vt:lpstr>
      <vt:lpstr>R18 NR NTN WI</vt:lpstr>
      <vt:lpstr>R18 IoT NTN WI</vt:lpstr>
      <vt:lpstr>R18 NR MT-SDT WI</vt:lpstr>
      <vt:lpstr>R18 NR Redcap Enhancement WI</vt:lpstr>
      <vt:lpstr>R18 Positioning WI</vt:lpstr>
      <vt:lpstr>R18 NR Network ES WI</vt:lpstr>
      <vt:lpstr>R18 NR XR WI</vt:lpstr>
      <vt:lpstr>R18 eNPN WI</vt:lpstr>
      <vt:lpstr>R18 TRS and URLLC WI</vt:lpstr>
      <vt:lpstr>R18 RAN Slicing WI</vt:lpstr>
      <vt:lpstr>TEI Corrections</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Gao Yin RAN3 Chair</dc:creator>
  <cp:lastModifiedBy>RAN3 Chair</cp:lastModifiedBy>
  <cp:revision>848</cp:revision>
  <cp:lastPrinted>2018-03-14T16:55:00Z</cp:lastPrinted>
  <dcterms:created xsi:type="dcterms:W3CDTF">2009-11-27T05:15:00Z</dcterms:created>
  <dcterms:modified xsi:type="dcterms:W3CDTF">2023-09-06T02:56:04Z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2052-11.8.2.9022</vt:lpwstr>
  </property>
  <property fmtid="{D5CDD505-2E9C-101B-9397-08002B2CF9AE}" pid="4" name="ICV">
    <vt:lpwstr>12D33D43D84B4CA4978230E731B67ABF</vt:lpwstr>
  </property>
</Properties>
</file>