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434" r:id="rId3"/>
    <p:sldId id="458" r:id="rId4"/>
    <p:sldId id="421" r:id="rId5"/>
    <p:sldId id="464" r:id="rId6"/>
    <p:sldId id="459" r:id="rId7"/>
    <p:sldId id="460" r:id="rId8"/>
    <p:sldId id="461" r:id="rId9"/>
    <p:sldId id="413" r:id="rId10"/>
    <p:sldId id="401" r:id="rId11"/>
    <p:sldId id="468" r:id="rId12"/>
    <p:sldId id="381" r:id="rId13"/>
    <p:sldId id="467" r:id="rId14"/>
    <p:sldId id="451" r:id="rId15"/>
    <p:sldId id="463" r:id="rId16"/>
    <p:sldId id="462" r:id="rId17"/>
    <p:sldId id="466" r:id="rId18"/>
    <p:sldId id="452" r:id="rId19"/>
    <p:sldId id="453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59" d="100"/>
          <a:sy n="59" d="100"/>
        </p:scale>
        <p:origin x="79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3288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3\tdocList_2020-11-19_20h10-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3\tdocList_2020-11-19_20h10-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3\tdocList_2020-11-19_20h10-STAT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3\tdocList_2020-11-19_20h10-STAT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3\tdocList_2020-11-19_20h10-STAT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3\tdocList_2020-11-19_20h10-STAT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3\tdocList_2020-11-19_20h10-STAT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3\tdocList_2020-11-19_20h10-STAT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NR Maintenance R15 R16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9247594050743664E-2"/>
          <c:y val="0.14333333333333334"/>
          <c:w val="0.89019685039370078"/>
          <c:h val="0.390358705161854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STAT!$C$1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STAT!$B$2:$B$7</c:f>
              <c:strCache>
                <c:ptCount val="6"/>
                <c:pt idx="0">
                  <c:v>Stage-2</c:v>
                </c:pt>
                <c:pt idx="1">
                  <c:v>User Plane</c:v>
                </c:pt>
                <c:pt idx="2">
                  <c:v>Control Plane</c:v>
                </c:pt>
                <c:pt idx="3">
                  <c:v>NR V2X</c:v>
                </c:pt>
                <c:pt idx="4">
                  <c:v>NR Positioning</c:v>
                </c:pt>
                <c:pt idx="5">
                  <c:v>NR SON MDT</c:v>
                </c:pt>
              </c:strCache>
            </c:strRef>
          </c:cat>
          <c:val>
            <c:numRef>
              <c:f>STAT!$C$2:$C$7</c:f>
              <c:numCache>
                <c:formatCode>General</c:formatCode>
                <c:ptCount val="6"/>
                <c:pt idx="0">
                  <c:v>1</c:v>
                </c:pt>
                <c:pt idx="1">
                  <c:v>0</c:v>
                </c:pt>
                <c:pt idx="2">
                  <c:v>7</c:v>
                </c:pt>
                <c:pt idx="3">
                  <c:v>4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15-4D56-BF21-FD3E49D5F0B2}"/>
            </c:ext>
          </c:extLst>
        </c:ser>
        <c:ser>
          <c:idx val="1"/>
          <c:order val="1"/>
          <c:tx>
            <c:strRef>
              <c:f>STAT!$D$1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STAT!$B$2:$B$7</c:f>
              <c:strCache>
                <c:ptCount val="6"/>
                <c:pt idx="0">
                  <c:v>Stage-2</c:v>
                </c:pt>
                <c:pt idx="1">
                  <c:v>User Plane</c:v>
                </c:pt>
                <c:pt idx="2">
                  <c:v>Control Plane</c:v>
                </c:pt>
                <c:pt idx="3">
                  <c:v>NR V2X</c:v>
                </c:pt>
                <c:pt idx="4">
                  <c:v>NR Positioning</c:v>
                </c:pt>
                <c:pt idx="5">
                  <c:v>NR SON MDT</c:v>
                </c:pt>
              </c:strCache>
            </c:strRef>
          </c:cat>
          <c:val>
            <c:numRef>
              <c:f>STAT!$D$2:$D$7</c:f>
              <c:numCache>
                <c:formatCode>General</c:formatCode>
                <c:ptCount val="6"/>
                <c:pt idx="0">
                  <c:v>4</c:v>
                </c:pt>
                <c:pt idx="1">
                  <c:v>4</c:v>
                </c:pt>
                <c:pt idx="2">
                  <c:v>69</c:v>
                </c:pt>
                <c:pt idx="3">
                  <c:v>40</c:v>
                </c:pt>
                <c:pt idx="4">
                  <c:v>12</c:v>
                </c:pt>
                <c:pt idx="5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A15-4D56-BF21-FD3E49D5F0B2}"/>
            </c:ext>
          </c:extLst>
        </c:ser>
        <c:ser>
          <c:idx val="2"/>
          <c:order val="2"/>
          <c:tx>
            <c:strRef>
              <c:f>STAT!$E$1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STAT!$B$2:$B$7</c:f>
              <c:strCache>
                <c:ptCount val="6"/>
                <c:pt idx="0">
                  <c:v>Stage-2</c:v>
                </c:pt>
                <c:pt idx="1">
                  <c:v>User Plane</c:v>
                </c:pt>
                <c:pt idx="2">
                  <c:v>Control Plane</c:v>
                </c:pt>
                <c:pt idx="3">
                  <c:v>NR V2X</c:v>
                </c:pt>
                <c:pt idx="4">
                  <c:v>NR Positioning</c:v>
                </c:pt>
                <c:pt idx="5">
                  <c:v>NR SON MDT</c:v>
                </c:pt>
              </c:strCache>
            </c:strRef>
          </c:cat>
          <c:val>
            <c:numRef>
              <c:f>STAT!$E$2:$E$7</c:f>
              <c:numCache>
                <c:formatCode>General</c:formatCode>
                <c:ptCount val="6"/>
                <c:pt idx="2">
                  <c:v>30</c:v>
                </c:pt>
                <c:pt idx="3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A15-4D56-BF21-FD3E49D5F0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2488352"/>
        <c:axId val="722500832"/>
      </c:barChart>
      <c:catAx>
        <c:axId val="722488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2500832"/>
        <c:crosses val="autoZero"/>
        <c:auto val="1"/>
        <c:lblAlgn val="ctr"/>
        <c:lblOffset val="100"/>
        <c:noMultiLvlLbl val="0"/>
      </c:catAx>
      <c:valAx>
        <c:axId val="722500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2488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360590695430085"/>
          <c:y val="0.63692966797966655"/>
          <c:w val="0.35949011984760065"/>
          <c:h val="0.118265693772970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NR</a:t>
            </a:r>
            <a:r>
              <a:rPr lang="en-GB" baseline="0"/>
              <a:t> Maintenance R17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391465262425792"/>
          <c:y val="0.12193344491358872"/>
          <c:w val="0.89608534737574208"/>
          <c:h val="0.475848897510999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STAT!$C$10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STAT!$B$11:$B$18</c:f>
              <c:strCache>
                <c:ptCount val="8"/>
                <c:pt idx="0">
                  <c:v>Stage-2</c:v>
                </c:pt>
                <c:pt idx="1">
                  <c:v>User Plane</c:v>
                </c:pt>
                <c:pt idx="2">
                  <c:v>Control Plane</c:v>
                </c:pt>
                <c:pt idx="3">
                  <c:v>SL Relay</c:v>
                </c:pt>
                <c:pt idx="4">
                  <c:v>NR NTN</c:v>
                </c:pt>
                <c:pt idx="5">
                  <c:v>ePos</c:v>
                </c:pt>
                <c:pt idx="6">
                  <c:v>SONMDT</c:v>
                </c:pt>
                <c:pt idx="7">
                  <c:v>enh SL</c:v>
                </c:pt>
              </c:strCache>
            </c:strRef>
          </c:cat>
          <c:val>
            <c:numRef>
              <c:f>STAT!$C$11:$C$18</c:f>
              <c:numCache>
                <c:formatCode>General</c:formatCode>
                <c:ptCount val="8"/>
                <c:pt idx="0">
                  <c:v>4</c:v>
                </c:pt>
                <c:pt idx="1">
                  <c:v>5</c:v>
                </c:pt>
                <c:pt idx="2">
                  <c:v>17</c:v>
                </c:pt>
                <c:pt idx="3">
                  <c:v>4</c:v>
                </c:pt>
                <c:pt idx="4">
                  <c:v>0</c:v>
                </c:pt>
                <c:pt idx="5">
                  <c:v>2</c:v>
                </c:pt>
                <c:pt idx="6">
                  <c:v>2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C-4182-BC1A-155C30EDDDB4}"/>
            </c:ext>
          </c:extLst>
        </c:ser>
        <c:ser>
          <c:idx val="1"/>
          <c:order val="1"/>
          <c:tx>
            <c:strRef>
              <c:f>STAT!$D$10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STAT!$B$11:$B$18</c:f>
              <c:strCache>
                <c:ptCount val="8"/>
                <c:pt idx="0">
                  <c:v>Stage-2</c:v>
                </c:pt>
                <c:pt idx="1">
                  <c:v>User Plane</c:v>
                </c:pt>
                <c:pt idx="2">
                  <c:v>Control Plane</c:v>
                </c:pt>
                <c:pt idx="3">
                  <c:v>SL Relay</c:v>
                </c:pt>
                <c:pt idx="4">
                  <c:v>NR NTN</c:v>
                </c:pt>
                <c:pt idx="5">
                  <c:v>ePos</c:v>
                </c:pt>
                <c:pt idx="6">
                  <c:v>SONMDT</c:v>
                </c:pt>
                <c:pt idx="7">
                  <c:v>enh SL</c:v>
                </c:pt>
              </c:strCache>
            </c:strRef>
          </c:cat>
          <c:val>
            <c:numRef>
              <c:f>STAT!$D$11:$D$18</c:f>
              <c:numCache>
                <c:formatCode>General</c:formatCode>
                <c:ptCount val="8"/>
                <c:pt idx="0">
                  <c:v>21</c:v>
                </c:pt>
                <c:pt idx="1">
                  <c:v>12</c:v>
                </c:pt>
                <c:pt idx="2">
                  <c:v>110</c:v>
                </c:pt>
                <c:pt idx="3">
                  <c:v>23</c:v>
                </c:pt>
                <c:pt idx="4">
                  <c:v>5</c:v>
                </c:pt>
                <c:pt idx="5">
                  <c:v>12</c:v>
                </c:pt>
                <c:pt idx="6">
                  <c:v>16</c:v>
                </c:pt>
                <c:pt idx="7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4C-4182-BC1A-155C30EDDDB4}"/>
            </c:ext>
          </c:extLst>
        </c:ser>
        <c:ser>
          <c:idx val="2"/>
          <c:order val="2"/>
          <c:tx>
            <c:strRef>
              <c:f>STAT!$E$10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STAT!$B$11:$B$18</c:f>
              <c:strCache>
                <c:ptCount val="8"/>
                <c:pt idx="0">
                  <c:v>Stage-2</c:v>
                </c:pt>
                <c:pt idx="1">
                  <c:v>User Plane</c:v>
                </c:pt>
                <c:pt idx="2">
                  <c:v>Control Plane</c:v>
                </c:pt>
                <c:pt idx="3">
                  <c:v>SL Relay</c:v>
                </c:pt>
                <c:pt idx="4">
                  <c:v>NR NTN</c:v>
                </c:pt>
                <c:pt idx="5">
                  <c:v>ePos</c:v>
                </c:pt>
                <c:pt idx="6">
                  <c:v>SONMDT</c:v>
                </c:pt>
                <c:pt idx="7">
                  <c:v>enh SL</c:v>
                </c:pt>
              </c:strCache>
            </c:strRef>
          </c:cat>
          <c:val>
            <c:numRef>
              <c:f>STAT!$E$11:$E$18</c:f>
              <c:numCache>
                <c:formatCode>General</c:formatCode>
                <c:ptCount val="8"/>
                <c:pt idx="1">
                  <c:v>25</c:v>
                </c:pt>
                <c:pt idx="2">
                  <c:v>43</c:v>
                </c:pt>
                <c:pt idx="3">
                  <c:v>8</c:v>
                </c:pt>
                <c:pt idx="4">
                  <c:v>10</c:v>
                </c:pt>
                <c:pt idx="5">
                  <c:v>17</c:v>
                </c:pt>
                <c:pt idx="7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B4C-4182-BC1A-155C30EDDD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73342080"/>
        <c:axId val="2073347072"/>
      </c:barChart>
      <c:catAx>
        <c:axId val="207334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73347072"/>
        <c:crosses val="autoZero"/>
        <c:auto val="1"/>
        <c:lblAlgn val="ctr"/>
        <c:lblOffset val="100"/>
        <c:noMultiLvlLbl val="0"/>
      </c:catAx>
      <c:valAx>
        <c:axId val="2073347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73342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472212572627392"/>
          <c:y val="0.74797566089212042"/>
          <c:w val="0.26441918142676263"/>
          <c:h val="6.00061150160603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EUTRA Maintenance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STAT!$C$21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STAT!$B$22:$B$25</c:f>
              <c:strCache>
                <c:ptCount val="4"/>
                <c:pt idx="0">
                  <c:v>R17- LTE and IoT</c:v>
                </c:pt>
                <c:pt idx="1">
                  <c:v>R17 IoT-NTN</c:v>
                </c:pt>
                <c:pt idx="2">
                  <c:v>R15- V2X and SL</c:v>
                </c:pt>
                <c:pt idx="3">
                  <c:v>R16- Pos</c:v>
                </c:pt>
              </c:strCache>
            </c:strRef>
          </c:cat>
          <c:val>
            <c:numRef>
              <c:f>STAT!$C$22:$C$25</c:f>
              <c:numCache>
                <c:formatCode>General</c:formatCode>
                <c:ptCount val="4"/>
                <c:pt idx="0">
                  <c:v>0</c:v>
                </c:pt>
                <c:pt idx="1">
                  <c:v>4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1B-4331-B0AE-1A4BF1A1FD66}"/>
            </c:ext>
          </c:extLst>
        </c:ser>
        <c:ser>
          <c:idx val="1"/>
          <c:order val="1"/>
          <c:tx>
            <c:strRef>
              <c:f>STAT!$D$21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STAT!$B$22:$B$25</c:f>
              <c:strCache>
                <c:ptCount val="4"/>
                <c:pt idx="0">
                  <c:v>R17- LTE and IoT</c:v>
                </c:pt>
                <c:pt idx="1">
                  <c:v>R17 IoT-NTN</c:v>
                </c:pt>
                <c:pt idx="2">
                  <c:v>R15- V2X and SL</c:v>
                </c:pt>
                <c:pt idx="3">
                  <c:v>R16- Pos</c:v>
                </c:pt>
              </c:strCache>
            </c:strRef>
          </c:cat>
          <c:val>
            <c:numRef>
              <c:f>STAT!$D$22:$D$25</c:f>
              <c:numCache>
                <c:formatCode>General</c:formatCode>
                <c:ptCount val="4"/>
                <c:pt idx="0">
                  <c:v>4</c:v>
                </c:pt>
                <c:pt idx="1">
                  <c:v>17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1B-4331-B0AE-1A4BF1A1FD66}"/>
            </c:ext>
          </c:extLst>
        </c:ser>
        <c:ser>
          <c:idx val="2"/>
          <c:order val="2"/>
          <c:tx>
            <c:strRef>
              <c:f>STAT!$E$21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STAT!$B$22:$B$25</c:f>
              <c:strCache>
                <c:ptCount val="4"/>
                <c:pt idx="0">
                  <c:v>R17- LTE and IoT</c:v>
                </c:pt>
                <c:pt idx="1">
                  <c:v>R17 IoT-NTN</c:v>
                </c:pt>
                <c:pt idx="2">
                  <c:v>R15- V2X and SL</c:v>
                </c:pt>
                <c:pt idx="3">
                  <c:v>R16- Pos</c:v>
                </c:pt>
              </c:strCache>
            </c:strRef>
          </c:cat>
          <c:val>
            <c:numRef>
              <c:f>STAT!$E$23:$E$25</c:f>
              <c:numCache>
                <c:formatCode>General</c:formatCode>
                <c:ptCount val="3"/>
                <c:pt idx="0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61B-4331-B0AE-1A4BF1A1FD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61962192"/>
        <c:axId val="961962608"/>
      </c:barChart>
      <c:catAx>
        <c:axId val="961962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1962608"/>
        <c:crosses val="autoZero"/>
        <c:auto val="1"/>
        <c:lblAlgn val="ctr"/>
        <c:lblOffset val="100"/>
        <c:noMultiLvlLbl val="0"/>
      </c:catAx>
      <c:valAx>
        <c:axId val="96196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1962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Rel-18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STAT!$C$29</c:f>
              <c:strCache>
                <c:ptCount val="1"/>
                <c:pt idx="0">
                  <c:v>IPA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STAT!$B$31:$B$55</c:f>
              <c:strCache>
                <c:ptCount val="25"/>
                <c:pt idx="0">
                  <c:v>NC Repeater</c:v>
                </c:pt>
                <c:pt idx="1">
                  <c:v>eiPos</c:v>
                </c:pt>
                <c:pt idx="2">
                  <c:v>Nw Energy Saving</c:v>
                </c:pt>
                <c:pt idx="3">
                  <c:v>fMobEnh</c:v>
                </c:pt>
                <c:pt idx="4">
                  <c:v>XR</c:v>
                </c:pt>
                <c:pt idx="5">
                  <c:v>IoT NTN enh</c:v>
                </c:pt>
                <c:pt idx="6">
                  <c:v>NR NTN enh</c:v>
                </c:pt>
                <c:pt idx="7">
                  <c:v>UAV</c:v>
                </c:pt>
                <c:pt idx="8">
                  <c:v>eSLRelay</c:v>
                </c:pt>
                <c:pt idx="9">
                  <c:v>IDC</c:v>
                </c:pt>
                <c:pt idx="10">
                  <c:v>eMBS</c:v>
                </c:pt>
                <c:pt idx="11">
                  <c:v>Mob IAB</c:v>
                </c:pt>
                <c:pt idx="12">
                  <c:v>feSONMDT</c:v>
                </c:pt>
                <c:pt idx="13">
                  <c:v>eQOE</c:v>
                </c:pt>
                <c:pt idx="14">
                  <c:v>SL evo</c:v>
                </c:pt>
                <c:pt idx="15">
                  <c:v>AI ML</c:v>
                </c:pt>
                <c:pt idx="16">
                  <c:v>Dual TXRX MUSIM</c:v>
                </c:pt>
                <c:pt idx="17">
                  <c:v>MT SDT</c:v>
                </c:pt>
                <c:pt idx="18">
                  <c:v>eRedcap</c:v>
                </c:pt>
                <c:pt idx="19">
                  <c:v>NR MIMO evo</c:v>
                </c:pt>
                <c:pt idx="20">
                  <c:v>NR CovEnh 2</c:v>
                </c:pt>
                <c:pt idx="21">
                  <c:v>SI LPWUS</c:v>
                </c:pt>
                <c:pt idx="22">
                  <c:v>Timing URLLC</c:v>
                </c:pt>
                <c:pt idx="23">
                  <c:v>TEI18</c:v>
                </c:pt>
                <c:pt idx="24">
                  <c:v>Other</c:v>
                </c:pt>
              </c:strCache>
            </c:strRef>
          </c:cat>
          <c:val>
            <c:numRef>
              <c:f>STAT!$C$31:$C$55</c:f>
              <c:numCache>
                <c:formatCode>General</c:formatCode>
                <c:ptCount val="25"/>
                <c:pt idx="0">
                  <c:v>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5</c:v>
                </c:pt>
                <c:pt idx="10">
                  <c:v>0</c:v>
                </c:pt>
                <c:pt idx="11">
                  <c:v>0</c:v>
                </c:pt>
                <c:pt idx="12">
                  <c:v>4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3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5</c:v>
                </c:pt>
                <c:pt idx="2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3A-4160-8161-C28880A61E9D}"/>
            </c:ext>
          </c:extLst>
        </c:ser>
        <c:ser>
          <c:idx val="1"/>
          <c:order val="1"/>
          <c:tx>
            <c:strRef>
              <c:f>STAT!$D$29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STAT!$B$31:$B$55</c:f>
              <c:strCache>
                <c:ptCount val="25"/>
                <c:pt idx="0">
                  <c:v>NC Repeater</c:v>
                </c:pt>
                <c:pt idx="1">
                  <c:v>eiPos</c:v>
                </c:pt>
                <c:pt idx="2">
                  <c:v>Nw Energy Saving</c:v>
                </c:pt>
                <c:pt idx="3">
                  <c:v>fMobEnh</c:v>
                </c:pt>
                <c:pt idx="4">
                  <c:v>XR</c:v>
                </c:pt>
                <c:pt idx="5">
                  <c:v>IoT NTN enh</c:v>
                </c:pt>
                <c:pt idx="6">
                  <c:v>NR NTN enh</c:v>
                </c:pt>
                <c:pt idx="7">
                  <c:v>UAV</c:v>
                </c:pt>
                <c:pt idx="8">
                  <c:v>eSLRelay</c:v>
                </c:pt>
                <c:pt idx="9">
                  <c:v>IDC</c:v>
                </c:pt>
                <c:pt idx="10">
                  <c:v>eMBS</c:v>
                </c:pt>
                <c:pt idx="11">
                  <c:v>Mob IAB</c:v>
                </c:pt>
                <c:pt idx="12">
                  <c:v>feSONMDT</c:v>
                </c:pt>
                <c:pt idx="13">
                  <c:v>eQOE</c:v>
                </c:pt>
                <c:pt idx="14">
                  <c:v>SL evo</c:v>
                </c:pt>
                <c:pt idx="15">
                  <c:v>AI ML</c:v>
                </c:pt>
                <c:pt idx="16">
                  <c:v>Dual TXRX MUSIM</c:v>
                </c:pt>
                <c:pt idx="17">
                  <c:v>MT SDT</c:v>
                </c:pt>
                <c:pt idx="18">
                  <c:v>eRedcap</c:v>
                </c:pt>
                <c:pt idx="19">
                  <c:v>NR MIMO evo</c:v>
                </c:pt>
                <c:pt idx="20">
                  <c:v>NR CovEnh 2</c:v>
                </c:pt>
                <c:pt idx="21">
                  <c:v>SI LPWUS</c:v>
                </c:pt>
                <c:pt idx="22">
                  <c:v>Timing URLLC</c:v>
                </c:pt>
                <c:pt idx="23">
                  <c:v>TEI18</c:v>
                </c:pt>
                <c:pt idx="24">
                  <c:v>Other</c:v>
                </c:pt>
              </c:strCache>
            </c:strRef>
          </c:cat>
          <c:val>
            <c:numRef>
              <c:f>STAT!$D$31:$D$55</c:f>
              <c:numCache>
                <c:formatCode>General</c:formatCode>
                <c:ptCount val="25"/>
                <c:pt idx="0">
                  <c:v>23</c:v>
                </c:pt>
                <c:pt idx="1">
                  <c:v>125</c:v>
                </c:pt>
                <c:pt idx="2">
                  <c:v>94</c:v>
                </c:pt>
                <c:pt idx="3">
                  <c:v>173</c:v>
                </c:pt>
                <c:pt idx="4">
                  <c:v>166</c:v>
                </c:pt>
                <c:pt idx="5">
                  <c:v>83</c:v>
                </c:pt>
                <c:pt idx="6">
                  <c:v>114</c:v>
                </c:pt>
                <c:pt idx="7">
                  <c:v>53</c:v>
                </c:pt>
                <c:pt idx="8">
                  <c:v>124</c:v>
                </c:pt>
                <c:pt idx="9">
                  <c:v>23</c:v>
                </c:pt>
                <c:pt idx="10">
                  <c:v>66</c:v>
                </c:pt>
                <c:pt idx="11">
                  <c:v>55</c:v>
                </c:pt>
                <c:pt idx="12">
                  <c:v>85</c:v>
                </c:pt>
                <c:pt idx="13">
                  <c:v>50</c:v>
                </c:pt>
                <c:pt idx="14">
                  <c:v>101</c:v>
                </c:pt>
                <c:pt idx="15">
                  <c:v>96</c:v>
                </c:pt>
                <c:pt idx="16">
                  <c:v>53</c:v>
                </c:pt>
                <c:pt idx="17">
                  <c:v>40</c:v>
                </c:pt>
                <c:pt idx="18">
                  <c:v>59</c:v>
                </c:pt>
                <c:pt idx="19">
                  <c:v>43</c:v>
                </c:pt>
                <c:pt idx="20">
                  <c:v>33</c:v>
                </c:pt>
                <c:pt idx="21">
                  <c:v>33</c:v>
                </c:pt>
                <c:pt idx="22">
                  <c:v>16</c:v>
                </c:pt>
                <c:pt idx="23">
                  <c:v>60</c:v>
                </c:pt>
                <c:pt idx="24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3A-4160-8161-C28880A61E9D}"/>
            </c:ext>
          </c:extLst>
        </c:ser>
        <c:ser>
          <c:idx val="2"/>
          <c:order val="2"/>
          <c:tx>
            <c:strRef>
              <c:f>STAT!$E$29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STAT!$B$31:$B$55</c:f>
              <c:strCache>
                <c:ptCount val="25"/>
                <c:pt idx="0">
                  <c:v>NC Repeater</c:v>
                </c:pt>
                <c:pt idx="1">
                  <c:v>eiPos</c:v>
                </c:pt>
                <c:pt idx="2">
                  <c:v>Nw Energy Saving</c:v>
                </c:pt>
                <c:pt idx="3">
                  <c:v>fMobEnh</c:v>
                </c:pt>
                <c:pt idx="4">
                  <c:v>XR</c:v>
                </c:pt>
                <c:pt idx="5">
                  <c:v>IoT NTN enh</c:v>
                </c:pt>
                <c:pt idx="6">
                  <c:v>NR NTN enh</c:v>
                </c:pt>
                <c:pt idx="7">
                  <c:v>UAV</c:v>
                </c:pt>
                <c:pt idx="8">
                  <c:v>eSLRelay</c:v>
                </c:pt>
                <c:pt idx="9">
                  <c:v>IDC</c:v>
                </c:pt>
                <c:pt idx="10">
                  <c:v>eMBS</c:v>
                </c:pt>
                <c:pt idx="11">
                  <c:v>Mob IAB</c:v>
                </c:pt>
                <c:pt idx="12">
                  <c:v>feSONMDT</c:v>
                </c:pt>
                <c:pt idx="13">
                  <c:v>eQOE</c:v>
                </c:pt>
                <c:pt idx="14">
                  <c:v>SL evo</c:v>
                </c:pt>
                <c:pt idx="15">
                  <c:v>AI ML</c:v>
                </c:pt>
                <c:pt idx="16">
                  <c:v>Dual TXRX MUSIM</c:v>
                </c:pt>
                <c:pt idx="17">
                  <c:v>MT SDT</c:v>
                </c:pt>
                <c:pt idx="18">
                  <c:v>eRedcap</c:v>
                </c:pt>
                <c:pt idx="19">
                  <c:v>NR MIMO evo</c:v>
                </c:pt>
                <c:pt idx="20">
                  <c:v>NR CovEnh 2</c:v>
                </c:pt>
                <c:pt idx="21">
                  <c:v>SI LPWUS</c:v>
                </c:pt>
                <c:pt idx="22">
                  <c:v>Timing URLLC</c:v>
                </c:pt>
                <c:pt idx="23">
                  <c:v>TEI18</c:v>
                </c:pt>
                <c:pt idx="24">
                  <c:v>Other</c:v>
                </c:pt>
              </c:strCache>
            </c:strRef>
          </c:cat>
          <c:val>
            <c:numRef>
              <c:f>STAT!$E$31:$E$55</c:f>
              <c:numCache>
                <c:formatCode>General</c:formatCode>
                <c:ptCount val="25"/>
                <c:pt idx="0">
                  <c:v>26</c:v>
                </c:pt>
                <c:pt idx="1">
                  <c:v>165</c:v>
                </c:pt>
                <c:pt idx="3">
                  <c:v>96</c:v>
                </c:pt>
                <c:pt idx="4">
                  <c:v>38</c:v>
                </c:pt>
                <c:pt idx="5">
                  <c:v>31</c:v>
                </c:pt>
                <c:pt idx="6">
                  <c:v>41</c:v>
                </c:pt>
                <c:pt idx="8">
                  <c:v>115</c:v>
                </c:pt>
                <c:pt idx="9">
                  <c:v>21</c:v>
                </c:pt>
                <c:pt idx="10">
                  <c:v>13</c:v>
                </c:pt>
                <c:pt idx="11">
                  <c:v>0</c:v>
                </c:pt>
                <c:pt idx="13">
                  <c:v>7</c:v>
                </c:pt>
                <c:pt idx="14">
                  <c:v>0</c:v>
                </c:pt>
                <c:pt idx="15">
                  <c:v>32</c:v>
                </c:pt>
                <c:pt idx="16">
                  <c:v>8</c:v>
                </c:pt>
                <c:pt idx="17">
                  <c:v>16</c:v>
                </c:pt>
                <c:pt idx="18">
                  <c:v>9</c:v>
                </c:pt>
                <c:pt idx="20">
                  <c:v>14</c:v>
                </c:pt>
                <c:pt idx="21">
                  <c:v>15</c:v>
                </c:pt>
                <c:pt idx="22">
                  <c:v>4</c:v>
                </c:pt>
                <c:pt idx="23">
                  <c:v>42</c:v>
                </c:pt>
                <c:pt idx="2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A3A-4160-8161-C28880A61E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5950016"/>
        <c:axId val="1615967488"/>
      </c:barChart>
      <c:catAx>
        <c:axId val="1615950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5967488"/>
        <c:crosses val="autoZero"/>
        <c:auto val="1"/>
        <c:lblAlgn val="ctr"/>
        <c:lblOffset val="100"/>
        <c:noMultiLvlLbl val="0"/>
      </c:catAx>
      <c:valAx>
        <c:axId val="1615967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5950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459767842827177"/>
          <c:y val="0.2714057106060509"/>
          <c:w val="0.75403551543504765"/>
          <c:h val="0.377077616223903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STAT!$H$78</c:f>
              <c:strCache>
                <c:ptCount val="1"/>
                <c:pt idx="0">
                  <c:v>Tdocs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STAT!$B$90:$B$98</c:f>
              <c:strCache>
                <c:ptCount val="9"/>
                <c:pt idx="0">
                  <c:v>R2 117-e</c:v>
                </c:pt>
                <c:pt idx="1">
                  <c:v>R2 118-e</c:v>
                </c:pt>
                <c:pt idx="2">
                  <c:v>R2 119-e</c:v>
                </c:pt>
                <c:pt idx="3">
                  <c:v>R2 119bis-e</c:v>
                </c:pt>
                <c:pt idx="4">
                  <c:v>R2 120</c:v>
                </c:pt>
                <c:pt idx="5">
                  <c:v>R2 121</c:v>
                </c:pt>
                <c:pt idx="6">
                  <c:v>R2 121bis-e</c:v>
                </c:pt>
                <c:pt idx="7">
                  <c:v>R2 122</c:v>
                </c:pt>
                <c:pt idx="8">
                  <c:v>R2 123</c:v>
                </c:pt>
              </c:strCache>
            </c:strRef>
          </c:cat>
          <c:val>
            <c:numRef>
              <c:f>STAT!$H$90:$H$98</c:f>
              <c:numCache>
                <c:formatCode>General</c:formatCode>
                <c:ptCount val="9"/>
                <c:pt idx="0">
                  <c:v>2170</c:v>
                </c:pt>
                <c:pt idx="1">
                  <c:v>2462</c:v>
                </c:pt>
                <c:pt idx="2">
                  <c:v>2332</c:v>
                </c:pt>
                <c:pt idx="3">
                  <c:v>1709</c:v>
                </c:pt>
                <c:pt idx="4">
                  <c:v>2192</c:v>
                </c:pt>
                <c:pt idx="5">
                  <c:v>2295</c:v>
                </c:pt>
                <c:pt idx="6">
                  <c:v>2072</c:v>
                </c:pt>
                <c:pt idx="7">
                  <c:v>2237</c:v>
                </c:pt>
                <c:pt idx="8">
                  <c:v>2265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63-4034-A5EE-452D3E107E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5696"/>
        <c:axId val="-185628960"/>
      </c:barChart>
      <c:catAx>
        <c:axId val="-185625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8960"/>
        <c:crosses val="autoZero"/>
        <c:auto val="1"/>
        <c:lblAlgn val="ctr"/>
        <c:lblOffset val="100"/>
        <c:noMultiLvlLbl val="0"/>
      </c:catAx>
      <c:valAx>
        <c:axId val="-185628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5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>
                <a:effectLst/>
              </a:rPr>
              <a:t>AT Tech Offline Disc</a:t>
            </a:r>
            <a:endParaRPr lang="en-GB" sz="110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STAT!$F$78</c:f>
              <c:strCache>
                <c:ptCount val="1"/>
                <c:pt idx="0">
                  <c:v>AT Disc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STAT!$B$90:$B$98</c:f>
              <c:strCache>
                <c:ptCount val="9"/>
                <c:pt idx="0">
                  <c:v>R2 117-e</c:v>
                </c:pt>
                <c:pt idx="1">
                  <c:v>R2 118-e</c:v>
                </c:pt>
                <c:pt idx="2">
                  <c:v>R2 119-e</c:v>
                </c:pt>
                <c:pt idx="3">
                  <c:v>R2 119bis-e</c:v>
                </c:pt>
                <c:pt idx="4">
                  <c:v>R2 120</c:v>
                </c:pt>
                <c:pt idx="5">
                  <c:v>R2 121</c:v>
                </c:pt>
                <c:pt idx="6">
                  <c:v>R2 121bis-e</c:v>
                </c:pt>
                <c:pt idx="7">
                  <c:v>R2 122</c:v>
                </c:pt>
                <c:pt idx="8">
                  <c:v>R2 123</c:v>
                </c:pt>
              </c:strCache>
            </c:strRef>
          </c:cat>
          <c:val>
            <c:numRef>
              <c:f>STAT!$F$90:$F$98</c:f>
              <c:numCache>
                <c:formatCode>General</c:formatCode>
                <c:ptCount val="9"/>
                <c:pt idx="0">
                  <c:v>187</c:v>
                </c:pt>
                <c:pt idx="1">
                  <c:v>180</c:v>
                </c:pt>
                <c:pt idx="2">
                  <c:v>137</c:v>
                </c:pt>
                <c:pt idx="3">
                  <c:v>92</c:v>
                </c:pt>
                <c:pt idx="4">
                  <c:v>98</c:v>
                </c:pt>
                <c:pt idx="5">
                  <c:v>94</c:v>
                </c:pt>
                <c:pt idx="6">
                  <c:v>105</c:v>
                </c:pt>
                <c:pt idx="7">
                  <c:v>109</c:v>
                </c:pt>
                <c:pt idx="8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DB-4AE2-9273-A9EC1AE6DB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6240"/>
        <c:axId val="-185627328"/>
      </c:barChart>
      <c:catAx>
        <c:axId val="-185626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7328"/>
        <c:crosses val="autoZero"/>
        <c:auto val="1"/>
        <c:lblAlgn val="ctr"/>
        <c:lblOffset val="100"/>
        <c:noMultiLvlLbl val="0"/>
      </c:catAx>
      <c:valAx>
        <c:axId val="-18562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6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On-line (h)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STAT!$C$78</c:f>
              <c:strCache>
                <c:ptCount val="1"/>
                <c:pt idx="0">
                  <c:v>F2F/GTW (h)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STAT!$B$90:$B$98</c:f>
              <c:strCache>
                <c:ptCount val="9"/>
                <c:pt idx="0">
                  <c:v>R2 117-e</c:v>
                </c:pt>
                <c:pt idx="1">
                  <c:v>R2 118-e</c:v>
                </c:pt>
                <c:pt idx="2">
                  <c:v>R2 119-e</c:v>
                </c:pt>
                <c:pt idx="3">
                  <c:v>R2 119bis-e</c:v>
                </c:pt>
                <c:pt idx="4">
                  <c:v>R2 120</c:v>
                </c:pt>
                <c:pt idx="5">
                  <c:v>R2 121</c:v>
                </c:pt>
                <c:pt idx="6">
                  <c:v>R2 121bis-e</c:v>
                </c:pt>
                <c:pt idx="7">
                  <c:v>R2 122</c:v>
                </c:pt>
                <c:pt idx="8">
                  <c:v>R2 123</c:v>
                </c:pt>
              </c:strCache>
            </c:strRef>
          </c:cat>
          <c:val>
            <c:numRef>
              <c:f>STAT!$C$90:$C$98</c:f>
              <c:numCache>
                <c:formatCode>General</c:formatCode>
                <c:ptCount val="9"/>
                <c:pt idx="0">
                  <c:v>80.900000000000006</c:v>
                </c:pt>
                <c:pt idx="1">
                  <c:v>76.2</c:v>
                </c:pt>
                <c:pt idx="2">
                  <c:v>67.8</c:v>
                </c:pt>
                <c:pt idx="3">
                  <c:v>68.5</c:v>
                </c:pt>
                <c:pt idx="4">
                  <c:v>114</c:v>
                </c:pt>
                <c:pt idx="5">
                  <c:v>117.75</c:v>
                </c:pt>
                <c:pt idx="6">
                  <c:v>71.5</c:v>
                </c:pt>
                <c:pt idx="7">
                  <c:v>110</c:v>
                </c:pt>
                <c:pt idx="8">
                  <c:v>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FC-4C6D-9A55-210511C541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4064"/>
        <c:axId val="-185627872"/>
      </c:barChart>
      <c:catAx>
        <c:axId val="-18562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7872"/>
        <c:crosses val="autoZero"/>
        <c:auto val="1"/>
        <c:lblAlgn val="ctr"/>
        <c:lblOffset val="100"/>
        <c:noMultiLvlLbl val="0"/>
      </c:catAx>
      <c:valAx>
        <c:axId val="-18562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Drafts</a:t>
            </a:r>
            <a:r>
              <a:rPr lang="en-GB" baseline="0"/>
              <a:t> Offline Folders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STAT!$D$78</c:f>
              <c:strCache>
                <c:ptCount val="1"/>
                <c:pt idx="0">
                  <c:v>Draft files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STAT!$B$90:$B$98</c:f>
              <c:strCache>
                <c:ptCount val="9"/>
                <c:pt idx="0">
                  <c:v>R2 117-e</c:v>
                </c:pt>
                <c:pt idx="1">
                  <c:v>R2 118-e</c:v>
                </c:pt>
                <c:pt idx="2">
                  <c:v>R2 119-e</c:v>
                </c:pt>
                <c:pt idx="3">
                  <c:v>R2 119bis-e</c:v>
                </c:pt>
                <c:pt idx="4">
                  <c:v>R2 120</c:v>
                </c:pt>
                <c:pt idx="5">
                  <c:v>R2 121</c:v>
                </c:pt>
                <c:pt idx="6">
                  <c:v>R2 121bis-e</c:v>
                </c:pt>
                <c:pt idx="7">
                  <c:v>R2 122</c:v>
                </c:pt>
                <c:pt idx="8">
                  <c:v>R2 123</c:v>
                </c:pt>
              </c:strCache>
            </c:strRef>
          </c:cat>
          <c:val>
            <c:numRef>
              <c:f>STAT!$D$90:$D$98</c:f>
              <c:numCache>
                <c:formatCode>General</c:formatCode>
                <c:ptCount val="9"/>
                <c:pt idx="0">
                  <c:v>4229</c:v>
                </c:pt>
                <c:pt idx="1">
                  <c:v>4236</c:v>
                </c:pt>
                <c:pt idx="2">
                  <c:v>2846</c:v>
                </c:pt>
                <c:pt idx="3">
                  <c:v>1948</c:v>
                </c:pt>
                <c:pt idx="4">
                  <c:v>1027</c:v>
                </c:pt>
                <c:pt idx="5">
                  <c:v>1081</c:v>
                </c:pt>
                <c:pt idx="6">
                  <c:v>3015</c:v>
                </c:pt>
                <c:pt idx="7">
                  <c:v>956</c:v>
                </c:pt>
                <c:pt idx="8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99-49B5-84EA-93C6B4AFFEDC}"/>
            </c:ext>
          </c:extLst>
        </c:ser>
        <c:ser>
          <c:idx val="1"/>
          <c:order val="1"/>
          <c:tx>
            <c:strRef>
              <c:f>STAT!$E$78</c:f>
              <c:strCache>
                <c:ptCount val="1"/>
                <c:pt idx="0">
                  <c:v>Draft size (MB)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STAT!$B$90:$B$98</c:f>
              <c:strCache>
                <c:ptCount val="9"/>
                <c:pt idx="0">
                  <c:v>R2 117-e</c:v>
                </c:pt>
                <c:pt idx="1">
                  <c:v>R2 118-e</c:v>
                </c:pt>
                <c:pt idx="2">
                  <c:v>R2 119-e</c:v>
                </c:pt>
                <c:pt idx="3">
                  <c:v>R2 119bis-e</c:v>
                </c:pt>
                <c:pt idx="4">
                  <c:v>R2 120</c:v>
                </c:pt>
                <c:pt idx="5">
                  <c:v>R2 121</c:v>
                </c:pt>
                <c:pt idx="6">
                  <c:v>R2 121bis-e</c:v>
                </c:pt>
                <c:pt idx="7">
                  <c:v>R2 122</c:v>
                </c:pt>
                <c:pt idx="8">
                  <c:v>R2 123</c:v>
                </c:pt>
              </c:strCache>
            </c:strRef>
          </c:cat>
          <c:val>
            <c:numRef>
              <c:f>STAT!$E$90:$E$98</c:f>
              <c:numCache>
                <c:formatCode>General</c:formatCode>
                <c:ptCount val="9"/>
                <c:pt idx="0">
                  <c:v>851</c:v>
                </c:pt>
                <c:pt idx="1">
                  <c:v>1550</c:v>
                </c:pt>
                <c:pt idx="2">
                  <c:v>800</c:v>
                </c:pt>
                <c:pt idx="3">
                  <c:v>301</c:v>
                </c:pt>
                <c:pt idx="4">
                  <c:v>164</c:v>
                </c:pt>
                <c:pt idx="5">
                  <c:v>146</c:v>
                </c:pt>
                <c:pt idx="6">
                  <c:v>471</c:v>
                </c:pt>
                <c:pt idx="7">
                  <c:v>208</c:v>
                </c:pt>
                <c:pt idx="8">
                  <c:v>313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99-49B5-84EA-93C6B4AFFE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5962912"/>
        <c:axId val="1615968736"/>
      </c:barChart>
      <c:catAx>
        <c:axId val="161596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5968736"/>
        <c:crosses val="autoZero"/>
        <c:auto val="1"/>
        <c:lblAlgn val="ctr"/>
        <c:lblOffset val="100"/>
        <c:noMultiLvlLbl val="0"/>
      </c:catAx>
      <c:valAx>
        <c:axId val="1615968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5962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CD70F55-CC08-4368-9F85-C7F6B6E130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21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7100603-3B47-4F55-978D-850E033A94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040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100603-3B47-4F55-978D-850E033A94D1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1963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E4C472-6607-42A4-8CDA-4CB9B7EE4A5E}" type="slidenum">
              <a:rPr lang="en-GB" altLang="en-US" smtClean="0">
                <a:latin typeface="Times New Roman" panose="02020603050405020304" pitchFamily="18" charset="0"/>
              </a:rPr>
              <a:pPr/>
              <a:t>11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173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E4C472-6607-42A4-8CDA-4CB9B7EE4A5E}" type="slidenum">
              <a:rPr lang="en-GB" altLang="en-US" smtClean="0">
                <a:latin typeface="Times New Roman" panose="02020603050405020304" pitchFamily="18" charset="0"/>
              </a:rPr>
              <a:pPr/>
              <a:t>12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423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E4C472-6607-42A4-8CDA-4CB9B7EE4A5E}" type="slidenum">
              <a:rPr lang="en-GB" altLang="en-US" smtClean="0">
                <a:latin typeface="Times New Roman" panose="02020603050405020304" pitchFamily="18" charset="0"/>
              </a:rPr>
              <a:pPr/>
              <a:t>13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397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362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230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487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152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6713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5247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9588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552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F7A0EF3E-53BC-4168-A72A-BBE5EFEB3F2D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2964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RAN#101</a:t>
            </a:r>
          </a:p>
          <a:p>
            <a:pPr eaLnBrk="1" hangingPunct="1">
              <a:defRPr/>
            </a:pPr>
            <a:r>
              <a:rPr lang="sv-SE" altLang="en-US" sz="1400" b="1" baseline="0" dirty="0">
                <a:latin typeface="Arial "/>
              </a:rPr>
              <a:t>Bangalore, India</a:t>
            </a:r>
          </a:p>
          <a:p>
            <a:pPr eaLnBrk="1" hangingPunct="1">
              <a:defRPr/>
            </a:pPr>
            <a:r>
              <a:rPr lang="sv-SE" altLang="en-US" sz="1400" b="1" baseline="0" dirty="0">
                <a:latin typeface="Arial "/>
              </a:rPr>
              <a:t>September 11-15, </a:t>
            </a:r>
            <a:r>
              <a:rPr lang="sv-SE" altLang="en-US" sz="1400" b="1" dirty="0">
                <a:latin typeface="Arial "/>
              </a:rPr>
              <a:t>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600" b="1" i="1" dirty="0">
                <a:latin typeface="Arial "/>
              </a:rPr>
              <a:t>RP-231505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5" r:id="rId2"/>
    <p:sldLayoutId id="214748518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Status Report </a:t>
            </a:r>
            <a:br>
              <a:rPr lang="en-US" altLang="en-US" dirty="0"/>
            </a:br>
            <a:r>
              <a:rPr lang="en-US" altLang="en-US" dirty="0"/>
              <a:t>RAN WG2 </a:t>
            </a:r>
            <a:br>
              <a:rPr lang="en-US" altLang="en-US" dirty="0"/>
            </a:br>
            <a:r>
              <a:rPr lang="en-US" altLang="en-US" sz="4800" dirty="0"/>
              <a:t>to TSG-RAN #101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373856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v0</a:t>
            </a:r>
          </a:p>
          <a:p>
            <a:pPr marL="0" indent="0" eaLnBrk="1" hangingPunct="1">
              <a:buFontTx/>
              <a:buNone/>
            </a:pPr>
            <a:r>
              <a:rPr lang="en-GB" altLang="en-US" sz="2000" i="1" dirty="0">
                <a:latin typeface="Arial" panose="020B0604020202020204" pitchFamily="34" charset="0"/>
              </a:rPr>
              <a:t>Johan Johansson</a:t>
            </a:r>
            <a:endParaRPr lang="en-GB" altLang="en-US" sz="2000" i="1" dirty="0"/>
          </a:p>
          <a:p>
            <a:pPr marL="0" indent="0" eaLnBrk="1" hangingPunct="1">
              <a:buFontTx/>
              <a:buNone/>
            </a:pPr>
            <a:r>
              <a:rPr lang="en-GB" altLang="en-US" sz="2000" i="1" dirty="0"/>
              <a:t>RAN2 Chair (MediaTek Inc)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160110" y="801235"/>
            <a:ext cx="701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</a:rPr>
              <a:t>AI: 5.2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load – overtime - approximate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0C571C0-7751-4036-84E5-3A02548C8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542249"/>
              </p:ext>
            </p:extLst>
          </p:nvPr>
        </p:nvGraphicFramePr>
        <p:xfrm>
          <a:off x="805763" y="2516514"/>
          <a:ext cx="6400578" cy="18543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4361">
                  <a:extLst>
                    <a:ext uri="{9D8B030D-6E8A-4147-A177-3AD203B41FA5}">
                      <a16:colId xmlns:a16="http://schemas.microsoft.com/office/drawing/2014/main" val="4274863807"/>
                    </a:ext>
                  </a:extLst>
                </a:gridCol>
                <a:gridCol w="1004376">
                  <a:extLst>
                    <a:ext uri="{9D8B030D-6E8A-4147-A177-3AD203B41FA5}">
                      <a16:colId xmlns:a16="http://schemas.microsoft.com/office/drawing/2014/main" val="3944457425"/>
                    </a:ext>
                  </a:extLst>
                </a:gridCol>
                <a:gridCol w="1027377">
                  <a:extLst>
                    <a:ext uri="{9D8B030D-6E8A-4147-A177-3AD203B41FA5}">
                      <a16:colId xmlns:a16="http://schemas.microsoft.com/office/drawing/2014/main" val="2169971585"/>
                    </a:ext>
                  </a:extLst>
                </a:gridCol>
                <a:gridCol w="1042711">
                  <a:extLst>
                    <a:ext uri="{9D8B030D-6E8A-4147-A177-3AD203B41FA5}">
                      <a16:colId xmlns:a16="http://schemas.microsoft.com/office/drawing/2014/main" val="2265936063"/>
                    </a:ext>
                  </a:extLst>
                </a:gridCol>
                <a:gridCol w="1058045">
                  <a:extLst>
                    <a:ext uri="{9D8B030D-6E8A-4147-A177-3AD203B41FA5}">
                      <a16:colId xmlns:a16="http://schemas.microsoft.com/office/drawing/2014/main" val="3702266035"/>
                    </a:ext>
                  </a:extLst>
                </a:gridCol>
                <a:gridCol w="973708">
                  <a:extLst>
                    <a:ext uri="{9D8B030D-6E8A-4147-A177-3AD203B41FA5}">
                      <a16:colId xmlns:a16="http://schemas.microsoft.com/office/drawing/2014/main" val="3499693046"/>
                    </a:ext>
                  </a:extLst>
                </a:gridCol>
              </a:tblGrid>
              <a:tr h="649224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R2 - 123 </a:t>
                      </a:r>
                    </a:p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Overtime (min)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MON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TUE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WED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THU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FRI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03001579"/>
                  </a:ext>
                </a:extLst>
              </a:tr>
              <a:tr h="38627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u="none" strike="noStrike" dirty="0">
                          <a:effectLst/>
                        </a:rPr>
                        <a:t>MAIN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97272340"/>
                  </a:ext>
                </a:extLst>
              </a:tr>
              <a:tr h="432553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u="none" strike="noStrike" dirty="0">
                          <a:effectLst/>
                        </a:rPr>
                        <a:t>BO1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34010493"/>
                  </a:ext>
                </a:extLst>
              </a:tr>
              <a:tr h="38627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u="none" strike="noStrike" dirty="0">
                          <a:effectLst/>
                        </a:rPr>
                        <a:t>BO2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2303386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D2537ED-A386-4F6A-BA90-3AFFA1DBE742}"/>
              </a:ext>
            </a:extLst>
          </p:cNvPr>
          <p:cNvSpPr txBox="1"/>
          <p:nvPr/>
        </p:nvSpPr>
        <p:spPr>
          <a:xfrm>
            <a:off x="7552624" y="2690336"/>
            <a:ext cx="39426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RAN2 123 F2F On-Line Time =  </a:t>
            </a:r>
          </a:p>
          <a:p>
            <a:r>
              <a:rPr lang="en-US" sz="1600" dirty="0"/>
              <a:t>Nominal time + Overtime</a:t>
            </a:r>
          </a:p>
          <a:p>
            <a:r>
              <a:rPr lang="en-US" sz="1600" dirty="0"/>
              <a:t>110 + 1.6 = 112 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6E09D9-A991-4573-B5F0-1B3C7F94C5E5}"/>
              </a:ext>
            </a:extLst>
          </p:cNvPr>
          <p:cNvSpPr txBox="1"/>
          <p:nvPr/>
        </p:nvSpPr>
        <p:spPr>
          <a:xfrm>
            <a:off x="805763" y="4876820"/>
            <a:ext cx="39077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Comment R2 Chair: Can probably stop reporting overtime for F2F meetings (this was mainly an issue for e-meetings)</a:t>
            </a:r>
          </a:p>
        </p:txBody>
      </p:sp>
    </p:spTree>
    <p:extLst>
      <p:ext uri="{BB962C8B-B14F-4D97-AF65-F5344CB8AC3E}">
        <p14:creationId xmlns:p14="http://schemas.microsoft.com/office/powerpoint/2010/main" val="216662852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710612" y="2121408"/>
            <a:ext cx="4677698" cy="4090878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1800" b="1" dirty="0">
                <a:highlight>
                  <a:srgbClr val="FFFFFF"/>
                </a:highlight>
              </a:rPr>
              <a:t>Thank you</a:t>
            </a:r>
            <a:r>
              <a:rPr lang="en-GB" altLang="en-US" sz="1800" dirty="0">
                <a:highlight>
                  <a:srgbClr val="FFFFFF"/>
                </a:highlight>
              </a:rPr>
              <a:t> R2 leadership:</a:t>
            </a:r>
          </a:p>
          <a:p>
            <a:pPr>
              <a:buFontTx/>
              <a:buChar char="-"/>
            </a:pPr>
            <a:r>
              <a:rPr lang="en-GB" altLang="en-US" sz="1800" dirty="0"/>
              <a:t>Juha Korhonen (MCC)</a:t>
            </a:r>
          </a:p>
          <a:p>
            <a:pPr>
              <a:buFontTx/>
              <a:buChar char="-"/>
            </a:pPr>
            <a:r>
              <a:rPr lang="en-GB" altLang="en-US" sz="1800" dirty="0"/>
              <a:t>Tero Henttonen (RAN2 Vice Chair)</a:t>
            </a:r>
          </a:p>
          <a:p>
            <a:pPr>
              <a:buFontTx/>
              <a:buChar char="-"/>
            </a:pPr>
            <a:r>
              <a:rPr lang="en-GB" altLang="en-US" sz="1800" dirty="0"/>
              <a:t>Sergio Parolari (RAN2 Vice Chair)</a:t>
            </a:r>
          </a:p>
          <a:p>
            <a:pPr>
              <a:buFontTx/>
              <a:buChar char="-"/>
            </a:pPr>
            <a:r>
              <a:rPr lang="en-GB" altLang="en-US" sz="1800" dirty="0"/>
              <a:t>Kyeongin Jeong (session chair)</a:t>
            </a:r>
          </a:p>
          <a:p>
            <a:pPr>
              <a:buFontTx/>
              <a:buChar char="-"/>
            </a:pPr>
            <a:r>
              <a:rPr lang="en-GB" altLang="en-US" sz="1800" dirty="0"/>
              <a:t>Nathan Tenny (session chair)</a:t>
            </a:r>
          </a:p>
          <a:p>
            <a:pPr>
              <a:buFontTx/>
              <a:buChar char="-"/>
            </a:pPr>
            <a:r>
              <a:rPr lang="en-GB" altLang="en-US" sz="1800" dirty="0"/>
              <a:t>Diana Pani (session chair)</a:t>
            </a:r>
          </a:p>
          <a:p>
            <a:pPr>
              <a:buFontTx/>
              <a:buChar char="-"/>
            </a:pPr>
            <a:r>
              <a:rPr lang="en-GB" altLang="en-US" sz="1800" dirty="0"/>
              <a:t>Hu Nan (session chair)</a:t>
            </a:r>
          </a:p>
          <a:p>
            <a:pPr>
              <a:buFontTx/>
              <a:buChar char="-"/>
            </a:pPr>
            <a:r>
              <a:rPr lang="en-GB" altLang="en-US" sz="1800" dirty="0"/>
              <a:t>Dawid Koziol (session chair)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38200" y="27966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b="1" dirty="0"/>
              <a:t>Thank you for your support last quarter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C826692-DFF6-41C6-BEC2-61ADBD1956ED}"/>
              </a:ext>
            </a:extLst>
          </p:cNvPr>
          <p:cNvSpPr txBox="1">
            <a:spLocks/>
          </p:cNvSpPr>
          <p:nvPr/>
        </p:nvSpPr>
        <p:spPr bwMode="auto">
          <a:xfrm>
            <a:off x="5142404" y="2121408"/>
            <a:ext cx="4677698" cy="4090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GB" altLang="en-US" sz="1800" dirty="0"/>
              <a:t>Sasha Sirotkin (session chair)</a:t>
            </a:r>
          </a:p>
          <a:p>
            <a:pPr>
              <a:buFontTx/>
              <a:buChar char="-"/>
            </a:pPr>
            <a:r>
              <a:rPr lang="en-GB" altLang="en-US" sz="1800" dirty="0"/>
              <a:t>Yi Guo (session chair)</a:t>
            </a:r>
          </a:p>
          <a:p>
            <a:pPr>
              <a:buFontTx/>
              <a:buChar char="-"/>
            </a:pPr>
            <a:r>
              <a:rPr lang="en-GB" altLang="en-US" sz="1800" dirty="0"/>
              <a:t>Mattias Bergstrom (session chair)</a:t>
            </a:r>
          </a:p>
          <a:p>
            <a:pPr>
              <a:buFontTx/>
              <a:buChar char="-"/>
            </a:pPr>
            <a:r>
              <a:rPr lang="en-GB" altLang="en-US" sz="1800" dirty="0" err="1"/>
              <a:t>Eswar</a:t>
            </a:r>
            <a:r>
              <a:rPr lang="en-GB" altLang="en-US" sz="1800" dirty="0"/>
              <a:t> </a:t>
            </a:r>
            <a:r>
              <a:rPr lang="en-GB" altLang="en-US" sz="1800" dirty="0" err="1"/>
              <a:t>Vutukuri</a:t>
            </a:r>
            <a:r>
              <a:rPr lang="en-GB" altLang="en-US" sz="1800" dirty="0"/>
              <a:t> (session chair)</a:t>
            </a:r>
          </a:p>
          <a:p>
            <a:pPr>
              <a:buFontTx/>
              <a:buChar char="-"/>
            </a:pPr>
            <a:r>
              <a:rPr lang="en-GB" altLang="en-US" sz="1800" dirty="0"/>
              <a:t>Erlin Zheng (session chair)</a:t>
            </a:r>
          </a:p>
          <a:p>
            <a:pPr>
              <a:buFontTx/>
              <a:buChar char="-"/>
            </a:pPr>
            <a:endParaRPr lang="en-GB" altLang="en-US" sz="1800" dirty="0"/>
          </a:p>
          <a:p>
            <a:pPr marL="0" indent="0">
              <a:buNone/>
            </a:pPr>
            <a:r>
              <a:rPr lang="en-GB" altLang="en-US" sz="1800" b="1" dirty="0">
                <a:highlight>
                  <a:srgbClr val="FFFFFF"/>
                </a:highlight>
              </a:rPr>
              <a:t>Thank you</a:t>
            </a:r>
            <a:endParaRPr lang="en-GB" altLang="en-US" sz="1800" dirty="0">
              <a:highlight>
                <a:srgbClr val="FFFFFF"/>
              </a:highlight>
            </a:endParaRPr>
          </a:p>
          <a:p>
            <a:pPr>
              <a:buFontTx/>
              <a:buChar char="-"/>
            </a:pPr>
            <a:r>
              <a:rPr lang="en-GB" altLang="en-US" sz="1800" dirty="0"/>
              <a:t>Rapporteurs, volunteers and diligent reviewers. </a:t>
            </a:r>
          </a:p>
        </p:txBody>
      </p:sp>
    </p:spTree>
    <p:extLst>
      <p:ext uri="{BB962C8B-B14F-4D97-AF65-F5344CB8AC3E}">
        <p14:creationId xmlns:p14="http://schemas.microsoft.com/office/powerpoint/2010/main" val="230424522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838200" y="27966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b="1" dirty="0"/>
              <a:t>RAN2 leaders in Toulouse </a:t>
            </a:r>
          </a:p>
        </p:txBody>
      </p:sp>
      <p:pic>
        <p:nvPicPr>
          <p:cNvPr id="4" name="Content Placeholder 3" descr="A group of people standing in front of a table with laptops&#10;&#10;Description automatically generated">
            <a:extLst>
              <a:ext uri="{FF2B5EF4-FFF2-40B4-BE49-F238E27FC236}">
                <a16:creationId xmlns:a16="http://schemas.microsoft.com/office/drawing/2014/main" id="{C964EEF3-E95F-44C4-B044-A5B3C10EDC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942" y="1777065"/>
            <a:ext cx="8031457" cy="461284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2E0872-9396-4E34-A9CE-DC107140230E}"/>
              </a:ext>
            </a:extLst>
          </p:cNvPr>
          <p:cNvSpPr txBox="1"/>
          <p:nvPr/>
        </p:nvSpPr>
        <p:spPr>
          <a:xfrm>
            <a:off x="5103421" y="4637314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JOHAN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D0C8BB-7CB2-4744-96FE-20AE23481CDF}"/>
              </a:ext>
            </a:extLst>
          </p:cNvPr>
          <p:cNvSpPr txBox="1"/>
          <p:nvPr/>
        </p:nvSpPr>
        <p:spPr>
          <a:xfrm>
            <a:off x="4330535" y="4267982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DIANA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66DA8C-7506-46DE-B7B9-87C1933B5977}"/>
              </a:ext>
            </a:extLst>
          </p:cNvPr>
          <p:cNvSpPr txBox="1"/>
          <p:nvPr/>
        </p:nvSpPr>
        <p:spPr>
          <a:xfrm>
            <a:off x="3655621" y="362806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TERO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3F89CA-25AB-4D96-BACA-991673A74E13}"/>
              </a:ext>
            </a:extLst>
          </p:cNvPr>
          <p:cNvSpPr txBox="1"/>
          <p:nvPr/>
        </p:nvSpPr>
        <p:spPr>
          <a:xfrm>
            <a:off x="4395105" y="2938778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SERGIO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6D0050-DB9F-4936-B92D-2929E05ED754}"/>
              </a:ext>
            </a:extLst>
          </p:cNvPr>
          <p:cNvSpPr txBox="1"/>
          <p:nvPr/>
        </p:nvSpPr>
        <p:spPr>
          <a:xfrm>
            <a:off x="2698433" y="448342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ERLIN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9BF619-B33F-466C-B4C3-622C3ECE2783}"/>
              </a:ext>
            </a:extLst>
          </p:cNvPr>
          <p:cNvSpPr txBox="1"/>
          <p:nvPr/>
        </p:nvSpPr>
        <p:spPr>
          <a:xfrm>
            <a:off x="1338942" y="3942259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KYEONGIN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8B4B6C-B8A9-4915-8DC3-4F2679E15236}"/>
              </a:ext>
            </a:extLst>
          </p:cNvPr>
          <p:cNvSpPr txBox="1"/>
          <p:nvPr/>
        </p:nvSpPr>
        <p:spPr>
          <a:xfrm>
            <a:off x="5692084" y="3062395"/>
            <a:ext cx="954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DAWID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1A4415-434E-4A0C-A044-7DB81421099D}"/>
              </a:ext>
            </a:extLst>
          </p:cNvPr>
          <p:cNvSpPr txBox="1"/>
          <p:nvPr/>
        </p:nvSpPr>
        <p:spPr>
          <a:xfrm>
            <a:off x="6007680" y="4418623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HUNAN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01FD9A-204D-438A-813E-B81FAEBBF2A9}"/>
              </a:ext>
            </a:extLst>
          </p:cNvPr>
          <p:cNvSpPr txBox="1"/>
          <p:nvPr/>
        </p:nvSpPr>
        <p:spPr>
          <a:xfrm>
            <a:off x="6948367" y="5506609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JUHA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A4F97C-E685-407E-86F3-7711F0EAD81F}"/>
              </a:ext>
            </a:extLst>
          </p:cNvPr>
          <p:cNvSpPr txBox="1"/>
          <p:nvPr/>
        </p:nvSpPr>
        <p:spPr>
          <a:xfrm>
            <a:off x="6818792" y="3044328"/>
            <a:ext cx="1142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NATHAN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CD0EBB-15D1-427E-874E-E91B80C878FA}"/>
              </a:ext>
            </a:extLst>
          </p:cNvPr>
          <p:cNvSpPr txBox="1"/>
          <p:nvPr/>
        </p:nvSpPr>
        <p:spPr>
          <a:xfrm>
            <a:off x="8237763" y="4083316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YI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BD7C08-D19C-4011-B7EA-DEF9D81C850B}"/>
              </a:ext>
            </a:extLst>
          </p:cNvPr>
          <p:cNvSpPr txBox="1"/>
          <p:nvPr/>
        </p:nvSpPr>
        <p:spPr>
          <a:xfrm>
            <a:off x="9538619" y="4852757"/>
            <a:ext cx="2201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/>
              <a:t>Missing: Sasha, Mattias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08049F-7A67-409D-A6FE-7E61BFE5FE49}"/>
              </a:ext>
            </a:extLst>
          </p:cNvPr>
          <p:cNvSpPr txBox="1"/>
          <p:nvPr/>
        </p:nvSpPr>
        <p:spPr>
          <a:xfrm>
            <a:off x="6818792" y="3874630"/>
            <a:ext cx="1031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ESWAR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710611" y="2121408"/>
            <a:ext cx="6055402" cy="4090878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000" b="1" dirty="0">
                <a:highlight>
                  <a:srgbClr val="FFFFFF"/>
                </a:highlight>
              </a:rPr>
              <a:t>Outgoing Officials</a:t>
            </a:r>
            <a:endParaRPr lang="en-GB" altLang="en-US" sz="2000" dirty="0">
              <a:highlight>
                <a:srgbClr val="FFFFFF"/>
              </a:highlight>
            </a:endParaRPr>
          </a:p>
          <a:p>
            <a:pPr>
              <a:buFontTx/>
              <a:buChar char="-"/>
            </a:pPr>
            <a:r>
              <a:rPr lang="en-GB" altLang="en-US" sz="2000" dirty="0"/>
              <a:t>Johan Johansson (Outgoing Chair, MediaTek)</a:t>
            </a:r>
          </a:p>
          <a:p>
            <a:pPr>
              <a:buFontTx/>
              <a:buChar char="-"/>
            </a:pPr>
            <a:r>
              <a:rPr lang="en-GB" altLang="en-US" sz="2000" dirty="0"/>
              <a:t>Sergio Parolari (Outgoing Vice Chair, ZTE Corporation)</a:t>
            </a:r>
          </a:p>
          <a:p>
            <a:pPr>
              <a:buFontTx/>
              <a:buChar char="-"/>
            </a:pPr>
            <a:r>
              <a:rPr lang="en-GB" altLang="en-US" sz="2000" dirty="0"/>
              <a:t>Tero Henttonen (Outgoing Vice Chair, Nokia)</a:t>
            </a:r>
          </a:p>
          <a:p>
            <a:pPr marL="0" indent="0">
              <a:buNone/>
            </a:pPr>
            <a:endParaRPr lang="en-GB" altLang="en-US" sz="2000" dirty="0"/>
          </a:p>
          <a:p>
            <a:pPr marL="0" indent="0">
              <a:buNone/>
            </a:pPr>
            <a:r>
              <a:rPr lang="en-GB" altLang="en-US" sz="2000" b="1" dirty="0"/>
              <a:t>New Elected Officials</a:t>
            </a:r>
          </a:p>
          <a:p>
            <a:pPr>
              <a:buFontTx/>
              <a:buChar char="-"/>
            </a:pPr>
            <a:r>
              <a:rPr lang="en-GB" altLang="en-US" sz="2000" dirty="0"/>
              <a:t>Diana Pani (Chair, Interdigital)</a:t>
            </a:r>
          </a:p>
          <a:p>
            <a:pPr>
              <a:buFontTx/>
              <a:buChar char="-"/>
            </a:pPr>
            <a:r>
              <a:rPr lang="en-GB" altLang="en-US" sz="2000" dirty="0"/>
              <a:t>Kyeongin Jeong (Vice Chair, Samsung)</a:t>
            </a:r>
          </a:p>
          <a:p>
            <a:pPr>
              <a:buFontTx/>
              <a:buChar char="-"/>
            </a:pPr>
            <a:r>
              <a:rPr lang="en-GB" altLang="en-US" sz="2000" dirty="0"/>
              <a:t>Erlin Zeng (Vice Chair, CATT)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38200" y="27966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b="1" dirty="0"/>
              <a:t>Leadership Change in RAN2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2CAE94-6FD5-491A-8E29-D9B96D6817E0}"/>
              </a:ext>
            </a:extLst>
          </p:cNvPr>
          <p:cNvSpPr txBox="1"/>
          <p:nvPr/>
        </p:nvSpPr>
        <p:spPr>
          <a:xfrm rot="20687926">
            <a:off x="6836709" y="2131361"/>
            <a:ext cx="50649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1600" dirty="0">
                <a:sym typeface="Wingdings" panose="05000000000000000000" pitchFamily="2" charset="2"/>
              </a:rPr>
              <a:t>Last 4 years: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GB" altLang="en-US" sz="1600" dirty="0">
                <a:sym typeface="Wingdings" panose="05000000000000000000" pitchFamily="2" charset="2"/>
              </a:rPr>
              <a:t>We learned to conduct large e-meetings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GB" altLang="en-US" sz="1600" dirty="0">
                <a:sym typeface="Wingdings" panose="05000000000000000000" pitchFamily="2" charset="2"/>
              </a:rPr>
              <a:t>We learned to appreciate face-to-face meetings.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GB" altLang="en-US" sz="1600" dirty="0">
                <a:sym typeface="Wingdings" panose="05000000000000000000" pitchFamily="2" charset="2"/>
              </a:rPr>
              <a:t>We still love the good spirit in RAN2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GB" altLang="en-US" sz="1600" dirty="0">
                <a:sym typeface="Wingdings" panose="05000000000000000000" pitchFamily="2" charset="2"/>
              </a:rPr>
              <a:t>THANK YOU </a:t>
            </a:r>
            <a:endParaRPr lang="en-GB" altLang="en-US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42FBB6-A79E-4E1E-A842-17D022663A69}"/>
              </a:ext>
            </a:extLst>
          </p:cNvPr>
          <p:cNvSpPr txBox="1"/>
          <p:nvPr/>
        </p:nvSpPr>
        <p:spPr>
          <a:xfrm rot="510766">
            <a:off x="6399989" y="4489105"/>
            <a:ext cx="441809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1600" dirty="0">
                <a:sym typeface="Wingdings" panose="05000000000000000000" pitchFamily="2" charset="2"/>
              </a:rPr>
              <a:t>For the next period: 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GB" altLang="en-US" sz="1600" dirty="0">
                <a:sym typeface="Wingdings" panose="05000000000000000000" pitchFamily="2" charset="2"/>
              </a:rPr>
              <a:t>Best wishes to the new leadership.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GB" altLang="en-US" sz="1600" dirty="0">
                <a:sym typeface="Wingdings" panose="05000000000000000000" pitchFamily="2" charset="2"/>
              </a:rPr>
              <a:t>Keep the good spirit. </a:t>
            </a:r>
          </a:p>
        </p:txBody>
      </p:sp>
    </p:spTree>
    <p:extLst>
      <p:ext uri="{BB962C8B-B14F-4D97-AF65-F5344CB8AC3E}">
        <p14:creationId xmlns:p14="http://schemas.microsoft.com/office/powerpoint/2010/main" val="277964104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210D0-08DD-4D13-BF94-4BA6523EC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Appendix: TEI report</a:t>
            </a:r>
            <a:br>
              <a:rPr lang="en-GB" dirty="0"/>
            </a:b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TEI Report lists the TEI related CRs agreed by RAN2 in 2023 Q3. Cat A CRs not listed (see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tdoc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lists)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1625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  <a:br>
              <a:rPr lang="en-GB" altLang="en-US" dirty="0"/>
            </a:br>
            <a:r>
              <a:rPr lang="en-GB" altLang="en-US" sz="1800" dirty="0"/>
              <a:t>Agreed CRs (except Cat A)</a:t>
            </a:r>
            <a:endParaRPr lang="en-GB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400" b="1" u="sng" dirty="0">
                <a:ea typeface="MS Mincho" panose="02020609040205080304" pitchFamily="49" charset="-128"/>
                <a:cs typeface="Times New Roman" panose="02020603050405020304" pitchFamily="18" charset="0"/>
              </a:rPr>
              <a:t>Rel-16 NR</a:t>
            </a:r>
            <a:endParaRPr lang="en-GB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R2-2308249	Miscellaneous non-controversial corrections Set XIX	Ericsson	CR	Rel-16	38.331	16.13.0	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</a:t>
            </a:r>
            <a:r>
              <a:rPr lang="en-GB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TEI16	4237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R2-2309239	Redirection with MPS correction for resume cause	</a:t>
            </a:r>
            <a:r>
              <a:rPr lang="en-GB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Peraton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Labs, CISA ECD, AT&amp;T, T-Mobile USA, Verizon	CR	Rel-16	38.331	16.13.0	TEI16	4227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R2-2309240	Redirection with MPS correction for resume cause	</a:t>
            </a:r>
            <a:r>
              <a:rPr lang="en-GB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Peraton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Labs, CISA ECD, AT&amp;T, T-Mobile USA, Verizon	CR	Rel-16	36.331	16.12.0	TEI16	4941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R2-2309275	Correction on mobility restriction list for MR-DC with 5GC	R3 (Huawei, Nokia, Nokia Shanghai Bell, Deutsche Telekom, Orange)	CR	Rel-16	37.340	16.12.0	</a:t>
            </a:r>
            <a:r>
              <a:rPr lang="en-GB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-Core, TEI16	0369	F</a:t>
            </a: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6481279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  <a:br>
              <a:rPr lang="en-GB" altLang="en-US" dirty="0"/>
            </a:br>
            <a:r>
              <a:rPr lang="en-GB" altLang="en-US" sz="1800" dirty="0"/>
              <a:t>Agreed CRs (except Cat A)</a:t>
            </a:r>
            <a:endParaRPr lang="en-GB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200" b="1" u="sng" dirty="0">
                <a:ea typeface="MS Mincho" panose="02020609040205080304" pitchFamily="49" charset="-128"/>
                <a:cs typeface="Times New Roman" panose="02020603050405020304" pitchFamily="18" charset="0"/>
              </a:rPr>
              <a:t>Rel-17 NR</a:t>
            </a:r>
            <a:endParaRPr lang="en-GB" sz="12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R2-2308712	Correction on 2-step RACH configuration for feature combination	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ASUSTeK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	CR	Rel-17	38.331	17.5.0	TEI17	4279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R2-2308980	Miscellaneous corrections on UE capabilities	Huawei,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	CR	Rel-17	38.306	17.5.0	TEI17	0949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R2-2309168	Addition of extended number range for NS value	Apple Inc, Ericsson, Lenovo	CR	Rel-17	38.331	17.5.0	TEI17	3900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R2-2309169	Addition of extended number range for NS value	Apple Inc, Ericsson, Lenovo	CR	Rel-17	36.331	17.5.0	TEI17	4917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R2-2309277	Miscellaneous non-controversial corrections Set XIX	Ericsson	CR	Rel-17	38.331	17.5.0	</a:t>
            </a:r>
            <a:b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	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TEI17	4238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R2-2309289	CSI-RS resource coordination in NR-DC	Nokia, Nokia Shanghai Bell	CR	Rel-17	38.331	17.5.0	</a:t>
            </a:r>
            <a:b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	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TEI17	3991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R2-2309293	GNSS SSR BDS orbit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emphemeris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reference clarification to align with RTCM	Ericsson	CR	Rel-17	37.355	17.5.0	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NR_pos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TEI17	0461	F</a:t>
            </a: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78593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  <a:br>
              <a:rPr lang="en-GB" altLang="en-US" dirty="0"/>
            </a:br>
            <a:r>
              <a:rPr lang="en-GB" altLang="en-US" sz="1800" dirty="0"/>
              <a:t>Agreed CRs</a:t>
            </a:r>
            <a:endParaRPr lang="en-GB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200" b="1" u="sng" dirty="0">
                <a:ea typeface="MS Mincho" panose="02020609040205080304" pitchFamily="49" charset="-128"/>
                <a:cs typeface="Times New Roman" panose="02020603050405020304" pitchFamily="18" charset="0"/>
              </a:rPr>
              <a:t>Cat B/C Rel-18 Endorsed CRs (In-Principle-Agreed)</a:t>
            </a:r>
            <a:endParaRPr lang="en-GB" sz="12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R2-2309320	SSR Satellite PCV Residuals [Rel18PCV]	Swift Navigation, Ericsson	CR	Rel-18	36.305	17.3.0	TEI18	0118	C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R2-2309321	SSR Satellite PCV Residuals [Rel18PCV]	Swift Navigation, Ericsson	CR	Rel-18	38.305	17.5.0	TEI18	0140	C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R2-2309322	SSR Satellite PCV Residuals [Rel18PCV]	Swift Navigation, Ericsson	CR	Rel-18	37.355	17.5.0	TEI18	0465	C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R2-2309323	SSR Satellite PCV Residuals [Rel18PCV]	Swift Navigation, Ericsson	CR	Rel-18	36.331	17.5.0	TEI18	4955	C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R2-2309324	SSR Satellite PCV Residuals [Rel18PCV]	Swift Navigation, Ericsson	CR	Rel-18	38.331	17.5.0	TEI18	4296	C</a:t>
            </a: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681303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210D0-08DD-4D13-BF94-4BA6523EC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dirty="0"/>
              <a:t>Appendix</a:t>
            </a:r>
            <a:r>
              <a:rPr lang="en-GB" sz="4400" dirty="0"/>
              <a:t>: CRs with compatibility issues / comments</a:t>
            </a:r>
          </a:p>
        </p:txBody>
      </p:sp>
    </p:spTree>
    <p:extLst>
      <p:ext uri="{BB962C8B-B14F-4D97-AF65-F5344CB8AC3E}">
        <p14:creationId xmlns:p14="http://schemas.microsoft.com/office/powerpoint/2010/main" val="19045705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CR with interoperability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All CRs in this quarter are backwards compatible on ASN.1 level. Below CRs are mandatory for both protocol end points for the related functionality </a:t>
            </a:r>
            <a:r>
              <a:rPr lang="en-GB" sz="1200" b="1" dirty="0">
                <a:latin typeface="Calibri" panose="020F0502020204030204" pitchFamily="34" charset="0"/>
                <a:ea typeface="DengXian" panose="02010600030101010101" pitchFamily="2" charset="-122"/>
              </a:rPr>
              <a:t>and/or has interoperability </a:t>
            </a:r>
            <a:r>
              <a:rPr lang="en-GB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issue on functional level. </a:t>
            </a:r>
            <a:endParaRPr lang="en-GB" sz="1400" dirty="0">
              <a:latin typeface="Arial "/>
              <a:ea typeface="DengXian" panose="02010600030101010101" pitchFamily="2" charset="-122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b="1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Rel-16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R2-2309009	Correction to NS-value utilization	Nokia, Nokia Shanghai Bell	CR	Rel-16	36.331	16.12.0	4939	1	F	NR_IAB-Core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R2-2309010	Correction to NS-value utilization	Nokia, Nokia Shanghai Bell	CR	Rel-17	36.331	17.5.0	4940	1	A	NR_IAB-Core</a:t>
            </a:r>
          </a:p>
          <a:p>
            <a:pPr marL="457200" lvl="1" indent="0">
              <a:spcBef>
                <a:spcPts val="200"/>
              </a:spcBef>
              <a:buNone/>
            </a:pPr>
            <a:r>
              <a:rPr lang="en-GB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R2 Chair Comments:</a:t>
            </a:r>
          </a:p>
          <a:p>
            <a:pPr marL="457200" lvl="1" indent="0">
              <a:spcBef>
                <a:spcPts val="200"/>
              </a:spcBef>
              <a:buNone/>
            </a:pPr>
            <a:r>
              <a:rPr lang="en-GB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- W</a:t>
            </a:r>
            <a:r>
              <a:rPr lang="en-GB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ill be further replaced by company CR to TSG RAN. </a:t>
            </a:r>
          </a:p>
          <a:p>
            <a:pPr marL="457200" lvl="1" indent="0">
              <a:spcBef>
                <a:spcPts val="200"/>
              </a:spcBef>
              <a:buNone/>
            </a:pPr>
            <a:r>
              <a:rPr lang="en-GB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en-GB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Issue was introduced due to IAB Rel-16, but the impact applies to all UEs. The UE selection of NS-value and P-Max has been incorrect and the procedure text illogical. Hopefully applicable implementors </a:t>
            </a:r>
            <a:r>
              <a:rPr lang="en-GB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has realized this and applied the Rel-15 behaviour.</a:t>
            </a:r>
            <a:endParaRPr lang="en-GB" sz="10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25962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RAN WG2 meetings in this Q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11679"/>
            <a:ext cx="10515600" cy="4165283"/>
          </a:xfrm>
        </p:spPr>
        <p:txBody>
          <a:bodyPr/>
          <a:lstStyle/>
          <a:p>
            <a:r>
              <a:rPr lang="en-US" sz="2400" dirty="0"/>
              <a:t>R2 123, Toulouse, France</a:t>
            </a:r>
          </a:p>
          <a:p>
            <a:pPr lvl="1"/>
            <a:r>
              <a:rPr lang="en-US" sz="2000" dirty="0"/>
              <a:t>August 21</a:t>
            </a:r>
            <a:r>
              <a:rPr lang="en-US" sz="2000" baseline="30000" dirty="0"/>
              <a:t>th</a:t>
            </a:r>
            <a:r>
              <a:rPr lang="en-US" sz="2000" dirty="0"/>
              <a:t> – 25</a:t>
            </a:r>
            <a:r>
              <a:rPr lang="en-US" sz="2000" baseline="30000" dirty="0"/>
              <a:t>th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Full Agenda  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1267857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&amp; Joint WIs Rel-15 and Rel-16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52690" y="5216743"/>
            <a:ext cx="2640466" cy="1061829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/>
              <a:t>- Agreed CRs Does not include Cat A CRs</a:t>
            </a:r>
          </a:p>
          <a:p>
            <a:r>
              <a:rPr lang="en-US" sz="900" dirty="0"/>
              <a:t>- Drafts include no of offline drafts on the </a:t>
            </a:r>
          </a:p>
          <a:p>
            <a:r>
              <a:rPr lang="en-US" sz="900" dirty="0"/>
              <a:t>   meeting server </a:t>
            </a:r>
          </a:p>
          <a:p>
            <a:r>
              <a:rPr lang="en-US" sz="900" dirty="0"/>
              <a:t>- </a:t>
            </a:r>
            <a:r>
              <a:rPr lang="en-US" sz="900" dirty="0" err="1"/>
              <a:t>Tdocs</a:t>
            </a:r>
            <a:r>
              <a:rPr lang="en-US" sz="900" dirty="0"/>
              <a:t> include both input </a:t>
            </a:r>
            <a:r>
              <a:rPr lang="en-US" sz="900" dirty="0" err="1"/>
              <a:t>tdocs</a:t>
            </a:r>
            <a:r>
              <a:rPr lang="en-US" sz="900" dirty="0"/>
              <a:t> and revisions.</a:t>
            </a:r>
            <a:br>
              <a:rPr lang="en-US" sz="900" dirty="0"/>
            </a:br>
            <a:r>
              <a:rPr lang="en-US" sz="900" dirty="0"/>
              <a:t>- The first 3 NR items represents the common </a:t>
            </a:r>
            <a:br>
              <a:rPr lang="en-US" sz="900" dirty="0"/>
            </a:br>
            <a:r>
              <a:rPr lang="en-US" sz="900" dirty="0"/>
              <a:t>   Agenda item, with all other Wis (i.e. all except </a:t>
            </a:r>
            <a:br>
              <a:rPr lang="en-US" sz="900" dirty="0"/>
            </a:br>
            <a:r>
              <a:rPr lang="en-US" sz="900" dirty="0"/>
              <a:t>   V2X, NR Pos, NR SON MDT)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F6A1E0-5FCE-4CF0-B2A6-22DC96EB21B0}"/>
              </a:ext>
            </a:extLst>
          </p:cNvPr>
          <p:cNvSpPr txBox="1"/>
          <p:nvPr/>
        </p:nvSpPr>
        <p:spPr>
          <a:xfrm>
            <a:off x="6861834" y="2323735"/>
            <a:ext cx="5188652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defRPr/>
            </a:pPr>
            <a:r>
              <a:rPr lang="en-GB" sz="1600" b="1" dirty="0"/>
              <a:t>NR Rel-16 and earlier Q3 2023</a:t>
            </a:r>
          </a:p>
          <a:p>
            <a:pPr lvl="1">
              <a:defRPr/>
            </a:pPr>
            <a:r>
              <a:rPr lang="en-GB" sz="1600" dirty="0"/>
              <a:t>NR and Joint WIs</a:t>
            </a:r>
          </a:p>
          <a:p>
            <a:pPr lvl="2">
              <a:defRPr/>
            </a:pPr>
            <a:r>
              <a:rPr lang="en-GB" sz="1400" b="1" dirty="0"/>
              <a:t>19 </a:t>
            </a:r>
            <a:r>
              <a:rPr lang="en-GB" sz="1400" dirty="0"/>
              <a:t>CRs agreed (not </a:t>
            </a:r>
            <a:r>
              <a:rPr lang="en-GB" sz="1400" dirty="0" err="1"/>
              <a:t>incl</a:t>
            </a:r>
            <a:r>
              <a:rPr lang="en-GB" sz="1400" dirty="0"/>
              <a:t> Cat A CRs), was 31 last Q</a:t>
            </a:r>
          </a:p>
          <a:p>
            <a:pPr lvl="2">
              <a:defRPr/>
            </a:pPr>
            <a:r>
              <a:rPr lang="en-GB" sz="1400" dirty="0">
                <a:highlight>
                  <a:srgbClr val="FFFFFF"/>
                </a:highlight>
              </a:rPr>
              <a:t>CR with interoperability issues, see appendix</a:t>
            </a:r>
            <a:r>
              <a:rPr lang="en-GB" sz="1400" dirty="0"/>
              <a:t>.</a:t>
            </a:r>
          </a:p>
          <a:p>
            <a:pPr lvl="2">
              <a:defRPr/>
            </a:pPr>
            <a:endParaRPr lang="en-GB" sz="1400" dirty="0"/>
          </a:p>
          <a:p>
            <a:pPr lvl="1">
              <a:defRPr/>
            </a:pPr>
            <a:r>
              <a:rPr lang="en-GB" sz="1400" b="1" i="1" dirty="0"/>
              <a:t>Comment R2 Chair: </a:t>
            </a:r>
          </a:p>
          <a:p>
            <a:pPr lvl="2">
              <a:defRPr/>
            </a:pPr>
            <a:r>
              <a:rPr lang="en-GB" sz="1400" i="1" dirty="0"/>
              <a:t>Reasonable maintenance impact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2B75622-505F-49D8-AAF0-B26BA41FA3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6587144"/>
              </p:ext>
            </p:extLst>
          </p:nvPr>
        </p:nvGraphicFramePr>
        <p:xfrm>
          <a:off x="518204" y="2496547"/>
          <a:ext cx="5730195" cy="3996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232777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&amp; Joint WIs Rel-17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02830" y="5412028"/>
            <a:ext cx="2589170" cy="92333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/>
              <a:t>- Agreed CRs Does not include Cat A CRs</a:t>
            </a:r>
          </a:p>
          <a:p>
            <a:r>
              <a:rPr lang="en-US" sz="900" dirty="0"/>
              <a:t>- Drafts include no of offline drafts on the </a:t>
            </a:r>
          </a:p>
          <a:p>
            <a:r>
              <a:rPr lang="en-US" sz="900" dirty="0"/>
              <a:t>   meeting server </a:t>
            </a:r>
          </a:p>
          <a:p>
            <a:r>
              <a:rPr lang="en-US" sz="900" dirty="0"/>
              <a:t>- </a:t>
            </a:r>
            <a:r>
              <a:rPr lang="en-US" sz="900" dirty="0" err="1"/>
              <a:t>Tdocs</a:t>
            </a:r>
            <a:r>
              <a:rPr lang="en-US" sz="900" dirty="0"/>
              <a:t> include both input </a:t>
            </a:r>
            <a:r>
              <a:rPr lang="en-US" sz="900" dirty="0" err="1"/>
              <a:t>tdocs</a:t>
            </a:r>
            <a:r>
              <a:rPr lang="en-US" sz="900" dirty="0"/>
              <a:t> and revisions. </a:t>
            </a:r>
          </a:p>
          <a:p>
            <a:r>
              <a:rPr lang="en-US" sz="900" dirty="0"/>
              <a:t>- The first 3 NR items represents the common </a:t>
            </a:r>
            <a:br>
              <a:rPr lang="en-US" sz="900" dirty="0"/>
            </a:br>
            <a:r>
              <a:rPr lang="en-US" sz="900" dirty="0"/>
              <a:t>   Agenda item, with all other </a:t>
            </a:r>
            <a:r>
              <a:rPr lang="en-US" sz="900" dirty="0" err="1"/>
              <a:t>WIs.</a:t>
            </a:r>
            <a:r>
              <a:rPr lang="en-US" sz="900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F6A1E0-5FCE-4CF0-B2A6-22DC96EB21B0}"/>
              </a:ext>
            </a:extLst>
          </p:cNvPr>
          <p:cNvSpPr txBox="1"/>
          <p:nvPr/>
        </p:nvSpPr>
        <p:spPr>
          <a:xfrm>
            <a:off x="7075713" y="1966308"/>
            <a:ext cx="4104861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defRPr/>
            </a:pPr>
            <a:r>
              <a:rPr lang="en-GB" sz="1600" b="1" dirty="0"/>
              <a:t>Rel-17 Q3 2023</a:t>
            </a:r>
          </a:p>
          <a:p>
            <a:pPr lvl="1">
              <a:defRPr/>
            </a:pPr>
            <a:r>
              <a:rPr lang="en-GB" sz="1600" dirty="0"/>
              <a:t>NR and Joint WIs</a:t>
            </a:r>
          </a:p>
          <a:p>
            <a:pPr lvl="2">
              <a:defRPr/>
            </a:pPr>
            <a:r>
              <a:rPr lang="en-GB" sz="1400" b="1" dirty="0"/>
              <a:t>38 </a:t>
            </a:r>
            <a:r>
              <a:rPr lang="en-GB" sz="1400" dirty="0"/>
              <a:t>CRs agreed (not </a:t>
            </a:r>
            <a:r>
              <a:rPr lang="en-GB" sz="1400" dirty="0" err="1"/>
              <a:t>incl</a:t>
            </a:r>
            <a:r>
              <a:rPr lang="en-GB" sz="1400" dirty="0"/>
              <a:t> Cat A CRs), was 117 last Q</a:t>
            </a:r>
          </a:p>
          <a:p>
            <a:pPr lvl="2">
              <a:defRPr/>
            </a:pPr>
            <a:r>
              <a:rPr lang="en-GB" sz="1400" dirty="0">
                <a:highlight>
                  <a:srgbClr val="FFFFFF"/>
                </a:highlight>
              </a:rPr>
              <a:t>CR with interoperability issues, see appendix.</a:t>
            </a:r>
          </a:p>
          <a:p>
            <a:pPr lvl="2">
              <a:defRPr/>
            </a:pPr>
            <a:endParaRPr lang="en-GB" sz="1400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GB" sz="1400" b="1" i="1" dirty="0"/>
              <a:t>Comment R2 Chair: </a:t>
            </a:r>
          </a:p>
          <a:p>
            <a:pPr lvl="2">
              <a:defRPr/>
            </a:pPr>
            <a:r>
              <a:rPr lang="en-GB" sz="1400" i="1" dirty="0"/>
              <a:t>Significant reduction in the number of agreed CRs. Most agreed CRs are clarifications (for which  misunderstandings may happen if not clarified)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BC9E175E-39F3-4757-A0D8-9CC8B90C6B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3812954"/>
              </p:ext>
            </p:extLst>
          </p:nvPr>
        </p:nvGraphicFramePr>
        <p:xfrm>
          <a:off x="469218" y="2328521"/>
          <a:ext cx="6606495" cy="4164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771423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EUTRA Rel-17 and Earlier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17110" y="5227629"/>
            <a:ext cx="2640466" cy="1061829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/>
              <a:t>- Agreed CRs Does not include Cat A CRs</a:t>
            </a:r>
          </a:p>
          <a:p>
            <a:r>
              <a:rPr lang="en-US" sz="900" dirty="0"/>
              <a:t>- Drafts include no of offline drafts on the </a:t>
            </a:r>
          </a:p>
          <a:p>
            <a:r>
              <a:rPr lang="en-US" sz="900" dirty="0"/>
              <a:t>   meeting server </a:t>
            </a:r>
          </a:p>
          <a:p>
            <a:r>
              <a:rPr lang="en-US" sz="900" dirty="0"/>
              <a:t>- </a:t>
            </a:r>
            <a:r>
              <a:rPr lang="en-US" sz="900" dirty="0" err="1"/>
              <a:t>Tdocs</a:t>
            </a:r>
            <a:r>
              <a:rPr lang="en-US" sz="900" dirty="0"/>
              <a:t> include both input </a:t>
            </a:r>
            <a:r>
              <a:rPr lang="en-US" sz="900" dirty="0" err="1"/>
              <a:t>tdocs</a:t>
            </a:r>
            <a:r>
              <a:rPr lang="en-US" sz="900" dirty="0"/>
              <a:t> and revisions.</a:t>
            </a:r>
            <a:br>
              <a:rPr lang="en-US" sz="900" dirty="0"/>
            </a:br>
            <a:r>
              <a:rPr lang="en-US" sz="900" dirty="0"/>
              <a:t>- The first 5 NR items represents the common </a:t>
            </a:r>
            <a:br>
              <a:rPr lang="en-US" sz="900" dirty="0"/>
            </a:br>
            <a:r>
              <a:rPr lang="en-US" sz="900" dirty="0"/>
              <a:t>   Agenda item, with all other Wis (i.e. all except </a:t>
            </a:r>
            <a:br>
              <a:rPr lang="en-US" sz="900" dirty="0"/>
            </a:br>
            <a:r>
              <a:rPr lang="en-US" sz="900" dirty="0"/>
              <a:t>   V2X, NR Pos, NR SON MDT)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F6A1E0-5FCE-4CF0-B2A6-22DC96EB21B0}"/>
              </a:ext>
            </a:extLst>
          </p:cNvPr>
          <p:cNvSpPr txBox="1"/>
          <p:nvPr/>
        </p:nvSpPr>
        <p:spPr>
          <a:xfrm>
            <a:off x="6801449" y="2373325"/>
            <a:ext cx="5031322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defRPr/>
            </a:pPr>
            <a:r>
              <a:rPr lang="en-GB" sz="1600" b="1" dirty="0"/>
              <a:t>EUTRA Rel-17 and earlier Q3 2023</a:t>
            </a:r>
            <a:r>
              <a:rPr lang="en-GB" sz="1200" dirty="0"/>
              <a:t>.</a:t>
            </a:r>
          </a:p>
          <a:p>
            <a:pPr lvl="1">
              <a:defRPr/>
            </a:pPr>
            <a:r>
              <a:rPr lang="en-GB" sz="1600" dirty="0"/>
              <a:t>EUTRA WIs</a:t>
            </a:r>
          </a:p>
          <a:p>
            <a:pPr lvl="2">
              <a:defRPr/>
            </a:pPr>
            <a:r>
              <a:rPr lang="en-GB" sz="1400" b="1" dirty="0"/>
              <a:t>4</a:t>
            </a:r>
            <a:r>
              <a:rPr lang="en-GB" sz="1400" dirty="0"/>
              <a:t> CRs agreed (not </a:t>
            </a:r>
            <a:r>
              <a:rPr lang="en-GB" sz="1400" dirty="0" err="1"/>
              <a:t>incl</a:t>
            </a:r>
            <a:r>
              <a:rPr lang="en-GB" sz="1400" dirty="0"/>
              <a:t> Cat A CRs), was 8 last Q</a:t>
            </a:r>
          </a:p>
          <a:p>
            <a:pPr lvl="2">
              <a:defRPr/>
            </a:pPr>
            <a:r>
              <a:rPr lang="en-GB" sz="1400" dirty="0"/>
              <a:t>No NBC CRs.</a:t>
            </a:r>
          </a:p>
          <a:p>
            <a:pPr lvl="2">
              <a:defRPr/>
            </a:pPr>
            <a:endParaRPr lang="en-GB" sz="1400" dirty="0"/>
          </a:p>
          <a:p>
            <a:pPr lvl="1">
              <a:defRPr/>
            </a:pPr>
            <a:r>
              <a:rPr lang="en-GB" sz="1400" b="1" i="1" dirty="0"/>
              <a:t>Comment R2 Chair: </a:t>
            </a:r>
          </a:p>
          <a:p>
            <a:pPr lvl="2">
              <a:defRPr/>
            </a:pPr>
            <a:r>
              <a:rPr lang="en-GB" sz="1400" i="1" dirty="0"/>
              <a:t>IoT-NTN is the only item being actively corrected, otherwise almost no maintenance activity. </a:t>
            </a:r>
          </a:p>
          <a:p>
            <a:pPr lvl="2">
              <a:defRPr/>
            </a:pPr>
            <a:endParaRPr lang="en-GB" sz="1400" i="1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BF3FA159-26A3-49CC-9CA2-A36A382B8A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407953"/>
              </p:ext>
            </p:extLst>
          </p:nvPr>
        </p:nvGraphicFramePr>
        <p:xfrm>
          <a:off x="838200" y="2373324"/>
          <a:ext cx="4707050" cy="2579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702425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426861" y="5739258"/>
            <a:ext cx="2557110" cy="646331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/>
              <a:t>- Drafts include no of offline drafts on the </a:t>
            </a:r>
          </a:p>
          <a:p>
            <a:r>
              <a:rPr lang="en-US" sz="900" dirty="0"/>
              <a:t>   meeting server </a:t>
            </a:r>
          </a:p>
          <a:p>
            <a:r>
              <a:rPr lang="en-US" sz="900" dirty="0"/>
              <a:t>- </a:t>
            </a:r>
            <a:r>
              <a:rPr lang="en-US" sz="900" dirty="0" err="1"/>
              <a:t>Tdocs</a:t>
            </a:r>
            <a:r>
              <a:rPr lang="en-US" sz="900" dirty="0"/>
              <a:t> include both input </a:t>
            </a:r>
            <a:r>
              <a:rPr lang="en-US" sz="900" dirty="0" err="1"/>
              <a:t>tdocs</a:t>
            </a:r>
            <a:r>
              <a:rPr lang="en-US" sz="900" dirty="0"/>
              <a:t> and revisions.</a:t>
            </a:r>
          </a:p>
          <a:p>
            <a:r>
              <a:rPr lang="en-US" sz="900" dirty="0"/>
              <a:t>- IPA = In-principle-agreed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1722B15-4AB1-473A-B34D-545DAA5557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3096654"/>
              </p:ext>
            </p:extLst>
          </p:nvPr>
        </p:nvGraphicFramePr>
        <p:xfrm>
          <a:off x="609600" y="1792286"/>
          <a:ext cx="10395857" cy="4227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896058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77137-E5CC-4ABE-9B83-0CB10776E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Rel-18: RAN2 led items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FD6C018-E377-45DB-92DF-42A8F4FCE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522859"/>
              </p:ext>
            </p:extLst>
          </p:nvPr>
        </p:nvGraphicFramePr>
        <p:xfrm>
          <a:off x="722376" y="2094294"/>
          <a:ext cx="9902952" cy="3230562"/>
        </p:xfrm>
        <a:graphic>
          <a:graphicData uri="http://schemas.openxmlformats.org/drawingml/2006/table">
            <a:tbl>
              <a:tblPr firstRow="1" firstCol="1" bandRow="1"/>
              <a:tblGrid>
                <a:gridCol w="646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1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2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5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0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60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2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941106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fr-FR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</a:t>
                      </a: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part: NR NTN (Non-</a:t>
                      </a:r>
                      <a:r>
                        <a:rPr lang="fr-FR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Terrestrial</a:t>
                      </a: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Networks) </a:t>
                      </a:r>
                      <a:r>
                        <a:rPr lang="fr-FR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enhancements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NR_NTN_enh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RP-231484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75%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940104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IoT (Internet of Things) NTN (non-terrestrial network) enhancements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IoT_NTN_enh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RP-231407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82%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8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941105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NR support for UAV (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Uncrewed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Aerial Vehicles)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NR_UAV-Core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RP-230782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80%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941102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NR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sidelink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relay enhancements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NR_SL_relay_enh-Core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RP-223501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80%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 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941100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Mobile Terminated-Small Data Transmission (MT-SDT) for NR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NR_MT_SDT-Core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RP-222993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WI is complete from RAN2 point of view, CRs have been agreed-in-principle (will be provided to TSG RAN at RAN2 stage-3 freeze). 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940199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Enhancements of NR Multicast and Broadcast Services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NR_MBS_enh-Core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RP-221458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75%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981139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Core Part: XR</a:t>
                      </a:r>
                      <a:r>
                        <a:rPr lang="en-GB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(</a:t>
                      </a:r>
                      <a:r>
                        <a:rPr lang="en-GB" sz="10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eXtended</a:t>
                      </a:r>
                      <a:r>
                        <a:rPr lang="en-GB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Reality) </a:t>
                      </a:r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enhancements for NR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NR_XR_enh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-Core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RP-223502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68%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1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940198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Further NR mobility enhancements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NR_Mob_enh2-Core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RP-223520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80%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In-Device Co-existence (IDC) enhancements for NR and MR-DC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NR_IDC_enh-Core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RP-213589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WI is complete from RAN2 point of view since 2023Q2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941101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Dual Transmission/Reception (Tx/Rx) Multi-SIM for NR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NR_DualTxRx_MUSIM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-Core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RP-231461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65% 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 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4861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11090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D60CD-0EEE-4C13-BE4D-B11F9BF4F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Rel-18: Comments Selected other items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07CF37-1F34-4731-9A0F-AD7D4D948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359066"/>
              </p:ext>
            </p:extLst>
          </p:nvPr>
        </p:nvGraphicFramePr>
        <p:xfrm>
          <a:off x="838200" y="2065526"/>
          <a:ext cx="9902953" cy="1253744"/>
        </p:xfrm>
        <a:graphic>
          <a:graphicData uri="http://schemas.openxmlformats.org/drawingml/2006/table">
            <a:tbl>
              <a:tblPr firstRow="1" firstCol="1" bandRow="1"/>
              <a:tblGrid>
                <a:gridCol w="588378">
                  <a:extLst>
                    <a:ext uri="{9D8B030D-6E8A-4147-A177-3AD203B41FA5}">
                      <a16:colId xmlns:a16="http://schemas.microsoft.com/office/drawing/2014/main" val="2425560193"/>
                    </a:ext>
                  </a:extLst>
                </a:gridCol>
                <a:gridCol w="3132956">
                  <a:extLst>
                    <a:ext uri="{9D8B030D-6E8A-4147-A177-3AD203B41FA5}">
                      <a16:colId xmlns:a16="http://schemas.microsoft.com/office/drawing/2014/main" val="4032037400"/>
                    </a:ext>
                  </a:extLst>
                </a:gridCol>
                <a:gridCol w="1027450">
                  <a:extLst>
                    <a:ext uri="{9D8B030D-6E8A-4147-A177-3AD203B41FA5}">
                      <a16:colId xmlns:a16="http://schemas.microsoft.com/office/drawing/2014/main" val="2494058491"/>
                    </a:ext>
                  </a:extLst>
                </a:gridCol>
                <a:gridCol w="374904">
                  <a:extLst>
                    <a:ext uri="{9D8B030D-6E8A-4147-A177-3AD203B41FA5}">
                      <a16:colId xmlns:a16="http://schemas.microsoft.com/office/drawing/2014/main" val="413423801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100979430"/>
                    </a:ext>
                  </a:extLst>
                </a:gridCol>
                <a:gridCol w="429768">
                  <a:extLst>
                    <a:ext uri="{9D8B030D-6E8A-4147-A177-3AD203B41FA5}">
                      <a16:colId xmlns:a16="http://schemas.microsoft.com/office/drawing/2014/main" val="1124477198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1039812323"/>
                    </a:ext>
                  </a:extLst>
                </a:gridCol>
                <a:gridCol w="393192">
                  <a:extLst>
                    <a:ext uri="{9D8B030D-6E8A-4147-A177-3AD203B41FA5}">
                      <a16:colId xmlns:a16="http://schemas.microsoft.com/office/drawing/2014/main" val="1794195462"/>
                    </a:ext>
                  </a:extLst>
                </a:gridCol>
                <a:gridCol w="2484121">
                  <a:extLst>
                    <a:ext uri="{9D8B030D-6E8A-4147-A177-3AD203B41FA5}">
                      <a16:colId xmlns:a16="http://schemas.microsoft.com/office/drawing/2014/main" val="573128169"/>
                    </a:ext>
                  </a:extLst>
                </a:gridCol>
              </a:tblGrid>
              <a:tr h="789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chemeClr val="bg1"/>
                          </a:solidFill>
                        </a:rPr>
                        <a:t>GR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31706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940194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</a:t>
                      </a: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part: Multi-carrier </a:t>
                      </a:r>
                      <a:r>
                        <a:rPr lang="fr-FR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enhancements</a:t>
                      </a: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for NR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NR_MC_enh-Core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RP-222251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0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For UL TX switching Baseline CRs Endorsed. Other parts not yet endorsed. 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In general: RAN2 is awaiting final outcomes in R1 and R4,to finalize CRs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5123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981038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Core part: Expanded and Improved NR Positioning 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NR_pos_enh2-Core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RP-231460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R2 has concluded that Timely conclusion is at risk for </a:t>
                      </a:r>
                      <a:r>
                        <a:rPr lang="en-GB" sz="100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Positioning.. 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389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89788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Load - statistics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1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9863222"/>
              </p:ext>
            </p:extLst>
          </p:nvPr>
        </p:nvGraphicFramePr>
        <p:xfrm>
          <a:off x="148938" y="1862714"/>
          <a:ext cx="5191158" cy="236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01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0713947"/>
              </p:ext>
            </p:extLst>
          </p:nvPr>
        </p:nvGraphicFramePr>
        <p:xfrm>
          <a:off x="5691941" y="1886940"/>
          <a:ext cx="5061403" cy="204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0000000-0008-0000-0100-00000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1095231"/>
              </p:ext>
            </p:extLst>
          </p:nvPr>
        </p:nvGraphicFramePr>
        <p:xfrm>
          <a:off x="680749" y="3935607"/>
          <a:ext cx="4385027" cy="2362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D41B975-2EEE-4063-89D2-A62A1449CE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7234327"/>
              </p:ext>
            </p:extLst>
          </p:nvPr>
        </p:nvGraphicFramePr>
        <p:xfrm>
          <a:off x="5573205" y="3922525"/>
          <a:ext cx="5280723" cy="2570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32398106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52067</TotalTime>
  <Words>1868</Words>
  <Application>Microsoft Office PowerPoint</Application>
  <PresentationFormat>Widescreen</PresentationFormat>
  <Paragraphs>298</Paragraphs>
  <Slides>19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Status Report  RAN WG2  to TSG-RAN #101</vt:lpstr>
      <vt:lpstr>RAN WG2 meetings in this Q</vt:lpstr>
      <vt:lpstr>NR &amp; Joint WIs Rel-15 and Rel-16</vt:lpstr>
      <vt:lpstr>NR &amp; Joint WIs Rel-17</vt:lpstr>
      <vt:lpstr>EUTRA Rel-17 and Earlier</vt:lpstr>
      <vt:lpstr>Rel-18</vt:lpstr>
      <vt:lpstr>Rel-18: RAN2 led items</vt:lpstr>
      <vt:lpstr>Rel-18: Comments Selected other items</vt:lpstr>
      <vt:lpstr>RAN2 Load - statistics</vt:lpstr>
      <vt:lpstr>RAN2 load – overtime - approximate</vt:lpstr>
      <vt:lpstr>PowerPoint Presentation</vt:lpstr>
      <vt:lpstr>PowerPoint Presentation</vt:lpstr>
      <vt:lpstr>PowerPoint Presentation</vt:lpstr>
      <vt:lpstr>Appendix: TEI report  The TEI Report lists the TEI related CRs agreed by RAN2 in 2023 Q3. Cat A CRs not listed (see tdoc lists)</vt:lpstr>
      <vt:lpstr>TEI Report Agreed CRs (except Cat A)</vt:lpstr>
      <vt:lpstr>TEI Report Agreed CRs (except Cat A)</vt:lpstr>
      <vt:lpstr>TEI Report Agreed CRs</vt:lpstr>
      <vt:lpstr>Appendix: CRs with compatibility issues / comments</vt:lpstr>
      <vt:lpstr>CR with interoperability issues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Johan Johansson</dc:creator>
  <dc:description>© 3GPP 2018</dc:description>
  <cp:lastModifiedBy>Johan Johansson</cp:lastModifiedBy>
  <cp:revision>1142</cp:revision>
  <dcterms:created xsi:type="dcterms:W3CDTF">2010-02-05T13:52:04Z</dcterms:created>
  <dcterms:modified xsi:type="dcterms:W3CDTF">2023-09-11T03:44:46Z</dcterms:modified>
  <cp:contentStatus>Template 2017</cp:contentStatus>
</cp:coreProperties>
</file>