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02" r:id="rId8"/>
    <p:sldId id="993" r:id="rId9"/>
    <p:sldId id="996" r:id="rId10"/>
    <p:sldId id="995" r:id="rId11"/>
    <p:sldId id="998" r:id="rId12"/>
    <p:sldId id="1006" r:id="rId13"/>
    <p:sldId id="1027" r:id="rId14"/>
    <p:sldId id="1028" r:id="rId15"/>
    <p:sldId id="999" r:id="rId16"/>
    <p:sldId id="1029" r:id="rId17"/>
    <p:sldId id="1001" r:id="rId18"/>
    <p:sldId id="1018" r:id="rId19"/>
    <p:sldId id="1003" r:id="rId20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32F"/>
    <a:srgbClr val="0000F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82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RP-231503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549931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RP-232310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800" dirty="0" smtClean="0">
                <a:ea typeface="맑은 고딕" panose="020B0503020000020004" pitchFamily="34" charset="-127"/>
              </a:rPr>
              <a:t>NR </a:t>
            </a:r>
            <a:r>
              <a:rPr lang="en-US" sz="1800" dirty="0" err="1" smtClean="0">
                <a:ea typeface="맑은 고딕" panose="020B0503020000020004" pitchFamily="34" charset="-127"/>
              </a:rPr>
              <a:t>demod</a:t>
            </a:r>
            <a:r>
              <a:rPr lang="en-US" sz="1800" dirty="0" smtClean="0">
                <a:ea typeface="맑은 고딕" panose="020B0503020000020004" pitchFamily="34" charset="-127"/>
              </a:rPr>
              <a:t> </a:t>
            </a:r>
            <a:r>
              <a:rPr lang="en-US" sz="1800" dirty="0">
                <a:ea typeface="맑은 고딕" panose="020B0503020000020004" pitchFamily="34" charset="-127"/>
              </a:rPr>
              <a:t>performance </a:t>
            </a:r>
            <a:r>
              <a:rPr lang="en-US" sz="1800" dirty="0" smtClean="0">
                <a:ea typeface="맑은 고딕" panose="020B0503020000020004" pitchFamily="34" charset="-127"/>
              </a:rPr>
              <a:t>evolution (RAN4-led): RAN1 was not able to complete the work as scheduled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RAN1 requires additional info from RAN4 in order to finalize Rel-18 spec change (LS sent to RAN4)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It is expected that the work can be completed in Q4 if RAN4 response is available before RAN1#115</a:t>
            </a:r>
          </a:p>
          <a:p>
            <a:pPr lvl="2" eaLnBrk="1" fontAlgn="t" hangingPunct="1">
              <a:spcBef>
                <a:spcPts val="300"/>
              </a:spcBef>
              <a:spcAft>
                <a:spcPts val="600"/>
              </a:spcAft>
            </a:pPr>
            <a:endParaRPr lang="en-US" sz="1400" dirty="0" smtClean="0">
              <a:ea typeface="맑은 고딕" panose="020B0503020000020004" pitchFamily="34" charset="-127"/>
            </a:endParaRPr>
          </a:p>
          <a:p>
            <a:pPr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800" dirty="0" smtClean="0">
                <a:ea typeface="맑은 고딕" panose="020B0503020000020004" pitchFamily="34" charset="-127"/>
              </a:rPr>
              <a:t>Other than the above work item, all other Rel-18 work items have been completed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Rel-18 </a:t>
            </a:r>
            <a:r>
              <a:rPr lang="en-US" sz="1600" dirty="0"/>
              <a:t>NR CRs have been submitted to </a:t>
            </a:r>
            <a:r>
              <a:rPr lang="en-US" sz="1600" dirty="0" smtClean="0"/>
              <a:t>RAN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400" dirty="0" smtClean="0"/>
              <a:t>For the 38.214 CR on MC-</a:t>
            </a:r>
            <a:r>
              <a:rPr lang="en-US" sz="1400" dirty="0" err="1" smtClean="0"/>
              <a:t>Enh</a:t>
            </a:r>
            <a:r>
              <a:rPr lang="en-US" sz="1400" dirty="0" smtClean="0"/>
              <a:t> (UL TX switching part), RAN1 requires RAN decision to finalize the CR </a:t>
            </a:r>
            <a:endParaRPr lang="en-US" sz="14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Rel-18 NR RRC parameters has been sent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Rel-18 NR UE features has been sent to </a:t>
            </a:r>
            <a:r>
              <a:rPr lang="en-US" sz="1600" dirty="0" smtClean="0"/>
              <a:t>RAN2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4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dirty="0" smtClean="0"/>
              <a:t>Outcome of Rel-18 WI issues discussed in RAN#100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>
                <a:ea typeface="맑은 고딕" panose="020B0503020000020004" pitchFamily="34" charset="-127"/>
              </a:rPr>
              <a:t>NR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evolution: All RAN1 objectives including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CA were completed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>
                <a:ea typeface="맑은 고딕" panose="020B0503020000020004" pitchFamily="34" charset="-127"/>
              </a:rPr>
              <a:t>NR-NTN </a:t>
            </a:r>
            <a:r>
              <a:rPr lang="en-US" sz="1600" dirty="0" err="1">
                <a:ea typeface="맑은 고딕" panose="020B0503020000020004" pitchFamily="34" charset="-127"/>
              </a:rPr>
              <a:t>Enh</a:t>
            </a:r>
            <a:r>
              <a:rPr lang="en-US" sz="1600" dirty="0">
                <a:ea typeface="맑은 고딕" panose="020B0503020000020004" pitchFamily="34" charset="-127"/>
              </a:rPr>
              <a:t>: All RAN1 objectives including network verified UE location were completed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>
                <a:ea typeface="맑은 고딕" panose="020B0503020000020004" pitchFamily="34" charset="-127"/>
              </a:rPr>
              <a:t>Coverage </a:t>
            </a:r>
            <a:r>
              <a:rPr lang="en-US" sz="1600" dirty="0" err="1">
                <a:ea typeface="맑은 고딕" panose="020B0503020000020004" pitchFamily="34" charset="-127"/>
              </a:rPr>
              <a:t>Enh</a:t>
            </a:r>
            <a:r>
              <a:rPr lang="en-US" sz="1600" dirty="0">
                <a:ea typeface="맑은 고딕" panose="020B0503020000020004" pitchFamily="34" charset="-127"/>
              </a:rPr>
              <a:t>: RAN1 made decision to support PHR enhancement for dynamic waveform switching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Work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488115"/>
              </p:ext>
            </p:extLst>
          </p:nvPr>
        </p:nvGraphicFramePr>
        <p:xfrm>
          <a:off x="477125" y="1268328"/>
          <a:ext cx="11213578" cy="4660440"/>
        </p:xfrm>
        <a:graphic>
          <a:graphicData uri="http://schemas.openxmlformats.org/drawingml/2006/table">
            <a:tbl>
              <a:tblPr/>
              <a:tblGrid>
                <a:gridCol w="63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RP-231717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RP-231583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RP-232041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RP-231628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Network energy savings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RP-231926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RP-231614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1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RP-232132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RP-232089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Further NR coverage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RP-232272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8971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UAV (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RP-231864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XR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RP-231606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RP-231563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RP-232311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RP-231712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Support for BWP operation w/o restriction in NR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RP-231924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45053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NR demodulation performance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RAN#102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RP-232250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66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412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Study on AI/ML for NR air interface: RAN1 was not able to complete the work as scheduled 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>
                <a:ea typeface="맑은 고딕" panose="020B0503020000020004" pitchFamily="34" charset="-127"/>
              </a:rPr>
              <a:t>RAN1 work on general aspects of AI/ML framework and CSI feedback enhancement (spec impact) is incomplete (2 out of 7 RAN1 sub-agenda items)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>
                <a:ea typeface="맑은 고딕" panose="020B0503020000020004" pitchFamily="34" charset="-127"/>
              </a:rPr>
              <a:t>It is expected that the work can be completed in Q4</a:t>
            </a:r>
          </a:p>
          <a:p>
            <a:pPr lvl="1"/>
            <a:endParaRPr lang="en-US" dirty="0" smtClean="0"/>
          </a:p>
          <a:p>
            <a:pPr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800" dirty="0" smtClean="0"/>
              <a:t>RAN1 work on the following study items have been completed as scheduled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Study </a:t>
            </a:r>
            <a:r>
              <a:rPr lang="en-US" sz="1600" dirty="0"/>
              <a:t>on evolution of NR duplex </a:t>
            </a:r>
            <a:r>
              <a:rPr lang="en-US" sz="1600" dirty="0" smtClean="0"/>
              <a:t>operation</a:t>
            </a:r>
          </a:p>
          <a:p>
            <a:pPr lvl="1" eaLnBrk="1" fontAlgn="t" hangingPunct="1"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>
                <a:ea typeface="맑은 고딕" panose="020B0503020000020004" pitchFamily="34" charset="-127"/>
              </a:rPr>
              <a:t>Study </a:t>
            </a:r>
            <a:r>
              <a:rPr lang="en-US" sz="1600" dirty="0">
                <a:ea typeface="맑은 고딕" panose="020B0503020000020004" pitchFamily="34" charset="-127"/>
              </a:rPr>
              <a:t>on low-power Wake-up Signal and Receiver for NR</a:t>
            </a:r>
          </a:p>
          <a:p>
            <a:pPr marL="0" indent="0" eaLnBrk="1" fontAlgn="t" hangingPunct="1">
              <a:spcBef>
                <a:spcPts val="300"/>
              </a:spcBef>
              <a:spcAft>
                <a:spcPts val="600"/>
              </a:spcAft>
              <a:buNone/>
            </a:pPr>
            <a:endParaRPr lang="en-US" sz="1800" dirty="0"/>
          </a:p>
          <a:p>
            <a:pPr eaLnBrk="1" fontAlgn="t" hangingPunct="1">
              <a:spcBef>
                <a:spcPts val="3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altLang="en-US" dirty="0" smtClean="0"/>
              <a:t>Rel-18 Study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81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Study Item List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03815"/>
              </p:ext>
            </p:extLst>
          </p:nvPr>
        </p:nvGraphicFramePr>
        <p:xfrm>
          <a:off x="477125" y="1268328"/>
          <a:ext cx="11213578" cy="1553376"/>
        </p:xfrm>
        <a:graphic>
          <a:graphicData uri="http://schemas.openxmlformats.org/drawingml/2006/table">
            <a:tbl>
              <a:tblPr/>
              <a:tblGrid>
                <a:gridCol w="63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RAN#102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RP-231763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16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RP-232231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69926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RP-231812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06568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(RAN-led) Study on Self-Evaluation towards the 3GPP submission of an IMT-2020 Satellite RAT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RAN#102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RAN#102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RP-231944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4000802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600349"/>
              </p:ext>
            </p:extLst>
          </p:nvPr>
        </p:nvGraphicFramePr>
        <p:xfrm>
          <a:off x="9574992" y="200755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RAN1 endorsed </a:t>
            </a:r>
            <a:r>
              <a:rPr lang="en-US" dirty="0" smtClean="0"/>
              <a:t>one additional </a:t>
            </a:r>
            <a:r>
              <a:rPr lang="en-US" dirty="0"/>
              <a:t>TEI proposal (total number of endorsed Rel-18 TEIs is </a:t>
            </a:r>
            <a:r>
              <a:rPr lang="en-US" dirty="0" smtClean="0"/>
              <a:t>6)</a:t>
            </a:r>
            <a:endParaRPr lang="en-US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dirty="0"/>
              <a:t>To align the TEI CR submission across WGs, RAN1 CRs </a:t>
            </a:r>
            <a:r>
              <a:rPr lang="en-US" dirty="0" smtClean="0"/>
              <a:t>will </a:t>
            </a:r>
            <a:r>
              <a:rPr lang="en-US" dirty="0"/>
              <a:t>be submitted in RAN#102 (</a:t>
            </a:r>
            <a:r>
              <a:rPr lang="en-US" dirty="0" smtClean="0"/>
              <a:t>Dec)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TEIs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050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NR specifications up to Rel-17 are stable</a:t>
            </a:r>
            <a:endParaRPr lang="en-US" sz="18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No Cat-F CRs were endorsed for Rel-15 (for the last 4 quarters)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smtClean="0"/>
              <a:t>2 </a:t>
            </a:r>
            <a:r>
              <a:rPr lang="en-US" sz="1600" dirty="0" smtClean="0"/>
              <a:t>Cat-F CRs were endorsed for Rel-16 (</a:t>
            </a:r>
            <a:r>
              <a:rPr lang="en-US" sz="1600" dirty="0" smtClean="0">
                <a:sym typeface="Wingdings" panose="05000000000000000000" pitchFamily="2" charset="2"/>
              </a:rPr>
              <a:t>12 </a:t>
            </a:r>
            <a:r>
              <a:rPr lang="en-US" sz="1600" dirty="0">
                <a:sym typeface="Wingdings" panose="05000000000000000000" pitchFamily="2" charset="2"/>
              </a:rPr>
              <a:t>in </a:t>
            </a:r>
            <a:r>
              <a:rPr lang="en-US" sz="1600" dirty="0" smtClean="0">
                <a:sym typeface="Wingdings" panose="05000000000000000000" pitchFamily="2" charset="2"/>
              </a:rPr>
              <a:t>2022.Q4 </a:t>
            </a:r>
            <a:r>
              <a:rPr lang="en-US" sz="1600" dirty="0">
                <a:sym typeface="Wingdings" panose="05000000000000000000" pitchFamily="2" charset="2"/>
              </a:rPr>
              <a:t> 9 in </a:t>
            </a:r>
            <a:r>
              <a:rPr lang="en-US" sz="1600" dirty="0" smtClean="0">
                <a:sym typeface="Wingdings" panose="05000000000000000000" pitchFamily="2" charset="2"/>
              </a:rPr>
              <a:t>2023.Q1  5 in 2023.Q2  2)</a:t>
            </a:r>
            <a:endParaRPr lang="en-US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23 Cat-F CRs were endorsed for Rel-17 (105 in 2022.Q4 </a:t>
            </a:r>
            <a:r>
              <a:rPr lang="en-US" sz="1600" dirty="0" smtClean="0">
                <a:sym typeface="Wingdings" panose="05000000000000000000" pitchFamily="2" charset="2"/>
              </a:rPr>
              <a:t> 40 in </a:t>
            </a:r>
            <a:r>
              <a:rPr lang="en-US" sz="1600" dirty="0">
                <a:sym typeface="Wingdings" panose="05000000000000000000" pitchFamily="2" charset="2"/>
              </a:rPr>
              <a:t>2023.Q1 </a:t>
            </a:r>
            <a:r>
              <a:rPr lang="en-US" sz="1600" dirty="0" smtClean="0">
                <a:sym typeface="Wingdings" panose="05000000000000000000" pitchFamily="2" charset="2"/>
              </a:rPr>
              <a:t> 28 in 2023.Q2  23)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>
                <a:ea typeface="ＭＳ Ｐゴシック" panose="020B0600070205080204" pitchFamily="34" charset="-128"/>
              </a:rPr>
              <a:t>Rel-17 </a:t>
            </a:r>
            <a:r>
              <a:rPr lang="en-US" altLang="en-US" sz="1800" dirty="0"/>
              <a:t>NR UE feature list is stable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sz="1600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800" dirty="0" smtClean="0"/>
              <a:t>	</a:t>
            </a: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 will have two meetings in 2023.Q4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RAN1#114bis (October 9~13, Xiamen, China) will be a F2F meeting with 2-way remote attendance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dirty="0" smtClean="0"/>
              <a:t>RAN1#115 (November 13~17, Chicago, USA) </a:t>
            </a:r>
            <a:r>
              <a:rPr lang="en-US" dirty="0"/>
              <a:t>will be a F2F meeting with </a:t>
            </a:r>
            <a:r>
              <a:rPr lang="en-US" dirty="0" smtClean="0"/>
              <a:t>2-way </a:t>
            </a:r>
            <a:r>
              <a:rPr lang="en-US" dirty="0"/>
              <a:t>remote </a:t>
            </a:r>
            <a:r>
              <a:rPr lang="en-US" dirty="0" smtClean="0"/>
              <a:t>attendance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Meetings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812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RAN1#114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Completion of Rel-18 study/work items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  <a:endParaRPr lang="sv-SE" altLang="ja-JP" sz="1600" dirty="0"/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/>
              <a:t>Shinya </a:t>
            </a:r>
            <a:r>
              <a:rPr lang="en-US" altLang="ja-JP" sz="1600" dirty="0" err="1" smtClean="0"/>
              <a:t>Kumagai</a:t>
            </a:r>
            <a:r>
              <a:rPr lang="en-US" altLang="ja-JP" sz="1600" dirty="0" smtClean="0"/>
              <a:t>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</a:t>
            </a:r>
            <a:r>
              <a:rPr lang="en-US" altLang="ja-JP" sz="1600" dirty="0" smtClean="0"/>
              <a:t>UE </a:t>
            </a:r>
            <a:r>
              <a:rPr lang="en-US" altLang="ja-JP" sz="1600" dirty="0"/>
              <a:t>features </a:t>
            </a:r>
            <a:r>
              <a:rPr lang="en-US" altLang="ja-JP" sz="1600" dirty="0" smtClean="0"/>
              <a:t>discussions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</a:p>
          <a:p>
            <a:pPr lvl="1">
              <a:spcBef>
                <a:spcPts val="400"/>
              </a:spcBef>
              <a:spcAft>
                <a:spcPts val="400"/>
              </a:spcAft>
            </a:pPr>
            <a:r>
              <a:rPr lang="sv-SE" sz="1600" dirty="0" smtClean="0"/>
              <a:t>Special thanks to ETSI for hosting the meeting in Toulouse, France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693" y="3743872"/>
            <a:ext cx="11314633" cy="219973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work items</a:t>
            </a:r>
            <a:r>
              <a:rPr lang="en-US" altLang="en-US" sz="1800" dirty="0" smtClean="0"/>
              <a:t>: Overall good progress across all </a:t>
            </a:r>
            <a:r>
              <a:rPr lang="en-US" altLang="en-US" sz="1800" dirty="0" err="1" smtClean="0"/>
              <a:t>WIs.</a:t>
            </a:r>
            <a:r>
              <a:rPr lang="en-US" altLang="en-US" sz="1800" dirty="0" smtClean="0"/>
              <a:t> Most of the Rel-18 WIs can be declared completed from RAN1 perspective and RAN1 CRs have been submitted to RAN.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Rel-18 study items</a:t>
            </a:r>
            <a:r>
              <a:rPr lang="en-US" altLang="en-US" sz="1800" dirty="0" smtClean="0"/>
              <a:t>: Study on duplex evolution and LP-WUS can be declared completed from RAN1 perspective and TRs have been submitted to RAN. Study on AI/ML is incomplete.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b="1" dirty="0" smtClean="0"/>
              <a:t>Pre-Rel-18</a:t>
            </a:r>
            <a:r>
              <a:rPr lang="en-US" altLang="en-US" sz="1800" dirty="0" smtClean="0"/>
              <a:t>: RAN1 specifications are stable.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642224"/>
              </p:ext>
            </p:extLst>
          </p:nvPr>
        </p:nvGraphicFramePr>
        <p:xfrm>
          <a:off x="945383" y="1741539"/>
          <a:ext cx="10296000" cy="1368000"/>
        </p:xfrm>
        <a:graphic>
          <a:graphicData uri="http://schemas.openxmlformats.org/drawingml/2006/table">
            <a:tbl>
              <a:tblPr/>
              <a:tblGrid>
                <a:gridCol w="183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1049069711"/>
                    </a:ext>
                  </a:extLst>
                </a:gridCol>
              </a:tblGrid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RAN1#114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August 21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st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25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Toulouse, France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LTE/NR maintenance and Rel-18 WI/SIs 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674665"/>
                  </a:ext>
                </a:extLst>
              </a:tr>
              <a:tr h="684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#101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September 11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15</a:t>
                      </a:r>
                      <a:r>
                        <a:rPr kumimoji="0" lang="en-US" altLang="ja-JP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2023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Bangalore, India</a:t>
                      </a: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93" y="2543902"/>
            <a:ext cx="10431780" cy="3892296"/>
          </a:xfrm>
          <a:prstGeom prst="rect">
            <a:avLst/>
          </a:prstGeom>
        </p:spPr>
      </p:pic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800" dirty="0" smtClean="0"/>
              <a:t>RAN1#114 had 1091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570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pPr>
              <a:spcBef>
                <a:spcPts val="600"/>
              </a:spcBef>
            </a:pPr>
            <a:r>
              <a:rPr lang="en-US" sz="1800" dirty="0" smtClean="0"/>
              <a:t>In the last 3 F2F RAN1 meetings, RAN1 had 580 attended participants on average</a:t>
            </a:r>
          </a:p>
          <a:p>
            <a:pPr lvl="1">
              <a:spcBef>
                <a:spcPts val="600"/>
              </a:spcBef>
            </a:pPr>
            <a:r>
              <a:rPr lang="en-US" sz="1600" dirty="0" smtClean="0"/>
              <a:t>Compared to 2019, the number of participants has increased by 26%</a:t>
            </a:r>
          </a:p>
          <a:p>
            <a:pPr marL="0" indent="0">
              <a:spcBef>
                <a:spcPts val="600"/>
              </a:spcBef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cxnSp>
        <p:nvCxnSpPr>
          <p:cNvPr id="16" name="직선 연결선 15"/>
          <p:cNvCxnSpPr/>
          <p:nvPr/>
        </p:nvCxnSpPr>
        <p:spPr bwMode="auto">
          <a:xfrm>
            <a:off x="8474919" y="3311580"/>
            <a:ext cx="2503662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TextBox 17"/>
          <p:cNvSpPr txBox="1"/>
          <p:nvPr/>
        </p:nvSpPr>
        <p:spPr>
          <a:xfrm>
            <a:off x="4007578" y="3392638"/>
            <a:ext cx="1890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In 2019, 460 per meeting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>
            <a:off x="5656053" y="4645115"/>
            <a:ext cx="894279" cy="0"/>
          </a:xfrm>
          <a:prstGeom prst="line">
            <a:avLst/>
          </a:prstGeom>
          <a:noFill/>
          <a:ln w="57150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none" w="med" len="med"/>
            <a:tailEnd type="none" w="med" len="med"/>
          </a:ln>
        </p:spPr>
      </p:cxnSp>
      <p:sp>
        <p:nvSpPr>
          <p:cNvPr id="17" name="TextBox 16"/>
          <p:cNvSpPr txBox="1"/>
          <p:nvPr/>
        </p:nvSpPr>
        <p:spPr>
          <a:xfrm>
            <a:off x="8259259" y="2789242"/>
            <a:ext cx="31037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+mn-lt"/>
              </a:rPr>
              <a:t>580 per meeting in the last 3 F2F meetings</a:t>
            </a:r>
            <a:endParaRPr lang="en-US" sz="1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21" name="직선 연결선 20"/>
          <p:cNvCxnSpPr/>
          <p:nvPr/>
        </p:nvCxnSpPr>
        <p:spPr bwMode="auto">
          <a:xfrm>
            <a:off x="2484409" y="3855040"/>
            <a:ext cx="3395931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728" y="2121205"/>
            <a:ext cx="10431780" cy="389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3 parallel sessions were used for online </a:t>
            </a:r>
            <a:r>
              <a:rPr lang="en-US" sz="1800" dirty="0" smtClean="0"/>
              <a:t>discussions in RAN1#114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Online time was assigned considering </a:t>
            </a:r>
            <a:r>
              <a:rPr lang="en-US" sz="1600" dirty="0"/>
              <a:t>the TUs per WI/SI assigned by </a:t>
            </a:r>
            <a:r>
              <a:rPr lang="en-US" sz="1600" dirty="0" smtClean="0"/>
              <a:t>RAN and the remaining open issues for each WI/SI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For UE features, RAN1#114 used 895 minutes. In Q4, time allocation for Rel-18 UE features will be increased to facilitate early stabilization.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820859"/>
              </p:ext>
            </p:extLst>
          </p:nvPr>
        </p:nvGraphicFramePr>
        <p:xfrm>
          <a:off x="555549" y="2391922"/>
          <a:ext cx="11115985" cy="1545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5857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491834681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Position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Sidelink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Duplex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NW EnSav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 Enh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UE features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Pre-Rel18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785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690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655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540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310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535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290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895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615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dirty="0"/>
              <a:t>Up to </a:t>
            </a:r>
            <a:r>
              <a:rPr lang="en-US" sz="1800" dirty="0" smtClean="0"/>
              <a:t>2 </a:t>
            </a:r>
            <a:r>
              <a:rPr lang="en-US" sz="1800" dirty="0"/>
              <a:t>parallel sessions were used for </a:t>
            </a:r>
            <a:r>
              <a:rPr lang="en-US" sz="1800" dirty="0" smtClean="0"/>
              <a:t>organized offline discussions in RAN1#114</a:t>
            </a:r>
            <a:endParaRPr lang="en-US" sz="18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Offline </a:t>
            </a:r>
            <a:r>
              <a:rPr lang="en-US" sz="1600" dirty="0"/>
              <a:t>time was assigned considering the TUs per WI/SI assigned by RAN and the remaining open issues for each WI/SI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208886"/>
              </p:ext>
            </p:extLst>
          </p:nvPr>
        </p:nvGraphicFramePr>
        <p:xfrm>
          <a:off x="555549" y="2391922"/>
          <a:ext cx="11115985" cy="1545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5857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1460555542"/>
                    </a:ext>
                  </a:extLst>
                </a:gridCol>
                <a:gridCol w="628758">
                  <a:extLst>
                    <a:ext uri="{9D8B030D-6E8A-4147-A177-3AD203B41FA5}">
                      <a16:colId xmlns:a16="http://schemas.microsoft.com/office/drawing/2014/main" val="2491834681"/>
                    </a:ext>
                  </a:extLst>
                </a:gridCol>
              </a:tblGrid>
              <a:tr h="525104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Position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MIMO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Sidelink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Duplex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NW EnSav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NTN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Cov Enh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RedCap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&lt;5MHz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ITU Sat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Eval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UE features</a:t>
                      </a: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Pre-Rel18</a:t>
                      </a:r>
                      <a:endParaRPr lang="en-US" sz="105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5725" marR="9525" marT="9525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444588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smtClean="0"/>
                        <a:t>Time in RAN1#114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690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445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400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345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290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540 min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415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50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24143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</a:t>
            </a:r>
            <a:r>
              <a:rPr lang="en-US" sz="1800" dirty="0" smtClean="0"/>
              <a:t>following </a:t>
            </a:r>
            <a:r>
              <a:rPr lang="en-US" sz="1800" dirty="0"/>
              <a:t>topics in </a:t>
            </a:r>
            <a:r>
              <a:rPr lang="en-US" sz="1800" dirty="0" smtClean="0"/>
              <a:t>Q3:</a:t>
            </a:r>
            <a:endParaRPr lang="en-U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Rel-18 draft CRs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Outgoing LSs on Rel-18 higher layer signaling, Rel-18 </a:t>
            </a:r>
            <a:r>
              <a:rPr lang="en-US" sz="1600" dirty="0"/>
              <a:t>AI/ML </a:t>
            </a:r>
            <a:r>
              <a:rPr lang="en-US" sz="1600" dirty="0" smtClean="0"/>
              <a:t>(data collection requirements </a:t>
            </a:r>
            <a:r>
              <a:rPr lang="en-US" sz="1600" dirty="0"/>
              <a:t>and </a:t>
            </a:r>
            <a:r>
              <a:rPr lang="en-US" sz="1600" dirty="0" smtClean="0"/>
              <a:t>assumptions</a:t>
            </a:r>
            <a:r>
              <a:rPr lang="en-US" sz="1600" dirty="0"/>
              <a:t>)</a:t>
            </a: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of TRs on LP-WUS, Duplex Evolution, and AI/ML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alignment </a:t>
            </a:r>
            <a:r>
              <a:rPr lang="en-US" sz="1600" dirty="0" smtClean="0"/>
              <a:t>CRs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Finalization of evaluation methodology for IMT2020 Satellite Evaluation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2023.Q3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 part of the work item is now completed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 smtClean="0"/>
              <a:t>CRs have </a:t>
            </a:r>
            <a:r>
              <a:rPr lang="en-US" sz="1600" dirty="0"/>
              <a:t>been submitted to RAN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</a:t>
            </a:r>
            <a:r>
              <a:rPr lang="en-US" sz="1600" dirty="0" smtClean="0"/>
              <a:t>RRC </a:t>
            </a:r>
            <a:r>
              <a:rPr lang="en-US" sz="1600" dirty="0"/>
              <a:t>parameters has been sent to RAN2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sz="1600" dirty="0"/>
              <a:t>Updated </a:t>
            </a:r>
            <a:r>
              <a:rPr lang="en-US" sz="1600" dirty="0" smtClean="0"/>
              <a:t>UE </a:t>
            </a:r>
            <a:r>
              <a:rPr lang="en-US" sz="1600" dirty="0"/>
              <a:t>features has been sent to RAN2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800" dirty="0"/>
              <a:t>LTE specifications up to Rel-17 are stable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1600" dirty="0">
                <a:ea typeface="ＭＳ Ｐゴシック" panose="020B0600070205080204" pitchFamily="34" charset="-128"/>
              </a:rPr>
              <a:t>1 endorsed Rel-16 CR (Cat F) as outcome of RAN1#114</a:t>
            </a:r>
            <a:endParaRPr lang="en-US" alt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600"/>
              </a:spcAft>
            </a:pPr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27667</TotalTime>
  <Words>1475</Words>
  <Application>Microsoft Office PowerPoint</Application>
  <PresentationFormat>와이드스크린</PresentationFormat>
  <Paragraphs>393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32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Other Information on RAN1 for 2023.Q3</vt:lpstr>
      <vt:lpstr>PowerPoint 프레젠테이션</vt:lpstr>
      <vt:lpstr>LTE Summary</vt:lpstr>
      <vt:lpstr>Overview of Rel-18 LTE WIs</vt:lpstr>
      <vt:lpstr>PowerPoint 프레젠테이션</vt:lpstr>
      <vt:lpstr>NR Summary: Rel-18 Work Items</vt:lpstr>
      <vt:lpstr>Rel-18 NR Work Item List</vt:lpstr>
      <vt:lpstr>NR Summary: Rel-18 Study Items</vt:lpstr>
      <vt:lpstr>Overview of Rel-18 NR Study Item List</vt:lpstr>
      <vt:lpstr>Rel-18 TEIs</vt:lpstr>
      <vt:lpstr>NR Summary: Maintenance</vt:lpstr>
      <vt:lpstr>Future Meetings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1069</cp:revision>
  <cp:lastPrinted>2016-09-15T08:31:00Z</cp:lastPrinted>
  <dcterms:created xsi:type="dcterms:W3CDTF">2009-11-27T05:15:00Z</dcterms:created>
  <dcterms:modified xsi:type="dcterms:W3CDTF">2023-09-08T06:39:16Z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