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6"/>
  </p:notesMasterIdLst>
  <p:sldIdLst>
    <p:sldId id="434" r:id="rId3"/>
    <p:sldId id="435" r:id="rId4"/>
    <p:sldId id="1090" r:id="rId5"/>
    <p:sldId id="448" r:id="rId6"/>
    <p:sldId id="1095" r:id="rId7"/>
    <p:sldId id="2098" r:id="rId8"/>
    <p:sldId id="2097" r:id="rId9"/>
    <p:sldId id="2104" r:id="rId10"/>
    <p:sldId id="2105" r:id="rId11"/>
    <p:sldId id="2103" r:id="rId12"/>
    <p:sldId id="1093" r:id="rId13"/>
    <p:sldId id="1094" r:id="rId14"/>
    <p:sldId id="1089" r:id="rId15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0066FF"/>
    <a:srgbClr val="92D050"/>
    <a:srgbClr val="C5C5C5"/>
    <a:srgbClr val="C800BE"/>
    <a:srgbClr val="FA7100"/>
    <a:srgbClr val="FFA7A7"/>
    <a:srgbClr val="53FFA1"/>
    <a:srgbClr val="FF5B5B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9F7A34-0EE7-4B5B-BA23-6B44956B1259}" v="64" dt="2023-06-14T21:29:08.8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7CAD04A-3677-4D5F-84F1-60FCBD9E0E5F}"/>
    <pc:docChg chg="addSld delSld modSld">
      <pc:chgData name="Wanshi Chen" userId="3a7dbef4-3474-47c6-9897-007f5734efb0" providerId="ADAL" clId="{57CAD04A-3677-4D5F-84F1-60FCBD9E0E5F}" dt="2023-04-16T04:08:02.216" v="4"/>
      <pc:docMkLst>
        <pc:docMk/>
      </pc:docMkLst>
      <pc:sldChg chg="modSp mod">
        <pc:chgData name="Wanshi Chen" userId="3a7dbef4-3474-47c6-9897-007f5734efb0" providerId="ADAL" clId="{57CAD04A-3677-4D5F-84F1-60FCBD9E0E5F}" dt="2023-04-14T13:54:44.262" v="2" actId="1076"/>
        <pc:sldMkLst>
          <pc:docMk/>
          <pc:sldMk cId="4011735051" sldId="1100"/>
        </pc:sldMkLst>
        <pc:spChg chg="mod">
          <ac:chgData name="Wanshi Chen" userId="3a7dbef4-3474-47c6-9897-007f5734efb0" providerId="ADAL" clId="{57CAD04A-3677-4D5F-84F1-60FCBD9E0E5F}" dt="2023-04-14T13:54:42.167" v="1" actId="1076"/>
          <ac:spMkLst>
            <pc:docMk/>
            <pc:sldMk cId="4011735051" sldId="1100"/>
            <ac:spMk id="50" creationId="{0C9D14AA-BBBB-4DFF-8046-7BCA5E1AA41F}"/>
          </ac:spMkLst>
        </pc:spChg>
        <pc:spChg chg="mod">
          <ac:chgData name="Wanshi Chen" userId="3a7dbef4-3474-47c6-9897-007f5734efb0" providerId="ADAL" clId="{57CAD04A-3677-4D5F-84F1-60FCBD9E0E5F}" dt="2023-04-14T13:54:44.262" v="2" actId="1076"/>
          <ac:spMkLst>
            <pc:docMk/>
            <pc:sldMk cId="4011735051" sldId="1100"/>
            <ac:spMk id="51" creationId="{69EB2B2A-F08D-4E6D-9317-A6BAF846EBF6}"/>
          </ac:spMkLst>
        </pc:spChg>
        <pc:cxnChg chg="mod">
          <ac:chgData name="Wanshi Chen" userId="3a7dbef4-3474-47c6-9897-007f5734efb0" providerId="ADAL" clId="{57CAD04A-3677-4D5F-84F1-60FCBD9E0E5F}" dt="2023-04-14T13:54:39.766" v="0" actId="1076"/>
          <ac:cxnSpMkLst>
            <pc:docMk/>
            <pc:sldMk cId="4011735051" sldId="1100"/>
            <ac:cxnSpMk id="49" creationId="{24B04454-E291-4673-85DA-CF2F8F655ED4}"/>
          </ac:cxnSpMkLst>
        </pc:cxnChg>
      </pc:sldChg>
      <pc:sldChg chg="add del">
        <pc:chgData name="Wanshi Chen" userId="3a7dbef4-3474-47c6-9897-007f5734efb0" providerId="ADAL" clId="{57CAD04A-3677-4D5F-84F1-60FCBD9E0E5F}" dt="2023-04-16T04:08:02.216" v="4"/>
        <pc:sldMkLst>
          <pc:docMk/>
          <pc:sldMk cId="2284479726" sldId="2104"/>
        </pc:sldMkLst>
      </pc:sldChg>
    </pc:docChg>
  </pc:docChgLst>
  <pc:docChgLst>
    <pc:chgData name="Wanshi Chen" userId="3a7dbef4-3474-47c6-9897-007f5734efb0" providerId="ADAL" clId="{BE9F7A34-0EE7-4B5B-BA23-6B44956B1259}"/>
    <pc:docChg chg="undo custSel addSld delSld modSld">
      <pc:chgData name="Wanshi Chen" userId="3a7dbef4-3474-47c6-9897-007f5734efb0" providerId="ADAL" clId="{BE9F7A34-0EE7-4B5B-BA23-6B44956B1259}" dt="2023-06-15T00:40:20.040" v="2635" actId="13926"/>
      <pc:docMkLst>
        <pc:docMk/>
      </pc:docMkLst>
      <pc:sldChg chg="modSp mod">
        <pc:chgData name="Wanshi Chen" userId="3a7dbef4-3474-47c6-9897-007f5734efb0" providerId="ADAL" clId="{BE9F7A34-0EE7-4B5B-BA23-6B44956B1259}" dt="2023-06-15T00:40:20.040" v="2635" actId="13926"/>
        <pc:sldMkLst>
          <pc:docMk/>
          <pc:sldMk cId="399343419" sldId="434"/>
        </pc:sldMkLst>
        <pc:spChg chg="mod">
          <ac:chgData name="Wanshi Chen" userId="3a7dbef4-3474-47c6-9897-007f5734efb0" providerId="ADAL" clId="{BE9F7A34-0EE7-4B5B-BA23-6B44956B1259}" dt="2023-06-14T20:08:39.163" v="4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BE9F7A34-0EE7-4B5B-BA23-6B44956B1259}" dt="2023-06-15T00:40:20.040" v="2635" actId="13926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BE9F7A34-0EE7-4B5B-BA23-6B44956B1259}" dt="2023-06-14T20:10:08.977" v="27" actId="6549"/>
        <pc:sldMkLst>
          <pc:docMk/>
          <pc:sldMk cId="4008192341" sldId="435"/>
        </pc:sldMkLst>
        <pc:spChg chg="mod">
          <ac:chgData name="Wanshi Chen" userId="3a7dbef4-3474-47c6-9897-007f5734efb0" providerId="ADAL" clId="{BE9F7A34-0EE7-4B5B-BA23-6B44956B1259}" dt="2023-06-14T20:10:08.977" v="27" actId="6549"/>
          <ac:spMkLst>
            <pc:docMk/>
            <pc:sldMk cId="4008192341" sldId="43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E9F7A34-0EE7-4B5B-BA23-6B44956B1259}" dt="2023-06-14T21:20:32.177" v="2437" actId="6549"/>
        <pc:sldMkLst>
          <pc:docMk/>
          <pc:sldMk cId="1586269898" sldId="448"/>
        </pc:sldMkLst>
        <pc:spChg chg="mod">
          <ac:chgData name="Wanshi Chen" userId="3a7dbef4-3474-47c6-9897-007f5734efb0" providerId="ADAL" clId="{BE9F7A34-0EE7-4B5B-BA23-6B44956B1259}" dt="2023-06-14T21:20:32.177" v="2437" actId="6549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9F7A34-0EE7-4B5B-BA23-6B44956B1259}" dt="2023-06-14T20:10:17.920" v="28" actId="47"/>
        <pc:sldMkLst>
          <pc:docMk/>
          <pc:sldMk cId="2900904918" sldId="1091"/>
        </pc:sldMkLst>
      </pc:sldChg>
      <pc:sldChg chg="addSp delSp modSp mod">
        <pc:chgData name="Wanshi Chen" userId="3a7dbef4-3474-47c6-9897-007f5734efb0" providerId="ADAL" clId="{BE9F7A34-0EE7-4B5B-BA23-6B44956B1259}" dt="2023-06-14T21:29:39.279" v="2605" actId="403"/>
        <pc:sldMkLst>
          <pc:docMk/>
          <pc:sldMk cId="4216883840" sldId="1094"/>
        </pc:sldMkLst>
        <pc:spChg chg="mod">
          <ac:chgData name="Wanshi Chen" userId="3a7dbef4-3474-47c6-9897-007f5734efb0" providerId="ADAL" clId="{BE9F7A34-0EE7-4B5B-BA23-6B44956B1259}" dt="2023-06-14T21:29:39.279" v="2605" actId="403"/>
          <ac:spMkLst>
            <pc:docMk/>
            <pc:sldMk cId="4216883840" sldId="1094"/>
            <ac:spMk id="3" creationId="{85903BC0-EB37-4C3E-8DD6-27F0E6CA817C}"/>
          </ac:spMkLst>
        </pc:spChg>
        <pc:spChg chg="add del">
          <ac:chgData name="Wanshi Chen" userId="3a7dbef4-3474-47c6-9897-007f5734efb0" providerId="ADAL" clId="{BE9F7A34-0EE7-4B5B-BA23-6B44956B1259}" dt="2023-06-14T21:26:07.810" v="2519" actId="22"/>
          <ac:spMkLst>
            <pc:docMk/>
            <pc:sldMk cId="4216883840" sldId="1094"/>
            <ac:spMk id="7" creationId="{1392D2AC-EB47-42B8-A41D-AC67F84B870F}"/>
          </ac:spMkLst>
        </pc:spChg>
        <pc:graphicFrameChg chg="add del mod">
          <ac:chgData name="Wanshi Chen" userId="3a7dbef4-3474-47c6-9897-007f5734efb0" providerId="ADAL" clId="{BE9F7A34-0EE7-4B5B-BA23-6B44956B1259}" dt="2023-06-14T21:25:06.493" v="2508"/>
          <ac:graphicFrameMkLst>
            <pc:docMk/>
            <pc:sldMk cId="4216883840" sldId="1094"/>
            <ac:graphicFrameMk id="4" creationId="{57AACA93-D8D3-4DA3-AA5A-7C96356AE635}"/>
          </ac:graphicFrameMkLst>
        </pc:graphicFrameChg>
        <pc:graphicFrameChg chg="add del mod">
          <ac:chgData name="Wanshi Chen" userId="3a7dbef4-3474-47c6-9897-007f5734efb0" providerId="ADAL" clId="{BE9F7A34-0EE7-4B5B-BA23-6B44956B1259}" dt="2023-06-14T21:26:03.481" v="2516"/>
          <ac:graphicFrameMkLst>
            <pc:docMk/>
            <pc:sldMk cId="4216883840" sldId="1094"/>
            <ac:graphicFrameMk id="5" creationId="{57FB3820-8668-4159-AFCF-E92036E80A03}"/>
          </ac:graphicFrameMkLst>
        </pc:graphicFrameChg>
      </pc:sldChg>
      <pc:sldChg chg="del">
        <pc:chgData name="Wanshi Chen" userId="3a7dbef4-3474-47c6-9897-007f5734efb0" providerId="ADAL" clId="{BE9F7A34-0EE7-4B5B-BA23-6B44956B1259}" dt="2023-06-14T20:10:18.822" v="29" actId="47"/>
        <pc:sldMkLst>
          <pc:docMk/>
          <pc:sldMk cId="4011735051" sldId="1100"/>
        </pc:sldMkLst>
      </pc:sldChg>
      <pc:sldChg chg="addSp delSp modSp mod">
        <pc:chgData name="Wanshi Chen" userId="3a7dbef4-3474-47c6-9897-007f5734efb0" providerId="ADAL" clId="{BE9F7A34-0EE7-4B5B-BA23-6B44956B1259}" dt="2023-06-14T21:30:40.681" v="2613" actId="6549"/>
        <pc:sldMkLst>
          <pc:docMk/>
          <pc:sldMk cId="1028292536" sldId="2097"/>
        </pc:sldMkLst>
        <pc:spChg chg="mod">
          <ac:chgData name="Wanshi Chen" userId="3a7dbef4-3474-47c6-9897-007f5734efb0" providerId="ADAL" clId="{BE9F7A34-0EE7-4B5B-BA23-6B44956B1259}" dt="2023-06-14T21:12:40.835" v="2256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30:40.681" v="2613" actId="6549"/>
          <ac:spMkLst>
            <pc:docMk/>
            <pc:sldMk cId="1028292536" sldId="2097"/>
            <ac:spMk id="3" creationId="{85903BC0-EB37-4C3E-8DD6-27F0E6CA817C}"/>
          </ac:spMkLst>
        </pc:spChg>
        <pc:spChg chg="add del">
          <ac:chgData name="Wanshi Chen" userId="3a7dbef4-3474-47c6-9897-007f5734efb0" providerId="ADAL" clId="{BE9F7A34-0EE7-4B5B-BA23-6B44956B1259}" dt="2023-06-14T20:45:40.902" v="1373" actId="22"/>
          <ac:spMkLst>
            <pc:docMk/>
            <pc:sldMk cId="1028292536" sldId="2097"/>
            <ac:spMk id="5" creationId="{DAA512B3-6F7A-4CA1-8A12-61E6300F2EF7}"/>
          </ac:spMkLst>
        </pc:spChg>
      </pc:sldChg>
      <pc:sldChg chg="modSp mod">
        <pc:chgData name="Wanshi Chen" userId="3a7dbef4-3474-47c6-9897-007f5734efb0" providerId="ADAL" clId="{BE9F7A34-0EE7-4B5B-BA23-6B44956B1259}" dt="2023-06-14T21:31:21.127" v="2622" actId="403"/>
        <pc:sldMkLst>
          <pc:docMk/>
          <pc:sldMk cId="918975956" sldId="2098"/>
        </pc:sldMkLst>
        <pc:spChg chg="mod">
          <ac:chgData name="Wanshi Chen" userId="3a7dbef4-3474-47c6-9897-007f5734efb0" providerId="ADAL" clId="{BE9F7A34-0EE7-4B5B-BA23-6B44956B1259}" dt="2023-06-14T21:12:44.319" v="2258" actId="20577"/>
          <ac:spMkLst>
            <pc:docMk/>
            <pc:sldMk cId="918975956" sldId="2098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31:21.127" v="2622" actId="403"/>
          <ac:spMkLst>
            <pc:docMk/>
            <pc:sldMk cId="918975956" sldId="209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9F7A34-0EE7-4B5B-BA23-6B44956B1259}" dt="2023-06-14T21:00:23.153" v="2131" actId="47"/>
        <pc:sldMkLst>
          <pc:docMk/>
          <pc:sldMk cId="3999396699" sldId="2100"/>
        </pc:sldMkLst>
      </pc:sldChg>
      <pc:sldChg chg="del">
        <pc:chgData name="Wanshi Chen" userId="3a7dbef4-3474-47c6-9897-007f5734efb0" providerId="ADAL" clId="{BE9F7A34-0EE7-4B5B-BA23-6B44956B1259}" dt="2023-06-14T20:09:08.332" v="15" actId="47"/>
        <pc:sldMkLst>
          <pc:docMk/>
          <pc:sldMk cId="2668100522" sldId="2102"/>
        </pc:sldMkLst>
      </pc:sldChg>
      <pc:sldChg chg="addSp delSp modSp mod">
        <pc:chgData name="Wanshi Chen" userId="3a7dbef4-3474-47c6-9897-007f5734efb0" providerId="ADAL" clId="{BE9F7A34-0EE7-4B5B-BA23-6B44956B1259}" dt="2023-06-14T21:19:25.246" v="2376" actId="6549"/>
        <pc:sldMkLst>
          <pc:docMk/>
          <pc:sldMk cId="3357754546" sldId="2103"/>
        </pc:sldMkLst>
        <pc:spChg chg="mod">
          <ac:chgData name="Wanshi Chen" userId="3a7dbef4-3474-47c6-9897-007f5734efb0" providerId="ADAL" clId="{BE9F7A34-0EE7-4B5B-BA23-6B44956B1259}" dt="2023-06-14T21:13:04.179" v="2273" actId="20577"/>
          <ac:spMkLst>
            <pc:docMk/>
            <pc:sldMk cId="3357754546" sldId="2103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19:25.246" v="2376" actId="6549"/>
          <ac:spMkLst>
            <pc:docMk/>
            <pc:sldMk cId="3357754546" sldId="2103"/>
            <ac:spMk id="3" creationId="{85903BC0-EB37-4C3E-8DD6-27F0E6CA817C}"/>
          </ac:spMkLst>
        </pc:spChg>
        <pc:graphicFrameChg chg="add del mod">
          <ac:chgData name="Wanshi Chen" userId="3a7dbef4-3474-47c6-9897-007f5734efb0" providerId="ADAL" clId="{BE9F7A34-0EE7-4B5B-BA23-6B44956B1259}" dt="2023-06-14T21:06:46.060" v="2180"/>
          <ac:graphicFrameMkLst>
            <pc:docMk/>
            <pc:sldMk cId="3357754546" sldId="2103"/>
            <ac:graphicFrameMk id="4" creationId="{5337268E-5B4C-44E1-BB25-FD0408BDCE71}"/>
          </ac:graphicFrameMkLst>
        </pc:graphicFrameChg>
      </pc:sldChg>
      <pc:sldChg chg="modSp add mod">
        <pc:chgData name="Wanshi Chen" userId="3a7dbef4-3474-47c6-9897-007f5734efb0" providerId="ADAL" clId="{BE9F7A34-0EE7-4B5B-BA23-6B44956B1259}" dt="2023-06-14T21:30:41.416" v="2614"/>
        <pc:sldMkLst>
          <pc:docMk/>
          <pc:sldMk cId="516639523" sldId="2104"/>
        </pc:sldMkLst>
        <pc:spChg chg="mod">
          <ac:chgData name="Wanshi Chen" userId="3a7dbef4-3474-47c6-9897-007f5734efb0" providerId="ADAL" clId="{BE9F7A34-0EE7-4B5B-BA23-6B44956B1259}" dt="2023-06-14T21:12:36.845" v="2254" actId="20577"/>
          <ac:spMkLst>
            <pc:docMk/>
            <pc:sldMk cId="516639523" sldId="2104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30:41.416" v="2614"/>
          <ac:spMkLst>
            <pc:docMk/>
            <pc:sldMk cId="516639523" sldId="2104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BE9F7A34-0EE7-4B5B-BA23-6B44956B1259}" dt="2023-06-14T21:29:58.577" v="2606" actId="403"/>
        <pc:sldMkLst>
          <pc:docMk/>
          <pc:sldMk cId="2844455562" sldId="2105"/>
        </pc:sldMkLst>
        <pc:spChg chg="mod">
          <ac:chgData name="Wanshi Chen" userId="3a7dbef4-3474-47c6-9897-007f5734efb0" providerId="ADAL" clId="{BE9F7A34-0EE7-4B5B-BA23-6B44956B1259}" dt="2023-06-14T21:12:57.467" v="2269" actId="20577"/>
          <ac:spMkLst>
            <pc:docMk/>
            <pc:sldMk cId="2844455562" sldId="2105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29:58.577" v="2606" actId="403"/>
          <ac:spMkLst>
            <pc:docMk/>
            <pc:sldMk cId="2844455562" sldId="2105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0/Docs/RP-231476.zip" TargetMode="External"/><Relationship Id="rId3" Type="http://schemas.openxmlformats.org/officeDocument/2006/relationships/hyperlink" Target="http://www.3gpp.org/ftp/tsg_ran/TSG_RAN/TSGR_100/Docs/RP-231460.zip" TargetMode="External"/><Relationship Id="rId7" Type="http://schemas.openxmlformats.org/officeDocument/2006/relationships/hyperlink" Target="http://www.3gpp.org/ftp/tsg_ran/TSG_RAN/TSGR_100/Docs/RP-231469.zip" TargetMode="External"/><Relationship Id="rId2" Type="http://schemas.openxmlformats.org/officeDocument/2006/relationships/hyperlink" Target="http://www.3gpp.org/ftp/tsg_ran/TSG_RAN/TSGR_100/Docs/RP-23147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0/Docs/RP-231468.zip" TargetMode="External"/><Relationship Id="rId5" Type="http://schemas.openxmlformats.org/officeDocument/2006/relationships/hyperlink" Target="http://www.3gpp.org/ftp/tsg_ran/TSG_RAN/TSGR_100/Docs/RP-231216.zip" TargetMode="External"/><Relationship Id="rId4" Type="http://schemas.openxmlformats.org/officeDocument/2006/relationships/hyperlink" Target="http://www.3gpp.org/ftp/tsg_ran/TSG_RAN/TSGR_100/Docs/RP-231461.zip" TargetMode="External"/><Relationship Id="rId9" Type="http://schemas.openxmlformats.org/officeDocument/2006/relationships/hyperlink" Target="http://www.3gpp.org/ftp/tsg_ran/TSG_RAN/TSGR_100/Docs/RP-231477.zip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296.zip" TargetMode="External"/><Relationship Id="rId2" Type="http://schemas.openxmlformats.org/officeDocument/2006/relationships/hyperlink" Target="http://www.3gpp.org/ftp/tsg_ran/TSG_RAN/TSGR_100/Docs/RP-231457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0/Docs/RP-231499.zip" TargetMode="External"/><Relationship Id="rId4" Type="http://schemas.openxmlformats.org/officeDocument/2006/relationships/hyperlink" Target="http://www.3gpp.org/ftp/tsg_ran/TSG_RAN/TSGR_100/Docs/RP-231291.zip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446.zip" TargetMode="External"/><Relationship Id="rId2" Type="http://schemas.openxmlformats.org/officeDocument/2006/relationships/hyperlink" Target="http://www.3gpp.org/ftp/tsg_ran/TSG_RAN/TSGR_100/Docs/RP-230832.zip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485.zip" TargetMode="External"/><Relationship Id="rId2" Type="http://schemas.openxmlformats.org/officeDocument/2006/relationships/hyperlink" Target="http://www.3gpp.org/ftp/tsg_ran/TSG_RAN/TSGR_100/Docs/RP-231499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471.zip" TargetMode="External"/><Relationship Id="rId7" Type="http://schemas.openxmlformats.org/officeDocument/2006/relationships/hyperlink" Target="http://www.3gpp.org/ftp/tsg_ran/TSG_RAN/TSGR_100/Docs/RP-231488.zip" TargetMode="External"/><Relationship Id="rId2" Type="http://schemas.openxmlformats.org/officeDocument/2006/relationships/hyperlink" Target="http://www.3gpp.org/ftp/tsg_ran/TSG_RAN/TSGR_100/Docs/RP-231486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0/Docs/RP-231498.zip" TargetMode="External"/><Relationship Id="rId5" Type="http://schemas.openxmlformats.org/officeDocument/2006/relationships/hyperlink" Target="http://www.3gpp.org/ftp/tsg_ran/TSG_RAN/TSGR_100/Docs/RP-231481.zip" TargetMode="External"/><Relationship Id="rId4" Type="http://schemas.openxmlformats.org/officeDocument/2006/relationships/hyperlink" Target="http://www.3gpp.org/ftp/tsg_ran/TSG_RAN/TSGR_100/Docs/RP-231492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0/Docs/RP-231452.zip" TargetMode="External"/><Relationship Id="rId3" Type="http://schemas.openxmlformats.org/officeDocument/2006/relationships/hyperlink" Target="http://www.3gpp.org/ftp/tsg_ran/TSG_RAN/TSGR_100/Docs/RP-231475.zip" TargetMode="External"/><Relationship Id="rId7" Type="http://schemas.openxmlformats.org/officeDocument/2006/relationships/hyperlink" Target="http://www.3gpp.org/ftp/tsg_ran/TSG_RAN/TSGR_100/Docs/RP-231483.zip" TargetMode="External"/><Relationship Id="rId2" Type="http://schemas.openxmlformats.org/officeDocument/2006/relationships/hyperlink" Target="http://www.3gpp.org/ftp/tsg_ran/TSG_RAN/TSGR_100/Docs/RP-23147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0/Docs/RP-231482.zip" TargetMode="External"/><Relationship Id="rId5" Type="http://schemas.openxmlformats.org/officeDocument/2006/relationships/hyperlink" Target="http://www.3gpp.org/ftp/tsg_ran/TSG_RAN/TSGR_100/Docs/RP-231484.zip" TargetMode="External"/><Relationship Id="rId4" Type="http://schemas.openxmlformats.org/officeDocument/2006/relationships/hyperlink" Target="http://www.3gpp.org/ftp/tsg_ran/TSG_RAN/TSGR_100/Docs/RP-231474.zip" TargetMode="External"/><Relationship Id="rId9" Type="http://schemas.openxmlformats.org/officeDocument/2006/relationships/hyperlink" Target="http://www.3gpp.org/ftp/tsg_ran/TSG_RAN/TSGR_100/Docs/RP-231159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0/Docs/RP-231007.zip" TargetMode="External"/><Relationship Id="rId2" Type="http://schemas.openxmlformats.org/officeDocument/2006/relationships/hyperlink" Target="http://www.3gpp.org/ftp/tsg_ran/TSG_RAN/TSGR_100/Docs/RP-23100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0/Docs/RP-231456.zip" TargetMode="External"/><Relationship Id="rId5" Type="http://schemas.openxmlformats.org/officeDocument/2006/relationships/hyperlink" Target="http://www.3gpp.org/ftp/tsg_ran/TSG_RAN/TSGR_100/Docs/RP-231279.zip" TargetMode="External"/><Relationship Id="rId4" Type="http://schemas.openxmlformats.org/officeDocument/2006/relationships/hyperlink" Target="http://www.3gpp.org/ftp/tsg_ran/TSG_RAN/TSGR_100/Docs/RP-23120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RAN#100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Plenary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SP-230756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</a:t>
            </a:r>
            <a:r>
              <a:rPr lang="en-US" b="1" dirty="0">
                <a:latin typeface="Arial" panose="020B0604020202020204" pitchFamily="34" charset="0"/>
              </a:rPr>
              <a:t>4.7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 5/5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Updates on other Rel-18 items</a:t>
            </a:r>
          </a:p>
          <a:p>
            <a:pPr lvl="1"/>
            <a:r>
              <a:rPr lang="en-US" sz="1800" b="0" i="0" dirty="0">
                <a:solidFill>
                  <a:srgbClr val="000000"/>
                </a:solidFill>
                <a:effectLst/>
              </a:rPr>
              <a:t>Rel-18 multi-carrier enhancements: no conclusion although some issues</a:t>
            </a:r>
          </a:p>
          <a:p>
            <a:pPr lvl="1"/>
            <a:r>
              <a:rPr lang="en-US" sz="1800" dirty="0">
                <a:solidFill>
                  <a:srgbClr val="000000"/>
                </a:solidFill>
              </a:rPr>
              <a:t>Rel-18 RAN4-Handheld-4Rx-3Tx: RAN4 to further discuss the issues</a:t>
            </a:r>
          </a:p>
          <a:p>
            <a:pPr lvl="1"/>
            <a:r>
              <a:rPr lang="en-US" sz="1800" b="0" i="0" dirty="0">
                <a:solidFill>
                  <a:srgbClr val="000000"/>
                </a:solidFill>
                <a:effectLst/>
              </a:rPr>
              <a:t>Revised WI Introduction of FDD LTE band (L+S band) for IoT NTN operation approved in </a:t>
            </a:r>
            <a:r>
              <a:rPr lang="en-US" sz="1800" dirty="0">
                <a:hlinkClick r:id="rId2"/>
              </a:rPr>
              <a:t>RP-231479</a:t>
            </a:r>
            <a:endParaRPr lang="en-US" sz="1800" dirty="0"/>
          </a:p>
          <a:p>
            <a:pPr lvl="1"/>
            <a:r>
              <a:rPr lang="en-US" sz="1800" b="0" i="0" dirty="0">
                <a:solidFill>
                  <a:srgbClr val="000000"/>
                </a:solidFill>
                <a:effectLst/>
              </a:rPr>
              <a:t>Revised WID: Expanded and improved NR positioning approved in </a:t>
            </a:r>
            <a:r>
              <a:rPr lang="en-US" sz="1800" dirty="0">
                <a:hlinkClick r:id="rId3"/>
              </a:rPr>
              <a:t>RP-231460</a:t>
            </a:r>
            <a:endParaRPr lang="en-US" sz="1800" dirty="0"/>
          </a:p>
          <a:p>
            <a:pPr lvl="1"/>
            <a:r>
              <a:rPr lang="en-US" sz="1800" dirty="0"/>
              <a:t>Revised WID: Dual Transmission/Reception (Tx/Rx) Multi-SIM for NR approved in </a:t>
            </a:r>
            <a:r>
              <a:rPr lang="en-US" sz="1800" dirty="0">
                <a:hlinkClick r:id="rId4"/>
              </a:rPr>
              <a:t>RP-231461</a:t>
            </a:r>
            <a:endParaRPr lang="en-US" sz="1800" dirty="0"/>
          </a:p>
          <a:p>
            <a:pPr lvl="1"/>
            <a:r>
              <a:rPr lang="en-US" sz="1800" dirty="0"/>
              <a:t>Revised WID on New bands and bandwidth allocation for 5G terrestrial broadcast (part 2) approved in </a:t>
            </a:r>
            <a:r>
              <a:rPr lang="en-US" sz="1800" dirty="0">
                <a:hlinkClick r:id="rId5"/>
              </a:rPr>
              <a:t>RP-231216</a:t>
            </a:r>
            <a:endParaRPr lang="en-US" sz="1800" dirty="0"/>
          </a:p>
          <a:p>
            <a:pPr lvl="1"/>
            <a:r>
              <a:rPr lang="en-US" sz="1800" dirty="0"/>
              <a:t>Revised SID: Study on simplification of band combination specification for NR and LTE approved in </a:t>
            </a:r>
            <a:r>
              <a:rPr lang="en-US" sz="1800" dirty="0">
                <a:hlinkClick r:id="rId6"/>
              </a:rPr>
              <a:t>RP-231468</a:t>
            </a:r>
            <a:endParaRPr lang="en-US" sz="1800" dirty="0"/>
          </a:p>
          <a:p>
            <a:pPr lvl="1"/>
            <a:r>
              <a:rPr lang="en-US" sz="1800" dirty="0"/>
              <a:t>Revised WID: NR channel raster enhancement approved in </a:t>
            </a:r>
            <a:r>
              <a:rPr lang="en-US" sz="1800" dirty="0">
                <a:hlinkClick r:id="rId7"/>
              </a:rPr>
              <a:t>RP-231469</a:t>
            </a:r>
            <a:endParaRPr lang="en-US" sz="1800" dirty="0"/>
          </a:p>
          <a:p>
            <a:pPr lvl="1"/>
            <a:r>
              <a:rPr lang="en-US" sz="1800" dirty="0"/>
              <a:t>Revised WID: Addition of FDD NR bands using the uplink from n28 and the downlink of n75 and n76 approved in </a:t>
            </a:r>
            <a:r>
              <a:rPr lang="en-US" sz="1800" dirty="0">
                <a:hlinkClick r:id="rId8"/>
              </a:rPr>
              <a:t>RP-231476</a:t>
            </a:r>
            <a:endParaRPr lang="en-US" sz="1800" dirty="0"/>
          </a:p>
          <a:p>
            <a:pPr lvl="1"/>
            <a:r>
              <a:rPr lang="en-US" sz="1800" dirty="0"/>
              <a:t>Revised WID: Further Enhancements on NR and MR-DC Measurement Gaps and Measurements without Gaps approved in </a:t>
            </a:r>
            <a:r>
              <a:rPr lang="en-US" sz="1800" dirty="0">
                <a:hlinkClick r:id="rId9"/>
              </a:rPr>
              <a:t>RP-231477</a:t>
            </a:r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577545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5135" y="2392914"/>
            <a:ext cx="12074865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400" dirty="0"/>
              <a:t>Regarding 3GPP submission towards IMT-2020 Satellite:</a:t>
            </a:r>
          </a:p>
          <a:p>
            <a:pPr lvl="1"/>
            <a:r>
              <a:rPr lang="en-US" sz="2000" dirty="0"/>
              <a:t>IMT-2020 submission of 3GPP satellite RITs agreed in </a:t>
            </a:r>
            <a:r>
              <a:rPr lang="en-US" sz="2000" dirty="0">
                <a:hlinkClick r:id="rId2"/>
              </a:rPr>
              <a:t>RP-231457</a:t>
            </a:r>
            <a:endParaRPr lang="en-US" sz="2000" dirty="0"/>
          </a:p>
          <a:p>
            <a:pPr lvl="2"/>
            <a:r>
              <a:rPr lang="en-US" sz="1800" dirty="0"/>
              <a:t>RIT : NR NTN</a:t>
            </a:r>
          </a:p>
          <a:p>
            <a:pPr lvl="2"/>
            <a:r>
              <a:rPr lang="en-US" sz="1800" dirty="0"/>
              <a:t>SRIT, consisting of the following component RITs:</a:t>
            </a:r>
          </a:p>
          <a:p>
            <a:pPr lvl="3"/>
            <a:r>
              <a:rPr lang="en-US" sz="1800" i="1" dirty="0"/>
              <a:t>Component RIT#1</a:t>
            </a:r>
            <a:r>
              <a:rPr lang="en-US" sz="1800" dirty="0"/>
              <a:t>: NR NTN</a:t>
            </a:r>
          </a:p>
          <a:p>
            <a:pPr lvl="3"/>
            <a:r>
              <a:rPr lang="en-US" sz="1800" i="1" dirty="0"/>
              <a:t>Component RIT#2</a:t>
            </a:r>
            <a:r>
              <a:rPr lang="en-US" sz="1800" dirty="0"/>
              <a:t>: IoT NTN (both NB IoT NTN &amp; </a:t>
            </a:r>
            <a:r>
              <a:rPr lang="en-US" sz="1800" dirty="0" err="1"/>
              <a:t>eMTC</a:t>
            </a:r>
            <a:r>
              <a:rPr lang="en-US" sz="1800" dirty="0"/>
              <a:t> NTN)</a:t>
            </a:r>
          </a:p>
          <a:p>
            <a:pPr lvl="1"/>
            <a:r>
              <a:rPr lang="en-US" sz="2000" dirty="0"/>
              <a:t>Revised SID: Study on self-evaluation towards the IMT-2020 submission of the 3GPP Satellite Radio Interface Technology approved in </a:t>
            </a:r>
            <a:r>
              <a:rPr lang="en-US" sz="2000" dirty="0">
                <a:hlinkClick r:id="rId3"/>
              </a:rPr>
              <a:t>RP-231296</a:t>
            </a:r>
            <a:endParaRPr lang="en-US" sz="2000" dirty="0"/>
          </a:p>
          <a:p>
            <a:pPr lvl="2"/>
            <a:r>
              <a:rPr lang="en-US" sz="1800" dirty="0"/>
              <a:t>Status report for the SI can be found in </a:t>
            </a:r>
            <a:r>
              <a:rPr lang="en-US" sz="2000" dirty="0">
                <a:hlinkClick r:id="rId4"/>
              </a:rPr>
              <a:t>RP-231291</a:t>
            </a:r>
            <a:endParaRPr lang="en-US" sz="2000" dirty="0"/>
          </a:p>
          <a:p>
            <a:pPr lvl="1"/>
            <a:r>
              <a:rPr lang="en-US" sz="2000" dirty="0"/>
              <a:t>Note: </a:t>
            </a:r>
          </a:p>
          <a:p>
            <a:pPr lvl="2"/>
            <a:r>
              <a:rPr lang="en-US" sz="1800" dirty="0"/>
              <a:t>A new WID “New WI: Extension to 30 MHz Channel Bandwidth for NR NTN in FR1” was approved in </a:t>
            </a:r>
            <a:r>
              <a:rPr lang="en-US" sz="1800" dirty="0">
                <a:hlinkClick r:id="rId5"/>
              </a:rPr>
              <a:t>RP-231499</a:t>
            </a:r>
            <a:r>
              <a:rPr lang="en-US" sz="1800" dirty="0"/>
              <a:t>, necessary for in-time ITU submission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5" y="2536847"/>
            <a:ext cx="12746197" cy="1470025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013883"/>
            <a:ext cx="13438658" cy="4830233"/>
          </a:xfrm>
        </p:spPr>
        <p:txBody>
          <a:bodyPr/>
          <a:lstStyle/>
          <a:p>
            <a:r>
              <a:rPr lang="en-US" sz="2400" dirty="0"/>
              <a:t>RAN#100 approved the MCC TF 160 report in </a:t>
            </a:r>
            <a:r>
              <a:rPr lang="en-US" sz="2400" dirty="0">
                <a:hlinkClick r:id="rId2"/>
              </a:rPr>
              <a:t>RP-230832</a:t>
            </a:r>
            <a:endParaRPr lang="en-US" sz="2400" dirty="0"/>
          </a:p>
          <a:p>
            <a:r>
              <a:rPr lang="en-US" sz="2400" dirty="0">
                <a:hlinkClick r:id="rId3"/>
              </a:rPr>
              <a:t>RP-231446</a:t>
            </a:r>
            <a:r>
              <a:rPr lang="en-US" sz="2400" dirty="0"/>
              <a:t> provides an analysis for RAN TEI items</a:t>
            </a:r>
          </a:p>
          <a:p>
            <a:endParaRPr lang="en-US" sz="24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Projects Update  1/5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7" y="1193803"/>
            <a:ext cx="13647089" cy="4830233"/>
          </a:xfrm>
        </p:spPr>
        <p:txBody>
          <a:bodyPr/>
          <a:lstStyle/>
          <a:p>
            <a:r>
              <a:rPr lang="en-US" sz="2400" dirty="0">
                <a:solidFill>
                  <a:srgbClr val="000000"/>
                </a:solidFill>
              </a:rPr>
              <a:t>Considering the shortened RAN#100 meeting (3 days), criticality of Rel-18 in-time completion, and current RAN WGs’ load situation, no new Rel-18 projects (including RAN4 spectrum items) were approved in RAN#100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Except the approval of “New WI: Extension to 30 MHz Channel Bandwidth for NR NTN in FR1” in </a:t>
            </a:r>
            <a:r>
              <a:rPr lang="en-US" sz="2000" dirty="0">
                <a:hlinkClick r:id="rId2"/>
              </a:rPr>
              <a:t>RP-231499</a:t>
            </a:r>
            <a:r>
              <a:rPr lang="en-US" sz="2000" dirty="0">
                <a:solidFill>
                  <a:srgbClr val="000000"/>
                </a:solidFill>
              </a:rPr>
              <a:t>, necessary for in-time ITU submission</a:t>
            </a:r>
          </a:p>
          <a:p>
            <a:r>
              <a:rPr lang="en-US" sz="2400" dirty="0"/>
              <a:t>RAN#100 discussed the LS regarding Metaverse Standards Forum (MSF). </a:t>
            </a:r>
          </a:p>
          <a:p>
            <a:pPr lvl="1"/>
            <a:r>
              <a:rPr lang="en-US" sz="2000" dirty="0"/>
              <a:t>Coordination across TSGs is necessary for the next steps</a:t>
            </a:r>
          </a:p>
          <a:p>
            <a:r>
              <a:rPr lang="en-US" sz="2400" dirty="0"/>
              <a:t>A LS on ECC requirement for UAV (to: SA2; cc: SA) was approved in </a:t>
            </a:r>
            <a:r>
              <a:rPr lang="en-US" sz="2400" dirty="0">
                <a:hlinkClick r:id="rId3"/>
              </a:rPr>
              <a:t>RP-231485</a:t>
            </a:r>
            <a:endParaRPr lang="en-US" sz="2400" dirty="0"/>
          </a:p>
          <a:p>
            <a:pPr lvl="1"/>
            <a:r>
              <a:rPr lang="en-US" sz="2000" dirty="0"/>
              <a:t>Given the need to respond to ECC, TSG RAN respectfully asks SA2 for their view on solutions to support geographical no-transmit zones for UAVs according to the operational restrictions outlined in CEPT Decision 22(07), including whether and how SA2 intends to address this and/or whether RAN WGs should consider solutions.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1897595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 2/5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222" y="965200"/>
            <a:ext cx="13877912" cy="4830233"/>
          </a:xfrm>
        </p:spPr>
        <p:txBody>
          <a:bodyPr/>
          <a:lstStyle/>
          <a:p>
            <a:r>
              <a:rPr lang="en-US" sz="2800" dirty="0"/>
              <a:t>Involved discussion for some R18 items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BWP without restriction: </a:t>
            </a:r>
            <a:r>
              <a:rPr lang="en-US" sz="2000" dirty="0"/>
              <a:t>revised WID approved in </a:t>
            </a:r>
            <a:r>
              <a:rPr lang="en-US" sz="2000" dirty="0">
                <a:hlinkClick r:id="rId2"/>
              </a:rPr>
              <a:t>RP-231486</a:t>
            </a:r>
            <a:r>
              <a:rPr lang="en-US" sz="2000" dirty="0"/>
              <a:t>, with discussion summary in </a:t>
            </a:r>
            <a:r>
              <a:rPr lang="en-US" sz="2000" dirty="0">
                <a:hlinkClick r:id="rId3"/>
              </a:rPr>
              <a:t>RP-231471</a:t>
            </a:r>
            <a:endParaRPr lang="en-US" sz="2000" dirty="0"/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RAN4-MU-MIMO: </a:t>
            </a:r>
            <a:r>
              <a:rPr lang="en-US" sz="2000" dirty="0"/>
              <a:t>revised WID approved in </a:t>
            </a:r>
            <a:r>
              <a:rPr lang="en-US" sz="2000" dirty="0">
                <a:hlinkClick r:id="rId4"/>
              </a:rPr>
              <a:t>RP-231492</a:t>
            </a:r>
            <a:endParaRPr lang="en-US" sz="2000" b="1" dirty="0"/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AI/ML air interface</a:t>
            </a:r>
            <a:r>
              <a:rPr lang="en-US" sz="2000" dirty="0"/>
              <a:t>: discussion summary in </a:t>
            </a:r>
            <a:r>
              <a:rPr lang="en-US" sz="2000" dirty="0">
                <a:hlinkClick r:id="rId5"/>
              </a:rPr>
              <a:t>RP-231481</a:t>
            </a:r>
            <a:endParaRPr lang="en-US" sz="2000" dirty="0"/>
          </a:p>
          <a:p>
            <a:pPr lvl="2"/>
            <a:r>
              <a:rPr lang="en-US" sz="1465" dirty="0"/>
              <a:t>Topic 1: CSI prediction</a:t>
            </a:r>
          </a:p>
          <a:p>
            <a:pPr lvl="3"/>
            <a:r>
              <a:rPr lang="en-US" sz="1465" dirty="0"/>
              <a:t>RAN tasks RAN WGs to study a subset of the specification impacts  of CSI prediction limited to the following aspects:</a:t>
            </a:r>
          </a:p>
          <a:p>
            <a:pPr lvl="4"/>
            <a:r>
              <a:rPr lang="en-US" sz="931" dirty="0"/>
              <a:t>data collection procedures reusing as much as possible what is defined for UE side use cases</a:t>
            </a:r>
          </a:p>
          <a:p>
            <a:pPr lvl="4"/>
            <a:r>
              <a:rPr lang="en-US" sz="931" dirty="0"/>
              <a:t>monitoring procedure and associated fallback mechanism to legacy CSI reporting</a:t>
            </a:r>
          </a:p>
          <a:p>
            <a:pPr lvl="3"/>
            <a:r>
              <a:rPr lang="en-US" sz="1465" dirty="0"/>
              <a:t>The RAN WGs spec impact work on this use case shall not affect progress on the on-going work for other use cases.</a:t>
            </a:r>
          </a:p>
          <a:p>
            <a:pPr lvl="2"/>
            <a:r>
              <a:rPr lang="en-US" sz="1465" dirty="0"/>
              <a:t>Topic 2: Data Collection for Offline Model Training at UE side or Neutral site: no consensus, two contributions are noted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Coverage </a:t>
            </a:r>
            <a:r>
              <a:rPr lang="en-US" sz="2000" b="1" dirty="0" err="1"/>
              <a:t>Enh</a:t>
            </a:r>
            <a:r>
              <a:rPr lang="en-US" sz="2000" b="1" dirty="0"/>
              <a:t>.</a:t>
            </a:r>
            <a:r>
              <a:rPr lang="en-US" sz="2000" dirty="0"/>
              <a:t>: discussion summary in </a:t>
            </a:r>
            <a:r>
              <a:rPr lang="en-US" sz="2000" dirty="0">
                <a:hlinkClick r:id="rId6"/>
              </a:rPr>
              <a:t>RP-231498</a:t>
            </a:r>
            <a:endParaRPr lang="en-US" sz="2000" dirty="0"/>
          </a:p>
          <a:p>
            <a:pPr lvl="2"/>
            <a:r>
              <a:rPr lang="en-US" sz="1465" dirty="0"/>
              <a:t>Issue #1: Enhancements to reduce MPR/PAR</a:t>
            </a:r>
          </a:p>
          <a:p>
            <a:pPr lvl="3"/>
            <a:r>
              <a:rPr lang="en-US" sz="1465" dirty="0"/>
              <a:t>No RAN1 specification impact is expected for MPR/PAR reduction in Rel-18 UL Coverage WI</a:t>
            </a:r>
          </a:p>
          <a:p>
            <a:pPr lvl="4"/>
            <a:r>
              <a:rPr lang="en-US" sz="931" dirty="0"/>
              <a:t>RAN4 will define new optional requirements in the form of at least MPR reduction suitable for a transparent scheme (such as FDSS) that have no RAN1 specification impact</a:t>
            </a:r>
          </a:p>
          <a:p>
            <a:pPr lvl="2"/>
            <a:r>
              <a:rPr lang="en-US" sz="1465" dirty="0"/>
              <a:t>Issue #2: PHR enhancement for DWS</a:t>
            </a:r>
          </a:p>
          <a:p>
            <a:pPr lvl="3"/>
            <a:r>
              <a:rPr lang="en-US" sz="1465" dirty="0"/>
              <a:t>RAN provide guidance to RAN1/2 on dynamic waveform switching objective as below</a:t>
            </a:r>
          </a:p>
          <a:p>
            <a:pPr lvl="4"/>
            <a:r>
              <a:rPr lang="en-US" sz="931" dirty="0"/>
              <a:t>RAN1 will decide whether to define any PHR enhancement for dynamic waveform switching and to provide the details to RAN2 by August meeting</a:t>
            </a:r>
          </a:p>
          <a:p>
            <a:pPr lvl="4"/>
            <a:r>
              <a:rPr lang="en-US" sz="931" dirty="0"/>
              <a:t>RAN2 will not work on PHR triggering procedure for dynamic waveform switching in Rel-18 UL Coverage </a:t>
            </a:r>
            <a:r>
              <a:rPr lang="en-US" sz="931" dirty="0" err="1"/>
              <a:t>enh</a:t>
            </a:r>
            <a:r>
              <a:rPr lang="en-US" sz="931" dirty="0"/>
              <a:t> WI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 err="1"/>
              <a:t>eRedCap</a:t>
            </a:r>
            <a:r>
              <a:rPr lang="en-US" sz="2000" dirty="0"/>
              <a:t>: discuss summary in </a:t>
            </a:r>
            <a:r>
              <a:rPr lang="en-US" sz="2000" dirty="0">
                <a:hlinkClick r:id="rId7"/>
              </a:rPr>
              <a:t>RP-231488</a:t>
            </a:r>
            <a:endParaRPr lang="en-US" sz="2000" dirty="0"/>
          </a:p>
          <a:p>
            <a:pPr lvl="2"/>
            <a:r>
              <a:rPr lang="en-US" sz="1400" dirty="0"/>
              <a:t>Working assumption: The peak rate target is 10 Mbps regardless of what optional features the UE may support.</a:t>
            </a:r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 3/5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800" dirty="0"/>
              <a:t>Involved discussion for some R18 items – Cont’d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 err="1"/>
              <a:t>Sidelink</a:t>
            </a:r>
            <a:r>
              <a:rPr lang="en-US" sz="2000" b="1" dirty="0"/>
              <a:t> evolution</a:t>
            </a:r>
            <a:r>
              <a:rPr lang="en-US" sz="2000" dirty="0"/>
              <a:t>: </a:t>
            </a:r>
            <a:r>
              <a:rPr lang="en-US" sz="1800" dirty="0"/>
              <a:t>Discussion summary in </a:t>
            </a:r>
            <a:r>
              <a:rPr lang="en-US" sz="1800" dirty="0">
                <a:hlinkClick r:id="rId2"/>
              </a:rPr>
              <a:t>RP-231478</a:t>
            </a:r>
            <a:endParaRPr lang="en-US" sz="1800" dirty="0"/>
          </a:p>
          <a:p>
            <a:pPr lvl="2"/>
            <a:r>
              <a:rPr lang="en-US" sz="1400" dirty="0"/>
              <a:t>RAN1 starts working on </a:t>
            </a:r>
            <a:r>
              <a:rPr lang="en-US" sz="1400" dirty="0" err="1"/>
              <a:t>sidelink</a:t>
            </a:r>
            <a:r>
              <a:rPr lang="en-US" sz="1400" dirty="0"/>
              <a:t> CA in Q3 as agreed in RAN#99. RAN#101 will check the progress, and </a:t>
            </a:r>
            <a:r>
              <a:rPr lang="en-US" sz="1400" dirty="0" err="1"/>
              <a:t>sidelink</a:t>
            </a:r>
            <a:r>
              <a:rPr lang="en-US" sz="1400" dirty="0"/>
              <a:t> CA will be dropped from Rel-18 if its RAN1 work is not completed.</a:t>
            </a:r>
          </a:p>
          <a:p>
            <a:pPr lvl="3"/>
            <a:r>
              <a:rPr lang="en-US" sz="1400" dirty="0"/>
              <a:t>Note: the work on </a:t>
            </a:r>
            <a:r>
              <a:rPr lang="en-US" sz="1400" dirty="0" err="1"/>
              <a:t>Sidelink</a:t>
            </a:r>
            <a:r>
              <a:rPr lang="en-US" sz="1400" dirty="0"/>
              <a:t> CA shall not impact the completion of SL-U. 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Mobility </a:t>
            </a:r>
            <a:r>
              <a:rPr lang="en-US" sz="2000" b="1" dirty="0" err="1"/>
              <a:t>Enh</a:t>
            </a:r>
            <a:r>
              <a:rPr lang="en-US" sz="2000" dirty="0"/>
              <a:t>.: revised WID approved in </a:t>
            </a:r>
            <a:r>
              <a:rPr lang="en-US" sz="2000" dirty="0">
                <a:hlinkClick r:id="rId3"/>
              </a:rPr>
              <a:t>RP-231475</a:t>
            </a:r>
            <a:r>
              <a:rPr lang="en-US" sz="2000" dirty="0"/>
              <a:t>, discussion summary in </a:t>
            </a:r>
            <a:r>
              <a:rPr lang="en-US" sz="2000" dirty="0">
                <a:hlinkClick r:id="rId4"/>
              </a:rPr>
              <a:t>RP-231474</a:t>
            </a:r>
            <a:endParaRPr lang="en-US" sz="2000" dirty="0"/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NR NTN</a:t>
            </a:r>
            <a:r>
              <a:rPr lang="en-US" sz="2000" dirty="0"/>
              <a:t>: revised WID approved in </a:t>
            </a:r>
            <a:r>
              <a:rPr lang="en-US" sz="2000" dirty="0">
                <a:hlinkClick r:id="rId5"/>
              </a:rPr>
              <a:t>RP-231484</a:t>
            </a:r>
            <a:r>
              <a:rPr lang="en-US" sz="2000" dirty="0"/>
              <a:t>, discussion summary in </a:t>
            </a:r>
            <a:r>
              <a:rPr lang="en-US" sz="2000" dirty="0">
                <a:hlinkClick r:id="rId6"/>
              </a:rPr>
              <a:t>RP-231482</a:t>
            </a:r>
            <a:endParaRPr lang="en-US" sz="2000" dirty="0"/>
          </a:p>
          <a:p>
            <a:pPr lvl="2"/>
            <a:r>
              <a:rPr lang="en-US" sz="1465" dirty="0"/>
              <a:t>Proposals 1 to 4, and opt1 of proposal 5 were endorsed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XR</a:t>
            </a:r>
            <a:r>
              <a:rPr lang="en-US" sz="2000" dirty="0"/>
              <a:t>: discussion summary in </a:t>
            </a:r>
            <a:r>
              <a:rPr lang="en-US" sz="2000" dirty="0">
                <a:hlinkClick r:id="rId7"/>
              </a:rPr>
              <a:t>RP-231483</a:t>
            </a:r>
            <a:endParaRPr lang="en-US" sz="2000" dirty="0"/>
          </a:p>
          <a:p>
            <a:pPr lvl="2"/>
            <a:r>
              <a:rPr lang="en-US" sz="1465" dirty="0"/>
              <a:t>Reached a conclusion for the issue of “Resumption of PDCCH monitoring after NACK”</a:t>
            </a:r>
          </a:p>
          <a:p>
            <a:pPr lvl="2"/>
            <a:r>
              <a:rPr lang="en-US" sz="1465" dirty="0"/>
              <a:t>Reached a conclusion for the issue of 2Rx, “Step-1: Recognize that form factor limitations of a subset of XR devices can make it impossible for these devices to support 4 antenna ports”. Companies are encouraged to consider further details in relation to the above for further discussion at RAN#101</a:t>
            </a:r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NR_FR2_multiRX_DL</a:t>
            </a:r>
            <a:r>
              <a:rPr lang="en-US" sz="2000" dirty="0"/>
              <a:t>: revised WID approved in </a:t>
            </a:r>
            <a:r>
              <a:rPr lang="en-US" sz="2000" dirty="0">
                <a:hlinkClick r:id="rId8"/>
              </a:rPr>
              <a:t>RP-231452</a:t>
            </a:r>
            <a:endParaRPr lang="en-US" sz="2000" dirty="0"/>
          </a:p>
          <a:p>
            <a:pPr lvl="1"/>
            <a:r>
              <a:rPr lang="en-US" sz="2000" dirty="0"/>
              <a:t>Rel-18 </a:t>
            </a:r>
            <a:r>
              <a:rPr lang="en-US" sz="2000" b="1" dirty="0"/>
              <a:t>RAN3 AI/ML Ng-RAN</a:t>
            </a:r>
            <a:r>
              <a:rPr lang="en-US" sz="2000" dirty="0"/>
              <a:t>: revised WID approved in </a:t>
            </a:r>
            <a:r>
              <a:rPr lang="en-US" sz="2000" dirty="0">
                <a:hlinkClick r:id="rId9"/>
              </a:rPr>
              <a:t>RP-231159</a:t>
            </a:r>
            <a:endParaRPr lang="en-US" sz="2000" dirty="0"/>
          </a:p>
          <a:p>
            <a:pPr lvl="2"/>
            <a:r>
              <a:rPr lang="en-US" sz="1800" b="1" i="1" dirty="0"/>
              <a:t>The WI is extended from June’2023 to Dec’2023</a:t>
            </a:r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1663952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 4/5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400" dirty="0"/>
              <a:t>RAN plenary-level study:</a:t>
            </a:r>
          </a:p>
          <a:p>
            <a:pPr lvl="1"/>
            <a:r>
              <a:rPr lang="en-US" sz="2000" dirty="0"/>
              <a:t>Feasibility Study on 6 GHz for LTE and NR in Licensed and Unlicensed Operations: agreed TR in </a:t>
            </a:r>
            <a:r>
              <a:rPr lang="en-US" sz="2000" dirty="0">
                <a:hlinkClick r:id="rId2"/>
              </a:rPr>
              <a:t>RP-231008</a:t>
            </a:r>
            <a:r>
              <a:rPr lang="en-US" sz="2000" dirty="0"/>
              <a:t>, with SR in </a:t>
            </a:r>
            <a:r>
              <a:rPr lang="en-US" sz="2000" dirty="0">
                <a:hlinkClick r:id="rId3"/>
              </a:rPr>
              <a:t>RP-231007</a:t>
            </a:r>
            <a:endParaRPr lang="en-US" sz="2000" dirty="0"/>
          </a:p>
          <a:p>
            <a:pPr lvl="1"/>
            <a:r>
              <a:rPr lang="en-US" sz="2000" b="0" i="0" dirty="0">
                <a:solidFill>
                  <a:srgbClr val="000000"/>
                </a:solidFill>
                <a:effectLst/>
              </a:rPr>
              <a:t>Study on Ambient IoT (Internet of Things): agreed TR in </a:t>
            </a:r>
            <a:r>
              <a:rPr lang="en-US" sz="2000" dirty="0">
                <a:hlinkClick r:id="rId4"/>
              </a:rPr>
              <a:t>RP-231208</a:t>
            </a:r>
            <a:r>
              <a:rPr lang="en-US" sz="2000" dirty="0"/>
              <a:t>, and SR in </a:t>
            </a:r>
            <a:r>
              <a:rPr lang="en-US" sz="2000" dirty="0">
                <a:hlinkClick r:id="rId5"/>
              </a:rPr>
              <a:t>RP-231279</a:t>
            </a:r>
            <a:r>
              <a:rPr lang="en-US" sz="2000" dirty="0"/>
              <a:t>, discussion summary in </a:t>
            </a:r>
            <a:r>
              <a:rPr lang="en-US" sz="2000" dirty="0">
                <a:hlinkClick r:id="rId6"/>
              </a:rPr>
              <a:t>RP-231456</a:t>
            </a:r>
            <a:endParaRPr lang="en-US" sz="2000" dirty="0"/>
          </a:p>
          <a:p>
            <a:pPr lvl="2"/>
            <a:r>
              <a:rPr lang="en-US" sz="1800" b="1" i="1" dirty="0"/>
              <a:t>The SI is extended from June’2023 to Sept’2023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4445556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41857</TotalTime>
  <Words>1087</Words>
  <Application>Microsoft Office PowerPoint</Application>
  <PresentationFormat>Custom</PresentationFormat>
  <Paragraphs>87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TSG RAN#100 Highlights</vt:lpstr>
      <vt:lpstr>Outline</vt:lpstr>
      <vt:lpstr>Administrative aspects</vt:lpstr>
      <vt:lpstr>Administrative Aspects</vt:lpstr>
      <vt:lpstr>TSG-RAN Projects Update</vt:lpstr>
      <vt:lpstr>RAN Projects Update  1/5 </vt:lpstr>
      <vt:lpstr>RAN Projects Update 2/5</vt:lpstr>
      <vt:lpstr>RAN Projects Update 3/5</vt:lpstr>
      <vt:lpstr>RAN Projects Update 4/5</vt:lpstr>
      <vt:lpstr>RAN Projects Update 5/5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677</cp:revision>
  <dcterms:created xsi:type="dcterms:W3CDTF">2018-05-24T11:49:12Z</dcterms:created>
  <dcterms:modified xsi:type="dcterms:W3CDTF">2023-06-15T00:40:22Z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