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2"/>
  </p:notesMasterIdLst>
  <p:handoutMasterIdLst>
    <p:handoutMasterId r:id="rId23"/>
  </p:handoutMasterIdLst>
  <p:sldIdLst>
    <p:sldId id="341" r:id="rId5"/>
    <p:sldId id="363" r:id="rId6"/>
    <p:sldId id="366" r:id="rId7"/>
    <p:sldId id="377" r:id="rId8"/>
    <p:sldId id="392" r:id="rId9"/>
    <p:sldId id="368" r:id="rId10"/>
    <p:sldId id="389" r:id="rId11"/>
    <p:sldId id="387" r:id="rId12"/>
    <p:sldId id="390" r:id="rId13"/>
    <p:sldId id="381" r:id="rId14"/>
    <p:sldId id="371" r:id="rId15"/>
    <p:sldId id="372" r:id="rId16"/>
    <p:sldId id="373" r:id="rId17"/>
    <p:sldId id="374" r:id="rId18"/>
    <p:sldId id="375" r:id="rId19"/>
    <p:sldId id="365" r:id="rId20"/>
    <p:sldId id="379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5C1196-4BB3-48B9-8C5D-B8E7D666A64B}" v="15" dt="2024-06-10T10:07:13.8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6652" autoAdjust="0"/>
  </p:normalViewPr>
  <p:slideViewPr>
    <p:cSldViewPr snapToGrid="0">
      <p:cViewPr>
        <p:scale>
          <a:sx n="110" d="100"/>
          <a:sy n="110" d="100"/>
        </p:scale>
        <p:origin x="61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WG6 Meeting #119bis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Maastricht,</a:t>
            </a:r>
            <a:r>
              <a:rPr lang="en-US" altLang="en-US" sz="1200" b="1" baseline="0" dirty="0">
                <a:latin typeface="Arial "/>
              </a:rPr>
              <a:t> NL,</a:t>
            </a:r>
            <a:r>
              <a:rPr lang="en-US" altLang="en-US" sz="1200" b="1" dirty="0">
                <a:latin typeface="Arial "/>
              </a:rPr>
              <a:t> 20</a:t>
            </a:r>
            <a:r>
              <a:rPr lang="en-US" altLang="en-US" sz="1200" b="1" baseline="0" dirty="0">
                <a:latin typeface="Arial "/>
              </a:rPr>
              <a:t> - 23 August </a:t>
            </a:r>
            <a:r>
              <a:rPr lang="en-US" altLang="en-US" sz="1200" b="1" dirty="0">
                <a:latin typeface="Arial "/>
              </a:rPr>
              <a:t>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C6-2</a:t>
            </a:r>
            <a:r>
              <a:rPr lang="sv-SE" altLang="en-US" sz="1200" b="1" baseline="0" dirty="0">
                <a:latin typeface="Arial "/>
              </a:rPr>
              <a:t>40413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g508727\AppData\Local\Temp\_tc\docs\CP-241212.zip" TargetMode="External"/><Relationship Id="rId13" Type="http://schemas.openxmlformats.org/officeDocument/2006/relationships/hyperlink" Target="file:///C:\Users\g508727\AppData\Local\Temp\_tc\docs\CP-241278.zip" TargetMode="External"/><Relationship Id="rId18" Type="http://schemas.openxmlformats.org/officeDocument/2006/relationships/hyperlink" Target="file:///C:\Users\g508727\AppData\Local\Temp\_tc\docs\CP-241220.zip" TargetMode="External"/><Relationship Id="rId3" Type="http://schemas.openxmlformats.org/officeDocument/2006/relationships/hyperlink" Target="file:///C:\Users\g508727\AppData\Local\Temp\_tc\docs\CP-241207.zip" TargetMode="External"/><Relationship Id="rId7" Type="http://schemas.openxmlformats.org/officeDocument/2006/relationships/hyperlink" Target="file:///C:\Users\g508727\AppData\Local\Temp\_tc\docs\CP-241211.zip" TargetMode="External"/><Relationship Id="rId12" Type="http://schemas.openxmlformats.org/officeDocument/2006/relationships/hyperlink" Target="file:///C:\Users\g508727\AppData\Local\Temp\_tc\docs\CP-241022.zip" TargetMode="External"/><Relationship Id="rId17" Type="http://schemas.openxmlformats.org/officeDocument/2006/relationships/hyperlink" Target="file:///C:\Users\g508727\AppData\Local\Temp\_tc\docs\CP-241215.zip" TargetMode="External"/><Relationship Id="rId2" Type="http://schemas.openxmlformats.org/officeDocument/2006/relationships/hyperlink" Target="file:///C:\Users\g508727\AppData\Local\Temp\_tc\docs\CP-241206.zip" TargetMode="External"/><Relationship Id="rId16" Type="http://schemas.openxmlformats.org/officeDocument/2006/relationships/hyperlink" Target="file:///C:\Users\g508727\AppData\Local\Temp\_tc\docs\CP-241219.zip" TargetMode="External"/><Relationship Id="rId20" Type="http://schemas.openxmlformats.org/officeDocument/2006/relationships/hyperlink" Target="file:///C:\Users\g508727\AppData\Local\Temp\_tc\docs\CP-24121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g508727\AppData\Local\Temp\_tc\docs\CP-241210.zip" TargetMode="External"/><Relationship Id="rId11" Type="http://schemas.openxmlformats.org/officeDocument/2006/relationships/hyperlink" Target="file:///C:\Users\g508727\AppData\Local\Temp\_tc\docs\CP-241222.zip" TargetMode="External"/><Relationship Id="rId5" Type="http://schemas.openxmlformats.org/officeDocument/2006/relationships/hyperlink" Target="file:///C:\Users\g508727\AppData\Local\Temp\_tc\docs\CP-241209.zip" TargetMode="External"/><Relationship Id="rId15" Type="http://schemas.openxmlformats.org/officeDocument/2006/relationships/hyperlink" Target="file:///C:\Users\g508727\AppData\Local\Temp\_tc\docs\CP-241218.zip" TargetMode="External"/><Relationship Id="rId10" Type="http://schemas.openxmlformats.org/officeDocument/2006/relationships/hyperlink" Target="file:///C:\Users\g508727\AppData\Local\Temp\_tc\docs\CP-241221.zip" TargetMode="External"/><Relationship Id="rId19" Type="http://schemas.openxmlformats.org/officeDocument/2006/relationships/hyperlink" Target="file:///C:\Users\g508727\AppData\Local\Temp\_tc\docs\CP-241216.zip" TargetMode="External"/><Relationship Id="rId4" Type="http://schemas.openxmlformats.org/officeDocument/2006/relationships/hyperlink" Target="file:///C:\Users\g508727\AppData\Local\Temp\_tc\docs\CP-241208.zip" TargetMode="External"/><Relationship Id="rId9" Type="http://schemas.openxmlformats.org/officeDocument/2006/relationships/hyperlink" Target="file:///C:\Users\g508727\AppData\Local\Temp\_tc\docs\CP-241213.zip" TargetMode="External"/><Relationship Id="rId14" Type="http://schemas.openxmlformats.org/officeDocument/2006/relationships/hyperlink" Target="file:///C:\Users\g508727\AppData\Local\Temp\_tc\docs\CP-241217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myidemia-my.sharepoint.com/personal/g508727_corp_idemia_com/Documents/Dokumente/Sicherung/Dokumente/Standardisierung/3GPP/CT6/CT6%23119%20Hyderabad/C6-240307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Status Report </a:t>
            </a:r>
            <a:br>
              <a:rPr lang="en-US" altLang="en-US" dirty="0"/>
            </a:br>
            <a:r>
              <a:rPr lang="en-US" altLang="en-US" dirty="0"/>
              <a:t>from TSG CT#104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r>
              <a:rPr lang="en-US" sz="2400" dirty="0"/>
              <a:t>Only outstanding is test work on 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CT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aspects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on UICC-terminal interface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testing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UEs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non-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removable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UICCs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which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is at 80%</a:t>
            </a:r>
            <a:endParaRPr lang="en-US" sz="2400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 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r>
              <a:rPr lang="en-GB" dirty="0"/>
              <a:t>none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CT6#115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CT6#119</a:t>
            </a:r>
          </a:p>
          <a:p>
            <a:pPr lvl="3"/>
            <a:r>
              <a:rPr lang="en-US" altLang="fr-FR" dirty="0"/>
              <a:t>(28 May – 31 May 2024, Hyderabad, India)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CT6#119bis</a:t>
            </a:r>
          </a:p>
          <a:p>
            <a:pPr lvl="3"/>
            <a:r>
              <a:rPr lang="en-US" altLang="fr-FR" dirty="0"/>
              <a:t>(20  – 23 August 2024, Maastricht, NL)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120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45</a:t>
            </a:r>
          </a:p>
          <a:p>
            <a:pPr lvl="1"/>
            <a:r>
              <a:rPr lang="en-US" dirty="0"/>
              <a:t>Cat A(4)/B (5)/C (4)/F (29)/D (3) </a:t>
            </a:r>
          </a:p>
          <a:p>
            <a:pPr lvl="1"/>
            <a:r>
              <a:rPr lang="en-US" dirty="0"/>
              <a:t>Rel-15(0) / Rel-16(0) / Re-17(27) / Rel-18 (18)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2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CT6#119: 71 registered (17 online), </a:t>
            </a:r>
          </a:p>
          <a:p>
            <a:pPr lvl="2"/>
            <a:r>
              <a:rPr lang="en-US" altLang="fr-FR" dirty="0"/>
              <a:t>35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D2AF5C-EB9B-A999-B1DE-F73B1E0A1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Docs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approval</a:t>
            </a:r>
            <a:endParaRPr lang="de-DE" dirty="0"/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E8A2D851-A26C-F192-7BD8-24BB51E08A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9695442"/>
              </p:ext>
            </p:extLst>
          </p:nvPr>
        </p:nvGraphicFramePr>
        <p:xfrm>
          <a:off x="477672" y="1842449"/>
          <a:ext cx="11382231" cy="4258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0144">
                  <a:extLst>
                    <a:ext uri="{9D8B030D-6E8A-4147-A177-3AD203B41FA5}">
                      <a16:colId xmlns:a16="http://schemas.microsoft.com/office/drawing/2014/main" val="2432530527"/>
                    </a:ext>
                  </a:extLst>
                </a:gridCol>
                <a:gridCol w="8872360">
                  <a:extLst>
                    <a:ext uri="{9D8B030D-6E8A-4147-A177-3AD203B41FA5}">
                      <a16:colId xmlns:a16="http://schemas.microsoft.com/office/drawing/2014/main" val="2918641353"/>
                    </a:ext>
                  </a:extLst>
                </a:gridCol>
                <a:gridCol w="1359727">
                  <a:extLst>
                    <a:ext uri="{9D8B030D-6E8A-4147-A177-3AD203B41FA5}">
                      <a16:colId xmlns:a16="http://schemas.microsoft.com/office/drawing/2014/main" val="3936850533"/>
                    </a:ext>
                  </a:extLst>
                </a:gridCol>
              </a:tblGrid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CP-241206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31.124 CR Pack on TEI17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455779134"/>
                  </a:ext>
                </a:extLst>
              </a:tr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400" u="sng" dirty="0">
                          <a:effectLst/>
                          <a:hlinkClick r:id="rId3"/>
                        </a:rPr>
                        <a:t>1207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31.111 CR Pack on TEI17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Approved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890677544"/>
                  </a:ext>
                </a:extLst>
              </a:tr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400" u="sng" dirty="0">
                          <a:effectLst/>
                          <a:hlinkClick r:id="rId4"/>
                        </a:rPr>
                        <a:t>1208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31.102 CR Pack on TEI17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442361509"/>
                  </a:ext>
                </a:extLst>
              </a:tr>
              <a:tr h="23598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400" u="sng" dirty="0">
                          <a:effectLst/>
                          <a:hlinkClick r:id="rId5"/>
                        </a:rPr>
                        <a:t>1209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CR Pack on CT aspects on UICC-terminal interface testing for UEs with non-removable UICCs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506186792"/>
                  </a:ext>
                </a:extLst>
              </a:tr>
              <a:tr h="23654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6"/>
                        </a:rPr>
                        <a:t>1210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31.124 CR Pack on Update UE conformance test specification to Rel-17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430438173"/>
                  </a:ext>
                </a:extLst>
              </a:tr>
              <a:tr h="24968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400" u="sng" dirty="0">
                          <a:effectLst/>
                          <a:hlinkClick r:id="rId7"/>
                        </a:rPr>
                        <a:t>1211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31.121 CR Pack on Update UE conformance test specification to Rel-17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4170458619"/>
                  </a:ext>
                </a:extLst>
              </a:tr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8"/>
                        </a:rPr>
                        <a:t>1212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31.102 CR Pack on TEI18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Approved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541830029"/>
                  </a:ext>
                </a:extLst>
              </a:tr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9"/>
                        </a:rPr>
                        <a:t>1213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31.111 CR Pack on TEI18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Approved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2163970213"/>
                  </a:ext>
                </a:extLst>
              </a:tr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10"/>
                        </a:rPr>
                        <a:t>1221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31.101 CR Pack on TEI18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Approved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620554544"/>
                  </a:ext>
                </a:extLst>
              </a:tr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11"/>
                        </a:rPr>
                        <a:t>1222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CR Pack on Update of references to ETSI specifications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37240409"/>
                  </a:ext>
                </a:extLst>
              </a:tr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400" u="sng" dirty="0">
                          <a:effectLst/>
                          <a:hlinkClick r:id="rId12"/>
                        </a:rPr>
                        <a:t>1022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Update of conformance test specifications to Rel-18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4141093125"/>
                  </a:ext>
                </a:extLst>
              </a:tr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13"/>
                        </a:rPr>
                        <a:t>1278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Handling complete list of Partial S-NSSAIs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903981021"/>
                  </a:ext>
                </a:extLst>
              </a:tr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14"/>
                        </a:rPr>
                        <a:t>1217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CR Pack on CT6 aspects of 5G_ProSe_Ph2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484665122"/>
                  </a:ext>
                </a:extLst>
              </a:tr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15"/>
                        </a:rPr>
                        <a:t>1218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CR Pack on 5GC/EPC enhancement for satellite access Phase 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038769503"/>
                  </a:ext>
                </a:extLst>
              </a:tr>
              <a:tr h="23941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16"/>
                        </a:rPr>
                        <a:t>1219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CR Pack on CT Aspect of Further Architecture Enhancement for UAV and UAM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2034268670"/>
                  </a:ext>
                </a:extLst>
              </a:tr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17"/>
                        </a:rPr>
                        <a:t>1215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CR Pack on GBA_U Based APIs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614417676"/>
                  </a:ext>
                </a:extLst>
              </a:tr>
              <a:tr h="25825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18"/>
                        </a:rPr>
                        <a:t>1220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CR Pack on CT aspects of Next Generation Real </a:t>
                      </a:r>
                      <a:r>
                        <a:rPr lang="en-GB" sz="1400" dirty="0" err="1">
                          <a:effectLst/>
                        </a:rPr>
                        <a:t>tiime</a:t>
                      </a:r>
                      <a:r>
                        <a:rPr lang="en-GB" sz="1400" dirty="0">
                          <a:effectLst/>
                        </a:rPr>
                        <a:t> Communication services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4017472473"/>
                  </a:ext>
                </a:extLst>
              </a:tr>
              <a:tr h="21483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19"/>
                        </a:rPr>
                        <a:t>1216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CR Pack on CT6 aspects of MPS_WLAN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534392253"/>
                  </a:ext>
                </a:extLst>
              </a:tr>
              <a:tr h="24540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GB" sz="1400" u="sng" dirty="0">
                          <a:effectLst/>
                          <a:hlinkClick r:id="rId20"/>
                        </a:rPr>
                        <a:t>1214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CR Pack on Enhancement of Network Slicing UICC application for network slice-specific authentication and authorization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Approved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2958511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503223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500160"/>
              </p:ext>
            </p:extLst>
          </p:nvPr>
        </p:nvGraphicFramePr>
        <p:xfrm>
          <a:off x="209550" y="2282825"/>
          <a:ext cx="11742738" cy="209060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976777"/>
              </p:ext>
            </p:extLst>
          </p:nvPr>
        </p:nvGraphicFramePr>
        <p:xfrm>
          <a:off x="173255" y="1917065"/>
          <a:ext cx="11779033" cy="2822125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C6-240307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work item for UE-Conformance testing for Rel-18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Comprion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The technical objective of this work item is to provide ME conformance test specifications for 5G-NR requirements in Rel-18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205848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74970"/>
              </p:ext>
            </p:extLst>
          </p:nvPr>
        </p:nvGraphicFramePr>
        <p:xfrm>
          <a:off x="838200" y="1825625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B0F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1204</Words>
  <Application>Microsoft Office PowerPoint</Application>
  <PresentationFormat>Breitbild</PresentationFormat>
  <Paragraphs>374</Paragraphs>
  <Slides>17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5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Status Report  from TSG CT#104</vt:lpstr>
      <vt:lpstr>TSG CT WG6 Officials</vt:lpstr>
      <vt:lpstr>Meeting Calendar</vt:lpstr>
      <vt:lpstr>TSG WG CT6 Statistics</vt:lpstr>
      <vt:lpstr>Docs for approval</vt:lpstr>
      <vt:lpstr>Revised agreed/endorsed  Study/Work Items</vt:lpstr>
      <vt:lpstr>New agreed/endorsed  Study/Work Items</vt:lpstr>
      <vt:lpstr>Work Plan Rel-16, Rel-17 </vt:lpstr>
      <vt:lpstr>Work Plan Rel-18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669</cp:revision>
  <dcterms:created xsi:type="dcterms:W3CDTF">2010-02-05T13:52:04Z</dcterms:created>
  <dcterms:modified xsi:type="dcterms:W3CDTF">2024-08-13T07:46:36Z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