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#98-e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E-meeting; 24 </a:t>
            </a:r>
            <a:r>
              <a:rPr lang="en-US" altLang="en-US" sz="1200" b="1" dirty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28 February 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C6-200113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ile:///D:\2019-H2\3GPP\12-2019\TSGC_86_Sitges\Docs\TDoc_List_Meeting_C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Status Report from </a:t>
            </a:r>
            <a:r>
              <a:rPr lang="en-US" altLang="en-US" dirty="0"/>
              <a:t>TSG </a:t>
            </a:r>
            <a:r>
              <a:rPr lang="en-US" altLang="en-US" dirty="0" smtClean="0"/>
              <a:t>CT#86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clarification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received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SA1, SA2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SA3 </a:t>
            </a:r>
            <a:r>
              <a:rPr lang="de-DE" altLang="fr-FR" dirty="0" err="1" smtClean="0"/>
              <a:t>before</a:t>
            </a:r>
            <a:r>
              <a:rPr lang="de-DE" altLang="fr-FR" dirty="0" smtClean="0"/>
              <a:t> CT6#97. </a:t>
            </a:r>
            <a:r>
              <a:rPr lang="de-DE" altLang="fr-FR" dirty="0" err="1" smtClean="0"/>
              <a:t>Hence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progress</a:t>
            </a:r>
            <a:r>
              <a:rPr lang="de-DE" altLang="fr-FR" dirty="0" smtClean="0"/>
              <a:t> on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SUPI in form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if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more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than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identifier</a:t>
            </a:r>
            <a:r>
              <a:rPr lang="de-DE" altLang="fr-FR" dirty="0" smtClean="0"/>
              <a:t> (NSI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IMSI) per USIM is </a:t>
            </a:r>
            <a:r>
              <a:rPr lang="de-DE" altLang="fr-FR" dirty="0" err="1" smtClean="0"/>
              <a:t>possible</a:t>
            </a:r>
            <a:r>
              <a:rPr lang="de-DE" altLang="fr-FR" dirty="0" smtClean="0"/>
              <a:t>/</a:t>
            </a:r>
            <a:r>
              <a:rPr lang="de-DE" altLang="fr-FR" dirty="0" err="1" smtClean="0"/>
              <a:t>necessary</a:t>
            </a:r>
            <a:endParaRPr lang="de-DE" altLang="fr-FR" dirty="0" smtClean="0"/>
          </a:p>
          <a:p>
            <a:r>
              <a:rPr lang="de-DE" altLang="fr-FR" dirty="0" smtClean="0"/>
              <a:t>Additional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related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security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requirements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storage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credentials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private </a:t>
            </a:r>
            <a:r>
              <a:rPr lang="de-DE" altLang="fr-FR" dirty="0" err="1" smtClean="0"/>
              <a:t>networks</a:t>
            </a:r>
            <a:r>
              <a:rPr lang="de-DE" altLang="fr-FR" dirty="0" smtClean="0"/>
              <a:t> in </a:t>
            </a:r>
            <a:r>
              <a:rPr lang="de-DE" altLang="fr-FR" dirty="0" err="1" smtClean="0"/>
              <a:t>case</a:t>
            </a:r>
            <a:r>
              <a:rPr lang="de-DE" altLang="fr-FR" dirty="0" smtClean="0"/>
              <a:t> 5G-AKA </a:t>
            </a:r>
            <a:r>
              <a:rPr lang="de-DE" altLang="fr-FR" dirty="0" err="1" smtClean="0"/>
              <a:t>or</a:t>
            </a:r>
            <a:r>
              <a:rPr lang="de-DE" altLang="fr-FR" dirty="0" smtClean="0"/>
              <a:t> EAP-AKA‘ </a:t>
            </a:r>
            <a:r>
              <a:rPr lang="de-DE" altLang="fr-FR" dirty="0" err="1" smtClean="0"/>
              <a:t>are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used</a:t>
            </a:r>
            <a:r>
              <a:rPr lang="de-DE" altLang="fr-FR" dirty="0" smtClean="0"/>
              <a:t>. LS </a:t>
            </a:r>
            <a:r>
              <a:rPr lang="de-DE" altLang="fr-FR" dirty="0" err="1" smtClean="0"/>
              <a:t>sent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SA2, SA3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CT1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The North American Friends of 3GPP for </a:t>
            </a:r>
            <a:r>
              <a:rPr lang="en-US" altLang="ja-JP" sz="1800" dirty="0">
                <a:ea typeface="MS PGothic" panose="020B0600070205080204" pitchFamily="34" charset="-128"/>
              </a:rPr>
              <a:t>hosting the meeting in </a:t>
            </a:r>
            <a:r>
              <a:rPr lang="en-US" altLang="ja-JP" sz="1800" dirty="0" smtClean="0">
                <a:ea typeface="MS PGothic" panose="020B0600070205080204" pitchFamily="34" charset="-128"/>
              </a:rPr>
              <a:t>Reno.</a:t>
            </a:r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769571"/>
              </p:ext>
            </p:extLst>
          </p:nvPr>
        </p:nvGraphicFramePr>
        <p:xfrm>
          <a:off x="1768953" y="2154477"/>
          <a:ext cx="8588550" cy="357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824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204457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72269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43835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CP-193011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meeting reports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Rel-15 test specifications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Enhancements/corrections on UE Conformance Test Aspects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5G System - Phase 1 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on TS 31.111 Rel-15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TS 31.102 Rel-16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CP-193078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31.213 Rel-16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991312" y="5828685"/>
            <a:ext cx="770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All CRs </a:t>
            </a:r>
            <a:r>
              <a:rPr lang="de-DE" b="1" dirty="0" err="1" smtClean="0">
                <a:solidFill>
                  <a:srgbClr val="FF0000"/>
                </a:solidFill>
              </a:rPr>
              <a:t>approved</a:t>
            </a:r>
            <a:r>
              <a:rPr lang="de-DE" b="1" dirty="0" smtClean="0">
                <a:solidFill>
                  <a:srgbClr val="FF0000"/>
                </a:solidFill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</a:rPr>
              <a:t>without</a:t>
            </a:r>
            <a:r>
              <a:rPr lang="de-DE" b="1" dirty="0" smtClean="0">
                <a:solidFill>
                  <a:srgbClr val="FF0000"/>
                </a:solidFill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</a:rPr>
              <a:t>comments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CT6#97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CT6#96 (</a:t>
            </a:r>
            <a:r>
              <a:rPr lang="en-US" altLang="fr-FR" dirty="0" err="1"/>
              <a:t>Portoroz</a:t>
            </a:r>
            <a:r>
              <a:rPr lang="en-US" altLang="fr-FR" dirty="0"/>
              <a:t> Slovenia)</a:t>
            </a:r>
          </a:p>
          <a:p>
            <a:pPr lvl="2"/>
            <a:r>
              <a:rPr lang="en-US" altLang="fr-FR" dirty="0"/>
              <a:t>CT6#97 (Reno, US)</a:t>
            </a:r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CT6#98 (Sophia Antipolis, France)</a:t>
            </a:r>
            <a:endParaRPr lang="en-US" altLang="fr-FR" dirty="0"/>
          </a:p>
          <a:p>
            <a:pPr lvl="2"/>
            <a:r>
              <a:rPr lang="en-US" altLang="fr-FR" dirty="0" smtClean="0"/>
              <a:t>CT6#99 (canceled)</a:t>
            </a:r>
          </a:p>
          <a:p>
            <a:pPr lvl="2"/>
            <a:r>
              <a:rPr lang="en-US" altLang="fr-FR" dirty="0" smtClean="0"/>
              <a:t>CT6#100 (China)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153 (83 + 70)</a:t>
            </a:r>
            <a:endParaRPr lang="en-US" dirty="0"/>
          </a:p>
          <a:p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34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A(2)/B </a:t>
            </a:r>
            <a:r>
              <a:rPr lang="en-US" dirty="0"/>
              <a:t>(</a:t>
            </a:r>
            <a:r>
              <a:rPr lang="en-US" dirty="0" smtClean="0"/>
              <a:t>10)/</a:t>
            </a:r>
            <a:r>
              <a:rPr lang="en-US" dirty="0"/>
              <a:t>C (0)/F (</a:t>
            </a:r>
            <a:r>
              <a:rPr lang="en-US" dirty="0" smtClean="0"/>
              <a:t>19)/</a:t>
            </a:r>
            <a:r>
              <a:rPr lang="en-US" dirty="0"/>
              <a:t>D </a:t>
            </a:r>
            <a:r>
              <a:rPr lang="en-US" dirty="0" smtClean="0"/>
              <a:t>(3) </a:t>
            </a:r>
            <a:endParaRPr lang="en-US" dirty="0"/>
          </a:p>
          <a:p>
            <a:pPr lvl="1"/>
            <a:r>
              <a:rPr lang="en-US" dirty="0" smtClean="0"/>
              <a:t>Rel-15 (29) </a:t>
            </a:r>
            <a:r>
              <a:rPr lang="en-US" dirty="0"/>
              <a:t>/ Rel-16(5)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CT6#96: 29 </a:t>
            </a:r>
            <a:r>
              <a:rPr lang="en-US" altLang="fr-FR" dirty="0"/>
              <a:t>registered, </a:t>
            </a:r>
            <a:r>
              <a:rPr lang="en-US" altLang="fr-FR" dirty="0" smtClean="0"/>
              <a:t>26 attended</a:t>
            </a:r>
          </a:p>
          <a:p>
            <a:pPr lvl="2"/>
            <a:r>
              <a:rPr lang="en-US" altLang="fr-FR" dirty="0" smtClean="0"/>
              <a:t>CT6#97: 36 </a:t>
            </a:r>
            <a:r>
              <a:rPr lang="en-US" altLang="fr-FR" dirty="0"/>
              <a:t>registered, </a:t>
            </a:r>
            <a:r>
              <a:rPr lang="en-US" altLang="fr-FR" dirty="0" smtClean="0"/>
              <a:t>29 </a:t>
            </a:r>
            <a:r>
              <a:rPr lang="en-US" altLang="fr-FR" dirty="0"/>
              <a:t>attended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587700"/>
              </p:ext>
            </p:extLst>
          </p:nvPr>
        </p:nvGraphicFramePr>
        <p:xfrm>
          <a:off x="209550" y="2282825"/>
          <a:ext cx="11742738" cy="28480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C6-190453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(revision of CP-192079)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on wireless and wireline convergence for the 5G system architecture (5WWC)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</a:t>
                      </a: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HiSilicon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	potential updates to support new SUPI format(s) different than IMSI and/or need to store the security context for 5G-RG via wireless access network.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58894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(revision of CP-192079)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</a:t>
            </a:r>
            <a:r>
              <a:rPr lang="en-US" dirty="0" smtClean="0"/>
              <a:t>progressing, but most of open work items have not seen contributions since several meetings</a:t>
            </a:r>
          </a:p>
          <a:p>
            <a:r>
              <a:rPr lang="en-US" dirty="0" smtClean="0"/>
              <a:t>Possible CT6 aspects covered late in work on </a:t>
            </a:r>
            <a:r>
              <a:rPr lang="en-US" dirty="0" smtClean="0"/>
              <a:t>5WWC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For approved CT6 contributions see Annex 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– just few minor corrections</a:t>
            </a:r>
          </a:p>
          <a:p>
            <a:r>
              <a:rPr lang="en-US" dirty="0" smtClean="0"/>
              <a:t>Most Rel-15 CRs (25 out of 29) are for test specifications. Work </a:t>
            </a:r>
            <a:r>
              <a:rPr lang="en-US" dirty="0"/>
              <a:t>on Rel-15 Tests now progressing </a:t>
            </a:r>
            <a:r>
              <a:rPr lang="en-US" dirty="0" smtClean="0"/>
              <a:t>well</a:t>
            </a:r>
          </a:p>
          <a:p>
            <a:endParaRPr lang="en-US" dirty="0"/>
          </a:p>
          <a:p>
            <a:r>
              <a:rPr lang="en-US" dirty="0" smtClean="0"/>
              <a:t>One additional CR as direct input has also been approved in: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approved CT6 contributions see Annex !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737778"/>
              </p:ext>
            </p:extLst>
          </p:nvPr>
        </p:nvGraphicFramePr>
        <p:xfrm>
          <a:off x="1248784" y="4455645"/>
          <a:ext cx="9455150" cy="304800"/>
        </p:xfrm>
        <a:graphic>
          <a:graphicData uri="http://schemas.openxmlformats.org/drawingml/2006/table">
            <a:tbl>
              <a:tblPr/>
              <a:tblGrid>
                <a:gridCol w="630555">
                  <a:extLst>
                    <a:ext uri="{9D8B030D-6E8A-4147-A177-3AD203B41FA5}">
                      <a16:colId xmlns:a16="http://schemas.microsoft.com/office/drawing/2014/main" val="1651097927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3475635030"/>
                    </a:ext>
                  </a:extLst>
                </a:gridCol>
                <a:gridCol w="540385">
                  <a:extLst>
                    <a:ext uri="{9D8B030D-6E8A-4147-A177-3AD203B41FA5}">
                      <a16:colId xmlns:a16="http://schemas.microsoft.com/office/drawing/2014/main" val="363587961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375049915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805478722"/>
                    </a:ext>
                  </a:extLst>
                </a:gridCol>
                <a:gridCol w="691515">
                  <a:extLst>
                    <a:ext uri="{9D8B030D-6E8A-4147-A177-3AD203B41FA5}">
                      <a16:colId xmlns:a16="http://schemas.microsoft.com/office/drawing/2014/main" val="2654229196"/>
                    </a:ext>
                  </a:extLst>
                </a:gridCol>
                <a:gridCol w="2930525">
                  <a:extLst>
                    <a:ext uri="{9D8B030D-6E8A-4147-A177-3AD203B41FA5}">
                      <a16:colId xmlns:a16="http://schemas.microsoft.com/office/drawing/2014/main" val="9135072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hlinkClick r:id="rId2"/>
                        </a:rPr>
                        <a:t>3263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/>
                        </a:rPr>
                        <a:t>CR 31.124 0520 Rel-15 Correction of terminal profile support in Annex B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/>
                        </a:rPr>
                        <a:t>IDEMIA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Approved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272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750</Words>
  <Application>Microsoft Office PowerPoint</Application>
  <PresentationFormat>Breitbild</PresentationFormat>
  <Paragraphs>180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Status Report from TSG CT#86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627</cp:revision>
  <dcterms:created xsi:type="dcterms:W3CDTF">2010-02-05T13:52:04Z</dcterms:created>
  <dcterms:modified xsi:type="dcterms:W3CDTF">2020-02-28T09:14:13Z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