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58" r:id="rId5"/>
    <p:sldId id="281" r:id="rId6"/>
    <p:sldId id="283" r:id="rId7"/>
    <p:sldId id="285" r:id="rId8"/>
    <p:sldId id="286" r:id="rId9"/>
    <p:sldId id="287" r:id="rId10"/>
    <p:sldId id="288" r:id="rId11"/>
  </p:sldIdLst>
  <p:sldSz cx="9144000" cy="5143500" type="screen16x9"/>
  <p:notesSz cx="6761163" cy="9856788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6">
          <p15:clr>
            <a:srgbClr val="A4A3A4"/>
          </p15:clr>
        </p15:guide>
        <p15:guide id="2" orient="horz" pos="2006">
          <p15:clr>
            <a:srgbClr val="A4A3A4"/>
          </p15:clr>
        </p15:guide>
        <p15:guide id="3" orient="horz" pos="1580">
          <p15:clr>
            <a:srgbClr val="A4A3A4"/>
          </p15:clr>
        </p15:guide>
        <p15:guide id="4" orient="horz" pos="261">
          <p15:clr>
            <a:srgbClr val="A4A3A4"/>
          </p15:clr>
        </p15:guide>
        <p15:guide id="5" orient="horz" pos="528">
          <p15:clr>
            <a:srgbClr val="A4A3A4"/>
          </p15:clr>
        </p15:guide>
        <p15:guide id="6" orient="horz" pos="2475">
          <p15:clr>
            <a:srgbClr val="A4A3A4"/>
          </p15:clr>
        </p15:guide>
        <p15:guide id="7" pos="5299">
          <p15:clr>
            <a:srgbClr val="A4A3A4"/>
          </p15:clr>
        </p15:guide>
        <p15:guide id="8" pos="3170">
          <p15:clr>
            <a:srgbClr val="A4A3A4"/>
          </p15:clr>
        </p15:guide>
        <p15:guide id="9" pos="2910">
          <p15:clr>
            <a:srgbClr val="A4A3A4"/>
          </p15:clr>
        </p15:guide>
        <p15:guide id="10" pos="519">
          <p15:clr>
            <a:srgbClr val="A4A3A4"/>
          </p15:clr>
        </p15:guide>
        <p15:guide id="11" pos="192">
          <p15:clr>
            <a:srgbClr val="A4A3A4"/>
          </p15:clr>
        </p15:guide>
        <p15:guide id="12" pos="20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F9CE"/>
    <a:srgbClr val="FF9933"/>
    <a:srgbClr val="000000"/>
    <a:srgbClr val="FFFFFF"/>
    <a:srgbClr val="DFDFDF"/>
    <a:srgbClr val="EA0437"/>
    <a:srgbClr val="E7EEF5"/>
    <a:srgbClr val="E9E9EE"/>
    <a:srgbClr val="FDA9BB"/>
    <a:srgbClr val="94E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0" autoAdjust="0"/>
    <p:restoredTop sz="83216" autoAdjust="0"/>
  </p:normalViewPr>
  <p:slideViewPr>
    <p:cSldViewPr snapToGrid="0">
      <p:cViewPr varScale="1">
        <p:scale>
          <a:sx n="79" d="100"/>
          <a:sy n="79" d="100"/>
        </p:scale>
        <p:origin x="114" y="114"/>
      </p:cViewPr>
      <p:guideLst>
        <p:guide orient="horz" pos="1366"/>
        <p:guide orient="horz" pos="2006"/>
        <p:guide orient="horz" pos="1580"/>
        <p:guide orient="horz" pos="261"/>
        <p:guide orient="horz" pos="528"/>
        <p:guide orient="horz" pos="2475"/>
        <p:guide pos="5299"/>
        <p:guide pos="3170"/>
        <p:guide pos="2910"/>
        <p:guide pos="519"/>
        <p:guide pos="192"/>
        <p:guide pos="20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5" y="5"/>
            <a:ext cx="2930161" cy="493313"/>
          </a:xfrm>
          <a:prstGeom prst="rect">
            <a:avLst/>
          </a:prstGeom>
        </p:spPr>
        <p:txBody>
          <a:bodyPr vert="horz" lIns="91409" tIns="45704" rIns="91409" bIns="45704" rtlCol="0"/>
          <a:lstStyle>
            <a:lvl1pPr algn="l">
              <a:defRPr sz="11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29394" y="5"/>
            <a:ext cx="2930161" cy="493313"/>
          </a:xfrm>
          <a:prstGeom prst="rect">
            <a:avLst/>
          </a:prstGeom>
        </p:spPr>
        <p:txBody>
          <a:bodyPr vert="horz" lIns="91409" tIns="45704" rIns="91409" bIns="45704" rtlCol="0"/>
          <a:lstStyle>
            <a:lvl1pPr algn="r">
              <a:defRPr sz="1100"/>
            </a:lvl1pPr>
          </a:lstStyle>
          <a:p>
            <a:fld id="{6E5FB1B1-8ECF-4161-91D4-0AB97A4DAD52}" type="datetimeFigureOut">
              <a:rPr lang="en-GB" smtClean="0"/>
              <a:pPr/>
              <a:t>20/11/2017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5" y="9361899"/>
            <a:ext cx="2930161" cy="493313"/>
          </a:xfrm>
          <a:prstGeom prst="rect">
            <a:avLst/>
          </a:prstGeom>
        </p:spPr>
        <p:txBody>
          <a:bodyPr vert="horz" lIns="91409" tIns="45704" rIns="91409" bIns="45704" rtlCol="0" anchor="b"/>
          <a:lstStyle>
            <a:lvl1pPr algn="l">
              <a:defRPr sz="11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29394" y="9361899"/>
            <a:ext cx="2930161" cy="493313"/>
          </a:xfrm>
          <a:prstGeom prst="rect">
            <a:avLst/>
          </a:prstGeom>
        </p:spPr>
        <p:txBody>
          <a:bodyPr vert="horz" lIns="91409" tIns="45704" rIns="91409" bIns="45704" rtlCol="0" anchor="b"/>
          <a:lstStyle>
            <a:lvl1pPr algn="r">
              <a:defRPr sz="1100"/>
            </a:lvl1pPr>
          </a:lstStyle>
          <a:p>
            <a:fld id="{94983707-1791-43F1-9E60-1AC7CD8C97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149195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6"/>
            <a:ext cx="2929837" cy="492839"/>
          </a:xfrm>
          <a:prstGeom prst="rect">
            <a:avLst/>
          </a:prstGeom>
        </p:spPr>
        <p:txBody>
          <a:bodyPr vert="horz" lIns="91409" tIns="45704" rIns="91409" bIns="45704" rtlCol="0"/>
          <a:lstStyle>
            <a:lvl1pPr algn="l">
              <a:defRPr sz="11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29770" y="6"/>
            <a:ext cx="2929837" cy="492839"/>
          </a:xfrm>
          <a:prstGeom prst="rect">
            <a:avLst/>
          </a:prstGeom>
        </p:spPr>
        <p:txBody>
          <a:bodyPr vert="horz" lIns="91409" tIns="45704" rIns="91409" bIns="45704" rtlCol="0"/>
          <a:lstStyle>
            <a:lvl1pPr algn="r">
              <a:defRPr sz="1100"/>
            </a:lvl1pPr>
          </a:lstStyle>
          <a:p>
            <a:fld id="{6D778BAB-19BB-4B08-9F41-8B8D270E8CBF}" type="datetimeFigureOut">
              <a:rPr lang="en-GB" smtClean="0"/>
              <a:pPr/>
              <a:t>20/11/2017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663" y="735013"/>
            <a:ext cx="6573837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9" tIns="45704" rIns="91409" bIns="45704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6118" y="4681977"/>
            <a:ext cx="5408930" cy="4435557"/>
          </a:xfrm>
          <a:prstGeom prst="rect">
            <a:avLst/>
          </a:prstGeom>
        </p:spPr>
        <p:txBody>
          <a:bodyPr vert="horz" lIns="91409" tIns="45704" rIns="91409" bIns="4570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" y="9362245"/>
            <a:ext cx="2929837" cy="492839"/>
          </a:xfrm>
          <a:prstGeom prst="rect">
            <a:avLst/>
          </a:prstGeom>
        </p:spPr>
        <p:txBody>
          <a:bodyPr vert="horz" lIns="91409" tIns="45704" rIns="91409" bIns="45704" rtlCol="0" anchor="b"/>
          <a:lstStyle>
            <a:lvl1pPr algn="l">
              <a:defRPr sz="11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29770" y="9362245"/>
            <a:ext cx="2929837" cy="492839"/>
          </a:xfrm>
          <a:prstGeom prst="rect">
            <a:avLst/>
          </a:prstGeom>
        </p:spPr>
        <p:txBody>
          <a:bodyPr vert="horz" lIns="91409" tIns="45704" rIns="91409" bIns="45704" rtlCol="0" anchor="b"/>
          <a:lstStyle>
            <a:lvl1pPr algn="r">
              <a:defRPr sz="1100"/>
            </a:lvl1pPr>
          </a:lstStyle>
          <a:p>
            <a:fld id="{B13FE0EB-CBF4-4E83-B4D9-7E05B4065DB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70771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06" r="5739" b="4637"/>
          <a:stretch/>
        </p:blipFill>
        <p:spPr>
          <a:xfrm>
            <a:off x="-2" y="-52916"/>
            <a:ext cx="9238852" cy="5249333"/>
          </a:xfrm>
          <a:prstGeom prst="rect">
            <a:avLst/>
          </a:prstGeom>
        </p:spPr>
      </p:pic>
      <p:sp>
        <p:nvSpPr>
          <p:cNvPr id="12" name="Rektangel med rundat hörn 7"/>
          <p:cNvSpPr/>
          <p:nvPr userDrawn="1"/>
        </p:nvSpPr>
        <p:spPr>
          <a:xfrm flipV="1">
            <a:off x="0" y="1258490"/>
            <a:ext cx="8244408" cy="2218134"/>
          </a:xfrm>
          <a:prstGeom prst="round1Rect">
            <a:avLst>
              <a:gd name="adj" fmla="val 13378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>
              <a:latin typeface="Arial"/>
            </a:endParaRPr>
          </a:p>
        </p:txBody>
      </p:sp>
      <p:sp>
        <p:nvSpPr>
          <p:cNvPr id="13" name="Rubrik 1"/>
          <p:cNvSpPr>
            <a:spLocks noGrp="1"/>
          </p:cNvSpPr>
          <p:nvPr>
            <p:ph type="ctrTitle" hasCustomPrompt="1"/>
          </p:nvPr>
        </p:nvSpPr>
        <p:spPr>
          <a:xfrm>
            <a:off x="755650" y="1408654"/>
            <a:ext cx="4614018" cy="1779587"/>
          </a:xfrm>
        </p:spPr>
        <p:txBody>
          <a:bodyPr lIns="0" tIns="0" rIns="0" bIns="0" anchor="b" anchorCtr="0">
            <a:norm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noProof="0" dirty="0" smtClean="0"/>
              <a:t>Click to add text</a:t>
            </a:r>
            <a:endParaRPr lang="en-US" noProof="0" dirty="0"/>
          </a:p>
        </p:txBody>
      </p:sp>
      <p:sp>
        <p:nvSpPr>
          <p:cNvPr id="15" name="Underrubrik 2"/>
          <p:cNvSpPr>
            <a:spLocks noGrp="1"/>
          </p:cNvSpPr>
          <p:nvPr>
            <p:ph type="subTitle" idx="1" hasCustomPrompt="1"/>
          </p:nvPr>
        </p:nvSpPr>
        <p:spPr>
          <a:xfrm>
            <a:off x="914400" y="4405519"/>
            <a:ext cx="5963394" cy="167561"/>
          </a:xfr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ts val="1580"/>
              </a:lnSpc>
              <a:spcBef>
                <a:spcPts val="1000"/>
              </a:spcBef>
              <a:spcAft>
                <a:spcPts val="0"/>
              </a:spcAft>
              <a:buNone/>
              <a:defRPr sz="18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Name, Title</a:t>
            </a:r>
          </a:p>
        </p:txBody>
      </p:sp>
      <p:cxnSp>
        <p:nvCxnSpPr>
          <p:cNvPr id="17" name="Rak 8"/>
          <p:cNvCxnSpPr/>
          <p:nvPr userDrawn="1"/>
        </p:nvCxnSpPr>
        <p:spPr>
          <a:xfrm>
            <a:off x="755650" y="4399170"/>
            <a:ext cx="0" cy="35858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915395" y="4578462"/>
            <a:ext cx="5970064" cy="169069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Date</a:t>
            </a:r>
            <a:endParaRPr lang="en-US" noProof="0"/>
          </a:p>
        </p:txBody>
      </p:sp>
      <p:pic>
        <p:nvPicPr>
          <p:cNvPr id="19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1" t="25252" r="9116" b="30340"/>
          <a:stretch/>
        </p:blipFill>
        <p:spPr bwMode="auto">
          <a:xfrm>
            <a:off x="6064251" y="2583408"/>
            <a:ext cx="1780720" cy="62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90"/>
          <a:stretch/>
        </p:blipFill>
        <p:spPr>
          <a:xfrm>
            <a:off x="0" y="-1"/>
            <a:ext cx="9180000" cy="5233287"/>
          </a:xfrm>
          <a:prstGeom prst="rect">
            <a:avLst/>
          </a:prstGeom>
          <a:ln>
            <a:noFill/>
          </a:ln>
        </p:spPr>
      </p:pic>
      <p:sp>
        <p:nvSpPr>
          <p:cNvPr id="8" name="Rektangel med rundat hörn 7"/>
          <p:cNvSpPr/>
          <p:nvPr userDrawn="1"/>
        </p:nvSpPr>
        <p:spPr>
          <a:xfrm flipV="1">
            <a:off x="-13063" y="1918258"/>
            <a:ext cx="8244408" cy="1758229"/>
          </a:xfrm>
          <a:prstGeom prst="round1Rect">
            <a:avLst>
              <a:gd name="adj" fmla="val 13378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/>
            </a:endParaRPr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719895" y="3025570"/>
            <a:ext cx="4936322" cy="3354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19895" y="3302552"/>
            <a:ext cx="4968000" cy="3643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Date</a:t>
            </a:r>
          </a:p>
        </p:txBody>
      </p:sp>
      <p:sp>
        <p:nvSpPr>
          <p:cNvPr id="12" name="Title 9"/>
          <p:cNvSpPr>
            <a:spLocks noGrp="1"/>
          </p:cNvSpPr>
          <p:nvPr>
            <p:ph type="title"/>
          </p:nvPr>
        </p:nvSpPr>
        <p:spPr>
          <a:xfrm>
            <a:off x="720727" y="2053346"/>
            <a:ext cx="5797639" cy="813679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3800"/>
              </a:lnSpc>
              <a:defRPr sz="3600" kern="2400" spc="-20" baseline="0"/>
            </a:lvl1pPr>
          </a:lstStyle>
          <a:p>
            <a:r>
              <a:rPr lang="en-US" dirty="0" smtClean="0"/>
              <a:t>Click to edit Master</a:t>
            </a:r>
            <a:endParaRPr lang="en-GB" dirty="0"/>
          </a:p>
        </p:txBody>
      </p:sp>
      <p:pic>
        <p:nvPicPr>
          <p:cNvPr id="1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1" t="25252" r="9116" b="30340"/>
          <a:stretch/>
        </p:blipFill>
        <p:spPr bwMode="auto">
          <a:xfrm>
            <a:off x="6302376" y="2986088"/>
            <a:ext cx="1780720" cy="62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995188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 section divid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objekt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" r="2962"/>
          <a:stretch/>
        </p:blipFill>
        <p:spPr>
          <a:xfrm>
            <a:off x="0" y="-11231"/>
            <a:ext cx="9144000" cy="5154731"/>
          </a:xfrm>
          <a:prstGeom prst="rect">
            <a:avLst/>
          </a:prstGeom>
        </p:spPr>
      </p:pic>
      <p:pic>
        <p:nvPicPr>
          <p:cNvPr id="12" name="Bildobjekt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" b="19261"/>
          <a:stretch/>
        </p:blipFill>
        <p:spPr>
          <a:xfrm>
            <a:off x="622395" y="559468"/>
            <a:ext cx="8021636" cy="3270773"/>
          </a:xfrm>
          <a:prstGeom prst="round2DiagRect">
            <a:avLst>
              <a:gd name="adj1" fmla="val 0"/>
              <a:gd name="adj2" fmla="val 10365"/>
            </a:avLst>
          </a:prstGeom>
          <a:ln w="3175" cmpd="sng">
            <a:solidFill>
              <a:schemeClr val="bg1">
                <a:alpha val="30000"/>
              </a:schemeClr>
            </a:solidFill>
          </a:ln>
          <a:effectLst>
            <a:outerShdw blurRad="111125" dir="2700000" algn="tl" rotWithShape="0">
              <a:srgbClr val="000000">
                <a:alpha val="5000"/>
              </a:srgbClr>
            </a:outerShdw>
          </a:effectLst>
        </p:spPr>
      </p:pic>
      <p:sp>
        <p:nvSpPr>
          <p:cNvPr id="20" name="Rubrik 1"/>
          <p:cNvSpPr>
            <a:spLocks noGrp="1"/>
          </p:cNvSpPr>
          <p:nvPr>
            <p:ph type="title" hasCustomPrompt="1"/>
          </p:nvPr>
        </p:nvSpPr>
        <p:spPr>
          <a:xfrm>
            <a:off x="1154938" y="1376206"/>
            <a:ext cx="6048672" cy="2038055"/>
          </a:xfrm>
        </p:spPr>
        <p:txBody>
          <a:bodyPr lIns="0" tIns="0" rIns="0" bIns="0" anchor="t">
            <a:normAutofit/>
          </a:bodyPr>
          <a:lstStyle>
            <a:lvl1pPr algn="l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add text</a:t>
            </a:r>
            <a:endParaRPr lang="en-US" noProof="0"/>
          </a:p>
        </p:txBody>
      </p:sp>
      <p:sp>
        <p:nvSpPr>
          <p:cNvPr id="21" name="Platshållare för text 5"/>
          <p:cNvSpPr>
            <a:spLocks noGrp="1"/>
          </p:cNvSpPr>
          <p:nvPr>
            <p:ph type="body" sz="quarter" idx="10"/>
          </p:nvPr>
        </p:nvSpPr>
        <p:spPr>
          <a:xfrm>
            <a:off x="1166814" y="1107558"/>
            <a:ext cx="6027885" cy="171514"/>
          </a:xfrm>
        </p:spPr>
        <p:txBody>
          <a:bodyPr>
            <a:normAutofit/>
          </a:bodyPr>
          <a:lstStyle>
            <a:lvl1pPr marL="0" indent="0">
              <a:buNone/>
              <a:defRPr sz="1600" cap="all">
                <a:solidFill>
                  <a:schemeClr val="bg1"/>
                </a:solidFill>
              </a:defRPr>
            </a:lvl1pPr>
          </a:lstStyle>
          <a:p>
            <a:pPr lvl="0"/>
            <a:endParaRPr lang="en-US" noProof="0"/>
          </a:p>
        </p:txBody>
      </p:sp>
      <p:pic>
        <p:nvPicPr>
          <p:cNvPr id="22" name="Picture 8" descr="Gemalto_Skugga_PPT_2.png"/>
          <p:cNvPicPr>
            <a:picLocks noChangeAspect="1"/>
          </p:cNvPicPr>
          <p:nvPr userDrawn="1"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400" y="3447665"/>
            <a:ext cx="9956800" cy="1159638"/>
          </a:xfrm>
          <a:prstGeom prst="rect">
            <a:avLst/>
          </a:prstGeom>
        </p:spPr>
      </p:pic>
      <p:sp>
        <p:nvSpPr>
          <p:cNvPr id="23" name="Round Diagonal Corner Rectangle 4"/>
          <p:cNvSpPr/>
          <p:nvPr userDrawn="1"/>
        </p:nvSpPr>
        <p:spPr>
          <a:xfrm>
            <a:off x="742605" y="556927"/>
            <a:ext cx="7609014" cy="3260846"/>
          </a:xfrm>
          <a:prstGeom prst="round2DiagRect">
            <a:avLst>
              <a:gd name="adj1" fmla="val 0"/>
              <a:gd name="adj2" fmla="val 7427"/>
            </a:avLst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>
              <a:latin typeface="Arial"/>
            </a:endParaRPr>
          </a:p>
        </p:txBody>
      </p:sp>
      <p:pic>
        <p:nvPicPr>
          <p:cNvPr id="31" name="Picture 17" descr="Gemalto-nostrap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8101704" y="4845260"/>
            <a:ext cx="756000" cy="279176"/>
          </a:xfrm>
          <a:prstGeom prst="rect">
            <a:avLst/>
          </a:prstGeom>
        </p:spPr>
      </p:pic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3903785" y="4918384"/>
            <a:ext cx="2133600" cy="1350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l">
              <a:defRPr sz="750">
                <a:solidFill>
                  <a:schemeClr val="bg2"/>
                </a:solidFill>
              </a:defRPr>
            </a:lvl1pPr>
          </a:lstStyle>
          <a:p>
            <a:fld id="{4D544C24-BAF2-1145-8A3A-DD776F229DEC}" type="datetime3">
              <a:rPr lang="fr-FR" smtClean="0"/>
              <a:t>20.11.17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8823" y="4918384"/>
            <a:ext cx="3420000" cy="13608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750">
                <a:solidFill>
                  <a:schemeClr val="bg2"/>
                </a:solidFill>
              </a:defRPr>
            </a:lvl1pPr>
          </a:lstStyle>
          <a:p>
            <a:r>
              <a:rPr lang="en-GB" b="1" dirty="0" smtClean="0"/>
              <a:t>Title</a:t>
            </a:r>
            <a:endParaRPr lang="en-GB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9960" y="4918384"/>
            <a:ext cx="252000" cy="135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fld id="{7F23323A-7B94-4B7E-998A-4CEB6928968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0026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tshållare för rubrik 1"/>
          <p:cNvSpPr>
            <a:spLocks noGrp="1"/>
          </p:cNvSpPr>
          <p:nvPr>
            <p:ph type="title"/>
          </p:nvPr>
        </p:nvSpPr>
        <p:spPr>
          <a:xfrm>
            <a:off x="753422" y="329846"/>
            <a:ext cx="7578858" cy="36372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 noProof="0" dirty="0" smtClean="0"/>
              <a:t>Click to add text</a:t>
            </a:r>
            <a:endParaRPr lang="en-US" noProof="0" dirty="0"/>
          </a:p>
        </p:txBody>
      </p:sp>
      <p:sp>
        <p:nvSpPr>
          <p:cNvPr id="12" name="Platshållare för text 2"/>
          <p:cNvSpPr>
            <a:spLocks noGrp="1"/>
          </p:cNvSpPr>
          <p:nvPr>
            <p:ph idx="1"/>
          </p:nvPr>
        </p:nvSpPr>
        <p:spPr>
          <a:xfrm>
            <a:off x="755651" y="906805"/>
            <a:ext cx="7635875" cy="349288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dirty="0" smtClean="0"/>
              <a:t>First level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US" noProof="0" dirty="0" smtClean="0"/>
              <a:t>Sixth level</a:t>
            </a:r>
          </a:p>
          <a:p>
            <a:pPr lvl="6"/>
            <a:r>
              <a:rPr lang="en-US" noProof="0" dirty="0" smtClean="0"/>
              <a:t>Seventh level</a:t>
            </a:r>
          </a:p>
          <a:p>
            <a:pPr lvl="7"/>
            <a:r>
              <a:rPr lang="en-US" noProof="0" dirty="0" err="1" smtClean="0"/>
              <a:t>Eigth</a:t>
            </a:r>
            <a:r>
              <a:rPr lang="en-US" noProof="0" dirty="0" smtClean="0"/>
              <a:t> level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3903785" y="4918384"/>
            <a:ext cx="2133600" cy="1350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l">
              <a:defRPr sz="750">
                <a:solidFill>
                  <a:schemeClr val="bg2"/>
                </a:solidFill>
              </a:defRPr>
            </a:lvl1pPr>
          </a:lstStyle>
          <a:p>
            <a:fld id="{4D544C24-BAF2-1145-8A3A-DD776F229DEC}" type="datetime3">
              <a:rPr lang="fr-FR" smtClean="0"/>
              <a:t>20.11.17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8823" y="4918384"/>
            <a:ext cx="3420000" cy="13608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750">
                <a:solidFill>
                  <a:schemeClr val="bg2"/>
                </a:solidFill>
              </a:defRPr>
            </a:lvl1pPr>
          </a:lstStyle>
          <a:p>
            <a:r>
              <a:rPr lang="en-GB" b="1" dirty="0" smtClean="0"/>
              <a:t>Title</a:t>
            </a:r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9960" y="4918384"/>
            <a:ext cx="252000" cy="135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fld id="{7F23323A-7B94-4B7E-998A-4CEB6928968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53425" y="1124636"/>
            <a:ext cx="3743995" cy="272037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587892" y="1124636"/>
            <a:ext cx="3744388" cy="272037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0" name="Platshållare för rubrik 1"/>
          <p:cNvSpPr>
            <a:spLocks noGrp="1"/>
          </p:cNvSpPr>
          <p:nvPr>
            <p:ph type="title"/>
          </p:nvPr>
        </p:nvSpPr>
        <p:spPr>
          <a:xfrm>
            <a:off x="753422" y="329846"/>
            <a:ext cx="7578858" cy="36372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noProof="0" dirty="0" smtClean="0"/>
              <a:t>Click to add text</a:t>
            </a:r>
            <a:endParaRPr lang="en-US" noProof="0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3903785" y="4918384"/>
            <a:ext cx="2133600" cy="1350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l">
              <a:defRPr sz="750">
                <a:solidFill>
                  <a:schemeClr val="bg2"/>
                </a:solidFill>
              </a:defRPr>
            </a:lvl1pPr>
          </a:lstStyle>
          <a:p>
            <a:fld id="{4D544C24-BAF2-1145-8A3A-DD776F229DEC}" type="datetime3">
              <a:rPr lang="fr-FR" smtClean="0"/>
              <a:t>20.11.17</a:t>
            </a:fld>
            <a:endParaRPr lang="en-GB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8823" y="4918384"/>
            <a:ext cx="3420000" cy="13608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750">
                <a:solidFill>
                  <a:schemeClr val="bg2"/>
                </a:solidFill>
              </a:defRPr>
            </a:lvl1pPr>
          </a:lstStyle>
          <a:p>
            <a:r>
              <a:rPr lang="en-GB" b="1" dirty="0" smtClean="0"/>
              <a:t>Title</a:t>
            </a:r>
            <a:endParaRPr lang="en-GB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9960" y="4918384"/>
            <a:ext cx="252000" cy="135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fld id="{7F23323A-7B94-4B7E-998A-4CEB6928968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33943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tshållare för rubrik 1"/>
          <p:cNvSpPr>
            <a:spLocks noGrp="1"/>
          </p:cNvSpPr>
          <p:nvPr>
            <p:ph type="title"/>
          </p:nvPr>
        </p:nvSpPr>
        <p:spPr>
          <a:xfrm>
            <a:off x="753422" y="329846"/>
            <a:ext cx="7578858" cy="36372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noProof="0" dirty="0" smtClean="0"/>
              <a:t>Click to add text</a:t>
            </a:r>
            <a:endParaRPr lang="en-US" noProof="0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3903785" y="4918384"/>
            <a:ext cx="2133600" cy="1350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l">
              <a:defRPr sz="750">
                <a:solidFill>
                  <a:schemeClr val="bg2"/>
                </a:solidFill>
              </a:defRPr>
            </a:lvl1pPr>
          </a:lstStyle>
          <a:p>
            <a:fld id="{4D544C24-BAF2-1145-8A3A-DD776F229DEC}" type="datetime3">
              <a:rPr lang="fr-FR" smtClean="0"/>
              <a:t>20.11.17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8823" y="4918384"/>
            <a:ext cx="3420000" cy="13608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750">
                <a:solidFill>
                  <a:schemeClr val="bg2"/>
                </a:solidFill>
              </a:defRPr>
            </a:lvl1pPr>
          </a:lstStyle>
          <a:p>
            <a:r>
              <a:rPr lang="en-GB" b="1" dirty="0" smtClean="0"/>
              <a:t>Title</a:t>
            </a:r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9960" y="4918384"/>
            <a:ext cx="252000" cy="135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fld id="{7F23323A-7B94-4B7E-998A-4CEB6928968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77358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tshållare för rubrik 1"/>
          <p:cNvSpPr>
            <a:spLocks noGrp="1"/>
          </p:cNvSpPr>
          <p:nvPr>
            <p:ph type="title"/>
          </p:nvPr>
        </p:nvSpPr>
        <p:spPr>
          <a:xfrm>
            <a:off x="753422" y="329846"/>
            <a:ext cx="7578858" cy="36372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 noProof="0" dirty="0" smtClean="0"/>
              <a:t>Click to add text</a:t>
            </a:r>
            <a:endParaRPr lang="en-US" noProof="0" dirty="0"/>
          </a:p>
        </p:txBody>
      </p:sp>
      <p:sp>
        <p:nvSpPr>
          <p:cNvPr id="10" name="Platshållare för text 2"/>
          <p:cNvSpPr>
            <a:spLocks noGrp="1"/>
          </p:cNvSpPr>
          <p:nvPr>
            <p:ph type="body" idx="1"/>
          </p:nvPr>
        </p:nvSpPr>
        <p:spPr>
          <a:xfrm>
            <a:off x="755651" y="906805"/>
            <a:ext cx="7635875" cy="349288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dirty="0" smtClean="0"/>
              <a:t>First level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US" noProof="0" dirty="0" smtClean="0"/>
              <a:t>Sixth level</a:t>
            </a:r>
          </a:p>
          <a:p>
            <a:pPr lvl="6"/>
            <a:r>
              <a:rPr lang="en-US" noProof="0" dirty="0" smtClean="0"/>
              <a:t>Seventh level</a:t>
            </a:r>
          </a:p>
          <a:p>
            <a:pPr lvl="7"/>
            <a:r>
              <a:rPr lang="en-US" noProof="0" dirty="0" err="1" smtClean="0"/>
              <a:t>Eigth</a:t>
            </a:r>
            <a:r>
              <a:rPr lang="en-US" noProof="0" dirty="0" smtClean="0"/>
              <a:t> level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3903785" y="4918384"/>
            <a:ext cx="2133600" cy="1350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l">
              <a:defRPr sz="750">
                <a:solidFill>
                  <a:schemeClr val="bg2"/>
                </a:solidFill>
              </a:defRPr>
            </a:lvl1pPr>
          </a:lstStyle>
          <a:p>
            <a:fld id="{4D544C24-BAF2-1145-8A3A-DD776F229DEC}" type="datetime3">
              <a:rPr lang="fr-FR" smtClean="0"/>
              <a:t>20.11.17</a:t>
            </a:fld>
            <a:endParaRPr lang="en-GB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8823" y="4918384"/>
            <a:ext cx="3420000" cy="13608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750">
                <a:solidFill>
                  <a:schemeClr val="bg2"/>
                </a:solidFill>
              </a:defRPr>
            </a:lvl1pPr>
          </a:lstStyle>
          <a:p>
            <a:r>
              <a:rPr lang="en-GB" b="1" dirty="0" smtClean="0"/>
              <a:t>Title</a:t>
            </a:r>
            <a:endParaRPr lang="en-GB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9960" y="4918384"/>
            <a:ext cx="252000" cy="135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fld id="{7F23323A-7B94-4B7E-998A-4CEB6928968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5" name="Picture 17" descr="Gemalto-nostrap.png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8101704" y="4845260"/>
            <a:ext cx="756000" cy="27917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6" r:id="rId2"/>
    <p:sldLayoutId id="2147483666" r:id="rId3"/>
    <p:sldLayoutId id="2147483650" r:id="rId4"/>
    <p:sldLayoutId id="2147483664" r:id="rId5"/>
    <p:sldLayoutId id="2147483663" r:id="rId6"/>
  </p:sldLayoutIdLst>
  <p:transition>
    <p:fade/>
  </p:transition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2400" spc="-2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69875" indent="-269875" algn="l" defTabSz="914400" rtl="0" eaLnBrk="1" latinLnBrk="0" hangingPunct="1">
        <a:spcBef>
          <a:spcPts val="0"/>
        </a:spcBef>
        <a:spcAft>
          <a:spcPts val="0"/>
        </a:spcAft>
        <a:buClr>
          <a:schemeClr val="tx2"/>
        </a:buClr>
        <a:buSzPct val="100000"/>
        <a:buFontTx/>
        <a:buBlip>
          <a:blip r:embed="rId9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46088" indent="-260350" algn="l" defTabSz="914400" rtl="0" eaLnBrk="1" latinLnBrk="0" hangingPunct="1">
        <a:spcBef>
          <a:spcPts val="0"/>
        </a:spcBef>
        <a:spcAft>
          <a:spcPts val="0"/>
        </a:spcAft>
        <a:buClr>
          <a:schemeClr val="tx2"/>
        </a:buClr>
        <a:buSzPct val="100000"/>
        <a:buFontTx/>
        <a:buBlip>
          <a:blip r:embed="rId9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44513" indent="-196850" algn="l" defTabSz="914400" rtl="0" eaLnBrk="1" latinLnBrk="0" hangingPunct="1">
        <a:spcBef>
          <a:spcPts val="0"/>
        </a:spcBef>
        <a:spcAft>
          <a:spcPts val="0"/>
        </a:spcAft>
        <a:buClr>
          <a:schemeClr val="tx2"/>
        </a:buClr>
        <a:buSzPct val="100000"/>
        <a:buFontTx/>
        <a:buBlip>
          <a:blip r:embed="rId9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08025" indent="-163513" algn="l" defTabSz="914400" rtl="0" eaLnBrk="1" latinLnBrk="0" hangingPunct="1">
        <a:spcBef>
          <a:spcPts val="0"/>
        </a:spcBef>
        <a:spcAft>
          <a:spcPts val="0"/>
        </a:spcAft>
        <a:buClr>
          <a:schemeClr val="tx2"/>
        </a:buClr>
        <a:buSzPct val="100000"/>
        <a:buFontTx/>
        <a:buBlip>
          <a:blip r:embed="rId9"/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892175" indent="-176213" algn="l" defTabSz="914400" rtl="0" eaLnBrk="1" latinLnBrk="0" hangingPunct="1">
        <a:spcBef>
          <a:spcPts val="0"/>
        </a:spcBef>
        <a:spcAft>
          <a:spcPts val="0"/>
        </a:spcAft>
        <a:buClr>
          <a:schemeClr val="tx2"/>
        </a:buClr>
        <a:buSzPct val="100000"/>
        <a:buFontTx/>
        <a:buBlip>
          <a:blip r:embed="rId9"/>
        </a:buBlip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081088" indent="-188913" algn="l" defTabSz="914400" rtl="0" eaLnBrk="1" latinLnBrk="0" hangingPunct="1">
        <a:spcBef>
          <a:spcPts val="0"/>
        </a:spcBef>
        <a:spcAft>
          <a:spcPts val="0"/>
        </a:spcAft>
        <a:buClr>
          <a:schemeClr val="tx2"/>
        </a:buClr>
        <a:buSzPct val="100000"/>
        <a:buFontTx/>
        <a:buBlip>
          <a:blip r:embed="rId9"/>
        </a:buBlip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5713" indent="-174625" algn="l" defTabSz="914400" rtl="0" eaLnBrk="1" latinLnBrk="0" hangingPunct="1">
        <a:spcBef>
          <a:spcPts val="0"/>
        </a:spcBef>
        <a:spcAft>
          <a:spcPts val="0"/>
        </a:spcAft>
        <a:buClr>
          <a:schemeClr val="tx2"/>
        </a:buClr>
        <a:buSzPct val="100000"/>
        <a:buFontTx/>
        <a:buBlip>
          <a:blip r:embed="rId9"/>
        </a:buBlip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431925" indent="-176213" algn="l" defTabSz="914400" rtl="0" eaLnBrk="1" latinLnBrk="0" hangingPunct="1">
        <a:spcBef>
          <a:spcPts val="0"/>
        </a:spcBef>
        <a:spcAft>
          <a:spcPts val="0"/>
        </a:spcAft>
        <a:buClr>
          <a:schemeClr val="tx2"/>
        </a:buClr>
        <a:buSzPct val="100000"/>
        <a:buFontTx/>
        <a:buBlip>
          <a:blip r:embed="rId9"/>
        </a:buBlip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Non-IP </a:t>
            </a:r>
            <a:r>
              <a:rPr lang="fr-FR" dirty="0" smtClean="0"/>
              <a:t>communications</a:t>
            </a:r>
            <a:br>
              <a:rPr lang="fr-FR" dirty="0" smtClean="0"/>
            </a:br>
            <a:r>
              <a:rPr lang="fr-FR" dirty="0" smtClean="0"/>
              <a:t>USAT </a:t>
            </a:r>
            <a:r>
              <a:rPr lang="fr-FR" dirty="0" err="1" smtClean="0"/>
              <a:t>enhancement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fr-FR" dirty="0" smtClean="0"/>
              <a:t>Ly </a:t>
            </a:r>
            <a:r>
              <a:rPr lang="fr-FR" dirty="0" err="1" smtClean="0"/>
              <a:t>Thanh</a:t>
            </a:r>
            <a:r>
              <a:rPr lang="fr-FR" dirty="0" smtClean="0"/>
              <a:t> PHAN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mtClean="0"/>
              <a:t>2017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787450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ounded Rectangle 47"/>
          <p:cNvSpPr/>
          <p:nvPr/>
        </p:nvSpPr>
        <p:spPr>
          <a:xfrm>
            <a:off x="2343417" y="2549672"/>
            <a:ext cx="901700" cy="853930"/>
          </a:xfrm>
          <a:prstGeom prst="roundRect">
            <a:avLst>
              <a:gd name="adj" fmla="val 9625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Non-IP communications to optimize radio resources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D544C24-BAF2-1145-8A3A-DD776F229DEC}" type="datetime3">
              <a:rPr lang="fr-FR" smtClean="0"/>
              <a:t>20.11.17</a:t>
            </a:fld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F23323A-7B94-4B7E-998A-4CEB69289686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402283" y="1924341"/>
            <a:ext cx="702277" cy="12506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UE</a:t>
            </a:r>
            <a:endParaRPr lang="en-US" sz="1100" dirty="0"/>
          </a:p>
        </p:txBody>
      </p:sp>
      <p:sp>
        <p:nvSpPr>
          <p:cNvPr id="7" name="Rounded Rectangle 6"/>
          <p:cNvSpPr/>
          <p:nvPr/>
        </p:nvSpPr>
        <p:spPr>
          <a:xfrm>
            <a:off x="2343417" y="1508107"/>
            <a:ext cx="901700" cy="1241983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 smtClean="0"/>
          </a:p>
          <a:p>
            <a:pPr algn="ctr"/>
            <a:endParaRPr lang="en-US" sz="1200" dirty="0"/>
          </a:p>
          <a:p>
            <a:pPr algn="ctr"/>
            <a:endParaRPr lang="en-US" sz="1200" dirty="0" smtClean="0"/>
          </a:p>
          <a:p>
            <a:pPr algn="ctr"/>
            <a:endParaRPr lang="en-US" sz="1200" dirty="0" smtClean="0"/>
          </a:p>
          <a:p>
            <a:pPr algn="ctr"/>
            <a:r>
              <a:rPr lang="en-US" sz="1200" dirty="0" smtClean="0"/>
              <a:t>RAN</a:t>
            </a:r>
            <a:endParaRPr lang="en-US" sz="1200" dirty="0"/>
          </a:p>
        </p:txBody>
      </p:sp>
      <p:sp>
        <p:nvSpPr>
          <p:cNvPr id="8" name="Rounded Rectangle 7"/>
          <p:cNvSpPr/>
          <p:nvPr/>
        </p:nvSpPr>
        <p:spPr>
          <a:xfrm>
            <a:off x="3733799" y="1511300"/>
            <a:ext cx="3073401" cy="1892300"/>
          </a:xfrm>
          <a:prstGeom prst="roundRect">
            <a:avLst>
              <a:gd name="adj" fmla="val 794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smtClean="0"/>
              <a:t>Core Network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3898823" y="1924342"/>
            <a:ext cx="736677" cy="39370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MME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898823" y="2775490"/>
            <a:ext cx="736677" cy="39370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SGW</a:t>
            </a:r>
            <a:endParaRPr lang="en-US" sz="1200" b="1" dirty="0"/>
          </a:p>
        </p:txBody>
      </p:sp>
      <p:sp>
        <p:nvSpPr>
          <p:cNvPr id="11" name="Rounded Rectangle 10"/>
          <p:cNvSpPr/>
          <p:nvPr/>
        </p:nvSpPr>
        <p:spPr>
          <a:xfrm>
            <a:off x="5139076" y="2774225"/>
            <a:ext cx="736677" cy="39370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/>
              <a:t>P</a:t>
            </a:r>
            <a:r>
              <a:rPr lang="en-US" sz="1200" b="1" dirty="0" smtClean="0"/>
              <a:t>GW</a:t>
            </a:r>
            <a:endParaRPr lang="en-US" sz="1200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5139076" y="1924342"/>
            <a:ext cx="736677" cy="39370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SCEF</a:t>
            </a:r>
            <a:endParaRPr lang="en-US" sz="1200" b="1" dirty="0">
              <a:solidFill>
                <a:schemeClr val="tx1"/>
              </a:solidFill>
            </a:endParaRPr>
          </a:p>
        </p:txBody>
      </p:sp>
      <p:cxnSp>
        <p:nvCxnSpPr>
          <p:cNvPr id="14" name="Straight Arrow Connector 13"/>
          <p:cNvCxnSpPr>
            <a:stCxn id="7" idx="3"/>
            <a:endCxn id="9" idx="1"/>
          </p:cNvCxnSpPr>
          <p:nvPr/>
        </p:nvCxnSpPr>
        <p:spPr>
          <a:xfrm flipV="1">
            <a:off x="3245117" y="2121192"/>
            <a:ext cx="653706" cy="7907"/>
          </a:xfrm>
          <a:prstGeom prst="straightConnector1">
            <a:avLst/>
          </a:prstGeom>
          <a:ln w="3175">
            <a:solidFill>
              <a:schemeClr val="bg2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9" idx="3"/>
            <a:endCxn id="12" idx="1"/>
          </p:cNvCxnSpPr>
          <p:nvPr/>
        </p:nvCxnSpPr>
        <p:spPr>
          <a:xfrm>
            <a:off x="4635500" y="2121192"/>
            <a:ext cx="503576" cy="0"/>
          </a:xfrm>
          <a:prstGeom prst="straightConnector1">
            <a:avLst/>
          </a:prstGeom>
          <a:ln w="3175">
            <a:solidFill>
              <a:schemeClr val="bg2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7759700" y="1924342"/>
            <a:ext cx="826580" cy="393700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AS-1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7759700" y="2774225"/>
            <a:ext cx="826580" cy="393700"/>
          </a:xfrm>
          <a:prstGeom prst="round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AS-2</a:t>
            </a:r>
            <a:endParaRPr lang="en-US" sz="1200" b="1" dirty="0"/>
          </a:p>
        </p:txBody>
      </p:sp>
      <p:cxnSp>
        <p:nvCxnSpPr>
          <p:cNvPr id="20" name="Straight Arrow Connector 19"/>
          <p:cNvCxnSpPr>
            <a:stCxn id="12" idx="3"/>
            <a:endCxn id="35" idx="1"/>
          </p:cNvCxnSpPr>
          <p:nvPr/>
        </p:nvCxnSpPr>
        <p:spPr>
          <a:xfrm>
            <a:off x="5875753" y="2121192"/>
            <a:ext cx="552850" cy="0"/>
          </a:xfrm>
          <a:prstGeom prst="straightConnector1">
            <a:avLst/>
          </a:prstGeom>
          <a:ln w="3175">
            <a:solidFill>
              <a:schemeClr val="bg2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6" idx="3"/>
            <a:endCxn id="48" idx="1"/>
          </p:cNvCxnSpPr>
          <p:nvPr/>
        </p:nvCxnSpPr>
        <p:spPr>
          <a:xfrm>
            <a:off x="1104560" y="2549671"/>
            <a:ext cx="1238857" cy="426966"/>
          </a:xfrm>
          <a:prstGeom prst="straightConnector1">
            <a:avLst/>
          </a:prstGeom>
          <a:ln w="3175">
            <a:solidFill>
              <a:schemeClr val="bg2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48" idx="3"/>
            <a:endCxn id="10" idx="1"/>
          </p:cNvCxnSpPr>
          <p:nvPr/>
        </p:nvCxnSpPr>
        <p:spPr>
          <a:xfrm flipV="1">
            <a:off x="3245117" y="2972340"/>
            <a:ext cx="653706" cy="4297"/>
          </a:xfrm>
          <a:prstGeom prst="straightConnector1">
            <a:avLst/>
          </a:prstGeom>
          <a:ln w="3175">
            <a:solidFill>
              <a:schemeClr val="bg2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9" idx="2"/>
            <a:endCxn id="10" idx="0"/>
          </p:cNvCxnSpPr>
          <p:nvPr/>
        </p:nvCxnSpPr>
        <p:spPr>
          <a:xfrm>
            <a:off x="4267162" y="2318042"/>
            <a:ext cx="0" cy="457448"/>
          </a:xfrm>
          <a:prstGeom prst="straightConnector1">
            <a:avLst/>
          </a:prstGeom>
          <a:ln w="3175">
            <a:solidFill>
              <a:schemeClr val="bg2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0" idx="3"/>
            <a:endCxn id="11" idx="1"/>
          </p:cNvCxnSpPr>
          <p:nvPr/>
        </p:nvCxnSpPr>
        <p:spPr>
          <a:xfrm flipV="1">
            <a:off x="4635500" y="2971075"/>
            <a:ext cx="503576" cy="1265"/>
          </a:xfrm>
          <a:prstGeom prst="straightConnector1">
            <a:avLst/>
          </a:prstGeom>
          <a:ln w="3175">
            <a:solidFill>
              <a:schemeClr val="bg2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11" idx="3"/>
            <a:endCxn id="18" idx="1"/>
          </p:cNvCxnSpPr>
          <p:nvPr/>
        </p:nvCxnSpPr>
        <p:spPr>
          <a:xfrm>
            <a:off x="5875753" y="2971075"/>
            <a:ext cx="1883947" cy="0"/>
          </a:xfrm>
          <a:prstGeom prst="straightConnector1">
            <a:avLst/>
          </a:prstGeom>
          <a:ln w="3175">
            <a:solidFill>
              <a:schemeClr val="bg2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ed Rectangle 34"/>
          <p:cNvSpPr/>
          <p:nvPr/>
        </p:nvSpPr>
        <p:spPr>
          <a:xfrm>
            <a:off x="6428603" y="1924342"/>
            <a:ext cx="736677" cy="39370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SCS</a:t>
            </a:r>
            <a:endParaRPr lang="en-US" sz="1200" b="1" dirty="0">
              <a:solidFill>
                <a:schemeClr val="tx1"/>
              </a:solidFill>
            </a:endParaRPr>
          </a:p>
        </p:txBody>
      </p:sp>
      <p:cxnSp>
        <p:nvCxnSpPr>
          <p:cNvPr id="42" name="Straight Arrow Connector 41"/>
          <p:cNvCxnSpPr>
            <a:stCxn id="11" idx="3"/>
          </p:cNvCxnSpPr>
          <p:nvPr/>
        </p:nvCxnSpPr>
        <p:spPr>
          <a:xfrm flipV="1">
            <a:off x="5875753" y="2222792"/>
            <a:ext cx="552850" cy="748283"/>
          </a:xfrm>
          <a:prstGeom prst="straightConnector1">
            <a:avLst/>
          </a:prstGeom>
          <a:ln w="3175">
            <a:solidFill>
              <a:schemeClr val="bg2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35" idx="3"/>
            <a:endCxn id="17" idx="1"/>
          </p:cNvCxnSpPr>
          <p:nvPr/>
        </p:nvCxnSpPr>
        <p:spPr>
          <a:xfrm>
            <a:off x="7165280" y="2121192"/>
            <a:ext cx="594420" cy="0"/>
          </a:xfrm>
          <a:prstGeom prst="straightConnector1">
            <a:avLst/>
          </a:prstGeom>
          <a:ln w="3175">
            <a:solidFill>
              <a:schemeClr val="bg2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6" idx="3"/>
            <a:endCxn id="7" idx="1"/>
          </p:cNvCxnSpPr>
          <p:nvPr/>
        </p:nvCxnSpPr>
        <p:spPr>
          <a:xfrm flipV="1">
            <a:off x="1104560" y="2129099"/>
            <a:ext cx="1238857" cy="420572"/>
          </a:xfrm>
          <a:prstGeom prst="straightConnector1">
            <a:avLst/>
          </a:prstGeom>
          <a:ln w="3175">
            <a:solidFill>
              <a:schemeClr val="bg2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val 63"/>
          <p:cNvSpPr/>
          <p:nvPr/>
        </p:nvSpPr>
        <p:spPr>
          <a:xfrm>
            <a:off x="965124" y="1739900"/>
            <a:ext cx="1685573" cy="1791116"/>
          </a:xfrm>
          <a:prstGeom prst="ellipse">
            <a:avLst/>
          </a:prstGeom>
          <a:solidFill>
            <a:schemeClr val="accent6">
              <a:lumMod val="60000"/>
              <a:lumOff val="40000"/>
              <a:alpha val="38039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/>
          <p:cNvSpPr txBox="1"/>
          <p:nvPr/>
        </p:nvSpPr>
        <p:spPr>
          <a:xfrm>
            <a:off x="961771" y="3023730"/>
            <a:ext cx="1732910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400" b="1" dirty="0" smtClean="0"/>
              <a:t>Avoid TCP/UDP/IP</a:t>
            </a:r>
          </a:p>
          <a:p>
            <a:r>
              <a:rPr lang="en-US" sz="1400" b="1" dirty="0" smtClean="0"/>
              <a:t>overhead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085686376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NIDD pre-requisite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network need be pre-configured with the end points of the communication channel:</a:t>
            </a:r>
          </a:p>
          <a:p>
            <a:pPr lvl="1"/>
            <a:r>
              <a:rPr lang="en-US" dirty="0" smtClean="0"/>
              <a:t>The APN </a:t>
            </a:r>
            <a:r>
              <a:rPr lang="en-US" dirty="0" smtClean="0"/>
              <a:t>associates</a:t>
            </a:r>
          </a:p>
          <a:p>
            <a:pPr lvl="2"/>
            <a:r>
              <a:rPr lang="en-US" dirty="0" smtClean="0"/>
              <a:t>An </a:t>
            </a:r>
            <a:r>
              <a:rPr lang="en-US" dirty="0" smtClean="0"/>
              <a:t>SCEF to an SCS/AS </a:t>
            </a:r>
            <a:endParaRPr lang="en-US" dirty="0" smtClean="0"/>
          </a:p>
          <a:p>
            <a:pPr lvl="2"/>
            <a:r>
              <a:rPr lang="en-US" dirty="0" smtClean="0"/>
              <a:t>Or </a:t>
            </a:r>
            <a:r>
              <a:rPr lang="en-US" dirty="0" smtClean="0"/>
              <a:t>a PDN-GW and an SCS/AS</a:t>
            </a:r>
          </a:p>
          <a:p>
            <a:pPr lvl="1"/>
            <a:r>
              <a:rPr lang="en-US" dirty="0" smtClean="0"/>
              <a:t>Configuration may be done by the AS/SCS via the SCEF </a:t>
            </a:r>
          </a:p>
          <a:p>
            <a:pPr lvl="1"/>
            <a:r>
              <a:rPr lang="en-US" dirty="0" smtClean="0"/>
              <a:t>Or PGW pre-configured with Destination IP address and Port (</a:t>
            </a:r>
            <a:r>
              <a:rPr lang="en-US" dirty="0" err="1" smtClean="0"/>
              <a:t>Sgi</a:t>
            </a:r>
            <a:r>
              <a:rPr lang="en-US" dirty="0" smtClean="0"/>
              <a:t> </a:t>
            </a:r>
            <a:r>
              <a:rPr lang="en-US" dirty="0" err="1" smtClean="0"/>
              <a:t>PtP</a:t>
            </a:r>
            <a:r>
              <a:rPr lang="en-US" dirty="0" smtClean="0"/>
              <a:t> </a:t>
            </a:r>
            <a:r>
              <a:rPr lang="en-US" dirty="0" smtClean="0"/>
              <a:t>tunnel) of the AS</a:t>
            </a:r>
            <a:endParaRPr lang="en-US" dirty="0" smtClean="0"/>
          </a:p>
          <a:p>
            <a:r>
              <a:rPr lang="en-US" dirty="0" smtClean="0"/>
              <a:t>USAT application is able to:</a:t>
            </a:r>
          </a:p>
          <a:p>
            <a:pPr lvl="1"/>
            <a:r>
              <a:rPr lang="en-US" dirty="0" smtClean="0"/>
              <a:t>Know if a non-</a:t>
            </a:r>
            <a:r>
              <a:rPr lang="en-US" dirty="0" err="1" smtClean="0"/>
              <a:t>ip</a:t>
            </a:r>
            <a:r>
              <a:rPr lang="en-US" dirty="0" smtClean="0"/>
              <a:t> data channel is setup and to which APN</a:t>
            </a:r>
          </a:p>
          <a:p>
            <a:pPr lvl="1"/>
            <a:r>
              <a:rPr lang="en-US" dirty="0" smtClean="0"/>
              <a:t>Open a non-</a:t>
            </a:r>
            <a:r>
              <a:rPr lang="en-US" dirty="0" err="1" smtClean="0"/>
              <a:t>ip</a:t>
            </a:r>
            <a:r>
              <a:rPr lang="en-US" dirty="0" smtClean="0"/>
              <a:t> channel towards an APN or a specific AS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D544C24-BAF2-1145-8A3A-DD776F229DEC}" type="datetime3">
              <a:rPr lang="fr-FR" smtClean="0"/>
              <a:t>20.11.17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F23323A-7B94-4B7E-998A-4CEB69289686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514832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387" y="258280"/>
            <a:ext cx="7578858" cy="3637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USIM-ME Interface for Non-IP data communications</a:t>
            </a:r>
            <a:endParaRPr lang="en-US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>
          <a:xfrm>
            <a:off x="3445803" y="906805"/>
            <a:ext cx="5581656" cy="3853454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800" dirty="0" smtClean="0"/>
              <a:t>ME indicates that Non-IP Data Delivery is supported</a:t>
            </a:r>
          </a:p>
          <a:p>
            <a:pPr marL="342900" indent="-342900">
              <a:buFont typeface="+mj-lt"/>
              <a:buAutoNum type="arabicPeriod"/>
            </a:pPr>
            <a:endParaRPr lang="en-US" sz="18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1800" dirty="0" smtClean="0"/>
              <a:t>USIM opens a BIP channel (§6.6.27) with:</a:t>
            </a:r>
          </a:p>
          <a:p>
            <a:pPr marL="519113" lvl="1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Non-IP delivery preference (in Bearer Description §8.52)</a:t>
            </a:r>
          </a:p>
          <a:p>
            <a:pPr marL="519113" lvl="1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Network Access Name (§8.70)</a:t>
            </a:r>
            <a:endParaRPr lang="en-US" sz="1600" dirty="0"/>
          </a:p>
          <a:p>
            <a:pPr marL="519113" lvl="1" indent="-342900">
              <a:buFont typeface="Arial" panose="020B0604020202020204" pitchFamily="34" charset="0"/>
              <a:buChar char="•"/>
            </a:pPr>
            <a:r>
              <a:rPr lang="en-US" sz="1800" dirty="0" smtClean="0"/>
              <a:t>Data destination address (§8.58)</a:t>
            </a:r>
          </a:p>
          <a:p>
            <a:pPr marL="519113" lvl="1" indent="-342900">
              <a:buFont typeface="Arial" panose="020B0604020202020204" pitchFamily="34" charset="0"/>
              <a:buChar char="•"/>
            </a:pPr>
            <a:endParaRPr lang="en-US" sz="18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1800" dirty="0" smtClean="0"/>
              <a:t>ME indicates the type of Data delivery (IP/Non-IP):</a:t>
            </a:r>
          </a:p>
          <a:p>
            <a:pPr marL="519113" lvl="1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In the Bearer Description data object (§8.52)</a:t>
            </a:r>
          </a:p>
          <a:p>
            <a:pPr marL="519113" lvl="1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Send Data and Received Data commands are used for the communications between the USIM, ME and Application Server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D544C24-BAF2-1145-8A3A-DD776F229DEC}" type="datetime3">
              <a:rPr lang="fr-FR" smtClean="0"/>
              <a:t>20.11.17</a:t>
            </a:fld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F23323A-7B94-4B7E-998A-4CEB69289686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289960" y="826122"/>
            <a:ext cx="5693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/>
              <a:t>USIM</a:t>
            </a:r>
            <a:endParaRPr lang="en-US" sz="1200" dirty="0"/>
          </a:p>
        </p:txBody>
      </p:sp>
      <p:cxnSp>
        <p:nvCxnSpPr>
          <p:cNvPr id="7" name="Straight Connector 6"/>
          <p:cNvCxnSpPr>
            <a:stCxn id="6" idx="2"/>
          </p:cNvCxnSpPr>
          <p:nvPr/>
        </p:nvCxnSpPr>
        <p:spPr>
          <a:xfrm flipH="1">
            <a:off x="574510" y="1103121"/>
            <a:ext cx="144" cy="3709601"/>
          </a:xfrm>
          <a:prstGeom prst="line">
            <a:avLst/>
          </a:prstGeom>
          <a:ln w="3175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411606" y="826122"/>
            <a:ext cx="4154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/>
              <a:t>ME</a:t>
            </a:r>
            <a:endParaRPr lang="en-US" sz="1200" dirty="0"/>
          </a:p>
        </p:txBody>
      </p:sp>
      <p:cxnSp>
        <p:nvCxnSpPr>
          <p:cNvPr id="9" name="Straight Connector 8"/>
          <p:cNvCxnSpPr>
            <a:stCxn id="8" idx="2"/>
          </p:cNvCxnSpPr>
          <p:nvPr/>
        </p:nvCxnSpPr>
        <p:spPr>
          <a:xfrm flipH="1">
            <a:off x="2593956" y="1103121"/>
            <a:ext cx="25400" cy="3709601"/>
          </a:xfrm>
          <a:prstGeom prst="line">
            <a:avLst/>
          </a:prstGeom>
          <a:ln w="3175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574509" y="1380121"/>
            <a:ext cx="2044992" cy="10963"/>
          </a:xfrm>
          <a:prstGeom prst="straightConnector1">
            <a:avLst/>
          </a:prstGeom>
          <a:ln w="3175">
            <a:solidFill>
              <a:schemeClr val="bg2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15084" y="1220813"/>
            <a:ext cx="1548822" cy="2462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smtClean="0"/>
              <a:t>Terminal Profile: Non-IP</a:t>
            </a:r>
            <a:endParaRPr lang="en-US" sz="1000" dirty="0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574509" y="2062064"/>
            <a:ext cx="2044847" cy="15896"/>
          </a:xfrm>
          <a:prstGeom prst="straightConnector1">
            <a:avLst/>
          </a:prstGeom>
          <a:ln w="3175">
            <a:solidFill>
              <a:schemeClr val="bg2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804167" y="1869957"/>
            <a:ext cx="1075936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smtClean="0"/>
              <a:t>Open Channel: </a:t>
            </a:r>
          </a:p>
          <a:p>
            <a:r>
              <a:rPr lang="en-US" sz="1000" dirty="0" smtClean="0"/>
              <a:t>APN/Non-IP</a:t>
            </a:r>
            <a:endParaRPr lang="en-US" sz="1000" dirty="0"/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554546" y="3251420"/>
            <a:ext cx="2044847" cy="18491"/>
          </a:xfrm>
          <a:prstGeom prst="straightConnector1">
            <a:avLst/>
          </a:prstGeom>
          <a:ln w="3175">
            <a:solidFill>
              <a:schemeClr val="bg2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59348" y="3038159"/>
            <a:ext cx="1362874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smtClean="0"/>
              <a:t>Terminal Response: </a:t>
            </a:r>
          </a:p>
          <a:p>
            <a:r>
              <a:rPr lang="en-US" sz="1000" dirty="0" smtClean="0"/>
              <a:t>  APN, Non-IP</a:t>
            </a:r>
            <a:endParaRPr lang="en-US" sz="1000" dirty="0"/>
          </a:p>
        </p:txBody>
      </p:sp>
      <p:sp>
        <p:nvSpPr>
          <p:cNvPr id="16" name="Left-Right Arrow 15"/>
          <p:cNvSpPr/>
          <p:nvPr/>
        </p:nvSpPr>
        <p:spPr>
          <a:xfrm>
            <a:off x="581291" y="3872922"/>
            <a:ext cx="2012665" cy="660401"/>
          </a:xfrm>
          <a:prstGeom prst="left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Send/Receive </a:t>
            </a:r>
          </a:p>
          <a:p>
            <a:pPr algn="ctr"/>
            <a:r>
              <a:rPr lang="en-US" sz="1000" dirty="0" smtClean="0"/>
              <a:t>Raw Data</a:t>
            </a:r>
            <a:endParaRPr lang="en-US" sz="1000" dirty="0"/>
          </a:p>
        </p:txBody>
      </p:sp>
      <p:sp>
        <p:nvSpPr>
          <p:cNvPr id="18" name="Oval 17"/>
          <p:cNvSpPr/>
          <p:nvPr/>
        </p:nvSpPr>
        <p:spPr>
          <a:xfrm>
            <a:off x="2518586" y="1220813"/>
            <a:ext cx="243262" cy="251372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1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422109" y="1982812"/>
            <a:ext cx="243262" cy="251372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2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2476346" y="3077289"/>
            <a:ext cx="243262" cy="251372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3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1424989" y="3789908"/>
            <a:ext cx="243262" cy="251372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4</a:t>
            </a:r>
            <a:endParaRPr lang="en-US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63246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Impacts on TS 31.111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961" y="906805"/>
            <a:ext cx="7849566" cy="3492888"/>
          </a:xfrm>
        </p:spPr>
        <p:txBody>
          <a:bodyPr/>
          <a:lstStyle/>
          <a:p>
            <a:r>
              <a:rPr lang="en-US" dirty="0" smtClean="0"/>
              <a:t>Terminal Profile: Indicates that Non-IP Data Delivery is supported by the ME</a:t>
            </a:r>
          </a:p>
          <a:p>
            <a:endParaRPr lang="en-US" dirty="0"/>
          </a:p>
          <a:p>
            <a:r>
              <a:rPr lang="en-US" dirty="0" smtClean="0"/>
              <a:t>Bearer Description: packet data protocol type (Coding of Byte 9) in §8.52.2 to support  Non-IP as in CR#0660 to TS 31.111 discussed at CT6#84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D544C24-BAF2-1145-8A3A-DD776F229DEC}" type="datetime3">
              <a:rPr lang="fr-FR" smtClean="0"/>
              <a:t>20.11.17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F23323A-7B94-4B7E-998A-4CEB69289686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5221254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Agreement on: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CR#0660 to TS 31.111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CR to TS 31.111 on Support of Non-IP Data Delivery by ME indicator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D544C24-BAF2-1145-8A3A-DD776F229DEC}" type="datetime3">
              <a:rPr lang="fr-FR" smtClean="0"/>
              <a:t>20.11.17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b="1" smtClean="0"/>
              <a:t>Title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F23323A-7B94-4B7E-998A-4CEB69289686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9986779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D544C24-BAF2-1145-8A3A-DD776F229DEC}" type="datetime3">
              <a:rPr lang="fr-FR" smtClean="0"/>
              <a:t>20.11.17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b="1" smtClean="0"/>
              <a:t>Title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F23323A-7B94-4B7E-998A-4CEB69289686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7483926"/>
      </p:ext>
    </p:extLst>
  </p:cSld>
  <p:clrMapOvr>
    <a:masterClrMapping/>
  </p:clrMapOvr>
  <p:transition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Gemalto  2014–2017 &amp;#x0D;&amp;#x0A;Client Presentation&amp;quot;&quot;/&gt;&lt;property id=&quot;20307&quot; value=&quot;256&quot;/&gt;&lt;/object&gt;&lt;object type=&quot;3&quot; unique_id=&quot;10005&quot;&gt;&lt;property id=&quot;20148&quot; value=&quot;5&quot;/&gt;&lt;property id=&quot;20300&quot; value=&quot;Slide 2 - &amp;quot;The digital age is ready to evolve beyond its current state.&amp;quot;&quot;/&gt;&lt;property id=&quot;20307&quot; value=&quot;348&quot;/&gt;&lt;/object&gt;&lt;object type=&quot;3&quot; unique_id=&quot;10007&quot;&gt;&lt;property id=&quot;20148&quot; value=&quot;5&quot;/&gt;&lt;property id=&quot;20300&quot; value=&quot;Slide 3 - &amp;quot;Enabling trust in the digital world&amp;quot;&quot;/&gt;&lt;property id=&quot;20307&quot; value=&quot;346&quot;/&gt;&lt;/object&gt;&lt;object type=&quot;3&quot; unique_id=&quot;10010&quot;&gt;&lt;property id=&quot;20148&quot; value=&quot;5&quot;/&gt;&lt;property id=&quot;20300&quot; value=&quot;Slide 4 - &amp;quot;Expanding the digital security market&amp;quot;&quot;/&gt;&lt;property id=&quot;20307&quot; value=&quot;294&quot;/&gt;&lt;/object&gt;&lt;object type=&quot;3&quot; unique_id=&quot;10325&quot;&gt;&lt;property id=&quot;20148&quot; value=&quot;5&quot;/&gt;&lt;property id=&quot;20300&quot; value=&quot;Slide 6&quot;/&gt;&lt;property id=&quot;20307&quot; value=&quot;557&quot;/&gt;&lt;/object&gt;&lt;object type=&quot;3&quot; unique_id=&quot;10326&quot;&gt;&lt;property id=&quot;20148&quot; value=&quot;5&quot;/&gt;&lt;property id=&quot;20300&quot; value=&quot;Slide 10&quot;/&gt;&lt;property id=&quot;20307&quot; value=&quot;559&quot;/&gt;&lt;/object&gt;&lt;object type=&quot;3&quot; unique_id=&quot;10327&quot;&gt;&lt;property id=&quot;20148&quot; value=&quot;5&quot;/&gt;&lt;property id=&quot;20300&quot; value=&quot;Slide 11&quot;/&gt;&lt;property id=&quot;20307&quot; value=&quot;561&quot;/&gt;&lt;/object&gt;&lt;object type=&quot;3&quot; unique_id=&quot;10328&quot;&gt;&lt;property id=&quot;20148&quot; value=&quot;5&quot;/&gt;&lt;property id=&quot;20300&quot; value=&quot;Slide 7&quot;/&gt;&lt;property id=&quot;20307&quot; value=&quot;560&quot;/&gt;&lt;/object&gt;&lt;object type=&quot;3&quot; unique_id=&quot;10329&quot;&gt;&lt;property id=&quot;20148&quot; value=&quot;5&quot;/&gt;&lt;property id=&quot;20300&quot; value=&quot;Slide 12&quot;/&gt;&lt;property id=&quot;20307&quot; value=&quot;562&quot;/&gt;&lt;/object&gt;&lt;object type=&quot;3&quot; unique_id=&quot;10537&quot;&gt;&lt;property id=&quot;20148&quot; value=&quot;5&quot;/&gt;&lt;property id=&quot;20300&quot; value=&quot;Slide 13&quot;/&gt;&lt;property id=&quot;20307&quot; value=&quot;564&quot;/&gt;&lt;/object&gt;&lt;object type=&quot;3&quot; unique_id=&quot;10538&quot;&gt;&lt;property id=&quot;20148&quot; value=&quot;5&quot;/&gt;&lt;property id=&quot;20300&quot; value=&quot;Slide 16&quot;/&gt;&lt;property id=&quot;20307&quot; value=&quot;568&quot;/&gt;&lt;/object&gt;&lt;object type=&quot;3&quot; unique_id=&quot;10675&quot;&gt;&lt;property id=&quot;20148&quot; value=&quot;5&quot;/&gt;&lt;property id=&quot;20300&quot; value=&quot;Slide 14&quot;/&gt;&lt;property id=&quot;20307&quot; value=&quot;569&quot;/&gt;&lt;/object&gt;&lt;object type=&quot;3&quot; unique_id=&quot;10676&quot;&gt;&lt;property id=&quot;20148&quot; value=&quot;5&quot;/&gt;&lt;property id=&quot;20300&quot; value=&quot;Slide 15&quot;/&gt;&lt;property id=&quot;20307&quot; value=&quot;570&quot;/&gt;&lt;/object&gt;&lt;object type=&quot;3&quot; unique_id=&quot;10677&quot;&gt;&lt;property id=&quot;20148&quot; value=&quot;5&quot;/&gt;&lt;property id=&quot;20300&quot; value=&quot;Slide 21&quot;/&gt;&lt;property id=&quot;20307&quot; value=&quot;571&quot;/&gt;&lt;/object&gt;&lt;object type=&quot;3&quot; unique_id=&quot;10823&quot;&gt;&lt;property id=&quot;20148&quot; value=&quot;5&quot;/&gt;&lt;property id=&quot;20300&quot; value=&quot;Slide 18&quot;/&gt;&lt;property id=&quot;20307&quot; value=&quot;574&quot;/&gt;&lt;/object&gt;&lt;object type=&quot;3&quot; unique_id=&quot;10824&quot;&gt;&lt;property id=&quot;20148&quot; value=&quot;5&quot;/&gt;&lt;property id=&quot;20300&quot; value=&quot;Slide 19&quot;/&gt;&lt;property id=&quot;20307&quot; value=&quot;575&quot;/&gt;&lt;/object&gt;&lt;object type=&quot;3&quot; unique_id=&quot;10825&quot;&gt;&lt;property id=&quot;20148&quot; value=&quot;5&quot;/&gt;&lt;property id=&quot;20300&quot; value=&quot;Slide 20&quot;/&gt;&lt;property id=&quot;20307&quot; value=&quot;576&quot;/&gt;&lt;/object&gt;&lt;object type=&quot;3&quot; unique_id=&quot;11063&quot;&gt;&lt;property id=&quot;20148&quot; value=&quot;5&quot;/&gt;&lt;property id=&quot;20300&quot; value=&quot;Slide 22&quot;/&gt;&lt;property id=&quot;20307&quot; value=&quot;577&quot;/&gt;&lt;/object&gt;&lt;object type=&quot;3&quot; unique_id=&quot;11110&quot;&gt;&lt;property id=&quot;20148&quot; value=&quot;5&quot;/&gt;&lt;property id=&quot;20300&quot; value=&quot;Slide 5&quot;/&gt;&lt;property id=&quot;20307&quot; value=&quot;581&quot;/&gt;&lt;/object&gt;&lt;object type=&quot;3&quot; unique_id=&quot;11111&quot;&gt;&lt;property id=&quot;20148&quot; value=&quot;5&quot;/&gt;&lt;property id=&quot;20300&quot; value=&quot;Slide 17&quot;/&gt;&lt;property id=&quot;20307&quot; value=&quot;580&quot;/&gt;&lt;/object&gt;&lt;object type=&quot;3&quot; unique_id=&quot;11341&quot;&gt;&lt;property id=&quot;20148&quot; value=&quot;5&quot;/&gt;&lt;property id=&quot;20300&quot; value=&quot;Slide 8&quot;/&gt;&lt;property id=&quot;20307&quot; value=&quot;582&quot;/&gt;&lt;/object&gt;&lt;object type=&quot;3&quot; unique_id=&quot;11342&quot;&gt;&lt;property id=&quot;20148&quot; value=&quot;5&quot;/&gt;&lt;property id=&quot;20300&quot; value=&quot;Slide 9&quot;/&gt;&lt;property id=&quot;20307&quot; value=&quot;583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Gemalto">
  <a:themeElements>
    <a:clrScheme name="Personnalisée 2">
      <a:dk1>
        <a:srgbClr val="212121"/>
      </a:dk1>
      <a:lt1>
        <a:sysClr val="window" lastClr="FFFFFF"/>
      </a:lt1>
      <a:dk2>
        <a:srgbClr val="FA821E"/>
      </a:dk2>
      <a:lt2>
        <a:srgbClr val="777777"/>
      </a:lt2>
      <a:accent1>
        <a:srgbClr val="0092C7"/>
      </a:accent1>
      <a:accent2>
        <a:srgbClr val="FFC726"/>
      </a:accent2>
      <a:accent3>
        <a:srgbClr val="EA0437"/>
      </a:accent3>
      <a:accent4>
        <a:srgbClr val="12AD2B"/>
      </a:accent4>
      <a:accent5>
        <a:srgbClr val="ABABAB"/>
      </a:accent5>
      <a:accent6>
        <a:srgbClr val="00A5A7"/>
      </a:accent6>
      <a:hlink>
        <a:srgbClr val="12AD2B"/>
      </a:hlink>
      <a:folHlink>
        <a:srgbClr val="0092C7"/>
      </a:folHlink>
    </a:clrScheme>
    <a:fontScheme name="Gemalt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bg2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ae6d26d2ff846569d48b36bc2cc0daf xmlns="8282a9b7-e4e4-4f6d-8f4e-c78518658f0e">
      <Terms xmlns="http://schemas.microsoft.com/office/infopath/2007/PartnerControls"/>
    </dae6d26d2ff846569d48b36bc2cc0daf>
    <TaxCatchAll xmlns="8282a9b7-e4e4-4f6d-8f4e-c78518658f0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GTO_Document" ma:contentTypeID="0x010100D7F8A06F9445A0418776AB191A4256570028218CAD13ABD047B02448080829652A" ma:contentTypeVersion="2" ma:contentTypeDescription="Create a new document." ma:contentTypeScope="" ma:versionID="58203ebcfb11fded185d85d03c72e473">
  <xsd:schema xmlns:xsd="http://www.w3.org/2001/XMLSchema" xmlns:xs="http://www.w3.org/2001/XMLSchema" xmlns:p="http://schemas.microsoft.com/office/2006/metadata/properties" xmlns:ns2="8282a9b7-e4e4-4f6d-8f4e-c78518658f0e" targetNamespace="http://schemas.microsoft.com/office/2006/metadata/properties" ma:root="true" ma:fieldsID="a996441e457dcfe129be60e4ee063467" ns2:_="">
    <xsd:import namespace="8282a9b7-e4e4-4f6d-8f4e-c78518658f0e"/>
    <xsd:element name="properties">
      <xsd:complexType>
        <xsd:sequence>
          <xsd:element name="documentManagement">
            <xsd:complexType>
              <xsd:all>
                <xsd:element ref="ns2:dae6d26d2ff846569d48b36bc2cc0daf" minOccurs="0"/>
                <xsd:element ref="ns2:TaxCatchAll" minOccurs="0"/>
                <xsd:element ref="ns2:TaxCatchAllLabe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82a9b7-e4e4-4f6d-8f4e-c78518658f0e" elementFormDefault="qualified">
    <xsd:import namespace="http://schemas.microsoft.com/office/2006/documentManagement/types"/>
    <xsd:import namespace="http://schemas.microsoft.com/office/infopath/2007/PartnerControls"/>
    <xsd:element name="dae6d26d2ff846569d48b36bc2cc0daf" ma:index="8" nillable="true" ma:taxonomy="true" ma:internalName="dae6d26d2ff846569d48b36bc2cc0daf" ma:taxonomyFieldName="GTO_Tags" ma:displayName="Tags" ma:fieldId="{dae6d26d-2ff8-4656-9d48-b36bc2cc0daf}" ma:taxonomyMulti="true" ma:sspId="429d0c7b-79ae-470e-ab21-669179cab1a1" ma:termSetId="882c18f8-1962-42d5-a77b-998c1aa9f6d7" ma:anchorId="e953cdad-ede9-40a4-aa3c-2a0e40ef796f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1d9e3fdf-a2ea-4af4-a5fa-c4865001b6be}" ma:internalName="TaxCatchAll" ma:showField="CatchAllData" ma:web="8282a9b7-e4e4-4f6d-8f4e-c78518658f0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1d9e3fdf-a2ea-4af4-a5fa-c4865001b6be}" ma:internalName="TaxCatchAllLabel" ma:readOnly="true" ma:showField="CatchAllDataLabel" ma:web="8282a9b7-e4e4-4f6d-8f4e-c78518658f0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8B8C0D-05E6-47F9-A476-735FFCA8FA2D}">
  <ds:schemaRefs>
    <ds:schemaRef ds:uri="http://schemas.openxmlformats.org/package/2006/metadata/core-properties"/>
    <ds:schemaRef ds:uri="8282a9b7-e4e4-4f6d-8f4e-c78518658f0e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2458D39-ACBB-4AF3-8306-CD1A762EF1B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D82825D-EDF7-4C60-B24A-F287B7D0CA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282a9b7-e4e4-4f6d-8f4e-c78518658f0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12164</TotalTime>
  <Words>302</Words>
  <Application>Microsoft Office PowerPoint</Application>
  <PresentationFormat>On-screen Show (16:9)</PresentationFormat>
  <Paragraphs>78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Gemalto</vt:lpstr>
      <vt:lpstr>Non-IP communications USAT enhancement</vt:lpstr>
      <vt:lpstr>Non-IP communications to optimize radio resources </vt:lpstr>
      <vt:lpstr>NIDD pre-requisite</vt:lpstr>
      <vt:lpstr>USIM-ME Interface for Non-IP data communications</vt:lpstr>
      <vt:lpstr>Impacts on TS 31.111</vt:lpstr>
      <vt:lpstr>Proposition</vt:lpstr>
      <vt:lpstr>Thank You</vt:lpstr>
    </vt:vector>
  </TitlesOfParts>
  <Company>Radley Yeldar ltd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Parallels User</dc:creator>
  <cp:lastModifiedBy>Phan Ly-Thanh</cp:lastModifiedBy>
  <cp:revision>1176</cp:revision>
  <cp:lastPrinted>2013-10-09T13:20:50Z</cp:lastPrinted>
  <dcterms:created xsi:type="dcterms:W3CDTF">2013-10-08T17:05:53Z</dcterms:created>
  <dcterms:modified xsi:type="dcterms:W3CDTF">2017-11-20T13:19:51Z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0x010100D7F8A06F9445A0418776AB191A4256570028218CAD13ABD047B02448080829652A</vt:lpwstr>
  </property>
  <property fmtid="{D5CDD505-2E9C-101B-9397-08002B2CF9AE}" pid="3" name="GTO_Tags">
    <vt:lpwstr/>
  </property>
</Properties>
</file>