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22"/>
  </p:notesMasterIdLst>
  <p:handoutMasterIdLst>
    <p:handoutMasterId r:id="rId23"/>
  </p:handoutMasterIdLst>
  <p:sldIdLst>
    <p:sldId id="341" r:id="rId5"/>
    <p:sldId id="363" r:id="rId6"/>
    <p:sldId id="392" r:id="rId7"/>
    <p:sldId id="378" r:id="rId8"/>
    <p:sldId id="366" r:id="rId9"/>
    <p:sldId id="377" r:id="rId10"/>
    <p:sldId id="368" r:id="rId11"/>
    <p:sldId id="393" r:id="rId12"/>
    <p:sldId id="394" r:id="rId13"/>
    <p:sldId id="395" r:id="rId14"/>
    <p:sldId id="391" r:id="rId15"/>
    <p:sldId id="381" r:id="rId16"/>
    <p:sldId id="371" r:id="rId17"/>
    <p:sldId id="372" r:id="rId18"/>
    <p:sldId id="373" r:id="rId19"/>
    <p:sldId id="375" r:id="rId20"/>
    <p:sldId id="365" r:id="rId2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FF00"/>
    <a:srgbClr val="2A6EA8"/>
    <a:srgbClr val="00FF99"/>
    <a:srgbClr val="FFFFFF"/>
    <a:srgbClr val="FF6600"/>
    <a:srgbClr val="1A4669"/>
    <a:srgbClr val="C6D254"/>
    <a:srgbClr val="B1D254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20" autoAdjust="0"/>
    <p:restoredTop sz="86393" autoAdjust="0"/>
  </p:normalViewPr>
  <p:slideViewPr>
    <p:cSldViewPr snapToGrid="0">
      <p:cViewPr varScale="1">
        <p:scale>
          <a:sx n="124" d="100"/>
          <a:sy n="124" d="100"/>
        </p:scale>
        <p:origin x="60" y="1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1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RUSE Heiko" userId="6df0c6f2-9039-445f-84a1-de8320938006" providerId="ADAL" clId="{AFD65AE1-CBC4-46D2-B0E8-B39117E98567}"/>
    <pc:docChg chg="modSld sldOrd">
      <pc:chgData name="KRUSE Heiko" userId="6df0c6f2-9039-445f-84a1-de8320938006" providerId="ADAL" clId="{AFD65AE1-CBC4-46D2-B0E8-B39117E98567}" dt="2023-08-17T10:11:28.074" v="8" actId="20577"/>
      <pc:docMkLst>
        <pc:docMk/>
      </pc:docMkLst>
      <pc:sldChg chg="modSp mod">
        <pc:chgData name="KRUSE Heiko" userId="6df0c6f2-9039-445f-84a1-de8320938006" providerId="ADAL" clId="{AFD65AE1-CBC4-46D2-B0E8-B39117E98567}" dt="2023-08-17T10:11:28.074" v="8" actId="20577"/>
        <pc:sldMkLst>
          <pc:docMk/>
          <pc:sldMk cId="896710783" sldId="377"/>
        </pc:sldMkLst>
        <pc:spChg chg="mod">
          <ac:chgData name="KRUSE Heiko" userId="6df0c6f2-9039-445f-84a1-de8320938006" providerId="ADAL" clId="{AFD65AE1-CBC4-46D2-B0E8-B39117E98567}" dt="2023-08-17T10:11:28.074" v="8" actId="20577"/>
          <ac:spMkLst>
            <pc:docMk/>
            <pc:sldMk cId="896710783" sldId="377"/>
            <ac:spMk id="6" creationId="{5651801F-656A-7C7D-C44E-4D9B759EFE35}"/>
          </ac:spMkLst>
        </pc:spChg>
      </pc:sldChg>
      <pc:sldChg chg="ord">
        <pc:chgData name="KRUSE Heiko" userId="6df0c6f2-9039-445f-84a1-de8320938006" providerId="ADAL" clId="{AFD65AE1-CBC4-46D2-B0E8-B39117E98567}" dt="2023-08-17T10:09:52.222" v="1"/>
        <pc:sldMkLst>
          <pc:docMk/>
          <pc:sldMk cId="4205745297" sldId="39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‹Nr.›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4286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WG6 Meeting #116</a:t>
            </a:r>
          </a:p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22</a:t>
            </a:r>
            <a:r>
              <a:rPr lang="en-US" altLang="en-US" sz="1200" b="1" baseline="0" dirty="0">
                <a:latin typeface="Arial "/>
              </a:rPr>
              <a:t> - 25 August </a:t>
            </a:r>
            <a:r>
              <a:rPr lang="en-US" altLang="en-US" sz="1200" b="1" dirty="0">
                <a:latin typeface="Arial "/>
              </a:rPr>
              <a:t>2023, </a:t>
            </a:r>
            <a:r>
              <a:rPr lang="en-US" altLang="en-US" sz="1200" b="1" dirty="0" err="1">
                <a:latin typeface="Arial "/>
              </a:rPr>
              <a:t>Göteborg</a:t>
            </a:r>
            <a:r>
              <a:rPr lang="en-US" altLang="en-US" sz="1200" b="1" dirty="0">
                <a:latin typeface="Arial "/>
              </a:rPr>
              <a:t>, Sweden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C6-2</a:t>
            </a:r>
            <a:r>
              <a:rPr lang="sv-SE" altLang="en-US" sz="1200" b="1" baseline="0" dirty="0">
                <a:latin typeface="Arial "/>
              </a:rPr>
              <a:t>30413</a:t>
            </a:r>
            <a:r>
              <a:rPr lang="sv-SE" altLang="en-US" sz="1200" b="1" dirty="0">
                <a:latin typeface="Arial "/>
              </a:rPr>
              <a:t>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hyperlink" Target="mailto:heiko.kruse@idemia.co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Report from TSG CT#100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Heiko Kruse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CT6 chair, IDEMIA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Rel-18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7610" y="5491867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 dirty="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 dirty="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 dirty="0">
                <a:latin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 dirty="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 dirty="0">
                <a:latin typeface="Arial" panose="020B0604020202020204" pitchFamily="34" charset="0"/>
              </a:rPr>
              <a:t>      -  Updated text since last plenary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62530" y="1855068"/>
          <a:ext cx="10691270" cy="3364467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UE Conformance Test Aspects - CT6 aspects of 5G System (Rel16)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UEConTest_R16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accent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CP-221184</a:t>
                      </a:r>
                    </a:p>
                  </a:txBody>
                  <a:tcPr marL="44447" marR="44447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SID on GBA_U Based APIs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FS_GBA_U_API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960005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Study on new UICC application for NSSAA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FS_NS_Slice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-USIM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09/23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CP-2201186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143923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970057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Signal level Enhanced Network </a:t>
                      </a:r>
                      <a:r>
                        <a:rPr lang="en-GB" sz="1000" dirty="0" err="1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SElection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SENSE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C6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12/22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CP-222237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9326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980063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CT aspects of proximity based services in 5GS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5G_ProSe_Ph2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12/23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CP-223110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15239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990054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5GC/EPC enhancement for satellite access Phase 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5GSAT_Ph2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CP-230203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92493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990062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CT Aspect of Further Architecture Enhancement for UAV and UAM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UAS_Ph2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CT-</a:t>
                      </a:r>
                      <a:r>
                        <a:rPr kumimoji="0" lang="de-DE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wide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CP-230191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0801609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990004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Update UE conformance test specification to Rel-17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UEConTest_R17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04/24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CP-230022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2180614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990079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 pre-configuration for 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</a:rPr>
                        <a:t>UEConfig5MBS</a:t>
                      </a:r>
                      <a:endParaRPr lang="de-DE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CP-230201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47019767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 on CT aspects of MBS support for V2X services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TEI18_MBS4V2X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CP-231290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5559278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1000002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 on Application for NSSAA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App-NSSAA</a:t>
                      </a:r>
                      <a:endParaRPr kumimoji="0" lang="de-DE" sz="9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CP-231097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26578033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1000003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 on GBA_U Based APIs</a:t>
                      </a:r>
                      <a:endParaRPr kumimoji="0" lang="de-DE" sz="9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GBA_U_APIs</a:t>
                      </a:r>
                      <a:endParaRPr kumimoji="0" lang="de-DE" sz="900" b="0" i="0" u="none" strike="noStrike" kern="1200" cap="none" spc="0" normalizeH="0" baseline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CP-231107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39122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New WID on Slice-based PLMN Selection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SbPS</a:t>
                      </a:r>
                      <a:endParaRPr kumimoji="0" lang="de-DE" sz="900" b="0" i="0" u="none" strike="noStrike" kern="1200" cap="none" spc="0" normalizeH="0" baseline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kumimoji="0" lang="de-DE" sz="900" b="0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C1 / C4 / C6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03/24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CP-231291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4704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0075205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18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Not much input on Rel-18. No progress on open work items.</a:t>
            </a:r>
          </a:p>
          <a:p>
            <a:r>
              <a:rPr lang="en-US" dirty="0"/>
              <a:t>4 new work items agreed / endorsed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341630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17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work items completed.</a:t>
            </a:r>
          </a:p>
          <a:p>
            <a:endParaRPr lang="en-GB" dirty="0"/>
          </a:p>
          <a:p>
            <a:r>
              <a:rPr lang="en-GB" dirty="0"/>
              <a:t>Additionally, work on testing for non-removable UICC ongoing. </a:t>
            </a:r>
          </a:p>
          <a:p>
            <a:endParaRPr lang="en-GB" dirty="0"/>
          </a:p>
          <a:p>
            <a:r>
              <a:rPr lang="en-GB" dirty="0"/>
              <a:t>New work item for Rel-17 conformance testing</a:t>
            </a:r>
          </a:p>
          <a:p>
            <a:endParaRPr lang="en-GB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8242743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Good progress on work item for conformance test specification enhancements for Rel-16.</a:t>
            </a: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 CRs</a:t>
            </a: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551964"/>
              </p:ext>
            </p:extLst>
          </p:nvPr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0431914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>
                <a:ea typeface="MS PGothic" panose="020B0600070205080204" pitchFamily="34" charset="-128"/>
              </a:rPr>
              <a:t>The chairman would like  to thank: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The vice-chair Mr. Ly </a:t>
            </a:r>
            <a:r>
              <a:rPr lang="en-US" altLang="ja-JP" sz="1800" dirty="0" err="1">
                <a:ea typeface="MS PGothic" panose="020B0600070205080204" pitchFamily="34" charset="-128"/>
              </a:rPr>
              <a:t>Thanh</a:t>
            </a:r>
            <a:r>
              <a:rPr lang="en-US" altLang="ja-JP" sz="1800" dirty="0">
                <a:ea typeface="MS PGothic" panose="020B0600070205080204" pitchFamily="34" charset="-128"/>
              </a:rPr>
              <a:t> Phan for his support 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Kimmo Kymalainen for his support before, during and after the meeting.</a:t>
            </a:r>
          </a:p>
          <a:p>
            <a:pPr lvl="1"/>
            <a:r>
              <a:rPr lang="en-US" altLang="ja-JP" sz="1800" dirty="0">
                <a:ea typeface="MS PGothic" panose="020B0600070205080204" pitchFamily="34" charset="-128"/>
              </a:rPr>
              <a:t>All CT6 delegates for their work, contributions and constructive discussions on all technical issues. </a:t>
            </a:r>
            <a:endParaRPr lang="en-US" altLang="ja-JP" sz="1600" dirty="0">
              <a:ea typeface="MS PGothic" panose="020B0600070205080204" pitchFamily="34" charset="-128"/>
            </a:endParaRP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Re-</a:t>
            </a:r>
            <a:r>
              <a:rPr lang="fr-FR" altLang="en-US" sz="1800" dirty="0" err="1"/>
              <a:t>elected</a:t>
            </a:r>
            <a:r>
              <a:rPr lang="fr-FR" altLang="en-US" sz="1800" dirty="0"/>
              <a:t> at CT6#115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>
                <a:hlinkClick r:id="rId4"/>
              </a:rPr>
              <a:t>heiko.kruse@idemia.com</a:t>
            </a: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/>
              <a:t>WG6 Vice-chair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Re-elected</a:t>
            </a:r>
            <a:r>
              <a:rPr lang="fr-FR" altLang="en-US" sz="1800" dirty="0"/>
              <a:t> at CT6#109-e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96823" y="1973263"/>
            <a:ext cx="1540098" cy="154009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660642" y="1777291"/>
            <a:ext cx="1195509" cy="1555694"/>
          </a:xfrm>
          <a:prstGeom prst="rect">
            <a:avLst/>
          </a:prstGeom>
        </p:spPr>
      </p:pic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CRs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All CRs have been accepted without modifications</a:t>
            </a:r>
          </a:p>
          <a:p>
            <a:r>
              <a:rPr lang="en-US" dirty="0"/>
              <a:t>New work item for Application for network slice-specific authentication and authorization was revised to CP-231351 and approved</a:t>
            </a:r>
          </a:p>
          <a:p>
            <a:r>
              <a:rPr lang="en-US" dirty="0"/>
              <a:t>New work item for GBA_U Based APIs was revised to CP-231353 and approved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74529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of CT6 contributions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DAD79F2-42D8-4AC6-BDBF-D84BDEB88A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314046"/>
              </p:ext>
            </p:extLst>
          </p:nvPr>
        </p:nvGraphicFramePr>
        <p:xfrm>
          <a:off x="666572" y="1800441"/>
          <a:ext cx="10767702" cy="46716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20788">
                  <a:extLst>
                    <a:ext uri="{9D8B030D-6E8A-4147-A177-3AD203B41FA5}">
                      <a16:colId xmlns:a16="http://schemas.microsoft.com/office/drawing/2014/main" val="1692243097"/>
                    </a:ext>
                  </a:extLst>
                </a:gridCol>
                <a:gridCol w="1517171">
                  <a:extLst>
                    <a:ext uri="{9D8B030D-6E8A-4147-A177-3AD203B41FA5}">
                      <a16:colId xmlns:a16="http://schemas.microsoft.com/office/drawing/2014/main" val="896173723"/>
                    </a:ext>
                  </a:extLst>
                </a:gridCol>
                <a:gridCol w="7229743">
                  <a:extLst>
                    <a:ext uri="{9D8B030D-6E8A-4147-A177-3AD203B41FA5}">
                      <a16:colId xmlns:a16="http://schemas.microsoft.com/office/drawing/2014/main" val="2841861730"/>
                    </a:ext>
                  </a:extLst>
                </a:gridCol>
              </a:tblGrid>
              <a:tr h="390018">
                <a:tc>
                  <a:txBody>
                    <a:bodyPr/>
                    <a:lstStyle/>
                    <a:p>
                      <a:pPr algn="ctr"/>
                      <a:r>
                        <a:rPr lang="en-GB" dirty="0" err="1"/>
                        <a:t>Tdoc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Doc Type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Title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6240537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rgbClr val="000000"/>
                          </a:solidFill>
                          <a:effectLst/>
                        </a:rPr>
                        <a:t>CP-231019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>
                          <a:effectLst/>
                        </a:rPr>
                        <a:t>report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de-DE" sz="1400" dirty="0">
                          <a:effectLst/>
                        </a:rPr>
                        <a:t>CT6 Status Report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2515864588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 fontAlgn="t"/>
                      <a:r>
                        <a:rPr lang="de-DE" sz="1400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CP-231020</a:t>
                      </a: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err="1">
                          <a:effectLst/>
                        </a:rPr>
                        <a:t>report</a:t>
                      </a:r>
                      <a:endParaRPr lang="de-DE" sz="1400" dirty="0">
                        <a:effectLst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400" dirty="0">
                          <a:effectLst/>
                        </a:rPr>
                        <a:t>CT6 draft meeting report</a:t>
                      </a:r>
                    </a:p>
                  </a:txBody>
                  <a:tcPr marL="95250" marR="190500" anchor="ctr"/>
                </a:tc>
                <a:extLst>
                  <a:ext uri="{0D108BD9-81ED-4DB2-BD59-A6C34878D82A}">
                    <a16:rowId xmlns:a16="http://schemas.microsoft.com/office/drawing/2014/main" val="369944814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CP-231098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(Small) Technical Enhancements and Improvements for 31.124 Rel-16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2320773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CP-231099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UE Conformance Test Aspects for 31.121 Release 16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9725673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CP-231100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UE Conformance Test Aspects for 31.124 Release 16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2973086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CP-231101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(Small) Technical Enhancements and Improvements for 31.111 Rel-17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74449044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CP-231102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(Small) Technical Enhancements and Improvements for 31.130 Rel-17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260799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CP-231103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(Small) Technical Enhancements and Improvements for 31.122 Rel-17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3645162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CP-231104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(Small) Technical Enhancements and Improvements for 31.102 Rel-17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35714622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CP-231105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(Small) Technical Enhancements and Improvements for 31.111 Rel-18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1489873825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CP-231106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 on UE pre-configuration for 5MBS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57564183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CP-230109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CR pack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on UEConfig5MBS</a:t>
                      </a:r>
                    </a:p>
                  </a:txBody>
                  <a:tcPr marL="95250" marR="190500" marT="9525" marB="9525" anchor="ctr"/>
                </a:tc>
                <a:extLst>
                  <a:ext uri="{0D108BD9-81ED-4DB2-BD59-A6C34878D82A}">
                    <a16:rowId xmlns:a16="http://schemas.microsoft.com/office/drawing/2014/main" val="332599467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CP-231351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 for network slice-specific authentication and authorization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31490718"/>
                  </a:ext>
                </a:extLst>
              </a:tr>
              <a:tr h="306000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CP-231353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de-DE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</a:t>
                      </a:r>
                    </a:p>
                  </a:txBody>
                  <a:tcPr marL="9525" marR="9525" marT="9525" marB="9525" anchor="ctr"/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GB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GBA_U Based APIs</a:t>
                      </a:r>
                      <a:endParaRPr lang="de-DE" sz="1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263826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73989012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CT6#115</a:t>
            </a:r>
          </a:p>
          <a:p>
            <a:pPr lvl="3"/>
            <a:r>
              <a:rPr lang="en-US" altLang="fr-FR" dirty="0"/>
              <a:t>(23 – 26 May 2023, Bratislava, SK)</a:t>
            </a:r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593702" y="1825626"/>
            <a:ext cx="4947716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Ordinary:</a:t>
            </a:r>
          </a:p>
          <a:p>
            <a:pPr lvl="2"/>
            <a:r>
              <a:rPr lang="en-US" altLang="fr-FR" dirty="0"/>
              <a:t>CT6#116</a:t>
            </a:r>
          </a:p>
          <a:p>
            <a:pPr lvl="3"/>
            <a:r>
              <a:rPr lang="en-US" altLang="fr-FR" dirty="0"/>
              <a:t>(22 – 25 August 2023, </a:t>
            </a:r>
            <a:r>
              <a:rPr lang="en-US" altLang="fr-FR" dirty="0" err="1"/>
              <a:t>Göteborg</a:t>
            </a:r>
            <a:r>
              <a:rPr lang="en-US" altLang="fr-FR" dirty="0"/>
              <a:t>, Sweden)</a:t>
            </a:r>
          </a:p>
          <a:p>
            <a:pPr lvl="1"/>
            <a:r>
              <a:rPr lang="en-US" altLang="fr-FR" dirty="0"/>
              <a:t>Ad-hoc:</a:t>
            </a:r>
          </a:p>
          <a:p>
            <a:pPr lvl="2"/>
            <a:r>
              <a:rPr lang="en-US" altLang="fr-FR" dirty="0"/>
              <a:t>None</a:t>
            </a:r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CT6 Statistics</a:t>
            </a:r>
          </a:p>
        </p:txBody>
      </p:sp>
      <p:sp>
        <p:nvSpPr>
          <p:cNvPr id="6" name="Espace réservé du contenu 2">
            <a:extLst>
              <a:ext uri="{FF2B5EF4-FFF2-40B4-BE49-F238E27FC236}">
                <a16:creationId xmlns:a16="http://schemas.microsoft.com/office/drawing/2014/main" id="{5651801F-656A-7C7D-C44E-4D9B759EFE35}"/>
              </a:ext>
            </a:extLst>
          </p:cNvPr>
          <p:cNvSpPr txBox="1">
            <a:spLocks/>
          </p:cNvSpPr>
          <p:nvPr/>
        </p:nvSpPr>
        <p:spPr bwMode="auto">
          <a:xfrm>
            <a:off x="447675" y="1825625"/>
            <a:ext cx="5915025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20000"/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125</a:t>
            </a:r>
          </a:p>
          <a:p>
            <a:pPr marL="457200" lvl="1" indent="0">
              <a:buFont typeface="Arial" pitchFamily="34" charset="0"/>
              <a:buNone/>
            </a:pPr>
            <a:r>
              <a:rPr lang="en-US" dirty="0"/>
              <a:t>Agreed CRs </a:t>
            </a:r>
          </a:p>
          <a:p>
            <a:pPr lvl="1"/>
            <a:r>
              <a:rPr lang="en-US" dirty="0"/>
              <a:t>31</a:t>
            </a:r>
          </a:p>
          <a:p>
            <a:pPr lvl="1"/>
            <a:r>
              <a:rPr lang="en-US" dirty="0"/>
              <a:t>Cat A(1)/B (5)/C (0)/F (16)/D (5) </a:t>
            </a:r>
          </a:p>
          <a:p>
            <a:pPr lvl="1"/>
            <a:r>
              <a:rPr lang="en-US" dirty="0"/>
              <a:t>Rel-15(0) / Rel-16(19) / Rel-17(10) / Rel-18 (2)</a:t>
            </a:r>
          </a:p>
          <a:p>
            <a:pPr lvl="1"/>
            <a:r>
              <a:rPr lang="en-US" dirty="0"/>
              <a:t>Postponed: </a:t>
            </a:r>
          </a:p>
          <a:p>
            <a:pPr lvl="2"/>
            <a:r>
              <a:rPr lang="en-US" dirty="0"/>
              <a:t>4</a:t>
            </a:r>
            <a:r>
              <a:rPr lang="en-GB" dirty="0"/>
              <a:t> CRs </a:t>
            </a:r>
            <a:endParaRPr lang="en-US" dirty="0"/>
          </a:p>
          <a:p>
            <a:r>
              <a:rPr lang="en-US" dirty="0"/>
              <a:t>Agreed </a:t>
            </a:r>
            <a:r>
              <a:rPr lang="en-US" dirty="0" err="1"/>
              <a:t>pCRs</a:t>
            </a:r>
            <a:endParaRPr lang="en-US" dirty="0"/>
          </a:p>
          <a:p>
            <a:pPr lvl="1"/>
            <a:r>
              <a:rPr lang="en-US" dirty="0"/>
              <a:t>0 </a:t>
            </a:r>
          </a:p>
          <a:p>
            <a:r>
              <a:rPr lang="en-US" dirty="0"/>
              <a:t>Attendances</a:t>
            </a:r>
          </a:p>
          <a:p>
            <a:pPr lvl="2"/>
            <a:r>
              <a:rPr lang="en-US" altLang="fr-FR"/>
              <a:t>CT6#115: 71 registered, 36 attended</a:t>
            </a:r>
            <a:endParaRPr lang="en-US" altLang="fr-FR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:a16="http://schemas.microsoft.com/office/drawing/2014/main" id="{BDE3155F-8485-C520-04C2-1B303A9181CE}"/>
              </a:ext>
            </a:extLst>
          </p:cNvPr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dirty="0"/>
              <a:t>Other information (if needed)</a:t>
            </a:r>
          </a:p>
          <a:p>
            <a:pPr lvl="1"/>
            <a:r>
              <a:rPr lang="en-GB" altLang="fr-FR" sz="2000" dirty="0"/>
              <a:t>Election of chair during CT6#115. Current chair re-elected by acclamation</a:t>
            </a:r>
            <a:endParaRPr lang="en-US" altLang="fr-FR" sz="2000" dirty="0"/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sz="3600" dirty="0"/>
              <a:t>Revised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809243"/>
              </p:ext>
            </p:extLst>
          </p:nvPr>
        </p:nvGraphicFramePr>
        <p:xfrm>
          <a:off x="209550" y="2282825"/>
          <a:ext cx="11742738" cy="1528163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b="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285750" lvl="0" indent="-285750" algn="l" defTabSz="914400" rtl="0" eaLnBrk="1" latinLnBrk="0" hangingPunct="0">
                        <a:buFont typeface="Arial" panose="020B0604020202020204" pitchFamily="34" charset="0"/>
                        <a:buChar char="•"/>
                      </a:pP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fr-FR" sz="3600" dirty="0"/>
              <a:t>New agreed/endorsed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/>
        </p:nvGraphicFramePr>
        <p:xfrm>
          <a:off x="209550" y="1917065"/>
          <a:ext cx="11742738" cy="3237919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3603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533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200" b="1" dirty="0">
                          <a:solidFill>
                            <a:srgbClr val="FFFFFF"/>
                          </a:solidFill>
                          <a:effectLst/>
                          <a:latin typeface="+mn-lt"/>
                          <a:ea typeface="Times New Roman"/>
                        </a:rPr>
                        <a:t>Objectives</a:t>
                      </a: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CP-231xxx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C6-230285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CT aspects of MBS support for V2X services</a:t>
                      </a:r>
                      <a:endParaRPr lang="de-DE" sz="1600" b="0" u="none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</a:t>
                      </a:r>
                      <a:r>
                        <a:rPr lang="fr-FR" sz="1600" b="0" dirty="0" err="1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Huawei</a:t>
                      </a: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hangingPunc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enhancement of the USIM in order to provision parameters related to V2X communication via MBS over the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Uu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 reference point.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CP-231107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C6-230318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GBA_U Based APIs</a:t>
                      </a: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(China</a:t>
                      </a:r>
                      <a:r>
                        <a:rPr lang="fr-FR" sz="1600" b="0" baseline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 Mobile</a:t>
                      </a: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Define GBA_U_APIs based on </a:t>
                      </a:r>
                      <a:r>
                        <a:rPr lang="en-US" sz="12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Ks_int_NAF</a:t>
                      </a: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which is derived from the Long Term Key of ISIM/USIM applications on the UICC.</a:t>
                      </a:r>
                    </a:p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Define access control which specifies the AID that could call GBA_U_APIs with NAF_ID or through install parameters (e.g. ETSI DAP) of any applet requiring API usage.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8431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CP-231097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C6-230315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Application</a:t>
                      </a:r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</a:t>
                      </a:r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network</a:t>
                      </a:r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slice-</a:t>
                      </a:r>
                      <a:r>
                        <a:rPr lang="de-DE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specific</a:t>
                      </a:r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authentication</a:t>
                      </a:r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and</a:t>
                      </a:r>
                      <a:r>
                        <a:rPr lang="de-DE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8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authorization</a:t>
                      </a: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CT6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(Thales)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defTabSz="914400" rtl="0" eaLnBrk="1" latinLnBrk="0" hangingPunct="0">
                        <a:buFont typeface="Arial" panose="020B0604020202020204" pitchFamily="34" charset="0"/>
                        <a:buNone/>
                      </a:pPr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objective of this work item is to specify the stage 3 aspects to support network slice-specific authentication and authorization (NSSAA) from the UICC.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1057751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CP-231xxx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600" b="0" u="none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C6-230296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New WID on Slice-based PLMN Selection</a:t>
                      </a:r>
                      <a:endParaRPr lang="de-DE" sz="1600" b="0" u="non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CT1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600" b="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/>
                        </a:rPr>
                        <a:t>(ZTE)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/>
                      <a:r>
                        <a:rPr lang="en-US" sz="12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Potential impacts on USIM to support the prioritization information of the VPLMNs with which the UE may register for the network slice for slice-based PLMN selection.</a:t>
                      </a:r>
                      <a:endParaRPr lang="de-DE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77992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620247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Work Plan Rel-16, Rel-17 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56356" y="5499616"/>
            <a:ext cx="474584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>
                <a:highlight>
                  <a:srgbClr val="00FF00"/>
                </a:highlight>
                <a:latin typeface="Arial" panose="020B0604020202020204" pitchFamily="34" charset="0"/>
              </a:rPr>
              <a:t>Green row   </a:t>
            </a:r>
            <a:r>
              <a:rPr lang="fi-FI" altLang="de-DE" sz="1000">
                <a:latin typeface="Arial" panose="020B0604020202020204" pitchFamily="34" charset="0"/>
              </a:rPr>
              <a:t>–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highlight>
                  <a:srgbClr val="FFFF00"/>
                </a:highlight>
                <a:latin typeface="Arial" panose="020B0604020202020204" pitchFamily="34" charset="0"/>
              </a:rPr>
              <a:t>Yellow row  </a:t>
            </a:r>
            <a:r>
              <a:rPr lang="fi-FI" altLang="de-DE" sz="1000">
                <a:latin typeface="Arial" panose="020B0604020202020204" pitchFamily="34" charset="0"/>
              </a:rPr>
              <a:t>– outstanding issues, currently on time </a:t>
            </a:r>
            <a:br>
              <a:rPr lang="fi-FI" altLang="de-DE" sz="1000">
                <a:latin typeface="Arial" panose="020B0604020202020204" pitchFamily="34" charset="0"/>
              </a:rPr>
            </a:br>
            <a:r>
              <a:rPr lang="fi-FI" altLang="de-DE" sz="1000">
                <a:highlight>
                  <a:srgbClr val="FF0000"/>
                </a:highlight>
                <a:latin typeface="Arial" panose="020B0604020202020204" pitchFamily="34" charset="0"/>
              </a:rPr>
              <a:t>Red  row     </a:t>
            </a:r>
            <a:r>
              <a:rPr lang="fi-FI" altLang="de-DE" sz="1000">
                <a:latin typeface="Arial" panose="020B0604020202020204" pitchFamily="34" charset="0"/>
              </a:rPr>
              <a:t>– behind estimated time schedule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black text    -  no change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>
                <a:latin typeface="Arial" panose="020B0604020202020204" pitchFamily="34" charset="0"/>
              </a:rPr>
              <a:t>	</a:t>
            </a:r>
            <a:r>
              <a:rPr lang="fi-FI" altLang="de-DE" sz="1000">
                <a:solidFill>
                  <a:srgbClr val="0070C0"/>
                </a:solidFill>
                <a:latin typeface="Arial" panose="020B0604020202020204" pitchFamily="34" charset="0"/>
              </a:rPr>
              <a:t>blue text </a:t>
            </a:r>
            <a:r>
              <a:rPr lang="fi-FI" altLang="de-DE" sz="1000">
                <a:latin typeface="Arial" panose="020B0604020202020204" pitchFamily="34" charset="0"/>
              </a:rPr>
              <a:t>      -  Updated text since last plenary</a:t>
            </a:r>
            <a:endParaRPr lang="fi-FI" altLang="de-DE" sz="1000" dirty="0">
              <a:latin typeface="Arial" panose="020B0604020202020204" pitchFamily="34" charset="0"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/>
        </p:nvGraphicFramePr>
        <p:xfrm>
          <a:off x="662530" y="1855068"/>
          <a:ext cx="10691270" cy="3331436"/>
        </p:xfrm>
        <a:graphic>
          <a:graphicData uri="http://schemas.openxmlformats.org/drawingml/2006/table">
            <a:tbl>
              <a:tblPr firstRow="1" firstCol="1" bandRow="1"/>
              <a:tblGrid>
                <a:gridCol w="6979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06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580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3988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77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767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4795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66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74776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03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Name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Acronym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Release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Group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End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old</a:t>
                      </a:r>
                      <a:endParaRPr lang="en-US" sz="1100" noProof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b="1" noProof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Status</a:t>
                      </a: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new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fr-FR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Notes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144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910008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WID on CT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aspects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on UICC-terminal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interface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testing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for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UEs 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non-</a:t>
                      </a:r>
                      <a:r>
                        <a:rPr lang="de-DE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removable</a:t>
                      </a: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UICCs</a:t>
                      </a:r>
                      <a:endParaRPr lang="en-US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nrUICC_UEConTest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rgbClr val="0070C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CP-210086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6797461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920061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Enhancement for the 5G Control Plane Steering of Roaming for UE in CONNECTED mode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eCPSOR_CON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CP-210148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629308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920081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Enhancement for Proximity based Services in 5GS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5G_ProSe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 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CP-212105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4449067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5GC architecture for satellite networks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5GSAT_ARCH-CT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97%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CP-210149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99807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 aspects of architecture enhancements for 3GPP support of advanced V2X services - Phase 2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eV2XARC_Ph2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CP-211116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6718485"/>
                  </a:ext>
                </a:extLst>
              </a:tr>
              <a:tr h="2262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930048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CT4 aspects on CT aspects of Support for Minimization of service Interruption 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MINT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CP-212166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2242697"/>
                  </a:ext>
                </a:extLst>
              </a:tr>
              <a:tr h="363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930046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120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 voice service support and network usability guarantee for UE’s E-UTRA capability disabled scenario in 5GS</a:t>
                      </a:r>
                      <a:endParaRPr lang="fr-FR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</a:t>
                      </a:r>
                    </a:p>
                  </a:txBody>
                  <a:tcPr marL="44447" marR="44447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CP-212231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3713616"/>
                  </a:ext>
                </a:extLst>
              </a:tr>
              <a:tr h="3743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CT aspects of NB-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/</a:t>
                      </a: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eMTC</a:t>
                      </a:r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Non-Terrestrial Networks in EPS</a:t>
                      </a:r>
                      <a:endParaRPr lang="de-DE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GB" sz="9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IoT_SAT_ARCH_EPS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7945" marR="67945" marT="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CP-213079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651999"/>
                  </a:ext>
                </a:extLst>
              </a:tr>
              <a:tr h="37188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950044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CT6 aspects of Architecture Enhancement for NR Reduced Capability Devices</a:t>
                      </a: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ARCH_NR_REDCAP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  <a:endParaRPr kumimoji="0" lang="en-US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CP-213210</a:t>
                      </a:r>
                    </a:p>
                  </a:txBody>
                  <a:tcPr marL="44447" marR="44447" marT="0" marB="0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1528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950042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b" latinLnBrk="0" hangingPunct="1"/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Non-Seamless WLAN offload authentication in 5GS</a:t>
                      </a:r>
                      <a:endParaRPr lang="en-GB" sz="9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NSWO_5G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C6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03/22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GB" sz="9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68580" marR="68580" marT="9525" marB="0" anchor="ctr">
                    <a:lnL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CP-220095</a:t>
                      </a:r>
                    </a:p>
                  </a:txBody>
                  <a:tcPr marL="68580" marR="68580" marT="9525" marB="0" anchor="ctr">
                    <a:lnL>
                      <a:noFill/>
                    </a:lnL>
                    <a:lnR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1BB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935971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7C26965712CC42B0B36C7EA2FCF6DE" ma:contentTypeVersion="13" ma:contentTypeDescription="Crée un document." ma:contentTypeScope="" ma:versionID="36418d59d348d317128fc78f0c8181fe">
  <xsd:schema xmlns:xsd="http://www.w3.org/2001/XMLSchema" xmlns:xs="http://www.w3.org/2001/XMLSchema" xmlns:p="http://schemas.microsoft.com/office/2006/metadata/properties" xmlns:ns3="c9fe69cb-1d4b-461a-8155-8bb96486ee7c" xmlns:ns4="34d3e54b-d462-4f51-83b6-6cd7f4b454d5" targetNamespace="http://schemas.microsoft.com/office/2006/metadata/properties" ma:root="true" ma:fieldsID="5dc8765cb8f5f3898a4be90ae1f2a0a0" ns3:_="" ns4:_="">
    <xsd:import namespace="c9fe69cb-1d4b-461a-8155-8bb96486ee7c"/>
    <xsd:import namespace="34d3e54b-d462-4f51-83b6-6cd7f4b454d5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KeyPoints" minOccurs="0"/>
                <xsd:element ref="ns4:MediaServiceKeyPoints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fe69cb-1d4b-461a-8155-8bb96486ee7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Partage du hachage d’indicateur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d3e54b-d462-4f51-83b6-6cd7f4b454d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066E587-E4AB-4EDB-8382-5767820443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9fe69cb-1d4b-461a-8155-8bb96486ee7c"/>
    <ds:schemaRef ds:uri="34d3e54b-d462-4f51-83b6-6cd7f4b454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ACCEB695-5FB1-4EE1-B888-4F632DBDA49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C33B36D-6A2D-443D-93E6-64C898FCAB74}">
  <ds:schemaRefs>
    <ds:schemaRef ds:uri="c9fe69cb-1d4b-461a-8155-8bb96486ee7c"/>
    <ds:schemaRef ds:uri="http://schemas.microsoft.com/office/2006/documentManagement/types"/>
    <ds:schemaRef ds:uri="http://purl.org/dc/elements/1.1/"/>
    <ds:schemaRef ds:uri="http://schemas.microsoft.com/office/2006/metadata/properties"/>
    <ds:schemaRef ds:uri="34d3e54b-d462-4f51-83b6-6cd7f4b454d5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1399</Words>
  <Application>Microsoft Office PowerPoint</Application>
  <PresentationFormat>Breitbild</PresentationFormat>
  <Paragraphs>391</Paragraphs>
  <Slides>17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24" baseType="lpstr">
      <vt:lpstr>Arial</vt:lpstr>
      <vt:lpstr>Arial </vt:lpstr>
      <vt:lpstr>Arial Narrow</vt:lpstr>
      <vt:lpstr>Calibri</vt:lpstr>
      <vt:lpstr>Calibri Light</vt:lpstr>
      <vt:lpstr>Times New Roman</vt:lpstr>
      <vt:lpstr>Office Theme</vt:lpstr>
      <vt:lpstr>Report from TSG CT#100</vt:lpstr>
      <vt:lpstr>TSG CT WG6 Officials</vt:lpstr>
      <vt:lpstr>Status of CRs</vt:lpstr>
      <vt:lpstr>Overview of CT6 contributions</vt:lpstr>
      <vt:lpstr>Meeting Calendar</vt:lpstr>
      <vt:lpstr>TSG WG CT6 Statistics</vt:lpstr>
      <vt:lpstr>Revised agreed/endorsed  Study/Work Items</vt:lpstr>
      <vt:lpstr>New agreed/endorsed  Study/Work Items</vt:lpstr>
      <vt:lpstr>Work Plan Rel-16, Rel-17 </vt:lpstr>
      <vt:lpstr>Work Plan Rel-18</vt:lpstr>
      <vt:lpstr>Release 18 Status</vt:lpstr>
      <vt:lpstr>Release 17 Status</vt:lpstr>
      <vt:lpstr>Release 16 Status</vt:lpstr>
      <vt:lpstr>Release 15 Status</vt:lpstr>
      <vt:lpstr>Backward Incompatible Changes</vt:lpstr>
      <vt:lpstr>For Action to CT</vt:lpstr>
      <vt:lpstr>Acknowledgement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KRUSE Heiko</cp:lastModifiedBy>
  <cp:revision>662</cp:revision>
  <dcterms:created xsi:type="dcterms:W3CDTF">2010-02-05T13:52:04Z</dcterms:created>
  <dcterms:modified xsi:type="dcterms:W3CDTF">2023-08-17T10:11:34Z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431684b1-a5da-4051-9fb4-5631703e02d5_Enabled">
    <vt:lpwstr>True</vt:lpwstr>
  </property>
  <property fmtid="{D5CDD505-2E9C-101B-9397-08002B2CF9AE}" pid="3" name="MSIP_Label_431684b1-a5da-4051-9fb4-5631703e02d5_SiteId">
    <vt:lpwstr>7694d41c-5504-43d9-9e40-cb254ad755ec</vt:lpwstr>
  </property>
  <property fmtid="{D5CDD505-2E9C-101B-9397-08002B2CF9AE}" pid="4" name="MSIP_Label_431684b1-a5da-4051-9fb4-5631703e02d5_Owner">
    <vt:lpwstr>g508727@mph.morpho.com</vt:lpwstr>
  </property>
  <property fmtid="{D5CDD505-2E9C-101B-9397-08002B2CF9AE}" pid="5" name="MSIP_Label_431684b1-a5da-4051-9fb4-5631703e02d5_SetDate">
    <vt:lpwstr>2019-08-27T10:30:20.3429094Z</vt:lpwstr>
  </property>
  <property fmtid="{D5CDD505-2E9C-101B-9397-08002B2CF9AE}" pid="6" name="MSIP_Label_431684b1-a5da-4051-9fb4-5631703e02d5_Name">
    <vt:lpwstr>Public</vt:lpwstr>
  </property>
  <property fmtid="{D5CDD505-2E9C-101B-9397-08002B2CF9AE}" pid="7" name="MSIP_Label_431684b1-a5da-4051-9fb4-5631703e02d5_Application">
    <vt:lpwstr>Microsoft Azure Information Protection</vt:lpwstr>
  </property>
  <property fmtid="{D5CDD505-2E9C-101B-9397-08002B2CF9AE}" pid="8" name="MSIP_Label_431684b1-a5da-4051-9fb4-5631703e02d5_ActionId">
    <vt:lpwstr>180ea9dc-1094-4070-af75-45fa16050eb9</vt:lpwstr>
  </property>
  <property fmtid="{D5CDD505-2E9C-101B-9397-08002B2CF9AE}" pid="9" name="MSIP_Label_431684b1-a5da-4051-9fb4-5631703e02d5_Extended_MSFT_Method">
    <vt:lpwstr>Automatic</vt:lpwstr>
  </property>
  <property fmtid="{D5CDD505-2E9C-101B-9397-08002B2CF9AE}" pid="10" name="Sensitivity">
    <vt:lpwstr>Public</vt:lpwstr>
  </property>
  <property fmtid="{D5CDD505-2E9C-101B-9397-08002B2CF9AE}" pid="11" name="ContentTypeId">
    <vt:lpwstr>0x010100DA7C26965712CC42B0B36C7EA2FCF6DE</vt:lpwstr>
  </property>
</Properties>
</file>