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16"/>
  </p:notesMasterIdLst>
  <p:handoutMasterIdLst>
    <p:handoutMasterId r:id="rId17"/>
  </p:handoutMasterIdLst>
  <p:sldIdLst>
    <p:sldId id="303" r:id="rId4"/>
    <p:sldId id="705" r:id="rId5"/>
    <p:sldId id="715" r:id="rId6"/>
    <p:sldId id="706" r:id="rId7"/>
    <p:sldId id="708" r:id="rId8"/>
    <p:sldId id="716" r:id="rId9"/>
    <p:sldId id="717" r:id="rId10"/>
    <p:sldId id="718" r:id="rId11"/>
    <p:sldId id="719" r:id="rId12"/>
    <p:sldId id="720" r:id="rId13"/>
    <p:sldId id="721" r:id="rId14"/>
    <p:sldId id="722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8" d="100"/>
          <a:sy n="78" d="100"/>
        </p:scale>
        <p:origin x="149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5/18/2023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5/18/2023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WG6#115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Bratislava, Slovakia, 23</a:t>
            </a:r>
            <a:r>
              <a:rPr lang="sv-SE" altLang="en-US" sz="1200" b="1" baseline="30000" dirty="0">
                <a:latin typeface="Arial "/>
              </a:rPr>
              <a:t>rd</a:t>
            </a:r>
            <a:r>
              <a:rPr lang="sv-SE" altLang="en-US" sz="1200" b="1" dirty="0">
                <a:latin typeface="Arial "/>
              </a:rPr>
              <a:t> – 26</a:t>
            </a:r>
            <a:r>
              <a:rPr lang="sv-SE" altLang="en-US" sz="1200" b="1" strike="noStrike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May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C6-232bcd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18/05/2023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6_Smartcard_Ex-T3/CT6-114_Athens/Docs/C6-23001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Discussion paper of ETSI Release 17 alignment</a:t>
            </a:r>
            <a:r>
              <a:rPr lang="en-GB" dirty="0">
                <a:latin typeface="Arial" pitchFamily="34" charset="0"/>
              </a:rPr>
              <a:t> </a:t>
            </a:r>
            <a:b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GB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GB" altLang="en-US" sz="2000" dirty="0"/>
            </a:br>
            <a:r>
              <a:rPr lang="en-GB" altLang="en-US" dirty="0">
                <a:latin typeface="Arial" panose="020B0604020202020204" pitchFamily="34" charset="0"/>
              </a:rPr>
              <a:t>COLLET Hervé</a:t>
            </a: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panose="020B0604020202020204" pitchFamily="34" charset="0"/>
              </a:rPr>
              <a:t>	</a:t>
            </a: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panose="020B0604020202020204" pitchFamily="34" charset="0"/>
              </a:rPr>
              <a:t>Delegate, Thales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Version of spec </a:t>
            </a:r>
            <a:r>
              <a:rPr lang="en-US" sz="2400" dirty="0" err="1"/>
              <a:t>udpated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ISO 16609: from 2004 to 2012</a:t>
            </a:r>
          </a:p>
          <a:p>
            <a:pPr lvl="1"/>
            <a:r>
              <a:rPr lang="en-US" sz="2000" dirty="0"/>
              <a:t>GP Card Spec: from 2.2.1 to 2.3.1</a:t>
            </a:r>
          </a:p>
          <a:p>
            <a:pPr lvl="1"/>
            <a:r>
              <a:rPr lang="en-US" sz="2000" dirty="0"/>
              <a:t>UICC config: from 1.0.1 to 1.2.0</a:t>
            </a:r>
          </a:p>
          <a:p>
            <a:pPr lvl="1"/>
            <a:r>
              <a:rPr lang="en-US" sz="2000" dirty="0"/>
              <a:t>GP - Amendment B: from 1.1.1 to 1.1.3</a:t>
            </a:r>
          </a:p>
          <a:p>
            <a:r>
              <a:rPr lang="fr-FR" sz="2400" dirty="0"/>
              <a:t>Clarification </a:t>
            </a:r>
            <a:r>
              <a:rPr lang="fr-FR" sz="2400" dirty="0" err="1"/>
              <a:t>added</a:t>
            </a:r>
            <a:endParaRPr lang="fr-FR" sz="2400" dirty="0"/>
          </a:p>
          <a:p>
            <a:pPr lvl="1"/>
            <a:r>
              <a:rPr lang="en-US" sz="2000" dirty="0"/>
              <a:t>If no ciphering is applied to the command packet (i.e. SPI1.b3 = 0), '00' may also be used as a valid value for the </a:t>
            </a:r>
            <a:r>
              <a:rPr lang="en-US" sz="2000" dirty="0" err="1"/>
              <a:t>KIc</a:t>
            </a:r>
            <a:r>
              <a:rPr lang="en-US" sz="2000" dirty="0"/>
              <a:t> field.</a:t>
            </a:r>
          </a:p>
          <a:p>
            <a:pPr lvl="1"/>
            <a:r>
              <a:rPr lang="en-US" sz="2000" dirty="0"/>
              <a:t>If no authentication is applied to the command packet (i.e. SPI1.b2b1 = 00 or 01), '00' may also be used as a valid value for the KID field.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83568807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Version of spec </a:t>
            </a:r>
            <a:r>
              <a:rPr lang="en-US" dirty="0" err="1"/>
              <a:t>udpated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UICC config: from 1.0.1 to 2.0</a:t>
            </a:r>
          </a:p>
          <a:p>
            <a:r>
              <a:rPr lang="fr-FR" dirty="0"/>
              <a:t>Clarification </a:t>
            </a:r>
            <a:r>
              <a:rPr lang="fr-FR" dirty="0" err="1"/>
              <a:t>added</a:t>
            </a:r>
            <a:endParaRPr lang="fr-FR" dirty="0"/>
          </a:p>
          <a:p>
            <a:pPr lvl="1"/>
            <a:r>
              <a:rPr lang="fr-FR" dirty="0"/>
              <a:t>on RETRIEVE DATA / SET DATA</a:t>
            </a:r>
          </a:p>
        </p:txBody>
      </p:sp>
    </p:spTree>
    <p:extLst>
      <p:ext uri="{BB962C8B-B14F-4D97-AF65-F5344CB8AC3E}">
        <p14:creationId xmlns:p14="http://schemas.microsoft.com/office/powerpoint/2010/main" val="285280075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102 241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Version of spec </a:t>
            </a:r>
            <a:r>
              <a:rPr lang="en-US" dirty="0" err="1"/>
              <a:t>udpated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JC API : from 3.0.1 to 3.1</a:t>
            </a:r>
          </a:p>
          <a:p>
            <a:pPr lvl="1"/>
            <a:r>
              <a:rPr lang="en-US" dirty="0"/>
              <a:t>JC RE : from 3.0.1 to 3.1</a:t>
            </a:r>
          </a:p>
          <a:p>
            <a:pPr lvl="1"/>
            <a:r>
              <a:rPr lang="en-US" dirty="0"/>
              <a:t>JC VM : from 3.0.1 to 3.1</a:t>
            </a:r>
          </a:p>
          <a:p>
            <a:pPr lvl="1"/>
            <a:r>
              <a:rPr lang="en-US" dirty="0"/>
              <a:t>GP API: 1.6 to 1.7.1</a:t>
            </a:r>
            <a:endParaRPr lang="fr-FR" dirty="0"/>
          </a:p>
          <a:p>
            <a:r>
              <a:rPr lang="fr-FR" dirty="0"/>
              <a:t>LSI support</a:t>
            </a:r>
          </a:p>
          <a:p>
            <a:pPr lvl="1"/>
            <a:r>
              <a:rPr lang="fr-FR" dirty="0"/>
              <a:t>on RETRIEVE DATA / SET DATA</a:t>
            </a:r>
          </a:p>
        </p:txBody>
      </p:sp>
    </p:spTree>
    <p:extLst>
      <p:ext uri="{BB962C8B-B14F-4D97-AF65-F5344CB8AC3E}">
        <p14:creationId xmlns:p14="http://schemas.microsoft.com/office/powerpoint/2010/main" val="6312850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ETSI Release 17 specifications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From CT6#114 (Athens) the last ETSI specifications references were listed in </a:t>
            </a:r>
            <a:r>
              <a:rPr lang="fr-FR" sz="2000" b="0" i="0" dirty="0">
                <a:solidFill>
                  <a:srgbClr val="000000"/>
                </a:solidFill>
                <a:effectLst/>
                <a:hlinkClick r:id="rId2"/>
              </a:rPr>
              <a:t>C6-230012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, Release 17 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specifications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are</a:t>
            </a:r>
          </a:p>
          <a:p>
            <a:pPr lvl="1"/>
            <a:r>
              <a:rPr lang="en-US" altLang="en-US" sz="1200" dirty="0"/>
              <a:t>TS 101 220 - ETSI numbering system for telecommunication application providers (</a:t>
            </a:r>
            <a:r>
              <a:rPr lang="en-US" altLang="en-US" sz="1200" dirty="0">
                <a:solidFill>
                  <a:srgbClr val="FF0000"/>
                </a:solidFill>
              </a:rPr>
              <a:t>17.1.0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102 221 - UICC-Terminal interface; Physical and logical characteristics (</a:t>
            </a:r>
            <a:r>
              <a:rPr lang="en-US" altLang="en-US" sz="1200" dirty="0">
                <a:solidFill>
                  <a:srgbClr val="FF0000"/>
                </a:solidFill>
              </a:rPr>
              <a:t>17.3.0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102 222 - Administrative commands for telecommunications applications (</a:t>
            </a:r>
            <a:r>
              <a:rPr lang="en-US" altLang="en-US" sz="1200" dirty="0">
                <a:solidFill>
                  <a:srgbClr val="FF0000"/>
                </a:solidFill>
              </a:rPr>
              <a:t>17.1.0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102 223 - Card Application Toolkit (CAT) (</a:t>
            </a:r>
            <a:r>
              <a:rPr lang="en-US" altLang="en-US" sz="1200" dirty="0">
                <a:solidFill>
                  <a:srgbClr val="FF0000"/>
                </a:solidFill>
              </a:rPr>
              <a:t>17.1.0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102 225 - Secured packet structure for UICC based application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102 226 - Remote APDU structure for UICC based applications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102 240 - UICC Application Programming Interface and Loader Requirements; Service description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102 241 - UICC Application Programming Interface (UICC API) for Java </a:t>
            </a:r>
            <a:r>
              <a:rPr lang="en-US" altLang="en-US" sz="1200" dirty="0" err="1"/>
              <a:t>CardTM</a:t>
            </a:r>
            <a:r>
              <a:rPr lang="en-US" altLang="en-US" sz="1200" dirty="0"/>
              <a:t> (</a:t>
            </a:r>
            <a:r>
              <a:rPr lang="en-US" altLang="en-US" sz="1200" dirty="0">
                <a:solidFill>
                  <a:srgbClr val="FF0000"/>
                </a:solidFill>
              </a:rPr>
              <a:t>17.3.0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102 267 - Connection Oriented Service API for the Java </a:t>
            </a:r>
            <a:r>
              <a:rPr lang="en-US" altLang="en-US" sz="1200" dirty="0" err="1"/>
              <a:t>CardTM</a:t>
            </a:r>
            <a:r>
              <a:rPr lang="en-US" altLang="en-US" sz="1200" dirty="0"/>
              <a:t> platform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102 588 - Application invocation Application Programming Interface (API) by a UICC webserver for Java Card™ platform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102 412 - Smart Card Platform Requirements Stage 1 (</a:t>
            </a:r>
            <a:r>
              <a:rPr lang="en-US" altLang="en-US" sz="1200" dirty="0">
                <a:solidFill>
                  <a:srgbClr val="FF0000"/>
                </a:solidFill>
              </a:rPr>
              <a:t>17.1.0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102 671 - Machine to Machine UICC; Physical and logical characteristics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r>
              <a:rPr lang="en-US" altLang="en-US" sz="1200" dirty="0"/>
              <a:t>TS 102 705 - UICC Application Programming Interface for Java Card™ for Contactless Applications (</a:t>
            </a:r>
            <a:r>
              <a:rPr lang="en-US" altLang="en-US" sz="1200" dirty="0">
                <a:solidFill>
                  <a:srgbClr val="FF0000"/>
                </a:solidFill>
              </a:rPr>
              <a:t>17.0.0</a:t>
            </a:r>
            <a:r>
              <a:rPr lang="en-US" altLang="en-US" sz="1200" dirty="0"/>
              <a:t>)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ETSI reference for 3GPP </a:t>
            </a:r>
            <a:r>
              <a:rPr lang="en-GB" altLang="en-US" dirty="0" err="1"/>
              <a:t>specificaitons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From </a:t>
            </a:r>
            <a:r>
              <a:rPr lang="fr-FR" altLang="en-US" sz="2000" dirty="0"/>
              <a:t>all 3GPP </a:t>
            </a:r>
            <a:r>
              <a:rPr lang="fr-FR" altLang="en-US" sz="2000" dirty="0" err="1"/>
              <a:t>specifications</a:t>
            </a:r>
            <a:r>
              <a:rPr lang="fr-FR" altLang="en-US" sz="2000" dirty="0"/>
              <a:t>, </a:t>
            </a:r>
            <a:r>
              <a:rPr lang="fr-FR" altLang="en-US" sz="2000" dirty="0" err="1"/>
              <a:t>only</a:t>
            </a:r>
            <a:r>
              <a:rPr lang="fr-FR" altLang="en-US" sz="2000" dirty="0"/>
              <a:t> a </a:t>
            </a:r>
            <a:r>
              <a:rPr lang="fr-FR" altLang="en-US" sz="2000" dirty="0" err="1"/>
              <a:t>sub</a:t>
            </a:r>
            <a:r>
              <a:rPr lang="fr-FR" altLang="en-US" sz="2000" dirty="0"/>
              <a:t>-set of ETSI </a:t>
            </a:r>
            <a:r>
              <a:rPr lang="fr-FR" altLang="en-US" sz="2000" dirty="0" err="1"/>
              <a:t>specifications</a:t>
            </a:r>
            <a:r>
              <a:rPr lang="fr-FR" altLang="en-US" sz="2000" dirty="0"/>
              <a:t> are </a:t>
            </a:r>
            <a:r>
              <a:rPr lang="fr-FR" altLang="en-US" sz="2000" dirty="0" err="1"/>
              <a:t>referenced</a:t>
            </a:r>
            <a:r>
              <a:rPr lang="fr-FR" altLang="en-US" sz="2000" dirty="0"/>
              <a:t>, </a:t>
            </a:r>
            <a:r>
              <a:rPr lang="fr-FR" altLang="en-US" sz="2000" dirty="0" err="1"/>
              <a:t>see</a:t>
            </a:r>
            <a:r>
              <a:rPr lang="fr-FR" altLang="en-US" sz="2000" dirty="0"/>
              <a:t> </a:t>
            </a:r>
            <a:r>
              <a:rPr lang="fr-FR" altLang="en-US" sz="2000" dirty="0" err="1"/>
              <a:t>attached</a:t>
            </a:r>
            <a:r>
              <a:rPr lang="fr-FR" altLang="en-US" sz="2000" dirty="0"/>
              <a:t> Excel for </a:t>
            </a:r>
            <a:r>
              <a:rPr lang="fr-FR" altLang="en-US" sz="2000" dirty="0" err="1"/>
              <a:t>details</a:t>
            </a:r>
            <a:endParaRPr lang="fr-FR" altLang="en-US" sz="2000" dirty="0"/>
          </a:p>
          <a:p>
            <a:r>
              <a:rPr lang="fr-FR" sz="2000" b="0" i="0" dirty="0" err="1">
                <a:solidFill>
                  <a:srgbClr val="000000"/>
                </a:solidFill>
                <a:effectLst/>
              </a:rPr>
              <a:t>From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Excel, </a:t>
            </a:r>
            <a:r>
              <a:rPr lang="fr-FR" sz="2000" b="0" i="0" dirty="0" err="1">
                <a:solidFill>
                  <a:srgbClr val="000000"/>
                </a:solidFill>
                <a:effectLst/>
              </a:rPr>
              <a:t>below</a:t>
            </a:r>
            <a:r>
              <a:rPr lang="fr-FR" sz="2000" b="0" i="0" dirty="0">
                <a:solidFill>
                  <a:srgbClr val="000000"/>
                </a:solidFill>
                <a:effectLst/>
              </a:rPr>
              <a:t> ETSI </a:t>
            </a:r>
            <a:r>
              <a:rPr lang="fr-FR" sz="2000" dirty="0" err="1">
                <a:solidFill>
                  <a:srgbClr val="000000"/>
                </a:solidFill>
              </a:rPr>
              <a:t>specification</a:t>
            </a:r>
            <a:r>
              <a:rPr lang="fr-FR" sz="2000" dirty="0">
                <a:solidFill>
                  <a:srgbClr val="000000"/>
                </a:solidFill>
              </a:rPr>
              <a:t> are </a:t>
            </a:r>
            <a:r>
              <a:rPr lang="fr-FR" sz="2000" dirty="0" err="1">
                <a:solidFill>
                  <a:srgbClr val="000000"/>
                </a:solidFill>
              </a:rPr>
              <a:t>referenced</a:t>
            </a:r>
            <a:r>
              <a:rPr lang="fr-FR" sz="2000" dirty="0">
                <a:solidFill>
                  <a:srgbClr val="000000"/>
                </a:solidFill>
              </a:rPr>
              <a:t> and </a:t>
            </a:r>
            <a:r>
              <a:rPr lang="fr-FR" sz="2000" dirty="0" err="1">
                <a:solidFill>
                  <a:srgbClr val="000000"/>
                </a:solidFill>
              </a:rPr>
              <a:t>references</a:t>
            </a:r>
            <a:r>
              <a:rPr lang="fr-FR" sz="2000" dirty="0">
                <a:solidFill>
                  <a:srgbClr val="000000"/>
                </a:solidFill>
              </a:rPr>
              <a:t> are not </a:t>
            </a:r>
            <a:r>
              <a:rPr lang="fr-FR" sz="2000" dirty="0" err="1">
                <a:solidFill>
                  <a:srgbClr val="000000"/>
                </a:solidFill>
              </a:rPr>
              <a:t>aligned</a:t>
            </a:r>
            <a:r>
              <a:rPr lang="fr-FR" sz="2000" dirty="0">
                <a:solidFill>
                  <a:srgbClr val="000000"/>
                </a:solidFill>
              </a:rPr>
              <a:t> to last Release 17 version</a:t>
            </a:r>
            <a:endParaRPr lang="fr-FR" sz="1600" b="0" i="0" dirty="0">
              <a:solidFill>
                <a:srgbClr val="000000"/>
              </a:solidFill>
              <a:effectLst/>
            </a:endParaRPr>
          </a:p>
          <a:p>
            <a:pPr lvl="1"/>
            <a:r>
              <a:rPr lang="en-US" altLang="en-US" sz="1400" dirty="0"/>
              <a:t>TS 102 221 - UICC-Terminal interface; Physical and logical characteristics (</a:t>
            </a:r>
            <a:r>
              <a:rPr lang="en-US" altLang="en-US" sz="1400" dirty="0">
                <a:solidFill>
                  <a:srgbClr val="FF0000"/>
                </a:solidFill>
              </a:rPr>
              <a:t>17.3.0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102 222 - Administrative commands for telecommunications applications (</a:t>
            </a:r>
            <a:r>
              <a:rPr lang="en-US" altLang="en-US" sz="1400" dirty="0">
                <a:solidFill>
                  <a:srgbClr val="FF0000"/>
                </a:solidFill>
              </a:rPr>
              <a:t>17.1.0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102 223 - Card Application Toolkit (CAT) (</a:t>
            </a:r>
            <a:r>
              <a:rPr lang="en-US" altLang="en-US" sz="1400" dirty="0">
                <a:solidFill>
                  <a:srgbClr val="FF0000"/>
                </a:solidFill>
              </a:rPr>
              <a:t>17.1.0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102 225 - Secured packet structure for UICC based application (</a:t>
            </a:r>
            <a:r>
              <a:rPr lang="en-US" altLang="en-US" sz="1400" dirty="0">
                <a:solidFill>
                  <a:srgbClr val="FF0000"/>
                </a:solidFill>
              </a:rPr>
              <a:t>17.0.0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102 226 - Remote APDU structure for UICC based applications (</a:t>
            </a:r>
            <a:r>
              <a:rPr lang="en-US" altLang="en-US" sz="1400" dirty="0">
                <a:solidFill>
                  <a:srgbClr val="FF0000"/>
                </a:solidFill>
              </a:rPr>
              <a:t>17.0.0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102 241 - UICC Application Programming Interface (UICC API) for Java </a:t>
            </a:r>
            <a:r>
              <a:rPr lang="en-US" altLang="en-US" sz="1400" dirty="0" err="1"/>
              <a:t>CardTM</a:t>
            </a:r>
            <a:r>
              <a:rPr lang="en-US" altLang="en-US" sz="1400" dirty="0"/>
              <a:t> (</a:t>
            </a:r>
            <a:r>
              <a:rPr lang="en-US" altLang="en-US" sz="1400" dirty="0">
                <a:solidFill>
                  <a:srgbClr val="FF0000"/>
                </a:solidFill>
              </a:rPr>
              <a:t>17.3.0</a:t>
            </a:r>
            <a:r>
              <a:rPr lang="en-US" altLang="en-US" sz="1400" dirty="0"/>
              <a:t>)</a:t>
            </a:r>
          </a:p>
          <a:p>
            <a:pPr lvl="1"/>
            <a:r>
              <a:rPr lang="en-US" altLang="en-US" sz="1400" dirty="0"/>
              <a:t>TS 102 671 - Machine to Machine UICC; Physical and logical characteristics (</a:t>
            </a:r>
            <a:r>
              <a:rPr lang="en-US" altLang="en-US" sz="1400" dirty="0">
                <a:solidFill>
                  <a:srgbClr val="FF0000"/>
                </a:solidFill>
              </a:rPr>
              <a:t>17.0.0</a:t>
            </a:r>
            <a:r>
              <a:rPr lang="en-US" altLang="en-US" sz="1400" dirty="0"/>
              <a:t>)</a:t>
            </a:r>
          </a:p>
          <a:p>
            <a:r>
              <a:rPr lang="fr-FR" sz="2200" b="0" i="0" dirty="0">
                <a:solidFill>
                  <a:srgbClr val="000000"/>
                </a:solidFill>
                <a:effectLst/>
              </a:rPr>
              <a:t>The </a:t>
            </a:r>
            <a:r>
              <a:rPr lang="fr-FR" sz="2200" b="0" i="0" dirty="0" err="1">
                <a:solidFill>
                  <a:srgbClr val="000000"/>
                </a:solidFill>
                <a:effectLst/>
              </a:rPr>
              <a:t>below</a:t>
            </a:r>
            <a:r>
              <a:rPr lang="fr-FR" sz="2200" b="0" i="0" dirty="0">
                <a:solidFill>
                  <a:srgbClr val="000000"/>
                </a:solidFill>
                <a:effectLst/>
              </a:rPr>
              <a:t> ETSI </a:t>
            </a:r>
            <a:r>
              <a:rPr lang="fr-FR" sz="2200" dirty="0" err="1">
                <a:solidFill>
                  <a:srgbClr val="000000"/>
                </a:solidFill>
              </a:rPr>
              <a:t>specifications</a:t>
            </a:r>
            <a:r>
              <a:rPr lang="fr-FR" sz="2200" dirty="0">
                <a:solidFill>
                  <a:srgbClr val="000000"/>
                </a:solidFill>
              </a:rPr>
              <a:t> are </a:t>
            </a:r>
            <a:r>
              <a:rPr lang="fr-FR" sz="2200" dirty="0" err="1">
                <a:solidFill>
                  <a:srgbClr val="000000"/>
                </a:solidFill>
              </a:rPr>
              <a:t>referenced</a:t>
            </a:r>
            <a:r>
              <a:rPr lang="fr-FR" sz="2200" dirty="0">
                <a:solidFill>
                  <a:srgbClr val="000000"/>
                </a:solidFill>
              </a:rPr>
              <a:t> but no Release 17 version </a:t>
            </a:r>
            <a:r>
              <a:rPr lang="fr-FR" sz="2200" dirty="0" err="1">
                <a:solidFill>
                  <a:srgbClr val="000000"/>
                </a:solidFill>
              </a:rPr>
              <a:t>exist</a:t>
            </a:r>
            <a:endParaRPr lang="fr-FR" sz="2200" dirty="0">
              <a:solidFill>
                <a:srgbClr val="000000"/>
              </a:solidFill>
            </a:endParaRPr>
          </a:p>
          <a:p>
            <a:pPr lvl="1"/>
            <a:r>
              <a:rPr lang="en-US" altLang="en-US" sz="1400" dirty="0"/>
              <a:t>TS 102 224 - Security mechanisms for UICC based Applications - Functional requirements (</a:t>
            </a:r>
            <a:r>
              <a:rPr lang="en-US" altLang="en-US" sz="1400" dirty="0">
                <a:solidFill>
                  <a:srgbClr val="FF0000"/>
                </a:solidFill>
              </a:rPr>
              <a:t>15.0.0</a:t>
            </a:r>
            <a:r>
              <a:rPr lang="en-US" altLang="en-US" sz="1400" dirty="0"/>
              <a:t>)</a:t>
            </a:r>
          </a:p>
          <a:p>
            <a:endParaRPr lang="fr-FR" sz="1800" b="0" i="0" dirty="0">
              <a:solidFill>
                <a:srgbClr val="000000"/>
              </a:solidFill>
              <a:effectLst/>
            </a:endParaRP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404574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3GPP specifications to align to Release 17</a:t>
            </a:r>
            <a:endParaRPr lang="en-GB" altLang="en-US" sz="18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400" dirty="0"/>
              <a:t>TS 31.101</a:t>
            </a:r>
          </a:p>
          <a:p>
            <a:pPr lvl="1"/>
            <a:r>
              <a:rPr lang="en-US" altLang="en-US" sz="1200" dirty="0"/>
              <a:t>TS 102 221</a:t>
            </a:r>
          </a:p>
          <a:p>
            <a:pPr lvl="1"/>
            <a:r>
              <a:rPr lang="en-US" altLang="en-US" sz="1200" dirty="0"/>
              <a:t>TS 102 671</a:t>
            </a:r>
          </a:p>
          <a:p>
            <a:r>
              <a:rPr lang="en-US" altLang="en-US" sz="1400" dirty="0"/>
              <a:t>TS 31.102</a:t>
            </a:r>
          </a:p>
          <a:p>
            <a:pPr lvl="1"/>
            <a:r>
              <a:rPr lang="en-US" altLang="en-US" sz="1200" dirty="0"/>
              <a:t>TS 102 222</a:t>
            </a:r>
          </a:p>
          <a:p>
            <a:r>
              <a:rPr lang="en-US" altLang="en-US" sz="1400" dirty="0"/>
              <a:t>TS 31.111</a:t>
            </a:r>
          </a:p>
          <a:p>
            <a:pPr lvl="1"/>
            <a:r>
              <a:rPr lang="en-US" altLang="en-US" sz="1200" dirty="0"/>
              <a:t>TS 102 223</a:t>
            </a:r>
          </a:p>
          <a:p>
            <a:r>
              <a:rPr lang="en-US" altLang="en-US" sz="1400" dirty="0"/>
              <a:t>TS 31.115</a:t>
            </a:r>
          </a:p>
          <a:p>
            <a:pPr lvl="1"/>
            <a:r>
              <a:rPr lang="en-US" altLang="en-US" sz="1200" dirty="0"/>
              <a:t>TS 102 224 to Release 15</a:t>
            </a:r>
          </a:p>
          <a:p>
            <a:pPr lvl="1"/>
            <a:r>
              <a:rPr lang="en-US" altLang="en-US" sz="1200" dirty="0"/>
              <a:t>TS 102 225</a:t>
            </a:r>
          </a:p>
          <a:p>
            <a:r>
              <a:rPr lang="en-US" altLang="en-US" sz="1400" dirty="0"/>
              <a:t>TS 31.116</a:t>
            </a:r>
          </a:p>
          <a:p>
            <a:pPr lvl="1"/>
            <a:r>
              <a:rPr lang="en-US" altLang="en-US" sz="1200" dirty="0"/>
              <a:t>TS 102 226</a:t>
            </a:r>
          </a:p>
          <a:p>
            <a:r>
              <a:rPr lang="en-US" altLang="en-US" sz="1400" dirty="0"/>
              <a:t>TS 31.122</a:t>
            </a:r>
          </a:p>
          <a:p>
            <a:pPr lvl="1"/>
            <a:r>
              <a:rPr lang="en-US" altLang="en-US" sz="1200" dirty="0"/>
              <a:t>TS 102 221</a:t>
            </a:r>
          </a:p>
          <a:p>
            <a:r>
              <a:rPr lang="en-US" altLang="en-US" sz="1400" dirty="0"/>
              <a:t>TS 31.130</a:t>
            </a:r>
          </a:p>
          <a:p>
            <a:pPr lvl="1"/>
            <a:r>
              <a:rPr lang="en-US" altLang="en-US" sz="1200" dirty="0"/>
              <a:t>TS 102 241</a:t>
            </a:r>
          </a:p>
          <a:p>
            <a:r>
              <a:rPr lang="en-US" altLang="en-US" sz="1400" dirty="0"/>
              <a:t>TS 31.133</a:t>
            </a:r>
          </a:p>
          <a:p>
            <a:pPr lvl="1"/>
            <a:r>
              <a:rPr lang="en-US" altLang="en-US" sz="1200" dirty="0"/>
              <a:t>TS 102 241</a:t>
            </a:r>
          </a:p>
          <a:p>
            <a:pPr lvl="1"/>
            <a:endParaRPr lang="en-US" altLang="en-US" sz="12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82B8F4B-7CFD-466C-A91B-962A5B1487DE}"/>
              </a:ext>
            </a:extLst>
          </p:cNvPr>
          <p:cNvSpPr txBox="1">
            <a:spLocks/>
          </p:cNvSpPr>
          <p:nvPr/>
        </p:nvSpPr>
        <p:spPr bwMode="auto">
          <a:xfrm>
            <a:off x="4464050" y="1454150"/>
            <a:ext cx="428666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1400" kern="0" dirty="0"/>
              <a:t>TR 31.970</a:t>
            </a:r>
          </a:p>
          <a:p>
            <a:pPr lvl="1"/>
            <a:r>
              <a:rPr lang="en-US" altLang="en-US" sz="1200" kern="0" dirty="0"/>
              <a:t>TS 102 221</a:t>
            </a:r>
          </a:p>
          <a:p>
            <a:pPr lvl="1"/>
            <a:r>
              <a:rPr lang="en-US" altLang="en-US" sz="1200" kern="0" dirty="0"/>
              <a:t>TS 102 223</a:t>
            </a:r>
          </a:p>
          <a:p>
            <a:r>
              <a:rPr lang="en-US" altLang="en-US" sz="1400" kern="0" dirty="0"/>
              <a:t>TS 34.131</a:t>
            </a:r>
          </a:p>
          <a:p>
            <a:pPr lvl="1"/>
            <a:r>
              <a:rPr lang="en-US" altLang="en-US" sz="1200" kern="0" dirty="0"/>
              <a:t>TS 102 221</a:t>
            </a:r>
          </a:p>
          <a:p>
            <a:endParaRPr lang="en-US" altLang="en-US" sz="1400" kern="0" dirty="0"/>
          </a:p>
          <a:p>
            <a:pPr lvl="1"/>
            <a:endParaRPr lang="en-US" altLang="en-US" sz="1200" kern="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Evolution per ETSI specification</a:t>
            </a:r>
            <a:endParaRPr lang="en-GB" altLang="en-US" sz="18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For details, see attached</a:t>
            </a:r>
          </a:p>
          <a:p>
            <a:pPr lvl="1"/>
            <a:r>
              <a:rPr lang="en-US" altLang="en-US" dirty="0"/>
              <a:t>Excel</a:t>
            </a:r>
          </a:p>
          <a:p>
            <a:pPr lvl="1"/>
            <a:r>
              <a:rPr lang="en-US" altLang="en-US" dirty="0"/>
              <a:t>Word specification comparisons</a:t>
            </a:r>
          </a:p>
        </p:txBody>
      </p:sp>
    </p:spTree>
    <p:extLst>
      <p:ext uri="{BB962C8B-B14F-4D97-AF65-F5344CB8AC3E}">
        <p14:creationId xmlns:p14="http://schemas.microsoft.com/office/powerpoint/2010/main" val="269130270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LSE support</a:t>
            </a:r>
          </a:p>
          <a:p>
            <a:r>
              <a:rPr lang="fr-FR" dirty="0"/>
              <a:t>LSI support</a:t>
            </a:r>
          </a:p>
          <a:p>
            <a:r>
              <a:rPr lang="fr-FR" dirty="0"/>
              <a:t>Class D</a:t>
            </a:r>
          </a:p>
          <a:p>
            <a:r>
              <a:rPr lang="fr-FR" dirty="0" err="1"/>
              <a:t>Conflict</a:t>
            </a:r>
            <a:r>
              <a:rPr lang="fr-FR" dirty="0"/>
              <a:t> on </a:t>
            </a:r>
            <a:r>
              <a:rPr lang="fr-FR" dirty="0" err="1"/>
              <a:t>commands</a:t>
            </a:r>
            <a:r>
              <a:rPr lang="fr-FR" dirty="0"/>
              <a:t> GET IDENTITY / EXCHANGE CAPABILTIES </a:t>
            </a:r>
            <a:r>
              <a:rPr lang="fr-FR" dirty="0" err="1"/>
              <a:t>with</a:t>
            </a:r>
            <a:r>
              <a:rPr lang="fr-FR" dirty="0"/>
              <a:t> GP Secure Message </a:t>
            </a:r>
            <a:r>
              <a:rPr lang="fr-FR" dirty="0" err="1"/>
              <a:t>commands</a:t>
            </a:r>
            <a:r>
              <a:rPr lang="fr-FR" dirty="0"/>
              <a:t> END R-MAC SESSION / BEGIN R-MAC SESSION</a:t>
            </a:r>
          </a:p>
          <a:p>
            <a:r>
              <a:rPr lang="fr-FR" dirty="0"/>
              <a:t>New command: MANAGE LSI</a:t>
            </a:r>
          </a:p>
          <a:p>
            <a:r>
              <a:rPr lang="fr-FR" dirty="0"/>
              <a:t>SUSPEND / RESUME not </a:t>
            </a:r>
            <a:r>
              <a:rPr lang="fr-FR" dirty="0" err="1"/>
              <a:t>supported</a:t>
            </a:r>
            <a:r>
              <a:rPr lang="fr-FR" dirty="0"/>
              <a:t> on UICC </a:t>
            </a:r>
            <a:r>
              <a:rPr lang="fr-FR" dirty="0" err="1"/>
              <a:t>supporting</a:t>
            </a:r>
            <a:r>
              <a:rPr lang="fr-FR" dirty="0"/>
              <a:t> LSE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92189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LSE support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28183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102 223 –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LSE support</a:t>
            </a:r>
          </a:p>
          <a:p>
            <a:r>
              <a:rPr lang="fr-FR" dirty="0"/>
              <a:t>New command: LSI COMMAND ("Proactive Session </a:t>
            </a:r>
            <a:r>
              <a:rPr lang="fr-FR" dirty="0" err="1"/>
              <a:t>Request</a:t>
            </a:r>
            <a:r>
              <a:rPr lang="fr-FR" dirty="0"/>
              <a:t>" / "UICC Platform Reset")</a:t>
            </a:r>
          </a:p>
          <a:p>
            <a:r>
              <a:rPr lang="fr-FR" dirty="0"/>
              <a:t>New bit in TERMINAL PROFILE for LSI COMMAND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624573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808C-DA1C-4642-AF83-EDE30818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ETSI 102 224</a:t>
            </a:r>
            <a:br>
              <a:rPr lang="fr-FR" dirty="0"/>
            </a:br>
            <a:r>
              <a:rPr lang="fr-FR" sz="2400" dirty="0"/>
              <a:t>Release 15 </a:t>
            </a:r>
            <a:r>
              <a:rPr lang="fr-FR" sz="2400" dirty="0" err="1"/>
              <a:t>only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7B535-170B-4D32-924C-236D768D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Clarification </a:t>
            </a:r>
            <a:r>
              <a:rPr lang="fr-FR" dirty="0" err="1"/>
              <a:t>added</a:t>
            </a:r>
            <a:endParaRPr lang="fr-FR" dirty="0"/>
          </a:p>
          <a:p>
            <a:pPr lvl="1"/>
            <a:r>
              <a:rPr lang="en-US" dirty="0"/>
              <a:t>The level of security requested for the Response Packet (</a:t>
            </a:r>
            <a:r>
              <a:rPr lang="en-US" dirty="0" err="1"/>
              <a:t>PoR</a:t>
            </a:r>
            <a:r>
              <a:rPr lang="en-US" dirty="0"/>
              <a:t>) shall not be higher than the level of security of the incoming message (Command Packet).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004741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794</Words>
  <Application>Microsoft Office PowerPoint</Application>
  <PresentationFormat>On-screen Show (4:3)</PresentationFormat>
  <Paragraphs>105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Discussion paper of ETSI Release 17 alignment   </vt:lpstr>
      <vt:lpstr>ETSI Release 17 specifications</vt:lpstr>
      <vt:lpstr>ETSI reference for 3GPP specificaitons</vt:lpstr>
      <vt:lpstr>3GPP specifications to align to Release 17</vt:lpstr>
      <vt:lpstr>Evolution per ETSI specification</vt:lpstr>
      <vt:lpstr>ETSI 102 221</vt:lpstr>
      <vt:lpstr>ETSI 102 222</vt:lpstr>
      <vt:lpstr>ETSI 102 223 – Toolkit</vt:lpstr>
      <vt:lpstr>ETSI 102 224 Release 15 only</vt:lpstr>
      <vt:lpstr>ETSI 102 225</vt:lpstr>
      <vt:lpstr>ETSI 102 226</vt:lpstr>
      <vt:lpstr>ETSI 102 241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COLLET Herve</cp:lastModifiedBy>
  <cp:revision>695</cp:revision>
  <dcterms:created xsi:type="dcterms:W3CDTF">2008-08-30T09:32:10Z</dcterms:created>
  <dcterms:modified xsi:type="dcterms:W3CDTF">2023-05-18T16:56:11Z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f20372f-9ab3-4551-9149-9f9b12e2c27e_Enabled">
    <vt:lpwstr>true</vt:lpwstr>
  </property>
  <property fmtid="{D5CDD505-2E9C-101B-9397-08002B2CF9AE}" pid="3" name="MSIP_Label_cf20372f-9ab3-4551-9149-9f9b12e2c27e_SetDate">
    <vt:lpwstr>2023-04-24T11:37:06Z</vt:lpwstr>
  </property>
  <property fmtid="{D5CDD505-2E9C-101B-9397-08002B2CF9AE}" pid="4" name="MSIP_Label_cf20372f-9ab3-4551-9149-9f9b12e2c27e_Method">
    <vt:lpwstr>Privileged</vt:lpwstr>
  </property>
  <property fmtid="{D5CDD505-2E9C-101B-9397-08002B2CF9AE}" pid="5" name="MSIP_Label_cf20372f-9ab3-4551-9149-9f9b12e2c27e_Name">
    <vt:lpwstr>DIS OPEN</vt:lpwstr>
  </property>
  <property fmtid="{D5CDD505-2E9C-101B-9397-08002B2CF9AE}" pid="6" name="MSIP_Label_cf20372f-9ab3-4551-9149-9f9b12e2c27e_SiteId">
    <vt:lpwstr>6e603289-5e46-4e26-ac7c-03a85420a9a5</vt:lpwstr>
  </property>
  <property fmtid="{D5CDD505-2E9C-101B-9397-08002B2CF9AE}" pid="7" name="MSIP_Label_cf20372f-9ab3-4551-9149-9f9b12e2c27e_ActionId">
    <vt:lpwstr>453dd106-53fa-4c08-b37d-9f1252cefb85</vt:lpwstr>
  </property>
  <property fmtid="{D5CDD505-2E9C-101B-9397-08002B2CF9AE}" pid="8" name="MSIP_Label_cf20372f-9ab3-4551-9149-9f9b12e2c27e_ContentBits">
    <vt:lpwstr>0</vt:lpwstr>
  </property>
</Properties>
</file>