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13"/>
  </p:notesMasterIdLst>
  <p:handoutMasterIdLst>
    <p:handoutMasterId r:id="rId14"/>
  </p:handoutMasterIdLst>
  <p:sldIdLst>
    <p:sldId id="341" r:id="rId5"/>
    <p:sldId id="381" r:id="rId6"/>
    <p:sldId id="363" r:id="rId7"/>
    <p:sldId id="377" r:id="rId8"/>
    <p:sldId id="368" r:id="rId9"/>
    <p:sldId id="369" r:id="rId10"/>
    <p:sldId id="365" r:id="rId11"/>
    <p:sldId id="379" r:id="rId12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FF00"/>
    <a:srgbClr val="00FF99"/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627" autoAdjust="0"/>
    <p:restoredTop sz="99112" autoAdjust="0"/>
  </p:normalViewPr>
  <p:slideViewPr>
    <p:cSldViewPr snapToGrid="0">
      <p:cViewPr varScale="1">
        <p:scale>
          <a:sx n="112" d="100"/>
          <a:sy n="112" d="100"/>
        </p:scale>
        <p:origin x="402" y="11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presProps" Target="pres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6699782B-1646-48C5-B03C-2D29BD990979}" type="slidenum">
              <a:rPr lang="en-GB" altLang="en-US"/>
              <a:pPr>
                <a:defRPr/>
              </a:pPr>
              <a:t>‹Nr.›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1263339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D5440688-9C35-4353-934E-C9AE90237507}" type="slidenum">
              <a:rPr lang="en-GB" altLang="en-US"/>
              <a:pPr>
                <a:defRPr/>
              </a:pPr>
              <a:t>‹Nr.›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2299438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Espace réservé des commentaires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fr-FR"/>
          </a:p>
        </p:txBody>
      </p:sp>
      <p:sp>
        <p:nvSpPr>
          <p:cNvPr id="10244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fld id="{59AD6116-330D-4FB6-BEC0-412107958987}" type="slidenum">
              <a:rPr lang="en-GB" altLang="en-US">
                <a:latin typeface="Times New Roman" pitchFamily="18" charset="0"/>
              </a:rPr>
              <a:pPr/>
              <a:t>3</a:t>
            </a:fld>
            <a:endParaRPr lang="en-GB" altLang="en-US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133350" y="36513"/>
            <a:ext cx="5810250" cy="46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&lt;</a:t>
            </a:r>
            <a:r>
              <a:rPr lang="sv-SE" altLang="en-US" sz="1200" b="1" i="1" dirty="0">
                <a:latin typeface="Arial "/>
              </a:rPr>
              <a:t>meeting</a:t>
            </a:r>
            <a:r>
              <a:rPr lang="sv-SE" altLang="en-US" sz="1200" b="1" dirty="0">
                <a:latin typeface="Arial "/>
              </a:rPr>
              <a:t>&gt;</a:t>
            </a:r>
          </a:p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&lt;</a:t>
            </a:r>
            <a:r>
              <a:rPr lang="sv-SE" altLang="en-US" sz="1200" b="1" i="1" dirty="0">
                <a:latin typeface="Arial "/>
              </a:rPr>
              <a:t>location</a:t>
            </a:r>
            <a:r>
              <a:rPr lang="sv-SE" altLang="en-US" sz="1200" b="1" dirty="0">
                <a:latin typeface="Arial "/>
              </a:rPr>
              <a:t>&gt; – &lt;</a:t>
            </a:r>
            <a:r>
              <a:rPr lang="sv-SE" altLang="en-US" sz="1200" b="1" i="1" dirty="0">
                <a:latin typeface="Arial "/>
              </a:rPr>
              <a:t>month</a:t>
            </a:r>
            <a:r>
              <a:rPr lang="sv-SE" altLang="en-US" sz="1200" b="1" dirty="0">
                <a:latin typeface="Arial "/>
              </a:rPr>
              <a:t>&gt; 2019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6448397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234779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09227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2019</a:t>
            </a: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defRPr/>
            </a:pPr>
            <a:fld id="{4F90773A-FBA2-44A3-9C23-E06B115DB1E3}" type="slidenum">
              <a:rPr lang="en-GB" altLang="en-US" sz="1400" smtClean="0">
                <a:latin typeface="Calibri" pitchFamily="34" charset="0"/>
              </a:rPr>
              <a:pPr>
                <a:defRPr/>
              </a:pPr>
              <a:t>‹Nr.›</a:t>
            </a:fld>
            <a:endParaRPr lang="en-GB" altLang="en-US" sz="1400">
              <a:latin typeface="Calibri" pitchFamily="34" charset="0"/>
            </a:endParaRPr>
          </a:p>
        </p:txBody>
      </p:sp>
      <p:sp>
        <p:nvSpPr>
          <p:cNvPr id="11" name="Text Box 14"/>
          <p:cNvSpPr txBox="1">
            <a:spLocks noChangeArrowheads="1"/>
          </p:cNvSpPr>
          <p:nvPr userDrawn="1"/>
        </p:nvSpPr>
        <p:spPr bwMode="auto">
          <a:xfrm>
            <a:off x="133350" y="36513"/>
            <a:ext cx="42862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 </a:t>
            </a:r>
            <a:r>
              <a:rPr lang="sv-SE" altLang="en-US" sz="1200" b="1" dirty="0" smtClean="0">
                <a:latin typeface="Arial "/>
              </a:rPr>
              <a:t>CT WG6 </a:t>
            </a:r>
            <a:r>
              <a:rPr lang="sv-SE" altLang="en-US" sz="1200" b="1" dirty="0">
                <a:latin typeface="Arial "/>
              </a:rPr>
              <a:t>Meeting </a:t>
            </a:r>
            <a:r>
              <a:rPr lang="sv-SE" altLang="en-US" sz="1200" b="1" dirty="0" smtClean="0">
                <a:latin typeface="Arial "/>
              </a:rPr>
              <a:t>#109-e</a:t>
            </a:r>
            <a:endParaRPr lang="sv-SE" altLang="en-US" sz="1200" b="1" dirty="0">
              <a:latin typeface="Arial "/>
            </a:endParaRPr>
          </a:p>
          <a:p>
            <a:pPr eaLnBrk="1" hangingPunct="1">
              <a:defRPr/>
            </a:pPr>
            <a:r>
              <a:rPr lang="en-US" altLang="en-US" sz="1200" b="1" dirty="0">
                <a:latin typeface="Arial "/>
              </a:rPr>
              <a:t>e-meeting, </a:t>
            </a:r>
            <a:r>
              <a:rPr lang="en-US" altLang="en-US" sz="1200" b="1" dirty="0" smtClean="0">
                <a:latin typeface="Arial "/>
              </a:rPr>
              <a:t>16</a:t>
            </a:r>
            <a:r>
              <a:rPr lang="en-US" altLang="en-US" sz="1200" b="1" baseline="0" dirty="0" smtClean="0">
                <a:latin typeface="Arial "/>
              </a:rPr>
              <a:t> – 19 November </a:t>
            </a:r>
            <a:r>
              <a:rPr lang="en-US" altLang="en-US" sz="1200" b="1" dirty="0">
                <a:latin typeface="Arial "/>
              </a:rPr>
              <a:t>2021</a:t>
            </a:r>
            <a:endParaRPr lang="sv-SE" altLang="en-US" sz="1200" b="1" dirty="0">
              <a:latin typeface="Arial "/>
            </a:endParaRPr>
          </a:p>
        </p:txBody>
      </p:sp>
      <p:sp>
        <p:nvSpPr>
          <p:cNvPr id="13" name="Text Box 14"/>
          <p:cNvSpPr txBox="1">
            <a:spLocks noChangeArrowheads="1"/>
          </p:cNvSpPr>
          <p:nvPr userDrawn="1"/>
        </p:nvSpPr>
        <p:spPr bwMode="auto">
          <a:xfrm>
            <a:off x="9163050" y="133350"/>
            <a:ext cx="26003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dirty="0" smtClean="0">
                <a:latin typeface="Arial "/>
              </a:rPr>
              <a:t>C6-210313</a:t>
            </a:r>
            <a:r>
              <a:rPr lang="sv-SE" altLang="en-US" sz="1200" b="1" dirty="0">
                <a:latin typeface="Arial "/>
              </a:rPr>
              <a:t>	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7" r:id="rId1"/>
    <p:sldLayoutId id="2147485165" r:id="rId2"/>
    <p:sldLayoutId id="2147485166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2147888" y="1709738"/>
            <a:ext cx="8389076" cy="2852737"/>
          </a:xfrm>
        </p:spPr>
        <p:txBody>
          <a:bodyPr/>
          <a:lstStyle/>
          <a:p>
            <a:pPr eaLnBrk="1" hangingPunct="1"/>
            <a:r>
              <a:rPr lang="en-US" altLang="en-US" dirty="0" smtClean="0"/>
              <a:t>Report from </a:t>
            </a:r>
            <a:r>
              <a:rPr lang="en-US" altLang="en-US" dirty="0"/>
              <a:t>TSG CT#93-e</a:t>
            </a:r>
            <a:endParaRPr lang="en-GB" altLang="en-US" dirty="0"/>
          </a:p>
        </p:txBody>
      </p:sp>
      <p:sp>
        <p:nvSpPr>
          <p:cNvPr id="3075" name="Text Placeholder 2"/>
          <p:cNvSpPr>
            <a:spLocks noGrp="1"/>
          </p:cNvSpPr>
          <p:nvPr>
            <p:ph type="body" idx="4294967295"/>
          </p:nvPr>
        </p:nvSpPr>
        <p:spPr>
          <a:xfrm>
            <a:off x="2147888" y="4589463"/>
            <a:ext cx="7886700" cy="1500187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 dirty="0"/>
              <a:t>Heiko Kruse</a:t>
            </a:r>
          </a:p>
          <a:p>
            <a:pPr marL="0" indent="0" eaLnBrk="1" hangingPunct="1">
              <a:buFontTx/>
              <a:buNone/>
            </a:pPr>
            <a:r>
              <a:rPr lang="en-GB" altLang="en-US" dirty="0"/>
              <a:t>CT6 chairman, IDEMIA</a:t>
            </a:r>
          </a:p>
          <a:p>
            <a:pPr marL="0" indent="0" eaLnBrk="1" hangingPunct="1">
              <a:buFontTx/>
              <a:buNone/>
            </a:pPr>
            <a:endParaRPr lang="en-GB" altLang="en-US" dirty="0"/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b="1" dirty="0"/>
              <a:t>Overview of CT6 </a:t>
            </a:r>
            <a:r>
              <a:rPr lang="en-US" sz="3200" b="1" dirty="0" smtClean="0"/>
              <a:t>contributions</a:t>
            </a:r>
            <a:br>
              <a:rPr lang="en-US" sz="3200" b="1" dirty="0" smtClean="0"/>
            </a:br>
            <a:r>
              <a:rPr lang="en-US" sz="3200" b="1" dirty="0" smtClean="0"/>
              <a:t>All CRs are approved</a:t>
            </a:r>
            <a:endParaRPr lang="en-US" sz="3200" b="1" dirty="0"/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BDAD79F2-42D8-4AC6-BDBF-D84BDEB88A50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66572" y="1800441"/>
          <a:ext cx="10767702" cy="428137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20788">
                  <a:extLst>
                    <a:ext uri="{9D8B030D-6E8A-4147-A177-3AD203B41FA5}">
                      <a16:colId xmlns:a16="http://schemas.microsoft.com/office/drawing/2014/main" val="1692243097"/>
                    </a:ext>
                  </a:extLst>
                </a:gridCol>
                <a:gridCol w="1510063">
                  <a:extLst>
                    <a:ext uri="{9D8B030D-6E8A-4147-A177-3AD203B41FA5}">
                      <a16:colId xmlns:a16="http://schemas.microsoft.com/office/drawing/2014/main" val="896173723"/>
                    </a:ext>
                  </a:extLst>
                </a:gridCol>
                <a:gridCol w="7236851">
                  <a:extLst>
                    <a:ext uri="{9D8B030D-6E8A-4147-A177-3AD203B41FA5}">
                      <a16:colId xmlns:a16="http://schemas.microsoft.com/office/drawing/2014/main" val="2841861730"/>
                    </a:ext>
                  </a:extLst>
                </a:gridCol>
              </a:tblGrid>
              <a:tr h="390018">
                <a:tc>
                  <a:txBody>
                    <a:bodyPr/>
                    <a:lstStyle/>
                    <a:p>
                      <a:pPr algn="ctr"/>
                      <a:r>
                        <a:rPr lang="en-GB" dirty="0" err="1"/>
                        <a:t>Tdoc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Doc Type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Title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6240537"/>
                  </a:ext>
                </a:extLst>
              </a:tr>
              <a:tr h="324000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600" dirty="0">
                          <a:effectLst/>
                        </a:rPr>
                        <a:t>CP-212019</a:t>
                      </a:r>
                      <a:endParaRPr lang="de-DE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600" dirty="0" err="1">
                          <a:effectLst/>
                        </a:rPr>
                        <a:t>report</a:t>
                      </a:r>
                      <a:endParaRPr lang="de-DE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600" dirty="0">
                          <a:effectLst/>
                        </a:rPr>
                        <a:t>CT6 Status Report (</a:t>
                      </a:r>
                      <a:r>
                        <a:rPr lang="de-DE" sz="1600" dirty="0" err="1">
                          <a:effectLst/>
                        </a:rPr>
                        <a:t>this</a:t>
                      </a:r>
                      <a:r>
                        <a:rPr lang="de-DE" sz="1600" dirty="0">
                          <a:effectLst/>
                        </a:rPr>
                        <a:t> </a:t>
                      </a:r>
                      <a:r>
                        <a:rPr lang="de-DE" sz="1600" dirty="0" err="1">
                          <a:effectLst/>
                        </a:rPr>
                        <a:t>document</a:t>
                      </a:r>
                      <a:r>
                        <a:rPr lang="de-DE" sz="1600" dirty="0">
                          <a:effectLst/>
                        </a:rPr>
                        <a:t>)</a:t>
                      </a:r>
                    </a:p>
                  </a:txBody>
                  <a:tcPr marL="72000" marR="72000" marT="0" marB="0" anchor="ctr"/>
                </a:tc>
                <a:extLst>
                  <a:ext uri="{0D108BD9-81ED-4DB2-BD59-A6C34878D82A}">
                    <a16:rowId xmlns:a16="http://schemas.microsoft.com/office/drawing/2014/main" val="2515864588"/>
                  </a:ext>
                </a:extLst>
              </a:tr>
              <a:tr h="324000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600" dirty="0">
                          <a:effectLst/>
                        </a:rPr>
                        <a:t>CP-212020</a:t>
                      </a:r>
                      <a:endParaRPr lang="de-DE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600" dirty="0" err="1">
                          <a:effectLst/>
                        </a:rPr>
                        <a:t>report</a:t>
                      </a:r>
                      <a:endParaRPr lang="de-DE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600" dirty="0">
                          <a:effectLst/>
                        </a:rPr>
                        <a:t>CT6 </a:t>
                      </a:r>
                      <a:r>
                        <a:rPr lang="de-DE" sz="1600" dirty="0" err="1">
                          <a:effectLst/>
                        </a:rPr>
                        <a:t>meeting</a:t>
                      </a:r>
                      <a:r>
                        <a:rPr lang="de-DE" sz="1600" dirty="0">
                          <a:effectLst/>
                        </a:rPr>
                        <a:t> </a:t>
                      </a:r>
                      <a:r>
                        <a:rPr lang="de-DE" sz="1600" dirty="0" err="1">
                          <a:effectLst/>
                        </a:rPr>
                        <a:t>report</a:t>
                      </a:r>
                      <a:r>
                        <a:rPr lang="de-DE" sz="1600" dirty="0">
                          <a:effectLst/>
                        </a:rPr>
                        <a:t> after previous plenary</a:t>
                      </a:r>
                      <a:endParaRPr lang="de-DE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72000" marR="72000" marT="0" marB="0" anchor="ctr"/>
                </a:tc>
                <a:extLst>
                  <a:ext uri="{0D108BD9-81ED-4DB2-BD59-A6C34878D82A}">
                    <a16:rowId xmlns:a16="http://schemas.microsoft.com/office/drawing/2014/main" val="3699448145"/>
                  </a:ext>
                </a:extLst>
              </a:tr>
              <a:tr h="324000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600" dirty="0">
                          <a:effectLst/>
                        </a:rPr>
                        <a:t>CP-212085</a:t>
                      </a:r>
                      <a:endParaRPr lang="de-DE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600" dirty="0">
                          <a:effectLst/>
                        </a:rPr>
                        <a:t>CR pack</a:t>
                      </a:r>
                      <a:endParaRPr lang="de-DE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6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Corrections</a:t>
                      </a:r>
                      <a:r>
                        <a:rPr lang="de-DE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on 31.121 UE </a:t>
                      </a:r>
                      <a:r>
                        <a:rPr lang="de-DE" sz="16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Conformance</a:t>
                      </a:r>
                      <a:r>
                        <a:rPr lang="de-DE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Test </a:t>
                      </a:r>
                      <a:r>
                        <a:rPr lang="de-DE" sz="16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Aspects</a:t>
                      </a:r>
                      <a:endParaRPr lang="de-DE" sz="16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0" marB="0" anchor="ctr"/>
                </a:tc>
                <a:extLst>
                  <a:ext uri="{0D108BD9-81ED-4DB2-BD59-A6C34878D82A}">
                    <a16:rowId xmlns:a16="http://schemas.microsoft.com/office/drawing/2014/main" val="1423207732"/>
                  </a:ext>
                </a:extLst>
              </a:tr>
              <a:tr h="324000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600" dirty="0">
                          <a:effectLst/>
                        </a:rPr>
                        <a:t>CP-212086</a:t>
                      </a:r>
                      <a:endParaRPr lang="de-DE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600" dirty="0">
                          <a:effectLst/>
                        </a:rPr>
                        <a:t>CR pack</a:t>
                      </a:r>
                      <a:endParaRPr lang="de-DE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31.121 Test Technical Enhancements and Improvements for Rel-16</a:t>
                      </a:r>
                      <a:endParaRPr lang="de-DE" sz="16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0" marB="0" anchor="ctr"/>
                </a:tc>
                <a:extLst>
                  <a:ext uri="{0D108BD9-81ED-4DB2-BD59-A6C34878D82A}">
                    <a16:rowId xmlns:a16="http://schemas.microsoft.com/office/drawing/2014/main" val="4079725673"/>
                  </a:ext>
                </a:extLst>
              </a:tr>
              <a:tr h="324000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600" dirty="0">
                          <a:effectLst/>
                        </a:rPr>
                        <a:t>CP-212087</a:t>
                      </a:r>
                      <a:endParaRPr lang="de-DE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600" dirty="0">
                          <a:effectLst/>
                        </a:rPr>
                        <a:t>CR pack</a:t>
                      </a:r>
                      <a:endParaRPr lang="de-DE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31.124 Test Technical Enhancements and Improvements for Rel-16</a:t>
                      </a:r>
                      <a:endParaRPr lang="de-DE" sz="16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0" marB="0" anchor="ctr"/>
                </a:tc>
                <a:extLst>
                  <a:ext uri="{0D108BD9-81ED-4DB2-BD59-A6C34878D82A}">
                    <a16:rowId xmlns:a16="http://schemas.microsoft.com/office/drawing/2014/main" val="3529730864"/>
                  </a:ext>
                </a:extLst>
              </a:tr>
              <a:tr h="324000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600" dirty="0">
                          <a:effectLst/>
                        </a:rPr>
                        <a:t>CP-212088</a:t>
                      </a:r>
                      <a:endParaRPr lang="de-DE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600" dirty="0">
                          <a:effectLst/>
                        </a:rPr>
                        <a:t>CR pack</a:t>
                      </a:r>
                      <a:endParaRPr lang="de-DE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31.102 Technical Enhancements and Improvements for Rel-16</a:t>
                      </a:r>
                      <a:endParaRPr lang="de-DE" sz="16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0" marB="0" anchor="ctr"/>
                </a:tc>
                <a:extLst>
                  <a:ext uri="{0D108BD9-81ED-4DB2-BD59-A6C34878D82A}">
                    <a16:rowId xmlns:a16="http://schemas.microsoft.com/office/drawing/2014/main" val="3674449044"/>
                  </a:ext>
                </a:extLst>
              </a:tr>
              <a:tr h="324000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600" dirty="0">
                          <a:effectLst/>
                        </a:rPr>
                        <a:t>CP-212089</a:t>
                      </a:r>
                      <a:endParaRPr lang="de-DE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600" dirty="0">
                          <a:effectLst/>
                        </a:rPr>
                        <a:t>CR pack</a:t>
                      </a:r>
                      <a:endParaRPr lang="de-DE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31.102 Technical Enhancements and Improvements for Rel-17</a:t>
                      </a:r>
                      <a:endParaRPr lang="de-DE" sz="16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0" marB="0" anchor="ctr"/>
                </a:tc>
                <a:extLst>
                  <a:ext uri="{0D108BD9-81ED-4DB2-BD59-A6C34878D82A}">
                    <a16:rowId xmlns:a16="http://schemas.microsoft.com/office/drawing/2014/main" val="3152607995"/>
                  </a:ext>
                </a:extLst>
              </a:tr>
              <a:tr h="324000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600" dirty="0">
                          <a:effectLst/>
                        </a:rPr>
                        <a:t>CP-212090</a:t>
                      </a:r>
                      <a:endParaRPr lang="de-DE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600" dirty="0">
                          <a:effectLst/>
                        </a:rPr>
                        <a:t>CR pack</a:t>
                      </a:r>
                      <a:endParaRPr lang="de-DE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31.111 Technical Enhancements and Improvements for Rel-17</a:t>
                      </a:r>
                    </a:p>
                  </a:txBody>
                  <a:tcPr marL="72000" marR="72000" marT="0" marB="0" anchor="ctr"/>
                </a:tc>
                <a:extLst>
                  <a:ext uri="{0D108BD9-81ED-4DB2-BD59-A6C34878D82A}">
                    <a16:rowId xmlns:a16="http://schemas.microsoft.com/office/drawing/2014/main" val="3436451625"/>
                  </a:ext>
                </a:extLst>
              </a:tr>
              <a:tr h="324000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600" dirty="0">
                          <a:effectLst/>
                        </a:rPr>
                        <a:t>CP-212091</a:t>
                      </a:r>
                      <a:endParaRPr lang="de-DE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600" dirty="0">
                          <a:effectLst/>
                        </a:rPr>
                        <a:t>CR pack</a:t>
                      </a:r>
                      <a:endParaRPr lang="de-DE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21.111 Technical Enhancements and Improvements for Rel-17</a:t>
                      </a:r>
                    </a:p>
                  </a:txBody>
                  <a:tcPr marL="72000" marR="72000" marT="0" marB="0" anchor="ctr"/>
                </a:tc>
                <a:extLst>
                  <a:ext uri="{0D108BD9-81ED-4DB2-BD59-A6C34878D82A}">
                    <a16:rowId xmlns:a16="http://schemas.microsoft.com/office/drawing/2014/main" val="1535714622"/>
                  </a:ext>
                </a:extLst>
              </a:tr>
              <a:tr h="324000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6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CP-212092</a:t>
                      </a: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6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CR pack</a:t>
                      </a: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31.102 CR Pack on Enhancement for the 5G Control Plane Steering of Roaming for UE in CONNECTED mode</a:t>
                      </a:r>
                      <a:endParaRPr lang="de-DE" sz="16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0" marB="0" anchor="ctr"/>
                </a:tc>
                <a:extLst>
                  <a:ext uri="{0D108BD9-81ED-4DB2-BD59-A6C34878D82A}">
                    <a16:rowId xmlns:a16="http://schemas.microsoft.com/office/drawing/2014/main" val="1489873825"/>
                  </a:ext>
                </a:extLst>
              </a:tr>
              <a:tr h="324000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6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CP-212093</a:t>
                      </a: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6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CR pack</a:t>
                      </a: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31.111 CR Pack on Enhancement for the 5G Control Plane Steering of Roaming for UE in CONNECTED mode</a:t>
                      </a:r>
                      <a:endParaRPr lang="de-DE" sz="16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0" marB="0" anchor="ctr"/>
                </a:tc>
                <a:extLst>
                  <a:ext uri="{0D108BD9-81ED-4DB2-BD59-A6C34878D82A}">
                    <a16:rowId xmlns:a16="http://schemas.microsoft.com/office/drawing/2014/main" val="306876688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4504964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TSG CT WG6 Officials</a:t>
            </a:r>
          </a:p>
        </p:txBody>
      </p:sp>
      <p:sp>
        <p:nvSpPr>
          <p:cNvPr id="4099" name="Content Placeholder 2"/>
          <p:cNvSpPr txBox="1">
            <a:spLocks/>
          </p:cNvSpPr>
          <p:nvPr/>
        </p:nvSpPr>
        <p:spPr bwMode="auto">
          <a:xfrm>
            <a:off x="2162175" y="1973263"/>
            <a:ext cx="3022600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Heiko </a:t>
            </a:r>
            <a:r>
              <a:rPr lang="fr-FR" altLang="en-US" sz="1800" dirty="0" err="1"/>
              <a:t>Kruse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WG6 Chairman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ETSI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 err="1"/>
              <a:t>Re-elected</a:t>
            </a:r>
            <a:r>
              <a:rPr lang="fr-FR" altLang="en-US" sz="1800" dirty="0"/>
              <a:t> at CT6#106-e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heiko.kruse@idemia.com</a:t>
            </a: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4100" name="Content Placeholder 2"/>
          <p:cNvSpPr txBox="1">
            <a:spLocks/>
          </p:cNvSpPr>
          <p:nvPr/>
        </p:nvSpPr>
        <p:spPr bwMode="auto">
          <a:xfrm>
            <a:off x="7458075" y="1973263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Ly </a:t>
            </a:r>
            <a:r>
              <a:rPr lang="fr-FR" altLang="en-US" sz="1800" dirty="0" err="1"/>
              <a:t>Thanh</a:t>
            </a:r>
            <a:r>
              <a:rPr lang="fr-FR" altLang="en-US" sz="1800" dirty="0"/>
              <a:t> Phan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WG6 </a:t>
            </a:r>
            <a:r>
              <a:rPr lang="fr-FR" altLang="en-US" sz="1800" dirty="0" err="1"/>
              <a:t>Vicechair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ETSI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 err="1"/>
              <a:t>Re-elected</a:t>
            </a:r>
            <a:r>
              <a:rPr lang="fr-FR" altLang="en-US" sz="1800" dirty="0"/>
              <a:t> at CT6#97</a:t>
            </a:r>
            <a:br>
              <a:rPr lang="fr-FR" altLang="en-US" sz="1800" dirty="0"/>
            </a:br>
            <a:r>
              <a:rPr lang="en-US" altLang="en-US" sz="1800" dirty="0"/>
              <a:t>ly-thanh.phan@thalesgroup.com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b="1" dirty="0">
                <a:solidFill>
                  <a:srgbClr val="FF0000"/>
                </a:solidFill>
              </a:rPr>
              <a:t>Election of vice-chair </a:t>
            </a:r>
            <a:r>
              <a:rPr lang="fr-FR" altLang="en-US" sz="1800" b="1" dirty="0" err="1">
                <a:solidFill>
                  <a:srgbClr val="FF0000"/>
                </a:solidFill>
              </a:rPr>
              <a:t>during</a:t>
            </a:r>
            <a:r>
              <a:rPr lang="fr-FR" altLang="en-US" sz="1800" b="1" dirty="0">
                <a:solidFill>
                  <a:srgbClr val="FF0000"/>
                </a:solidFill>
              </a:rPr>
              <a:t> CT6#109-e in </a:t>
            </a:r>
            <a:r>
              <a:rPr lang="fr-FR" altLang="en-US" sz="1800" b="1" dirty="0" err="1">
                <a:solidFill>
                  <a:srgbClr val="FF0000"/>
                </a:solidFill>
              </a:rPr>
              <a:t>November</a:t>
            </a:r>
            <a:r>
              <a:rPr lang="fr-FR" altLang="en-US" sz="1800" b="1" dirty="0">
                <a:solidFill>
                  <a:srgbClr val="FF0000"/>
                </a:solidFill>
              </a:rPr>
              <a:t> 2021</a:t>
            </a:r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4103" name="Content Placeholder 2"/>
          <p:cNvSpPr txBox="1">
            <a:spLocks/>
          </p:cNvSpPr>
          <p:nvPr/>
        </p:nvSpPr>
        <p:spPr bwMode="auto">
          <a:xfrm>
            <a:off x="2162175" y="4918075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/>
              <a:t>Kimmo Kymalainen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/>
              <a:t>Secretary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/>
              <a:t>MCC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/>
              <a:t>kimmo.kymalainen@3gpp.org</a:t>
            </a:r>
          </a:p>
        </p:txBody>
      </p:sp>
      <p:pic>
        <p:nvPicPr>
          <p:cNvPr id="4106" name="Picture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4918075"/>
            <a:ext cx="1323975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96823" y="1973263"/>
            <a:ext cx="1540098" cy="1540098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flipH="1">
            <a:off x="660642" y="1777291"/>
            <a:ext cx="1195509" cy="1555694"/>
          </a:xfrm>
          <a:prstGeom prst="rect">
            <a:avLst/>
          </a:prstGeom>
        </p:spPr>
      </p:pic>
    </p:spTree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TSG WG CT6 Statistics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825625"/>
            <a:ext cx="5257800" cy="4351338"/>
          </a:xfrm>
        </p:spPr>
        <p:txBody>
          <a:bodyPr/>
          <a:lstStyle/>
          <a:p>
            <a:r>
              <a:rPr lang="en-US" dirty="0"/>
              <a:t>Number of handled documents</a:t>
            </a:r>
          </a:p>
          <a:p>
            <a:pPr lvl="1"/>
            <a:r>
              <a:rPr lang="en-US" dirty="0"/>
              <a:t>69 </a:t>
            </a:r>
          </a:p>
          <a:p>
            <a:pPr marL="457200" lvl="1" indent="0">
              <a:buNone/>
            </a:pPr>
            <a:r>
              <a:rPr lang="en-US" dirty="0"/>
              <a:t>Agreed CRs </a:t>
            </a:r>
          </a:p>
          <a:p>
            <a:pPr lvl="1"/>
            <a:r>
              <a:rPr lang="en-US" dirty="0"/>
              <a:t>20</a:t>
            </a:r>
          </a:p>
          <a:p>
            <a:pPr lvl="1"/>
            <a:r>
              <a:rPr lang="en-US" dirty="0"/>
              <a:t>Cat A(2)/B (5)/C (1)/F (9)/D (3) </a:t>
            </a:r>
          </a:p>
          <a:p>
            <a:pPr lvl="1"/>
            <a:r>
              <a:rPr lang="en-US" dirty="0"/>
              <a:t>Rel-15() / Rel-16(15) / Rel-17(5)</a:t>
            </a:r>
          </a:p>
          <a:p>
            <a:pPr lvl="1"/>
            <a:r>
              <a:rPr lang="en-US" dirty="0"/>
              <a:t>4 postponed CRs</a:t>
            </a:r>
          </a:p>
          <a:p>
            <a:r>
              <a:rPr lang="en-US" dirty="0"/>
              <a:t>Agreed </a:t>
            </a:r>
            <a:r>
              <a:rPr lang="en-US" dirty="0" err="1"/>
              <a:t>pCRs</a:t>
            </a:r>
            <a:endParaRPr lang="en-US" dirty="0"/>
          </a:p>
          <a:p>
            <a:pPr lvl="1"/>
            <a:r>
              <a:rPr lang="en-US" dirty="0"/>
              <a:t>none</a:t>
            </a:r>
          </a:p>
          <a:p>
            <a:r>
              <a:rPr lang="en-US" dirty="0"/>
              <a:t>Attendances</a:t>
            </a:r>
          </a:p>
          <a:p>
            <a:pPr lvl="2"/>
            <a:r>
              <a:rPr lang="en-US" altLang="fr-FR" dirty="0"/>
              <a:t>CT6#106-e: 28 registered</a:t>
            </a:r>
          </a:p>
        </p:txBody>
      </p:sp>
      <p:sp>
        <p:nvSpPr>
          <p:cNvPr id="4" name="Espace réservé du contenu 2"/>
          <p:cNvSpPr txBox="1">
            <a:spLocks/>
          </p:cNvSpPr>
          <p:nvPr/>
        </p:nvSpPr>
        <p:spPr bwMode="auto">
          <a:xfrm>
            <a:off x="6698673" y="1822445"/>
            <a:ext cx="52578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fr-FR" dirty="0"/>
              <a:t>Other information (if needed)</a:t>
            </a:r>
          </a:p>
          <a:p>
            <a:pPr lvl="1"/>
            <a:r>
              <a:rPr lang="en-US" altLang="fr-FR" sz="2000" dirty="0"/>
              <a:t>none</a:t>
            </a:r>
          </a:p>
        </p:txBody>
      </p:sp>
    </p:spTree>
    <p:extLst>
      <p:ext uri="{BB962C8B-B14F-4D97-AF65-F5344CB8AC3E}">
        <p14:creationId xmlns:p14="http://schemas.microsoft.com/office/powerpoint/2010/main" val="896710783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/>
          <p:cNvSpPr>
            <a:spLocks noGrp="1"/>
          </p:cNvSpPr>
          <p:nvPr>
            <p:ph type="title"/>
          </p:nvPr>
        </p:nvSpPr>
        <p:spPr>
          <a:xfrm>
            <a:off x="328743" y="365125"/>
            <a:ext cx="10515600" cy="1325563"/>
          </a:xfrm>
        </p:spPr>
        <p:txBody>
          <a:bodyPr/>
          <a:lstStyle/>
          <a:p>
            <a:r>
              <a:rPr lang="en-US" altLang="fr-FR" sz="3600" dirty="0"/>
              <a:t>New /revised agreed/endorsed  Study/Work Items</a:t>
            </a:r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25466563"/>
              </p:ext>
            </p:extLst>
          </p:nvPr>
        </p:nvGraphicFramePr>
        <p:xfrm>
          <a:off x="209550" y="2282825"/>
          <a:ext cx="11742738" cy="3695119"/>
        </p:xfrm>
        <a:graphic>
          <a:graphicData uri="http://schemas.openxmlformats.org/drawingml/2006/table">
            <a:tbl>
              <a:tblPr firstRow="1" firstCol="1" bandRow="1"/>
              <a:tblGrid>
                <a:gridCol w="145302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0036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3603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05331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Objectives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600" b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</a:rPr>
                        <a:t>CP-212105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6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Revised WID on CT aspects of Enhancement for Proximity based Services in 5GS</a:t>
                      </a:r>
                      <a:endParaRPr lang="fr-FR" sz="1600" b="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600" b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</a:rPr>
                        <a:t>CT1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US" sz="1600" b="0" i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</a:rPr>
                        <a:t>support of proximity based services in 5GS by means of using the USIM.</a:t>
                      </a:r>
                    </a:p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600" b="0" i="1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600" b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</a:rPr>
                        <a:t>CP-212104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6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New WID on CT aspects of Support for Minimization of service Interruption </a:t>
                      </a:r>
                      <a:endParaRPr lang="fr-FR" sz="1600" b="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6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CT1</a:t>
                      </a:r>
                      <a:endParaRPr lang="fr-FR" sz="1600" b="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US" sz="1600" b="0" i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</a:rPr>
                        <a:t>For CT6, the expected work includes to: </a:t>
                      </a:r>
                    </a:p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US" sz="1600" b="0" i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</a:rPr>
                        <a:t>-</a:t>
                      </a:r>
                      <a:r>
                        <a:rPr lang="en-US" sz="1600" b="0" i="1" baseline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</a:rPr>
                        <a:t> </a:t>
                      </a:r>
                      <a:r>
                        <a:rPr lang="en-US" sz="1600" b="0" i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</a:rPr>
                        <a:t>add parameters required for disaster roaming services to be pre-configured in USIM.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b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</a:rPr>
                        <a:t>CP-212101</a:t>
                      </a:r>
                      <a:endParaRPr lang="fr-FR" sz="1600" b="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6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New WID on IMS voice service support and network usability guarantee for UE’s E-UTRA capability disabled scenario in 5GS</a:t>
                      </a:r>
                      <a:endParaRPr lang="fr-FR" sz="1600" b="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6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CT1</a:t>
                      </a:r>
                      <a:endParaRPr lang="fr-FR" sz="1600" b="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hangingPunct="0">
                        <a:spcAft>
                          <a:spcPts val="1200"/>
                        </a:spcAft>
                        <a:buFontTx/>
                        <a:buNone/>
                      </a:pPr>
                      <a:r>
                        <a:rPr lang="en-US" sz="1600" b="0" i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</a:rPr>
                        <a:t>For CT6, the expected work includes:</a:t>
                      </a:r>
                    </a:p>
                    <a:p>
                      <a:pPr marL="0" indent="0" hangingPunct="0">
                        <a:spcAft>
                          <a:spcPts val="1200"/>
                        </a:spcAft>
                        <a:buFontTx/>
                        <a:buNone/>
                      </a:pPr>
                      <a:r>
                        <a:rPr lang="en-US" sz="1600" b="0" i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</a:rPr>
                        <a:t>-</a:t>
                      </a:r>
                      <a:r>
                        <a:rPr lang="en-US" sz="1600" b="0" i="1" baseline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</a:rPr>
                        <a:t> </a:t>
                      </a:r>
                      <a:r>
                        <a:rPr lang="en-US" sz="1600" b="0" i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</a:rPr>
                        <a:t>Potential impact due to the UE configuration parameter stored in the USIM to enable/disable the new UE </a:t>
                      </a:r>
                      <a:r>
                        <a:rPr lang="en-US" sz="1600" b="0" i="1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</a:rPr>
                        <a:t>behaviour</a:t>
                      </a:r>
                      <a:r>
                        <a:rPr lang="en-US" sz="1600" b="0" i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</a:rPr>
                        <a:t>.</a:t>
                      </a:r>
                    </a:p>
                    <a:p>
                      <a:pPr marL="171450" indent="-171450" hangingPunct="0">
                        <a:spcAft>
                          <a:spcPts val="1200"/>
                        </a:spcAft>
                        <a:buFontTx/>
                        <a:buChar char="-"/>
                      </a:pPr>
                      <a:endParaRPr lang="en-US" sz="1600" b="0" i="1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61121625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Work Plan</a:t>
            </a:r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3672462"/>
              </p:ext>
            </p:extLst>
          </p:nvPr>
        </p:nvGraphicFramePr>
        <p:xfrm>
          <a:off x="288757" y="1885439"/>
          <a:ext cx="11173841" cy="3793581"/>
        </p:xfrm>
        <a:graphic>
          <a:graphicData uri="http://schemas.openxmlformats.org/drawingml/2006/table">
            <a:tbl>
              <a:tblPr firstRow="1" firstCol="1" bandRow="1"/>
              <a:tblGrid>
                <a:gridCol w="525379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084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402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4020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7293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25829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03621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Name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Acronym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Start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End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%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WID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736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Times New Roman"/>
                        </a:rPr>
                        <a:t>UE Conformance Test Aspects – CT6 aspects of 5G System Phase 1</a:t>
                      </a:r>
                      <a:endParaRPr lang="fr-FR" sz="1200" dirty="0">
                        <a:solidFill>
                          <a:schemeClr val="tx1"/>
                        </a:solidFill>
                        <a:effectLst/>
                        <a:latin typeface="Arial 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600"/>
                        </a:spcAft>
                      </a:pPr>
                      <a:r>
                        <a:rPr lang="fr-FR" sz="12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Times New Roman"/>
                        </a:rPr>
                        <a:t>5GS_Ph1_UEConTest</a:t>
                      </a:r>
                    </a:p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0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Times New Roman"/>
                        </a:rPr>
                        <a:t>(</a:t>
                      </a:r>
                      <a:r>
                        <a:rPr lang="fr-FR" sz="1000" dirty="0" err="1">
                          <a:solidFill>
                            <a:schemeClr val="tx1"/>
                          </a:solidFill>
                          <a:effectLst/>
                          <a:latin typeface="Arial "/>
                          <a:ea typeface="Times New Roman"/>
                        </a:rPr>
                        <a:t>Comprion</a:t>
                      </a:r>
                      <a:r>
                        <a:rPr lang="fr-FR" sz="10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Times New Roman"/>
                        </a:rPr>
                        <a:t>)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2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Times New Roman"/>
                        </a:rPr>
                        <a:t>2019-03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2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Times New Roman"/>
                        </a:rPr>
                        <a:t>2019-11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2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Times New Roman"/>
                        </a:rPr>
                        <a:t>98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200" i="1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Times New Roman"/>
                        </a:rPr>
                        <a:t>CP-183242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de-DE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New WID on CT </a:t>
                      </a:r>
                      <a:r>
                        <a:rPr lang="de-DE" sz="140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aspects</a:t>
                      </a:r>
                      <a:r>
                        <a:rPr lang="de-DE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on UICC-terminal </a:t>
                      </a:r>
                      <a:r>
                        <a:rPr lang="de-DE" sz="140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interface</a:t>
                      </a:r>
                      <a:r>
                        <a:rPr lang="de-DE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de-DE" sz="140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testing</a:t>
                      </a:r>
                      <a:r>
                        <a:rPr lang="de-DE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de-DE" sz="140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for</a:t>
                      </a:r>
                      <a:r>
                        <a:rPr lang="de-DE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UEs </a:t>
                      </a:r>
                      <a:r>
                        <a:rPr lang="de-DE" sz="140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with</a:t>
                      </a:r>
                      <a:r>
                        <a:rPr lang="de-DE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non-</a:t>
                      </a:r>
                      <a:r>
                        <a:rPr lang="de-DE" sz="140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removable</a:t>
                      </a:r>
                      <a:r>
                        <a:rPr lang="de-DE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UICCs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nrUICC_UEConTest</a:t>
                      </a:r>
                      <a:endParaRPr lang="en-GB" sz="14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r>
                        <a:rPr lang="en-GB" sz="1000" kern="12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Times New Roman"/>
                          <a:cs typeface="+mn-cs"/>
                        </a:rPr>
                        <a:t>(</a:t>
                      </a:r>
                      <a:r>
                        <a:rPr lang="en-GB" sz="1000" kern="1200" dirty="0" err="1">
                          <a:solidFill>
                            <a:schemeClr val="tx1"/>
                          </a:solidFill>
                          <a:effectLst/>
                          <a:latin typeface="Arial "/>
                          <a:ea typeface="Times New Roman"/>
                          <a:cs typeface="+mn-cs"/>
                        </a:rPr>
                        <a:t>Comprion</a:t>
                      </a:r>
                      <a:r>
                        <a:rPr lang="en-GB" sz="1000" kern="12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Times New Roman"/>
                          <a:cs typeface="+mn-cs"/>
                        </a:rPr>
                        <a:t>)</a:t>
                      </a:r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Arial "/>
                        <a:ea typeface="Times New Roman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2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Times New Roman"/>
                        </a:rPr>
                        <a:t>2021-03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2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Times New Roman"/>
                        </a:rPr>
                        <a:t>2022-03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Aft>
                          <a:spcPts val="1200"/>
                        </a:spcAft>
                      </a:pPr>
                      <a:r>
                        <a:rPr lang="fr-FR" sz="1200" kern="1200" dirty="0">
                          <a:solidFill>
                            <a:srgbClr val="FF0000"/>
                          </a:solidFill>
                          <a:effectLst/>
                          <a:latin typeface="Arial "/>
                          <a:ea typeface="Times New Roman"/>
                          <a:cs typeface="+mn-cs"/>
                        </a:rPr>
                        <a:t>10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200" i="1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Times New Roman"/>
                        </a:rPr>
                        <a:t>CP-210086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Revised WID on Enhancement for the 5G Control Plane Steering of Roaming for UE in CONNECTED mode</a:t>
                      </a:r>
                      <a:endParaRPr lang="fr-FR" sz="14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600"/>
                        </a:spcAft>
                      </a:pPr>
                      <a:r>
                        <a:rPr lang="en-GB" sz="140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eCPSOR_CON</a:t>
                      </a:r>
                      <a:endParaRPr lang="en-GB" sz="14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kern="12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Times New Roman"/>
                          <a:cs typeface="+mn-cs"/>
                        </a:rPr>
                        <a:t>CT1 (NTT</a:t>
                      </a:r>
                      <a:r>
                        <a:rPr lang="en-GB" sz="1000" kern="1200" baseline="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Times New Roman"/>
                          <a:cs typeface="+mn-cs"/>
                        </a:rPr>
                        <a:t> DOCOMO</a:t>
                      </a:r>
                      <a:r>
                        <a:rPr lang="en-GB" sz="1000" kern="12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Times New Roman"/>
                          <a:cs typeface="+mn-cs"/>
                        </a:rPr>
                        <a:t>)</a:t>
                      </a:r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Arial "/>
                        <a:ea typeface="Times New Roman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 "/>
                          <a:ea typeface="Times New Roman"/>
                          <a:cs typeface="+mn-cs"/>
                        </a:rPr>
                        <a:t>2021-03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2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Times New Roman"/>
                        </a:rPr>
                        <a:t>2022-03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200" b="0" dirty="0">
                          <a:solidFill>
                            <a:srgbClr val="FF0000"/>
                          </a:solidFill>
                          <a:effectLst/>
                          <a:latin typeface="Arial "/>
                          <a:ea typeface="Times New Roman"/>
                        </a:rPr>
                        <a:t>70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200" i="1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Times New Roman"/>
                        </a:rPr>
                        <a:t>CP-210148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400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Revised WID on CT aspects of Enhancement for Proximity based Services in 5GS</a:t>
                      </a:r>
                      <a:endParaRPr lang="fr-FR" sz="1400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600"/>
                        </a:spcAft>
                      </a:pPr>
                      <a:r>
                        <a:rPr lang="en-GB" sz="1400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5G_ProSe-CT</a:t>
                      </a:r>
                    </a:p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kern="1200" dirty="0">
                          <a:solidFill>
                            <a:srgbClr val="FF0000"/>
                          </a:solidFill>
                          <a:effectLst/>
                          <a:latin typeface="Arial "/>
                          <a:ea typeface="Times New Roman"/>
                          <a:cs typeface="+mn-cs"/>
                        </a:rPr>
                        <a:t>CT1 (CATT/OPPO)</a:t>
                      </a:r>
                      <a:endParaRPr lang="de-DE" sz="1000" kern="1200" dirty="0">
                        <a:solidFill>
                          <a:srgbClr val="FF0000"/>
                        </a:solidFill>
                        <a:effectLst/>
                        <a:latin typeface="Arial "/>
                        <a:ea typeface="Times New Roman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 "/>
                          <a:ea typeface="Times New Roman"/>
                          <a:cs typeface="+mn-cs"/>
                        </a:rPr>
                        <a:t>2021-03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200" b="0" dirty="0">
                          <a:solidFill>
                            <a:srgbClr val="FF0000"/>
                          </a:solidFill>
                          <a:effectLst/>
                          <a:latin typeface="Arial "/>
                          <a:ea typeface="Times New Roman"/>
                        </a:rPr>
                        <a:t>2022-03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200" b="0" dirty="0">
                          <a:solidFill>
                            <a:srgbClr val="FF0000"/>
                          </a:solidFill>
                          <a:effectLst/>
                          <a:latin typeface="Arial "/>
                          <a:ea typeface="Times New Roman"/>
                        </a:rPr>
                        <a:t>0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200" b="0" i="1" dirty="0">
                          <a:solidFill>
                            <a:srgbClr val="FF0000"/>
                          </a:solidFill>
                          <a:effectLst/>
                          <a:latin typeface="Arial "/>
                          <a:ea typeface="Times New Roman"/>
                        </a:rPr>
                        <a:t>CP-212aaa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Revised WID on CT aspects of 5GC architecture for satellite networks</a:t>
                      </a:r>
                      <a:endParaRPr lang="fr-FR" sz="14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600"/>
                        </a:spcAft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5GSAT_ARCH-CT </a:t>
                      </a:r>
                    </a:p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kern="12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Times New Roman"/>
                          <a:cs typeface="+mn-cs"/>
                        </a:rPr>
                        <a:t>CT1 (Qualcomm)</a:t>
                      </a:r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Arial "/>
                        <a:ea typeface="Times New Roman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 "/>
                          <a:ea typeface="Times New Roman"/>
                          <a:cs typeface="+mn-cs"/>
                        </a:rPr>
                        <a:t>2021-03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200" b="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Times New Roman"/>
                        </a:rPr>
                        <a:t>2022-03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200" b="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Times New Roman"/>
                        </a:rPr>
                        <a:t>10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200" b="0" i="1" kern="12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Times New Roman"/>
                          <a:cs typeface="+mn-cs"/>
                        </a:rPr>
                        <a:t>CP-210149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28121890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New WID on CT aspects of architecture enhancements for 3GPP support of advanced V2X services - Phase 2</a:t>
                      </a:r>
                      <a:endParaRPr lang="fr-FR" sz="14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eV2XARC_Ph2</a:t>
                      </a:r>
                    </a:p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kern="12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Times New Roman"/>
                          <a:cs typeface="+mn-cs"/>
                        </a:rPr>
                        <a:t>CT1 (</a:t>
                      </a:r>
                      <a:r>
                        <a:rPr lang="fr-FR" sz="1000" kern="1200" dirty="0" err="1">
                          <a:solidFill>
                            <a:schemeClr val="tx1"/>
                          </a:solidFill>
                          <a:effectLst/>
                          <a:latin typeface="Arial "/>
                          <a:ea typeface="Times New Roman"/>
                          <a:cs typeface="+mn-cs"/>
                        </a:rPr>
                        <a:t>Huawei</a:t>
                      </a:r>
                      <a:r>
                        <a:rPr lang="fr-FR" sz="1000" kern="12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Times New Roman"/>
                          <a:cs typeface="+mn-cs"/>
                        </a:rPr>
                        <a:t>)</a:t>
                      </a:r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Arial "/>
                        <a:ea typeface="Times New Roman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 "/>
                          <a:ea typeface="Times New Roman"/>
                          <a:cs typeface="+mn-cs"/>
                        </a:rPr>
                        <a:t>2021-06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200" b="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Times New Roman"/>
                        </a:rPr>
                        <a:t>2022-03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200" b="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Times New Roman"/>
                        </a:rPr>
                        <a:t>0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200" b="0" i="1" kern="12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Times New Roman"/>
                          <a:cs typeface="+mn-cs"/>
                        </a:rPr>
                        <a:t>CP-211116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37445042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400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New WID on CT aspects of Support for Minimization of service Interruption </a:t>
                      </a:r>
                      <a:endParaRPr lang="fr-FR" sz="1400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400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MINT</a:t>
                      </a:r>
                    </a:p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kern="1200" dirty="0">
                          <a:solidFill>
                            <a:srgbClr val="FF0000"/>
                          </a:solidFill>
                          <a:effectLst/>
                          <a:latin typeface="Arial "/>
                          <a:ea typeface="Times New Roman"/>
                          <a:cs typeface="+mn-cs"/>
                        </a:rPr>
                        <a:t>CT1 (LG Electronics </a:t>
                      </a:r>
                      <a:r>
                        <a:rPr lang="de-DE" sz="1000" kern="1200" dirty="0" err="1">
                          <a:solidFill>
                            <a:srgbClr val="FF0000"/>
                          </a:solidFill>
                          <a:effectLst/>
                          <a:latin typeface="Arial "/>
                          <a:ea typeface="Times New Roman"/>
                          <a:cs typeface="+mn-cs"/>
                        </a:rPr>
                        <a:t>Inc</a:t>
                      </a:r>
                      <a:r>
                        <a:rPr lang="de-DE" sz="1000" kern="1200" dirty="0">
                          <a:solidFill>
                            <a:srgbClr val="FF0000"/>
                          </a:solidFill>
                          <a:effectLst/>
                          <a:latin typeface="Arial "/>
                          <a:ea typeface="Times New Roman"/>
                          <a:cs typeface="+mn-cs"/>
                        </a:rPr>
                        <a:t>)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 "/>
                          <a:ea typeface="Times New Roman"/>
                          <a:cs typeface="+mn-cs"/>
                        </a:rPr>
                        <a:t>2021-09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200" b="0" dirty="0">
                          <a:solidFill>
                            <a:srgbClr val="FF0000"/>
                          </a:solidFill>
                          <a:effectLst/>
                          <a:latin typeface="Arial "/>
                          <a:ea typeface="Times New Roman"/>
                        </a:rPr>
                        <a:t>2022-03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200" b="0" dirty="0">
                          <a:solidFill>
                            <a:srgbClr val="FF0000"/>
                          </a:solidFill>
                          <a:effectLst/>
                          <a:latin typeface="Arial "/>
                          <a:ea typeface="Times New Roman"/>
                        </a:rPr>
                        <a:t>0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200" b="0" i="1" kern="1200" dirty="0">
                          <a:solidFill>
                            <a:srgbClr val="FF0000"/>
                          </a:solidFill>
                          <a:effectLst/>
                          <a:latin typeface="Arial "/>
                          <a:ea typeface="Times New Roman"/>
                          <a:cs typeface="+mn-cs"/>
                        </a:rPr>
                        <a:t>CP-212bbb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367925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400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New WID on IMS voice service support and network usability guarantee for UE’s E-UTRA capability disabled scenario in 5GS</a:t>
                      </a:r>
                      <a:endParaRPr lang="fr-FR" sz="1400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400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ING_5GS</a:t>
                      </a:r>
                    </a:p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kern="1200" dirty="0">
                          <a:solidFill>
                            <a:srgbClr val="FF0000"/>
                          </a:solidFill>
                          <a:effectLst/>
                          <a:latin typeface="Arial "/>
                          <a:ea typeface="Times New Roman"/>
                          <a:cs typeface="+mn-cs"/>
                        </a:rPr>
                        <a:t>CT1 (China Telecom)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 "/>
                          <a:ea typeface="Times New Roman"/>
                          <a:cs typeface="+mn-cs"/>
                        </a:rPr>
                        <a:t>2021-09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200" b="0" dirty="0">
                          <a:solidFill>
                            <a:srgbClr val="FF0000"/>
                          </a:solidFill>
                          <a:effectLst/>
                          <a:latin typeface="Arial "/>
                          <a:ea typeface="Times New Roman"/>
                        </a:rPr>
                        <a:t>2021-12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200" b="0" dirty="0">
                          <a:solidFill>
                            <a:srgbClr val="FF0000"/>
                          </a:solidFill>
                          <a:effectLst/>
                          <a:latin typeface="Arial "/>
                          <a:ea typeface="Times New Roman"/>
                        </a:rPr>
                        <a:t>0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200" b="0" i="1" kern="1200" dirty="0">
                          <a:solidFill>
                            <a:srgbClr val="FF0000"/>
                          </a:solidFill>
                          <a:effectLst/>
                          <a:latin typeface="Arial "/>
                          <a:ea typeface="Times New Roman"/>
                          <a:cs typeface="+mn-cs"/>
                        </a:rPr>
                        <a:t>CP-212ccc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35324354"/>
                  </a:ext>
                </a:extLst>
              </a:tr>
            </a:tbl>
          </a:graphicData>
        </a:graphic>
      </p:graphicFrame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77A3C99B-30CB-4F52-BAAD-E83536627EEA}"/>
              </a:ext>
            </a:extLst>
          </p:cNvPr>
          <p:cNvSpPr txBox="1">
            <a:spLocks/>
          </p:cNvSpPr>
          <p:nvPr/>
        </p:nvSpPr>
        <p:spPr bwMode="auto">
          <a:xfrm>
            <a:off x="113826" y="5553892"/>
            <a:ext cx="3048511" cy="1127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Legend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00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Green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 Newly completed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highlight>
                  <a:srgbClr val="FF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Yellow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on time for completion on time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FF00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Red 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at risk for completion on time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98 – no progress since the last plenary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98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 - Updated</a:t>
            </a:r>
          </a:p>
        </p:txBody>
      </p:sp>
    </p:spTree>
    <p:extLst>
      <p:ext uri="{BB962C8B-B14F-4D97-AF65-F5344CB8AC3E}">
        <p14:creationId xmlns:p14="http://schemas.microsoft.com/office/powerpoint/2010/main" val="762263636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Acknowledgement</a:t>
            </a:r>
          </a:p>
        </p:txBody>
      </p:sp>
      <p:sp>
        <p:nvSpPr>
          <p:cNvPr id="819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ja-JP" sz="2000" dirty="0">
                <a:ea typeface="MS PGothic" panose="020B0600070205080204" pitchFamily="34" charset="-128"/>
              </a:rPr>
              <a:t>The chairman would like  to thank:</a:t>
            </a:r>
          </a:p>
          <a:p>
            <a:pPr lvl="1"/>
            <a:r>
              <a:rPr lang="en-US" altLang="ja-JP" sz="1800" dirty="0">
                <a:ea typeface="MS PGothic" panose="020B0600070205080204" pitchFamily="34" charset="-128"/>
              </a:rPr>
              <a:t>The vice-chair Mr. Ly </a:t>
            </a:r>
            <a:r>
              <a:rPr lang="en-US" altLang="ja-JP" sz="1800" dirty="0" err="1">
                <a:ea typeface="MS PGothic" panose="020B0600070205080204" pitchFamily="34" charset="-128"/>
              </a:rPr>
              <a:t>Thanh</a:t>
            </a:r>
            <a:r>
              <a:rPr lang="en-US" altLang="ja-JP" sz="1800" dirty="0">
                <a:ea typeface="MS PGothic" panose="020B0600070205080204" pitchFamily="34" charset="-128"/>
              </a:rPr>
              <a:t> Phan for his support </a:t>
            </a:r>
          </a:p>
          <a:p>
            <a:pPr lvl="1"/>
            <a:r>
              <a:rPr lang="en-US" altLang="ja-JP" sz="1800" dirty="0">
                <a:ea typeface="MS PGothic" panose="020B0600070205080204" pitchFamily="34" charset="-128"/>
              </a:rPr>
              <a:t>Kimmo Kymalainen for his support before, during and after the meeting.</a:t>
            </a:r>
          </a:p>
          <a:p>
            <a:pPr lvl="1"/>
            <a:r>
              <a:rPr lang="en-US" altLang="ja-JP" sz="1800" dirty="0">
                <a:ea typeface="MS PGothic" panose="020B0600070205080204" pitchFamily="34" charset="-128"/>
              </a:rPr>
              <a:t>All CT6 delegates for their work, contributions and constructive discussions on all technical issues. </a:t>
            </a:r>
            <a:endParaRPr lang="en-US" altLang="ja-JP" sz="1600" dirty="0">
              <a:ea typeface="MS PGothic" panose="020B0600070205080204" pitchFamily="34" charset="-128"/>
            </a:endParaRPr>
          </a:p>
          <a:p>
            <a:pPr marL="0" indent="0">
              <a:buNone/>
            </a:pPr>
            <a:endParaRPr lang="en-US" altLang="en-US" dirty="0"/>
          </a:p>
        </p:txBody>
      </p:sp>
    </p:spTree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8" descr="webpag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H="1" flipV="1">
            <a:off x="3598286" y="2965595"/>
            <a:ext cx="4291012" cy="3421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11"/>
          <p:cNvSpPr>
            <a:spLocks noChangeArrowheads="1"/>
          </p:cNvSpPr>
          <p:nvPr/>
        </p:nvSpPr>
        <p:spPr bwMode="auto">
          <a:xfrm>
            <a:off x="4360285" y="1881981"/>
            <a:ext cx="296877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fi-FI" altLang="en-US" b="1" dirty="0">
                <a:latin typeface="Arial" pitchFamily="34" charset="0"/>
                <a:cs typeface="Arial" pitchFamily="34" charset="0"/>
              </a:rPr>
              <a:t>Heiko Kruse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fi-FI" altLang="en-US" sz="1400" dirty="0">
                <a:latin typeface="Arial" pitchFamily="34" charset="0"/>
                <a:cs typeface="Arial" pitchFamily="34" charset="0"/>
              </a:rPr>
              <a:t>3GPP TSG CT WG6 Chairman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fi-FI" altLang="en-US" sz="1400" dirty="0">
                <a:solidFill>
                  <a:srgbClr val="7F7F7F"/>
                </a:solidFill>
                <a:latin typeface="Arial" pitchFamily="34" charset="0"/>
              </a:rPr>
              <a:t>h</a:t>
            </a:r>
            <a:r>
              <a:rPr lang="fi-FI" altLang="en-US" sz="1400" dirty="0">
                <a:solidFill>
                  <a:srgbClr val="7F7F7F"/>
                </a:solidFill>
                <a:latin typeface="Arial" pitchFamily="34" charset="0"/>
                <a:cs typeface="Arial" pitchFamily="34" charset="0"/>
              </a:rPr>
              <a:t>eiko.kruse@idemia.com</a:t>
            </a:r>
            <a:endParaRPr lang="en-US" altLang="en-US" sz="1400" dirty="0">
              <a:solidFill>
                <a:srgbClr val="7F7F7F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itr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1061725507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A7C26965712CC42B0B36C7EA2FCF6DE" ma:contentTypeVersion="13" ma:contentTypeDescription="Crée un document." ma:contentTypeScope="" ma:versionID="36418d59d348d317128fc78f0c8181fe">
  <xsd:schema xmlns:xsd="http://www.w3.org/2001/XMLSchema" xmlns:xs="http://www.w3.org/2001/XMLSchema" xmlns:p="http://schemas.microsoft.com/office/2006/metadata/properties" xmlns:ns3="c9fe69cb-1d4b-461a-8155-8bb96486ee7c" xmlns:ns4="34d3e54b-d462-4f51-83b6-6cd7f4b454d5" targetNamespace="http://schemas.microsoft.com/office/2006/metadata/properties" ma:root="true" ma:fieldsID="5dc8765cb8f5f3898a4be90ae1f2a0a0" ns3:_="" ns4:_="">
    <xsd:import namespace="c9fe69cb-1d4b-461a-8155-8bb96486ee7c"/>
    <xsd:import namespace="34d3e54b-d462-4f51-83b6-6cd7f4b454d5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AutoKeyPoints" minOccurs="0"/>
                <xsd:element ref="ns4:MediaServiceKeyPoints" minOccurs="0"/>
                <xsd:element ref="ns4:MediaServiceAutoTags" minOccurs="0"/>
                <xsd:element ref="ns4:MediaServiceOCR" minOccurs="0"/>
                <xsd:element ref="ns4:MediaServiceGenerationTime" minOccurs="0"/>
                <xsd:element ref="ns4:MediaServiceEventHashCode" minOccurs="0"/>
                <xsd:element ref="ns4:MediaServiceDateTaken" minOccurs="0"/>
                <xsd:element ref="ns4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9fe69cb-1d4b-461a-8155-8bb96486ee7c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Partagé avec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Partagé avec dé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Partage du hachage d’indicateur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4d3e54b-d462-4f51-83b6-6cd7f4b454d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5" nillable="true" ma:displayName="Tags" ma:internalName="MediaServiceAutoTags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9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F066E587-E4AB-4EDB-8382-5767820443B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9fe69cb-1d4b-461a-8155-8bb96486ee7c"/>
    <ds:schemaRef ds:uri="34d3e54b-d462-4f51-83b6-6cd7f4b454d5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ACCEB695-5FB1-4EE1-B888-4F632DBDA493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1C33B36D-6A2D-443D-93E6-64C898FCAB74}">
  <ds:schemaRefs>
    <ds:schemaRef ds:uri="http://purl.org/dc/terms/"/>
    <ds:schemaRef ds:uri="http://schemas.openxmlformats.org/package/2006/metadata/core-properties"/>
    <ds:schemaRef ds:uri="http://purl.org/dc/dcmitype/"/>
    <ds:schemaRef ds:uri="http://schemas.microsoft.com/office/2006/documentManagement/types"/>
    <ds:schemaRef ds:uri="http://purl.org/dc/elements/1.1/"/>
    <ds:schemaRef ds:uri="http://schemas.microsoft.com/office/2006/metadata/properties"/>
    <ds:schemaRef ds:uri="34d3e54b-d462-4f51-83b6-6cd7f4b454d5"/>
    <ds:schemaRef ds:uri="http://schemas.microsoft.com/office/infopath/2007/PartnerControls"/>
    <ds:schemaRef ds:uri="c9fe69cb-1d4b-461a-8155-8bb96486ee7c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675</Words>
  <Application>Microsoft Office PowerPoint</Application>
  <PresentationFormat>Breitbild</PresentationFormat>
  <Paragraphs>165</Paragraphs>
  <Slides>8</Slides>
  <Notes>1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6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8</vt:i4>
      </vt:variant>
    </vt:vector>
  </HeadingPairs>
  <TitlesOfParts>
    <vt:vector size="15" baseType="lpstr">
      <vt:lpstr>MS PGothic</vt:lpstr>
      <vt:lpstr>Arial</vt:lpstr>
      <vt:lpstr>Arial </vt:lpstr>
      <vt:lpstr>Calibri</vt:lpstr>
      <vt:lpstr>Calibri Light</vt:lpstr>
      <vt:lpstr>Times New Roman</vt:lpstr>
      <vt:lpstr>Office Theme</vt:lpstr>
      <vt:lpstr>Report from TSG CT#93-e</vt:lpstr>
      <vt:lpstr>Overview of CT6 contributions All CRs are approved</vt:lpstr>
      <vt:lpstr>TSG CT WG6 Officials</vt:lpstr>
      <vt:lpstr>TSG WG CT6 Statistics</vt:lpstr>
      <vt:lpstr>New /revised agreed/endorsed  Study/Work Items</vt:lpstr>
      <vt:lpstr>Work Plan</vt:lpstr>
      <vt:lpstr>Acknowledgement</vt:lpstr>
      <vt:lpstr>Thank You!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KRUSE Heiko</cp:lastModifiedBy>
  <cp:revision>641</cp:revision>
  <dcterms:created xsi:type="dcterms:W3CDTF">2010-02-05T13:52:04Z</dcterms:created>
  <dcterms:modified xsi:type="dcterms:W3CDTF">2021-11-12T11:03:00Z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431684b1-a5da-4051-9fb4-5631703e02d5_Enabled">
    <vt:lpwstr>True</vt:lpwstr>
  </property>
  <property fmtid="{D5CDD505-2E9C-101B-9397-08002B2CF9AE}" pid="3" name="MSIP_Label_431684b1-a5da-4051-9fb4-5631703e02d5_SiteId">
    <vt:lpwstr>7694d41c-5504-43d9-9e40-cb254ad755ec</vt:lpwstr>
  </property>
  <property fmtid="{D5CDD505-2E9C-101B-9397-08002B2CF9AE}" pid="4" name="MSIP_Label_431684b1-a5da-4051-9fb4-5631703e02d5_Owner">
    <vt:lpwstr>g508727@mph.morpho.com</vt:lpwstr>
  </property>
  <property fmtid="{D5CDD505-2E9C-101B-9397-08002B2CF9AE}" pid="5" name="MSIP_Label_431684b1-a5da-4051-9fb4-5631703e02d5_SetDate">
    <vt:lpwstr>2019-08-27T10:30:20.3429094Z</vt:lpwstr>
  </property>
  <property fmtid="{D5CDD505-2E9C-101B-9397-08002B2CF9AE}" pid="6" name="MSIP_Label_431684b1-a5da-4051-9fb4-5631703e02d5_Name">
    <vt:lpwstr>Public</vt:lpwstr>
  </property>
  <property fmtid="{D5CDD505-2E9C-101B-9397-08002B2CF9AE}" pid="7" name="MSIP_Label_431684b1-a5da-4051-9fb4-5631703e02d5_Application">
    <vt:lpwstr>Microsoft Azure Information Protection</vt:lpwstr>
  </property>
  <property fmtid="{D5CDD505-2E9C-101B-9397-08002B2CF9AE}" pid="8" name="MSIP_Label_431684b1-a5da-4051-9fb4-5631703e02d5_ActionId">
    <vt:lpwstr>180ea9dc-1094-4070-af75-45fa16050eb9</vt:lpwstr>
  </property>
  <property fmtid="{D5CDD505-2E9C-101B-9397-08002B2CF9AE}" pid="9" name="MSIP_Label_431684b1-a5da-4051-9fb4-5631703e02d5_Extended_MSFT_Method">
    <vt:lpwstr>Automatic</vt:lpwstr>
  </property>
  <property fmtid="{D5CDD505-2E9C-101B-9397-08002B2CF9AE}" pid="10" name="Sensitivity">
    <vt:lpwstr>Public</vt:lpwstr>
  </property>
  <property fmtid="{D5CDD505-2E9C-101B-9397-08002B2CF9AE}" pid="11" name="ContentTypeId">
    <vt:lpwstr>0x010100DA7C26965712CC42B0B36C7EA2FCF6DE</vt:lpwstr>
  </property>
</Properties>
</file>