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80" r:id="rId15"/>
    <p:sldId id="376" r:id="rId16"/>
    <p:sldId id="378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#100-e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26 </a:t>
            </a:r>
            <a:r>
              <a:rPr lang="en-US" altLang="en-US" sz="1200" b="1" dirty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29 May 2020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(was CP-200012 during CT#87-e)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C6-200213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CT#87-e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423448"/>
              </p:ext>
            </p:extLst>
          </p:nvPr>
        </p:nvGraphicFramePr>
        <p:xfrm>
          <a:off x="209550" y="2282825"/>
          <a:ext cx="11742738" cy="24212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CP-200083 (C6-200198)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Report of SA3 S3-194455 </a:t>
                      </a:r>
                      <a:r>
                        <a:rPr lang="en-US" sz="1200" i="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Tdocs</a:t>
                      </a:r>
                      <a:r>
                        <a:rPr lang="en-US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recommendation (in Rel15)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Thales DIS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31.102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CT1, SA3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CT3,</a:t>
                      </a:r>
                      <a:r>
                        <a:rPr lang="fr-FR" sz="1200" i="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CT4, SA2 ?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altLang="fr-FR" dirty="0" err="1" smtClean="0"/>
              <a:t>History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CT#86:</a:t>
            </a:r>
          </a:p>
          <a:p>
            <a:pPr lvl="1"/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clarification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received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SA1, SA2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SA3 </a:t>
            </a:r>
            <a:r>
              <a:rPr lang="de-DE" altLang="fr-FR" dirty="0" err="1" smtClean="0"/>
              <a:t>before</a:t>
            </a:r>
            <a:r>
              <a:rPr lang="de-DE" altLang="fr-FR" dirty="0" smtClean="0"/>
              <a:t> CT6#97. </a:t>
            </a:r>
            <a:r>
              <a:rPr lang="de-DE" altLang="fr-FR" dirty="0" err="1" smtClean="0"/>
              <a:t>Hence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progress</a:t>
            </a:r>
            <a:r>
              <a:rPr lang="de-DE" altLang="fr-FR" dirty="0" smtClean="0"/>
              <a:t> on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SUPI in form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if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more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than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identifier</a:t>
            </a:r>
            <a:r>
              <a:rPr lang="de-DE" altLang="fr-FR" dirty="0" smtClean="0"/>
              <a:t> (NSI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IMSI) per USIM is </a:t>
            </a:r>
            <a:r>
              <a:rPr lang="de-DE" altLang="fr-FR" dirty="0" err="1" smtClean="0"/>
              <a:t>possible</a:t>
            </a:r>
            <a:r>
              <a:rPr lang="de-DE" altLang="fr-FR" dirty="0" smtClean="0"/>
              <a:t>/</a:t>
            </a:r>
            <a:r>
              <a:rPr lang="de-DE" altLang="fr-FR" dirty="0" err="1" smtClean="0"/>
              <a:t>necessary</a:t>
            </a:r>
            <a:endParaRPr lang="de-DE" altLang="fr-FR" dirty="0" smtClean="0"/>
          </a:p>
          <a:p>
            <a:pPr lvl="1"/>
            <a:r>
              <a:rPr lang="de-DE" altLang="fr-FR" dirty="0" smtClean="0"/>
              <a:t>Additional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related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security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requirements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storage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credentials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private </a:t>
            </a:r>
            <a:r>
              <a:rPr lang="de-DE" altLang="fr-FR" dirty="0" err="1" smtClean="0"/>
              <a:t>networks</a:t>
            </a:r>
            <a:r>
              <a:rPr lang="de-DE" altLang="fr-FR" dirty="0" smtClean="0"/>
              <a:t> in </a:t>
            </a:r>
            <a:r>
              <a:rPr lang="de-DE" altLang="fr-FR" dirty="0" err="1" smtClean="0"/>
              <a:t>case</a:t>
            </a:r>
            <a:r>
              <a:rPr lang="de-DE" altLang="fr-FR" dirty="0" smtClean="0"/>
              <a:t> 5G-AKA </a:t>
            </a:r>
            <a:r>
              <a:rPr lang="de-DE" altLang="fr-FR" dirty="0" err="1" smtClean="0"/>
              <a:t>or</a:t>
            </a:r>
            <a:r>
              <a:rPr lang="de-DE" altLang="fr-FR" dirty="0" smtClean="0"/>
              <a:t> EAP-AKA‘ </a:t>
            </a:r>
            <a:r>
              <a:rPr lang="de-DE" altLang="fr-FR" dirty="0" err="1" smtClean="0"/>
              <a:t>are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used</a:t>
            </a:r>
            <a:r>
              <a:rPr lang="de-DE" altLang="fr-FR" dirty="0" smtClean="0"/>
              <a:t>. LS </a:t>
            </a:r>
            <a:r>
              <a:rPr lang="de-DE" altLang="fr-FR" dirty="0" err="1" smtClean="0"/>
              <a:t>sent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SA2, SA3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CT1 </a:t>
            </a:r>
          </a:p>
          <a:p>
            <a:r>
              <a:rPr lang="de-DE" altLang="fr-FR" dirty="0" smtClean="0"/>
              <a:t>Responses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SA1, SA2, SA3 </a:t>
            </a:r>
            <a:r>
              <a:rPr lang="de-DE" altLang="fr-FR" dirty="0" err="1" smtClean="0"/>
              <a:t>received</a:t>
            </a:r>
            <a:r>
              <a:rPr lang="de-DE" altLang="fr-FR" dirty="0" smtClean="0"/>
              <a:t> in CT6#98-e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clear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statement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that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only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identifier</a:t>
            </a:r>
            <a:r>
              <a:rPr lang="de-DE" altLang="fr-FR" dirty="0" smtClean="0"/>
              <a:t> (IMSI </a:t>
            </a:r>
            <a:r>
              <a:rPr lang="de-DE" altLang="fr-FR" dirty="0" err="1" smtClean="0"/>
              <a:t>or</a:t>
            </a:r>
            <a:r>
              <a:rPr lang="de-DE" altLang="fr-FR" dirty="0" smtClean="0"/>
              <a:t> NSI) per USIM </a:t>
            </a:r>
            <a:r>
              <a:rPr lang="de-DE" altLang="fr-FR" dirty="0" err="1" smtClean="0"/>
              <a:t>application</a:t>
            </a:r>
            <a:r>
              <a:rPr lang="de-DE" altLang="fr-FR" dirty="0" smtClean="0"/>
              <a:t>. As a </a:t>
            </a:r>
            <a:r>
              <a:rPr lang="de-DE" altLang="fr-FR" dirty="0" err="1" smtClean="0"/>
              <a:t>result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due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SNPNs </a:t>
            </a:r>
            <a:r>
              <a:rPr lang="de-DE" altLang="fr-FR" dirty="0" err="1" smtClean="0"/>
              <a:t>being</a:t>
            </a:r>
            <a:r>
              <a:rPr lang="de-DE" altLang="fr-FR" dirty="0" smtClean="0"/>
              <a:t> a Rel-16 </a:t>
            </a:r>
            <a:r>
              <a:rPr lang="de-DE" altLang="fr-FR" dirty="0" err="1" smtClean="0"/>
              <a:t>feature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IMSI </a:t>
            </a:r>
            <a:r>
              <a:rPr lang="de-DE" altLang="fr-FR" dirty="0" err="1" smtClean="0"/>
              <a:t>being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mandatory</a:t>
            </a:r>
            <a:r>
              <a:rPr lang="de-DE" altLang="fr-FR" dirty="0" smtClean="0"/>
              <a:t> in Rel-15, </a:t>
            </a:r>
            <a:r>
              <a:rPr lang="de-DE" altLang="fr-FR" dirty="0" err="1" smtClean="0"/>
              <a:t>removed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storage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capability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Rel-15. This is a non-</a:t>
            </a:r>
            <a:r>
              <a:rPr lang="de-DE" altLang="fr-FR" dirty="0" err="1" smtClean="0"/>
              <a:t>backwards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compatible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change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possibly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requires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changes</a:t>
            </a:r>
            <a:r>
              <a:rPr lang="de-DE" altLang="fr-FR" dirty="0" smtClean="0"/>
              <a:t> in SA2, SA3, CT1, CT3, CT4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All </a:t>
            </a:r>
            <a:r>
              <a:rPr lang="en-US" altLang="ja-JP" sz="1800" dirty="0">
                <a:ea typeface="MS PGothic" panose="020B0600070205080204" pitchFamily="34" charset="-128"/>
              </a:rPr>
              <a:t>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Summary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All CRs </a:t>
            </a:r>
            <a:r>
              <a:rPr lang="de-DE" dirty="0" err="1" smtClean="0"/>
              <a:t>from</a:t>
            </a:r>
            <a:r>
              <a:rPr lang="de-DE" dirty="0" smtClean="0"/>
              <a:t> CT6 </a:t>
            </a:r>
            <a:r>
              <a:rPr lang="de-DE" dirty="0" err="1" smtClean="0"/>
              <a:t>have</a:t>
            </a:r>
            <a:r>
              <a:rPr lang="de-DE" dirty="0" smtClean="0"/>
              <a:t> </a:t>
            </a:r>
            <a:r>
              <a:rPr lang="de-DE" dirty="0" err="1" smtClean="0"/>
              <a:t>been</a:t>
            </a:r>
            <a:r>
              <a:rPr lang="de-DE" dirty="0" smtClean="0"/>
              <a:t> </a:t>
            </a:r>
            <a:r>
              <a:rPr lang="de-DE" dirty="0" err="1" smtClean="0"/>
              <a:t>approved</a:t>
            </a:r>
            <a:r>
              <a:rPr lang="de-DE" dirty="0" smtClean="0"/>
              <a:t> </a:t>
            </a:r>
            <a:r>
              <a:rPr lang="de-DE" dirty="0" err="1" smtClean="0"/>
              <a:t>without</a:t>
            </a:r>
            <a:r>
              <a:rPr lang="de-DE" dirty="0" smtClean="0"/>
              <a:t> </a:t>
            </a:r>
            <a:r>
              <a:rPr lang="de-DE" dirty="0" err="1" smtClean="0"/>
              <a:t>comments</a:t>
            </a:r>
            <a:r>
              <a:rPr lang="de-DE" dirty="0" smtClean="0"/>
              <a:t>.</a:t>
            </a:r>
          </a:p>
          <a:p>
            <a:r>
              <a:rPr lang="de-DE" dirty="0" smtClean="0"/>
              <a:t>Also </a:t>
            </a:r>
            <a:r>
              <a:rPr lang="de-DE" dirty="0" err="1" smtClean="0"/>
              <a:t>exception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5WWC in CP-200283 </a:t>
            </a:r>
            <a:r>
              <a:rPr lang="de-DE" dirty="0" err="1" smtClean="0"/>
              <a:t>endorsed</a:t>
            </a:r>
            <a:r>
              <a:rPr lang="de-DE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215146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590901"/>
              </p:ext>
            </p:extLst>
          </p:nvPr>
        </p:nvGraphicFramePr>
        <p:xfrm>
          <a:off x="1467616" y="1790795"/>
          <a:ext cx="8588550" cy="4757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824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204457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72269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43835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report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 on TS 31.102 Rel-15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TS 31.121 on UE Conformance Test Aspects - CT6 aspects of 5G System Phase 1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nhancements on TS 31.124 on UE Conformance Test Aspects - CT6 aspects of 5G System Phase 1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CT6 aspects of V2X services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TS 31.111 Rel-16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31.115 Rel-16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file for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MuD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MiD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CP-200090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 Rel-16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CP-200091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PARLOS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CT6#97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CT6#98-e 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CT6#99 (canceled)</a:t>
            </a:r>
          </a:p>
          <a:p>
            <a:pPr lvl="2"/>
            <a:r>
              <a:rPr lang="en-US" altLang="fr-FR" dirty="0" smtClean="0"/>
              <a:t>CT6#100 (Wroclaw, Poland)</a:t>
            </a:r>
            <a:endParaRPr lang="en-US" altLang="fr-FR" dirty="0"/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98 </a:t>
            </a:r>
          </a:p>
          <a:p>
            <a:pPr lvl="1"/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31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A(0)/B (22)/</a:t>
            </a:r>
            <a:r>
              <a:rPr lang="en-US" dirty="0"/>
              <a:t>C (0)/F </a:t>
            </a:r>
            <a:r>
              <a:rPr lang="en-US" dirty="0" smtClean="0"/>
              <a:t>(9)/</a:t>
            </a:r>
            <a:r>
              <a:rPr lang="en-US" dirty="0"/>
              <a:t>D </a:t>
            </a:r>
            <a:r>
              <a:rPr lang="en-US" dirty="0" smtClean="0"/>
              <a:t>(0) </a:t>
            </a:r>
            <a:endParaRPr lang="en-US" dirty="0"/>
          </a:p>
          <a:p>
            <a:pPr lvl="1"/>
            <a:r>
              <a:rPr lang="en-US" dirty="0" smtClean="0"/>
              <a:t>Rel-15 (</a:t>
            </a:r>
            <a:r>
              <a:rPr lang="en-US" dirty="0"/>
              <a:t>1</a:t>
            </a:r>
            <a:r>
              <a:rPr lang="en-US" dirty="0" smtClean="0"/>
              <a:t>) + Test(19) </a:t>
            </a:r>
            <a:r>
              <a:rPr lang="en-US" dirty="0"/>
              <a:t>/ </a:t>
            </a:r>
            <a:r>
              <a:rPr lang="en-US" dirty="0" smtClean="0"/>
              <a:t>Rel-16(11)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CT6#98-e: 28 registered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534172"/>
              </p:ext>
            </p:extLst>
          </p:nvPr>
        </p:nvGraphicFramePr>
        <p:xfrm>
          <a:off x="209550" y="2282825"/>
          <a:ext cx="11742738" cy="277784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C6-200157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and evolution for the 5G System (5G_CIoT)</a:t>
                      </a:r>
                      <a:endParaRPr lang="en-US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Qualcomm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no work expected anymore.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Endorsed by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C6-200159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Multi-device and multi-identity (</a:t>
                      </a: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MuD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Addition of CT6 impacts</a:t>
                      </a:r>
                      <a:r>
                        <a:rPr lang="fr-FR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-</a:t>
                      </a:r>
                      <a:r>
                        <a:rPr lang="fr-FR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configuration data in ISIM and USIM applications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Endorsed</a:t>
                      </a:r>
                      <a:r>
                        <a:rPr lang="fr-FR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by CT6</a:t>
                      </a:r>
                      <a:endParaRPr lang="fr-FR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29809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85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</a:t>
            </a:r>
            <a:r>
              <a:rPr lang="en-US" dirty="0" smtClean="0"/>
              <a:t>nearly closed, most of open work items have been closed</a:t>
            </a:r>
          </a:p>
          <a:p>
            <a:r>
              <a:rPr lang="en-US" dirty="0" smtClean="0"/>
              <a:t>One exception requested for work on 5WWC </a:t>
            </a:r>
          </a:p>
          <a:p>
            <a:r>
              <a:rPr lang="en-US" dirty="0" smtClean="0"/>
              <a:t>Possible CT6 aspects covered late in work on 5WWC and still some details open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– just </a:t>
            </a:r>
            <a:r>
              <a:rPr lang="en-US" dirty="0" smtClean="0"/>
              <a:t>one major correction related to SUPI storage.</a:t>
            </a:r>
          </a:p>
          <a:p>
            <a:r>
              <a:rPr lang="en-US" dirty="0" smtClean="0"/>
              <a:t>All other Rel-15 (or earlier) CRs have been postponed to next meeting (CT6#100)</a:t>
            </a:r>
            <a:endParaRPr lang="en-US" dirty="0"/>
          </a:p>
          <a:p>
            <a:r>
              <a:rPr lang="en-US" dirty="0" smtClean="0"/>
              <a:t>Nearly all Rel-15 CRs (19 out of 20) are for test specifications. Work </a:t>
            </a:r>
            <a:r>
              <a:rPr lang="en-US" dirty="0"/>
              <a:t>on Rel-15 Tests now progressing </a:t>
            </a:r>
            <a:r>
              <a:rPr lang="en-US" dirty="0" smtClean="0"/>
              <a:t>well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853</Words>
  <Application>Microsoft Office PowerPoint</Application>
  <PresentationFormat>Breitbild</PresentationFormat>
  <Paragraphs>186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CT#87-e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Summary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626</cp:revision>
  <dcterms:created xsi:type="dcterms:W3CDTF">2010-02-05T13:52:04Z</dcterms:created>
  <dcterms:modified xsi:type="dcterms:W3CDTF">2020-05-25T08:55:32Z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