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396" r:id="rId3"/>
    <p:sldId id="416" r:id="rId4"/>
    <p:sldId id="459" r:id="rId5"/>
    <p:sldId id="437" r:id="rId6"/>
    <p:sldId id="454" r:id="rId7"/>
    <p:sldId id="465" r:id="rId8"/>
    <p:sldId id="403" r:id="rId9"/>
    <p:sldId id="455" r:id="rId10"/>
    <p:sldId id="385" r:id="rId11"/>
    <p:sldId id="467" r:id="rId12"/>
    <p:sldId id="388" r:id="rId13"/>
    <p:sldId id="466" r:id="rId14"/>
    <p:sldId id="445" r:id="rId15"/>
    <p:sldId id="448" r:id="rId16"/>
    <p:sldId id="462" r:id="rId17"/>
    <p:sldId id="433" r:id="rId18"/>
    <p:sldId id="468" r:id="rId19"/>
    <p:sldId id="457" r:id="rId20"/>
    <p:sldId id="463" r:id="rId21"/>
    <p:sldId id="420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25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smtClean="0">
                <a:latin typeface="Arial "/>
              </a:rPr>
              <a:t>CT WG4#111-e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 18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26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August 2022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C4-224006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</a:t>
            </a:r>
            <a:r>
              <a:rPr lang="en-US" altLang="en-US" smtClean="0"/>
              <a:t>#96e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9607" y="2242327"/>
            <a:ext cx="83406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17 </a:t>
            </a:r>
            <a:r>
              <a:rPr lang="en-GB" smtClean="0"/>
              <a:t>timeline summary:</a:t>
            </a: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protocol coding freeze (ASN.1, OpenAPI, …) </a:t>
            </a:r>
            <a:r>
              <a:rPr lang="en-GB"/>
              <a:t>– is  performed in this plenary</a:t>
            </a:r>
            <a:endParaRPr lang="en-GB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GB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mtClean="0"/>
              <a:t>Exceptions in CT4 area are approved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GB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mtClean="0"/>
              <a:t>Exceptions send by CT1, CT3 and C6 are approved as </a:t>
            </a:r>
            <a:r>
              <a:rPr lang="en-GB" smtClean="0"/>
              <a:t>well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GB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mtClean="0"/>
              <a:t>CT reminded SA and their WGs to  give priority to provide outstanding  information to CT WG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en-US" dirty="0"/>
              <a:t>TSG#93: Approval of Rel-18 timeline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23933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=""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261896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=""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5741086"/>
            <a:ext cx="3113064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=""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264769"/>
            <a:ext cx="1631639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=""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5738982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=""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51564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consolidation</a:t>
            </a:r>
          </a:p>
        </p:txBody>
      </p:sp>
      <p:sp>
        <p:nvSpPr>
          <p:cNvPr id="15" name="ZoneTexte 4">
            <a:extLst>
              <a:ext uri="{FF2B5EF4-FFF2-40B4-BE49-F238E27FC236}">
                <a16:creationId xmlns="" xmlns:a16="http://schemas.microsoft.com/office/drawing/2014/main" id="{C430CC7D-A19B-41BF-BEB5-15011A8FE9DB}"/>
              </a:ext>
            </a:extLst>
          </p:cNvPr>
          <p:cNvSpPr txBox="1"/>
          <p:nvPr/>
        </p:nvSpPr>
        <p:spPr>
          <a:xfrm rot="1943958">
            <a:off x="9998072" y="3254432"/>
            <a:ext cx="18973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mtClean="0">
                <a:solidFill>
                  <a:srgbClr val="FF0000"/>
                </a:solidFill>
              </a:rPr>
              <a:t>Extract from CT chair </a:t>
            </a:r>
            <a:r>
              <a:rPr lang="fr-FR" sz="2000" smtClean="0">
                <a:solidFill>
                  <a:srgbClr val="FF0000"/>
                </a:solidFill>
              </a:rPr>
              <a:t>summary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816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smtClean="0"/>
              <a:t>CT4 </a:t>
            </a:r>
            <a:r>
              <a:rPr lang="en-US" b="1" i="1" dirty="0"/>
              <a:t>Meeting Locations </a:t>
            </a:r>
            <a:r>
              <a:rPr lang="en-US" b="1" i="1" dirty="0" smtClean="0"/>
              <a:t>and planning </a:t>
            </a:r>
            <a:r>
              <a:rPr lang="en-US" b="1" i="1" smtClean="0"/>
              <a:t>in 2022</a:t>
            </a:r>
            <a:endParaRPr lang="en-US" b="1" i="1" dirty="0"/>
          </a:p>
          <a:p>
            <a:pPr marL="0" indent="0">
              <a:buNone/>
            </a:pPr>
            <a:r>
              <a:rPr lang="de-DE" sz="2000" smtClean="0"/>
              <a:t>Meeting </a:t>
            </a:r>
            <a:r>
              <a:rPr lang="de-DE" sz="2000"/>
              <a:t>in </a:t>
            </a:r>
            <a:r>
              <a:rPr lang="de-DE" sz="2000" smtClean="0"/>
              <a:t>Q3 </a:t>
            </a:r>
            <a:r>
              <a:rPr lang="de-DE" sz="2000"/>
              <a:t>2022 </a:t>
            </a:r>
            <a:r>
              <a:rPr lang="en-US" sz="2000" smtClean="0"/>
              <a:t>is an e-meeting the date is:</a:t>
            </a:r>
            <a:endParaRPr lang="en-US" sz="2000"/>
          </a:p>
          <a:p>
            <a:r>
              <a:rPr lang="en-US" sz="2000" smtClean="0"/>
              <a:t>CT4#111    </a:t>
            </a:r>
            <a:r>
              <a:rPr lang="en-US" sz="2000">
                <a:solidFill>
                  <a:srgbClr val="FF0000"/>
                </a:solidFill>
              </a:rPr>
              <a:t>2022-08-18 - 2022-08-26 </a:t>
            </a:r>
            <a:r>
              <a:rPr lang="en-US" sz="2000"/>
              <a:t>Electronic </a:t>
            </a:r>
            <a:r>
              <a:rPr lang="en-US" sz="2000" smtClean="0"/>
              <a:t>meeting</a:t>
            </a:r>
            <a:endParaRPr lang="en-US" sz="1400" i="1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Plenary </a:t>
            </a:r>
            <a:r>
              <a:rPr lang="de-DE" sz="2000"/>
              <a:t>#97e </a:t>
            </a:r>
            <a:r>
              <a:rPr lang="en-US" sz="2000" smtClean="0"/>
              <a:t>Electronic </a:t>
            </a:r>
            <a:r>
              <a:rPr lang="en-US" sz="2000"/>
              <a:t>meeting</a:t>
            </a:r>
            <a:r>
              <a:rPr lang="de-DE" sz="2000"/>
              <a:t>, 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en-US" sz="2000"/>
              <a:t/>
            </a:r>
            <a:br>
              <a:rPr lang="en-US" sz="2000"/>
            </a:br>
            <a:r>
              <a:rPr lang="de-DE" sz="2000"/>
              <a:t>Meetings in </a:t>
            </a:r>
            <a:r>
              <a:rPr lang="de-DE" sz="2000" smtClean="0"/>
              <a:t>Q4 </a:t>
            </a:r>
            <a:r>
              <a:rPr lang="de-DE" sz="2000"/>
              <a:t>2022 </a:t>
            </a:r>
            <a:r>
              <a:rPr lang="en-US" sz="2000"/>
              <a:t>are </a:t>
            </a:r>
            <a:r>
              <a:rPr lang="en-US" sz="2000" smtClean="0"/>
              <a:t>planed as follows.</a:t>
            </a:r>
            <a:endParaRPr lang="en-US" sz="2000"/>
          </a:p>
          <a:p>
            <a:r>
              <a:rPr lang="en-US" sz="2000" smtClean="0"/>
              <a:t>CT4#112-e  </a:t>
            </a:r>
            <a:r>
              <a:rPr lang="en-US" sz="2000" smtClean="0">
                <a:solidFill>
                  <a:srgbClr val="FF0000"/>
                </a:solidFill>
              </a:rPr>
              <a:t>2022-10-10- 2022-10-14 </a:t>
            </a:r>
            <a:r>
              <a:rPr lang="en-US" sz="2000"/>
              <a:t>Electronic meeting </a:t>
            </a:r>
            <a:br>
              <a:rPr lang="en-US" sz="2000"/>
            </a:br>
            <a:r>
              <a:rPr lang="en-US" sz="1400" i="1" smtClean="0"/>
              <a:t>(tbd in August Meeting)</a:t>
            </a:r>
            <a:endParaRPr lang="en-US" sz="1400" i="1"/>
          </a:p>
          <a:p>
            <a:r>
              <a:rPr lang="en-US" sz="2000" smtClean="0"/>
              <a:t>CT4#113 </a:t>
            </a:r>
            <a:r>
              <a:rPr lang="en-US" sz="2000" smtClean="0">
                <a:solidFill>
                  <a:srgbClr val="FF0000"/>
                </a:solidFill>
              </a:rPr>
              <a:t>2022-11-14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2022-11-18 </a:t>
            </a:r>
            <a:r>
              <a:rPr lang="en-US" sz="2000" smtClean="0"/>
              <a:t>Canada, remote participation in main and Breakout may be possible, waiting  for confirmation.</a:t>
            </a:r>
            <a:endParaRPr lang="en-US" sz="200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/>
              <a:t>Plenary #</a:t>
            </a:r>
            <a:r>
              <a:rPr lang="de-DE" sz="2000" smtClean="0"/>
              <a:t>98e </a:t>
            </a:r>
            <a:r>
              <a:rPr lang="en-US" sz="2000"/>
              <a:t>Electronic meeting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IETF topics with CT4 interrest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draft-schwarz-mmusic-sdp-for-gw</a:t>
            </a:r>
          </a:p>
          <a:p>
            <a:pPr lvl="1"/>
            <a:r>
              <a:rPr lang="en-US"/>
              <a:t>Still to be reactivated</a:t>
            </a:r>
            <a:endParaRPr lang="en-US">
              <a:solidFill>
                <a:srgbClr val="FF0000"/>
              </a:solidFill>
            </a:endParaRPr>
          </a:p>
          <a:p>
            <a:endParaRPr lang="en-GB" smtClean="0"/>
          </a:p>
          <a:p>
            <a:endParaRPr lang="en-GB"/>
          </a:p>
          <a:p>
            <a:pPr marL="0" indent="0">
              <a:buNone/>
            </a:pPr>
            <a:r>
              <a:rPr lang="en-GB" sz="2400" i="1" smtClean="0"/>
              <a:t>No further IETF drafts listed  as outstanding in CT4 specs</a:t>
            </a:r>
            <a:r>
              <a:rPr lang="en-GB" sz="2400" i="1" smtClean="0"/>
              <a:t>.</a:t>
            </a:r>
            <a:endParaRPr lang="en-GB" sz="2400" i="1"/>
          </a:p>
          <a:p>
            <a:pPr marL="0" indent="0">
              <a:buNone/>
            </a:pPr>
            <a:endParaRPr lang="en-GB" smtClean="0"/>
          </a:p>
          <a:p>
            <a:pPr marL="0" indent="0">
              <a:buNone/>
            </a:pPr>
            <a:r>
              <a:rPr lang="en-GB" smtClean="0"/>
              <a:t>More details are provided SP-220669/CP-221009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498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OpenAPI </a:t>
            </a:r>
            <a:r>
              <a:rPr lang="en-US" altLang="en-US" sz="4000"/>
              <a:t>specs </a:t>
            </a:r>
            <a:r>
              <a:rPr lang="en-US" altLang="en-US" sz="4000" smtClean="0"/>
              <a:t>management </a:t>
            </a:r>
            <a:r>
              <a:rPr lang="en-US" altLang="en-US" sz="3200" smtClean="0"/>
              <a:t>(see SP-220694)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/>
              <a:t>All </a:t>
            </a:r>
            <a:r>
              <a:rPr lang="en-US" sz="2000"/>
              <a:t>TSG approved versions of OpenAPI files in the stable branches (one per release) of the "5G_APIs" repository</a:t>
            </a:r>
            <a:endParaRPr lang="fr-FR" sz="2000"/>
          </a:p>
          <a:p>
            <a:pPr marL="460375" indent="-115888"/>
            <a:r>
              <a:rPr lang="fr-FR" sz="1800" smtClean="0"/>
              <a:t> </a:t>
            </a:r>
            <a:r>
              <a:rPr lang="en-US" sz="1600"/>
              <a:t>Total of </a:t>
            </a:r>
            <a:r>
              <a:rPr lang="en-US" sz="1600" b="1" u="sng"/>
              <a:t>235 APIs</a:t>
            </a:r>
            <a:r>
              <a:rPr lang="en-US" sz="1600"/>
              <a:t> in the repository for the </a:t>
            </a:r>
            <a:r>
              <a:rPr lang="en-US" sz="1600"/>
              <a:t>Release </a:t>
            </a:r>
            <a:r>
              <a:rPr lang="en-US" sz="1600" smtClean="0"/>
              <a:t>17</a:t>
            </a:r>
            <a:r>
              <a:rPr lang="en-US" sz="1600"/>
              <a:t> </a:t>
            </a:r>
            <a:r>
              <a:rPr lang="en-US" sz="1600" smtClean="0"/>
              <a:t> (CT1</a:t>
            </a:r>
            <a:r>
              <a:rPr lang="en-US" sz="1600"/>
              <a:t>, CT3, CT4, SA4</a:t>
            </a:r>
            <a:r>
              <a:rPr lang="en-US" sz="1600"/>
              <a:t>, </a:t>
            </a:r>
            <a:r>
              <a:rPr lang="en-US" sz="1600" smtClean="0"/>
              <a:t>SA5)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800" smtClean="0"/>
              <a:t>Next </a:t>
            </a:r>
            <a:r>
              <a:rPr lang="en-US" sz="2800"/>
              <a:t>steps</a:t>
            </a:r>
          </a:p>
          <a:p>
            <a:r>
              <a:rPr lang="fr-FR" sz="2000"/>
              <a:t>Document the management of OpenAPI files in 3GPP Forge</a:t>
            </a:r>
          </a:p>
          <a:p>
            <a:pPr lvl="1"/>
            <a:r>
              <a:rPr lang="fr-FR" sz="1800"/>
              <a:t>User guide, update of TS 21.900, etc</a:t>
            </a:r>
            <a:r>
              <a:rPr lang="fr-FR" sz="2000"/>
              <a:t>.</a:t>
            </a:r>
          </a:p>
          <a:p>
            <a:r>
              <a:rPr lang="fr-FR" sz="2000"/>
              <a:t>Clarify that </a:t>
            </a:r>
            <a:r>
              <a:rPr lang="en-US" sz="2000"/>
              <a:t>all non-official branches and tags are deleted after each plenary and who should be responsible</a:t>
            </a:r>
          </a:p>
          <a:p>
            <a:r>
              <a:rPr lang="en-US" sz="2000"/>
              <a:t>Rename the "Master" branch into "Rel-18" (current release) and then create a "Rel-17" branch </a:t>
            </a:r>
            <a:endParaRPr lang="fr-FR" sz="2000"/>
          </a:p>
          <a:p>
            <a:r>
              <a:rPr lang="fr-FR" sz="2000"/>
              <a:t>Progress on the other key </a:t>
            </a:r>
            <a:r>
              <a:rPr lang="fr-FR" sz="2000"/>
              <a:t>issues </a:t>
            </a:r>
            <a:endParaRPr lang="fr-FR" sz="2000" smtClean="0"/>
          </a:p>
          <a:p>
            <a:pPr lvl="1"/>
            <a:r>
              <a:rPr lang="en-US" sz="1800" smtClean="0"/>
              <a:t>KI#6: Common principles and conventions </a:t>
            </a:r>
          </a:p>
          <a:p>
            <a:pPr lvl="1"/>
            <a:r>
              <a:rPr lang="en-US" sz="1800" smtClean="0"/>
              <a:t>KI#5</a:t>
            </a:r>
            <a:r>
              <a:rPr lang="en-US" sz="1800"/>
              <a:t>: 3GPP Common API Versioning Mechanism </a:t>
            </a:r>
          </a:p>
          <a:p>
            <a:pPr lvl="1"/>
            <a:r>
              <a:rPr lang="en-US" sz="1800"/>
              <a:t>KI#2: Expand application of the 3GPP Forge in the handling of CR, as for SA3-LI </a:t>
            </a:r>
          </a:p>
          <a:p>
            <a:pPr lvl="1"/>
            <a:endParaRPr lang="en-US" sz="1800" smtClean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2202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</a:t>
            </a:r>
            <a:r>
              <a:rPr lang="en-US"/>
              <a:t>CT4 </a:t>
            </a:r>
            <a:r>
              <a:rPr lang="en-US" smtClean="0"/>
              <a:t>CRs are approved.</a:t>
            </a:r>
            <a:endParaRPr lang="en-US"/>
          </a:p>
          <a:p>
            <a:pPr marL="0" indent="0">
              <a:buNone/>
            </a:pPr>
            <a:r>
              <a:rPr lang="en-US" smtClean="0"/>
              <a:t> </a:t>
            </a:r>
          </a:p>
          <a:p>
            <a:pPr marL="0" indent="0">
              <a:buNone/>
            </a:pPr>
            <a:r>
              <a:rPr lang="en-US" smtClean="0"/>
              <a:t>Discussion on Company CRs related to WI NRslice: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smtClean="0"/>
              <a:t>SP-220452/</a:t>
            </a:r>
            <a:r>
              <a:rPr lang="en-US" sz="2000"/>
              <a:t>SP-2204</a:t>
            </a:r>
            <a:r>
              <a:rPr lang="en-US" sz="2000" smtClean="0"/>
              <a:t>56 Enabling </a:t>
            </a:r>
            <a:r>
              <a:rPr lang="en-US" sz="2000"/>
              <a:t>configuration of Network Slice AS </a:t>
            </a:r>
            <a:r>
              <a:rPr lang="en-US" sz="2000" smtClean="0"/>
              <a:t>Groups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smtClean="0"/>
              <a:t>SP-220711 Enabling </a:t>
            </a:r>
            <a:r>
              <a:rPr lang="en-US" sz="2000"/>
              <a:t>slice priority and slice groups for RRM </a:t>
            </a:r>
            <a:r>
              <a:rPr lang="en-US" sz="2000" smtClean="0"/>
              <a:t>purposes</a:t>
            </a:r>
          </a:p>
          <a:p>
            <a:pPr marL="0" indent="0">
              <a:buNone/>
            </a:pPr>
            <a:r>
              <a:rPr lang="en-US" sz="2000" smtClean="0"/>
              <a:t>The documents were noted in SA, no consensus was </a:t>
            </a:r>
            <a:r>
              <a:rPr lang="en-US" sz="2000" smtClean="0"/>
              <a:t>reached.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Rel-18 New and revised WIDs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4125" algn="l"/>
                <a:tab pos="1882775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r>
              <a:rPr lang="en-US" sz="1400"/>
              <a:t>SP-220438	SA1	New WID on SMS over IMS to Emergency centre (SMS2EC)</a:t>
            </a:r>
          </a:p>
          <a:p>
            <a:r>
              <a:rPr lang="en-US" sz="1400"/>
              <a:t>SP-220440	SA1	Revision of WID on Stage 1 on AI/ML model transfer in 5GS (was AMMT)</a:t>
            </a:r>
          </a:p>
          <a:p>
            <a:r>
              <a:rPr lang="en-US" sz="1400"/>
              <a:t>SP-220608	SA4	Updating IVAS_Codec WID</a:t>
            </a:r>
          </a:p>
          <a:p>
            <a:pPr defTabSz="627063"/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509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Rel-18 SIDs Revised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4125" algn="l"/>
                <a:tab pos="1882775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pPr>
              <a:tabLst>
                <a:tab pos="1198563" algn="l"/>
              </a:tabLst>
            </a:pPr>
            <a:r>
              <a:rPr lang="en-US" sz="1100"/>
              <a:t>SP-220415	SA2	Revised SID: Study on System Enabler for Service Function Chaining (FS_SFC)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SP-220416	SA2	Revised SID: Study on enhancement of 5G UE Policy (FS_eUEPO)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SP-220417	SA2	Revised SID: Study on UPF enhancement for Exposure And SBA (FS_UPEAS)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SP-220418	SA2	Revised SID: Study on enhanced support of Non-Public Networks Phase 2 (FS_eNPN_Ph2)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SP-220419	SA2	Revised SID: Study on the support for 5WWC, Phase 2 (FS_5WWC_Ph2)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SP-220436	SA1	Revised SID on FS_eFRMCS to align multiple FRMCS stages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SP-220441	SA1	Revised SID on traffic characteristics and performance requirements for AI/ML model transfer in 5GS (was FS_AMMT)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SP-220465	SA6	Revised SID on Study on enhanced architecture for UAS Applications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SP-220466	SA6	Revised SID for Study on enhancements to application layer support for V2X services; Phase 2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SP-220467	SA6	Revised SID for Study on SEAL data delivery enabler for vertical application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SP-220487	SA5	Revised SID Study on enhancement of management of non-public networks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SP-220647	SA2	Revised SID: Study on 5G AM Policy (FS_AMP)</a:t>
            </a:r>
          </a:p>
          <a:p>
            <a:pPr>
              <a:tabLst>
                <a:tab pos="1198563" algn="l"/>
              </a:tabLst>
            </a:pPr>
            <a:r>
              <a:rPr lang="en-US" sz="1100" smtClean="0"/>
              <a:t>SP-220678 </a:t>
            </a:r>
            <a:r>
              <a:rPr lang="en-US" sz="1100" u="sng"/>
              <a:t>	</a:t>
            </a:r>
            <a:r>
              <a:rPr lang="en-US" sz="1100"/>
              <a:t>SA2	The update for FS_eNA_Ph3 SID</a:t>
            </a:r>
          </a:p>
          <a:p>
            <a:pPr>
              <a:tabLst>
                <a:tab pos="1198563" algn="l"/>
              </a:tabLst>
            </a:pPr>
            <a:r>
              <a:rPr lang="en-US" sz="1100"/>
              <a:t>SP-220705	SA2	SID update on Study on architecture enhancement for XR and media services</a:t>
            </a:r>
          </a:p>
          <a:p>
            <a:pPr marL="0" indent="0" defTabSz="539750">
              <a:buNone/>
              <a:tabLst>
                <a:tab pos="1254125" algn="l"/>
                <a:tab pos="1882775" algn="l"/>
              </a:tabLst>
            </a:pPr>
            <a:endParaRPr lang="en-US" sz="1400"/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Rel-19 SIDs New/Revised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4125" algn="l"/>
                <a:tab pos="1882775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pPr>
              <a:tabLst>
                <a:tab pos="1258888" algn="l"/>
              </a:tabLst>
            </a:pPr>
            <a:r>
              <a:rPr lang="en-US" sz="1100"/>
              <a:t>SP-220437	SA1	Revised SID on FS_eFRMCS_Ph3 to align multiple FRMCS stages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SP-220439	SA1	Revision SID on FS_AIML_Ph2 (AI/ML Model Transfer Phase 2)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SP-220442	SA1	New SID on roaming value added services (FS_RVAS)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SP-220445	SA1	New SID on Upper layer traffic steering, switching and split over dual 3GPP access (FS_DualSteer)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SP-220446	SA1	New SID on Energy Efficiency as service criteria (FS_EnergyServ)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SP-220447	SA1	New SID on Network of Service Robots with Ambient Intelligence (FS_SOBOT)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SP-220679	SA1	New SID on satellite access - Phase 3 (FS_5GSAT_Ph3)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SP-220680	SA1	New SID on UAV Phase 3 (FS_UAV_Ph3)</a:t>
            </a:r>
          </a:p>
          <a:p>
            <a:pPr>
              <a:tabLst>
                <a:tab pos="1258888" algn="l"/>
              </a:tabLst>
            </a:pPr>
            <a:r>
              <a:rPr lang="en-US" sz="1100"/>
              <a:t>SP-220717	SA1	Revised SID on Integrated Sensing and Communication (FS_Sensing)</a:t>
            </a:r>
          </a:p>
          <a:p>
            <a:pPr marL="0" indent="0" defTabSz="539750">
              <a:buNone/>
              <a:tabLst>
                <a:tab pos="1254125" algn="l"/>
                <a:tab pos="1882775" algn="l"/>
              </a:tabLst>
            </a:pPr>
            <a:endParaRPr lang="en-US" sz="1400"/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7424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37051" y="1814674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Rel-17 </a:t>
            </a:r>
            <a:r>
              <a:rPr lang="en-GB" sz="2000" smtClean="0">
                <a:solidFill>
                  <a:srgbClr val="FF0000"/>
                </a:solidFill>
              </a:rPr>
              <a:t>TS </a:t>
            </a:r>
            <a:r>
              <a:rPr lang="en-GB" sz="2000">
                <a:solidFill>
                  <a:srgbClr val="FF0000"/>
                </a:solidFill>
              </a:rPr>
              <a:t>and </a:t>
            </a:r>
            <a:r>
              <a:rPr lang="en-GB" sz="2000" smtClean="0">
                <a:solidFill>
                  <a:srgbClr val="FF0000"/>
                </a:solidFill>
              </a:rPr>
              <a:t>TR approved</a:t>
            </a:r>
            <a:r>
              <a:rPr lang="en-GB" sz="2000">
                <a:solidFill>
                  <a:srgbClr val="FF0000"/>
                </a:solidFill>
              </a:rPr>
              <a:t>:</a:t>
            </a:r>
          </a:p>
          <a:p>
            <a:pPr>
              <a:tabLst>
                <a:tab pos="1166813" algn="l"/>
                <a:tab pos="1882775" algn="l"/>
                <a:tab pos="8880475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SP-220491	SA5	TS 28.312 Management and orchestration; Intent driven management services for mobile networks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SP-220492	SA5	TS 28.105 Management and orchestration; Artificial Intelligence/ Machine Learning (AI/ML) management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SP-220494	SA5	TS 28.104 Management and orchestration; Management Data Analytics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SP-220495	SA5	TS 32.257 Telecommunication management; Charging management; Edge Computing domain charging; stage 2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SP-220541	SA3	TS 33.503 'Security Aspects of Proximity based Services (ProSe) in the 5G System (5GS)'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SP-220603	SA4	TS 26.531, </a:t>
            </a:r>
            <a:r>
              <a:rPr lang="en-US" sz="1400" smtClean="0"/>
              <a:t>'Data </a:t>
            </a:r>
            <a:r>
              <a:rPr lang="en-US" sz="1400"/>
              <a:t>Collection and Reporting; General Description and Architecture'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SP-220604	SA4	TS 26.532, </a:t>
            </a:r>
            <a:r>
              <a:rPr lang="en-US" sz="1400" smtClean="0"/>
              <a:t>'Data </a:t>
            </a:r>
            <a:r>
              <a:rPr lang="en-US" sz="1400"/>
              <a:t>Collection and Reporting; Protocols and Formats</a:t>
            </a:r>
            <a:r>
              <a:rPr lang="en-US" sz="1400" smtClean="0"/>
              <a:t>;‘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SP-220605	SA4	TS 26.517, </a:t>
            </a:r>
            <a:r>
              <a:rPr lang="en-US" sz="1400" smtClean="0"/>
              <a:t>'5G </a:t>
            </a:r>
            <a:r>
              <a:rPr lang="en-US" sz="1400"/>
              <a:t>Multicast Broadcast User Services; Protocols and Formats</a:t>
            </a:r>
            <a:r>
              <a:rPr lang="en-US" sz="1400" smtClean="0"/>
              <a:t>'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SP-220606	SA4	TR 26.805, </a:t>
            </a:r>
            <a:r>
              <a:rPr lang="en-US" sz="1400" smtClean="0"/>
              <a:t>'Study </a:t>
            </a:r>
            <a:r>
              <a:rPr lang="en-US" sz="1400"/>
              <a:t>on Media Production over 5G NPN Systems'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SP-220607	SA4	TR 26.955, </a:t>
            </a:r>
            <a:r>
              <a:rPr lang="en-US" sz="1400" smtClean="0"/>
              <a:t>'5G </a:t>
            </a:r>
            <a:r>
              <a:rPr lang="en-US" sz="1400"/>
              <a:t>Video Codec </a:t>
            </a:r>
            <a:r>
              <a:rPr lang="en-US" sz="1400" smtClean="0"/>
              <a:t>Characteristics‘</a:t>
            </a:r>
          </a:p>
          <a:p>
            <a:pPr marL="0" indent="0">
              <a:buNone/>
              <a:tabLst>
                <a:tab pos="1144588" algn="l"/>
              </a:tabLst>
            </a:pPr>
            <a:r>
              <a:rPr lang="en-US" sz="1400">
                <a:solidFill>
                  <a:srgbClr val="FF0000"/>
                </a:solidFill>
              </a:rPr>
              <a:t>Rel-17 </a:t>
            </a:r>
            <a:r>
              <a:rPr lang="en-GB" sz="1400" smtClean="0">
                <a:solidFill>
                  <a:srgbClr val="FF0000"/>
                </a:solidFill>
              </a:rPr>
              <a:t>TR Noted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SP-220663	MCC 	TR 21.917 </a:t>
            </a:r>
            <a:r>
              <a:rPr lang="en-US" sz="1400" smtClean="0"/>
              <a:t>Rel-17 </a:t>
            </a:r>
            <a:r>
              <a:rPr lang="en-US" sz="1400"/>
              <a:t>description</a:t>
            </a:r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78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CT#96 was F2F meeting  (2 </a:t>
            </a:r>
            <a:r>
              <a:rPr lang="de-DE" dirty="0" smtClean="0"/>
              <a:t>day meeting</a:t>
            </a:r>
            <a:r>
              <a:rPr lang="de-DE" smtClean="0"/>
              <a:t>) (6-7 June) after a break  of more than 2 years.</a:t>
            </a:r>
            <a:endParaRPr lang="de-DE" dirty="0" smtClean="0"/>
          </a:p>
          <a:p>
            <a:r>
              <a:rPr lang="de-DE" dirty="0" smtClean="0"/>
              <a:t>SA started </a:t>
            </a:r>
            <a:r>
              <a:rPr lang="de-DE" smtClean="0"/>
              <a:t>on Tuesday 7th and closed on 10th (4 day F2F Meeting )</a:t>
            </a:r>
          </a:p>
          <a:p>
            <a:r>
              <a:rPr lang="de-DE" smtClean="0"/>
              <a:t>OpenAPI freeze and ASN.1 freeze is declared by TSGs#96</a:t>
            </a:r>
          </a:p>
          <a:p>
            <a:r>
              <a:rPr lang="de-DE" smtClean="0"/>
              <a:t>Summary/ </a:t>
            </a:r>
            <a:r>
              <a:rPr lang="en-US" altLang="en-US" smtClean="0"/>
              <a:t>Administrivia CT#96 from</a:t>
            </a:r>
            <a:r>
              <a:rPr lang="de-DE" smtClean="0"/>
              <a:t> CT chair in </a:t>
            </a:r>
            <a:r>
              <a:rPr lang="de-DE" smtClean="0"/>
              <a:t>CT-221316</a:t>
            </a:r>
            <a:r>
              <a:rPr lang="en-US" smtClean="0"/>
              <a:t> </a:t>
            </a:r>
            <a:endParaRPr lang="en-US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Rel-18 </a:t>
            </a:r>
            <a:r>
              <a:rPr lang="en-GB" sz="2000" smtClean="0">
                <a:solidFill>
                  <a:srgbClr val="FF0000"/>
                </a:solidFill>
              </a:rPr>
              <a:t>New TR approved</a:t>
            </a:r>
            <a:r>
              <a:rPr lang="en-GB" sz="2000">
                <a:solidFill>
                  <a:srgbClr val="FF0000"/>
                </a:solidFill>
              </a:rPr>
              <a:t>:</a:t>
            </a:r>
          </a:p>
          <a:p>
            <a:pPr>
              <a:tabLst>
                <a:tab pos="1166813" algn="l"/>
                <a:tab pos="1971675" algn="l"/>
                <a:tab pos="8880475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  <a:endParaRPr lang="en-US" sz="1400" smtClean="0"/>
          </a:p>
          <a:p>
            <a:pPr>
              <a:tabLst>
                <a:tab pos="1144588" algn="l"/>
              </a:tabLst>
            </a:pPr>
            <a:r>
              <a:rPr lang="en-US" sz="1400"/>
              <a:t>SP-220424	SA2	</a:t>
            </a:r>
            <a:r>
              <a:rPr lang="en-US" sz="1400" smtClean="0"/>
              <a:t>TR 23.700-61 </a:t>
            </a:r>
            <a:r>
              <a:rPr lang="en-GB" sz="1400"/>
              <a:t>Study on Seamless UE context recovery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SP-220464	SA6	</a:t>
            </a:r>
            <a:r>
              <a:rPr lang="en-US" sz="1400" smtClean="0"/>
              <a:t>TR 23.783 </a:t>
            </a:r>
            <a:r>
              <a:rPr lang="en-GB" sz="1400"/>
              <a:t>Study on Mission Critical services support over 5G System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SP-220493	SA5	TR 28.819 Study on continuous integration continuous delivery support for 3GPP NFs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SP-220540	SA3	TR 33.874 'Study on enhanced security for Phase 2 network slicing'</a:t>
            </a:r>
          </a:p>
          <a:p>
            <a:pPr marL="0" indent="0">
              <a:buNone/>
              <a:tabLst>
                <a:tab pos="1166813" algn="l"/>
                <a:tab pos="1703388" algn="l"/>
              </a:tabLst>
            </a:pPr>
            <a:r>
              <a:rPr lang="en-US" sz="1400">
                <a:solidFill>
                  <a:srgbClr val="FF0000"/>
                </a:solidFill>
              </a:rPr>
              <a:t>Rel-18 </a:t>
            </a:r>
            <a:r>
              <a:rPr lang="en-GB" sz="1400">
                <a:solidFill>
                  <a:srgbClr val="FF0000"/>
                </a:solidFill>
              </a:rPr>
              <a:t>New TR </a:t>
            </a:r>
            <a:r>
              <a:rPr lang="en-GB" sz="1400" smtClean="0">
                <a:solidFill>
                  <a:srgbClr val="FF0000"/>
                </a:solidFill>
              </a:rPr>
              <a:t>for Information:</a:t>
            </a:r>
            <a:endParaRPr lang="en-GB" sz="1400">
              <a:solidFill>
                <a:srgbClr val="FF0000"/>
              </a:solidFill>
            </a:endParaRPr>
          </a:p>
          <a:p>
            <a:pPr>
              <a:tabLst>
                <a:tab pos="1144588" algn="l"/>
              </a:tabLst>
            </a:pPr>
            <a:r>
              <a:rPr lang="en-US" sz="1400" smtClean="0"/>
              <a:t>SP-220423</a:t>
            </a:r>
            <a:r>
              <a:rPr lang="en-US" sz="1400"/>
              <a:t>	SA2	</a:t>
            </a:r>
            <a:r>
              <a:rPr lang="en-US" sz="1400" smtClean="0"/>
              <a:t>TR 23.700-68 </a:t>
            </a:r>
            <a:r>
              <a:rPr lang="en-GB" sz="1400"/>
              <a:t>Study on support of reduced capability NR devices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SP-220461	SA6	</a:t>
            </a:r>
            <a:r>
              <a:rPr lang="en-US" sz="1400" smtClean="0"/>
              <a:t>TR 23.700-64 </a:t>
            </a:r>
            <a:r>
              <a:rPr lang="en-GB" sz="1400"/>
              <a:t>Study on enhancements to application layer support for V2X services; Phase 2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SP-220462	SA6	</a:t>
            </a:r>
            <a:r>
              <a:rPr lang="en-US" sz="1400" smtClean="0"/>
              <a:t>TR 23.700-76 </a:t>
            </a:r>
            <a:r>
              <a:rPr lang="en-GB" sz="1400"/>
              <a:t>Study on Ad hoc Group Communication support for Mission Critical Services</a:t>
            </a:r>
            <a:endParaRPr lang="en-US" sz="1400"/>
          </a:p>
          <a:p>
            <a:pPr>
              <a:tabLst>
                <a:tab pos="1144588" algn="l"/>
              </a:tabLst>
            </a:pPr>
            <a:r>
              <a:rPr lang="en-US" sz="1400"/>
              <a:t>SP-220684	SA6	</a:t>
            </a:r>
            <a:r>
              <a:rPr lang="en-US" sz="1400" smtClean="0"/>
              <a:t>TR 23.700-98 </a:t>
            </a:r>
            <a:r>
              <a:rPr lang="en-IN" sz="1400"/>
              <a:t>Study on Enhanced architecture for enabling Edge Applications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8205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 smtClean="0"/>
              <a:t>Other information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700230" y="1913459"/>
            <a:ext cx="9134874" cy="393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mtClean="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/>
              <a:t> </a:t>
            </a:r>
            <a:r>
              <a:rPr lang="en-US" smtClean="0">
                <a:latin typeface="Arial "/>
                <a:cs typeface="+mn-cs"/>
              </a:rPr>
              <a:t> MCC report in </a:t>
            </a:r>
            <a:r>
              <a:rPr lang="en-US" smtClean="0">
                <a:latin typeface="Arial "/>
                <a:cs typeface="+mn-cs"/>
              </a:rPr>
              <a:t>SP-220649/CP-221011 </a:t>
            </a:r>
            <a:r>
              <a:rPr lang="en-US" smtClean="0">
                <a:latin typeface="Arial "/>
                <a:cs typeface="+mn-cs"/>
              </a:rPr>
              <a:t>contains usual statistics e.g. on CRs, TR/TS, and email send  on the </a:t>
            </a:r>
            <a:r>
              <a:rPr lang="en-US" smtClean="0">
                <a:latin typeface="Arial "/>
                <a:cs typeface="+mn-cs"/>
              </a:rPr>
              <a:t>reflector</a:t>
            </a:r>
            <a:endParaRPr lang="en-US">
              <a:latin typeface="Arial 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 smtClean="0">
              <a:latin typeface="Arial "/>
            </a:endParaRPr>
          </a:p>
          <a:p>
            <a:pPr marL="0" lvl="1">
              <a:lnSpc>
                <a:spcPct val="90000"/>
              </a:lnSpc>
              <a:spcBef>
                <a:spcPts val="1000"/>
              </a:spcBef>
              <a:tabLst>
                <a:tab pos="1166813" algn="l"/>
                <a:tab pos="1795463" algn="l"/>
              </a:tabLst>
            </a:pPr>
            <a:r>
              <a:rPr lang="en-US" smtClean="0">
                <a:latin typeface="Arial "/>
              </a:rPr>
              <a:t>Extract from RAN report (SP-220710</a:t>
            </a:r>
            <a:r>
              <a:rPr lang="en-US" smtClean="0">
                <a:latin typeface="Arial "/>
              </a:rPr>
              <a:t>)</a:t>
            </a:r>
            <a:endParaRPr lang="en-US">
              <a:latin typeface="Arial "/>
            </a:endParaRPr>
          </a:p>
          <a:p>
            <a:pPr marL="344488" lvl="1" indent="-344488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z="2000" smtClean="0"/>
              <a:t>RAN has  completed the task on inclusive language in Rel-17</a:t>
            </a:r>
          </a:p>
          <a:p>
            <a:pPr marL="344488" lvl="1" indent="-344488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z="2000" smtClean="0"/>
              <a:t>RAN#96 </a:t>
            </a:r>
            <a:r>
              <a:rPr lang="en-US" sz="2000"/>
              <a:t>declared that ASN.1 for Rel-17 </a:t>
            </a:r>
            <a:r>
              <a:rPr lang="en-US" sz="2000"/>
              <a:t>is </a:t>
            </a:r>
            <a:r>
              <a:rPr lang="en-US" sz="2000" smtClean="0"/>
              <a:t>frozen</a:t>
            </a:r>
            <a:br>
              <a:rPr lang="en-US" sz="2000" smtClean="0"/>
            </a:br>
            <a:r>
              <a:rPr lang="en-US" sz="1600" i="1"/>
              <a:t>Note June 22 version may not be fully implementable </a:t>
            </a:r>
            <a:r>
              <a:rPr lang="en-US" sz="1600" i="1"/>
              <a:t>and </a:t>
            </a:r>
            <a:r>
              <a:rPr lang="en-US" sz="1600" i="1" smtClean="0"/>
              <a:t>RAN will </a:t>
            </a:r>
            <a:r>
              <a:rPr lang="en-US" sz="1600" i="1"/>
              <a:t>target Sep.22  to make sure that it is </a:t>
            </a:r>
            <a:r>
              <a:rPr lang="en-US" sz="1600" i="1"/>
              <a:t>fully </a:t>
            </a:r>
            <a:r>
              <a:rPr lang="en-US" sz="1600" i="1" smtClean="0"/>
              <a:t>implementable.</a:t>
            </a:r>
            <a:endParaRPr lang="en-US" sz="1600" i="1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 smtClean="0">
              <a:latin typeface="Arial "/>
              <a:cs typeface="+mn-cs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>
              <a:latin typeface="Arial "/>
            </a:endParaRPr>
          </a:p>
          <a:p>
            <a:pPr lvl="1">
              <a:buClrTx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The new/ Revised  </a:t>
            </a:r>
            <a:r>
              <a:rPr lang="en-US" sz="2000" dirty="0" smtClean="0"/>
              <a:t>WIDs (which </a:t>
            </a:r>
            <a:r>
              <a:rPr lang="en-US" sz="2000" smtClean="0"/>
              <a:t>were agreed by CT4) </a:t>
            </a:r>
            <a:r>
              <a:rPr lang="en-US" sz="2000" dirty="0" smtClean="0"/>
              <a:t>are </a:t>
            </a:r>
            <a:r>
              <a:rPr lang="en-US" sz="2000" dirty="0"/>
              <a:t>all </a:t>
            </a:r>
            <a:r>
              <a:rPr lang="en-US" sz="2000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r>
              <a:rPr lang="en-US" sz="1400"/>
              <a:t>CT4	CP-221083	New WID on Service Based Interface Protocol Improvements Release 18</a:t>
            </a:r>
          </a:p>
          <a:p>
            <a:r>
              <a:rPr lang="en-US" sz="1400"/>
              <a:t>CT4	CP-221084	Revised WID on CT aspects of the architectural enhancements for 5G multicast-broadcast services</a:t>
            </a:r>
          </a:p>
          <a:p>
            <a:r>
              <a:rPr lang="en-US" sz="1400"/>
              <a:t>CT4	CP-221329	Study on NRF API enhancements to avoid signalling and storing of redundant </a:t>
            </a:r>
            <a:r>
              <a:rPr lang="en-US" sz="1400" smtClean="0"/>
              <a:t>data</a:t>
            </a:r>
            <a:br>
              <a:rPr lang="en-US" sz="1400" smtClean="0"/>
            </a:br>
            <a:r>
              <a:rPr lang="en-US" sz="1400" smtClean="0"/>
              <a:t>	New TR 29.831</a:t>
            </a:r>
            <a:endParaRPr lang="en-US" sz="1400"/>
          </a:p>
          <a:p>
            <a:pPr fontAlgn="auto" hangingPunct="1">
              <a:tabLst>
                <a:tab pos="804863" algn="l"/>
              </a:tabLst>
            </a:pPr>
            <a:endParaRPr lang="en-US" sz="140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299070" y="299419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The new/ Revised  </a:t>
            </a:r>
            <a:r>
              <a:rPr lang="en-US" sz="2000" dirty="0" smtClean="0"/>
              <a:t>WIDs (which </a:t>
            </a:r>
            <a:r>
              <a:rPr lang="en-US" sz="2000" smtClean="0"/>
              <a:t>were endorsed by CT4) </a:t>
            </a:r>
            <a:r>
              <a:rPr lang="en-US" sz="2000" dirty="0" smtClean="0"/>
              <a:t>are </a:t>
            </a:r>
            <a:r>
              <a:rPr lang="en-US" sz="2000" dirty="0"/>
              <a:t>all </a:t>
            </a:r>
            <a:r>
              <a:rPr lang="en-US" sz="2000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pPr fontAlgn="auto" hangingPunct="1">
              <a:tabLst>
                <a:tab pos="971550" algn="l"/>
                <a:tab pos="2000250" algn="l"/>
              </a:tabLst>
            </a:pPr>
            <a:r>
              <a:rPr lang="en-US" sz="1400"/>
              <a:t>CT1	CP-221327	CT aspects of proximity based services in 5GS</a:t>
            </a:r>
            <a:br>
              <a:rPr lang="en-US" sz="1400"/>
            </a:br>
            <a:r>
              <a:rPr lang="en-US" sz="1400"/>
              <a:t>	New TS </a:t>
            </a:r>
            <a:r>
              <a:rPr lang="en-US" sz="1400" smtClean="0"/>
              <a:t>29.553</a:t>
            </a:r>
          </a:p>
          <a:p>
            <a:pPr>
              <a:tabLst>
                <a:tab pos="971550" algn="l"/>
                <a:tab pos="2000250" algn="l"/>
              </a:tabLst>
            </a:pPr>
            <a:r>
              <a:rPr lang="en-US" sz="1600"/>
              <a:t>CT1	CP-221265	CT aspects of Architecture Enhancement for NR Reduced Capability Devices</a:t>
            </a:r>
          </a:p>
          <a:p>
            <a:pPr>
              <a:tabLst>
                <a:tab pos="971550" algn="l"/>
                <a:tab pos="2000250" algn="l"/>
              </a:tabLst>
            </a:pPr>
            <a:r>
              <a:rPr lang="en-US" sz="1600"/>
              <a:t>CT1	CP-221266	CT aspects of enhancement of RAN Slicing for NR</a:t>
            </a:r>
          </a:p>
          <a:p>
            <a:pPr>
              <a:tabLst>
                <a:tab pos="971550" algn="l"/>
                <a:tab pos="2000250" algn="l"/>
              </a:tabLst>
            </a:pPr>
            <a:endParaRPr lang="en-US" sz="1600" smtClean="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41568567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496644" y="392502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7511" y="1809199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The other </a:t>
            </a:r>
            <a:r>
              <a:rPr lang="en-US" smtClean="0"/>
              <a:t>approved new/revised WIDs are:</a:t>
            </a:r>
            <a:r>
              <a:rPr lang="en-US" sz="1800" dirty="0"/>
              <a:t>           </a:t>
            </a:r>
            <a:r>
              <a:rPr lang="en-US" sz="1800"/>
              <a:t> </a:t>
            </a:r>
            <a:r>
              <a:rPr lang="en-US" sz="1800" dirty="0"/>
              <a:t>   </a:t>
            </a:r>
          </a:p>
          <a:p>
            <a:r>
              <a:rPr lang="en-US" sz="1400"/>
              <a:t>Source	TDoc	Title</a:t>
            </a:r>
          </a:p>
          <a:p>
            <a:r>
              <a:rPr lang="en-US" sz="1400"/>
              <a:t>CT1	CP-221268	Stage-3 5GS NAS protocol development 18</a:t>
            </a:r>
          </a:p>
          <a:p>
            <a:r>
              <a:rPr lang="en-US" sz="1400"/>
              <a:t>CT1	CP-221271	MPS for Supplementary Services</a:t>
            </a:r>
          </a:p>
          <a:p>
            <a:r>
              <a:rPr lang="en-US" sz="1400"/>
              <a:t>CT1	CP-221320	Stage-3 SAE Protocol Development</a:t>
            </a:r>
          </a:p>
          <a:p>
            <a:r>
              <a:rPr lang="en-US" sz="1400"/>
              <a:t>CT1	CP-221332	Protocol enhancements for Mission Critical Services</a:t>
            </a:r>
          </a:p>
          <a:p>
            <a:r>
              <a:rPr lang="en-US" sz="1400"/>
              <a:t>CT3	CP-221106	Revised WID on CT aspects for enabling Edge Applications</a:t>
            </a:r>
          </a:p>
          <a:p>
            <a:r>
              <a:rPr lang="en-US" sz="1400"/>
              <a:t>CT3	CP-221326	New WID on CT aspects of 5GMS AF Event Exposure</a:t>
            </a:r>
          </a:p>
          <a:p>
            <a:r>
              <a:rPr lang="en-US" sz="1400"/>
              <a:t>CT3	CP-221330	New WID on Rel-18 Enhancements of 3GPP Northbound Interfaces and Application Layer APIs</a:t>
            </a:r>
          </a:p>
          <a:p>
            <a:r>
              <a:rPr lang="en-US" sz="1400"/>
              <a:t>CT6	CP-221325	UE Conformance Test Aspects – Release 16</a:t>
            </a:r>
          </a:p>
          <a:p>
            <a:r>
              <a:rPr lang="en-US" sz="1400"/>
              <a:t>CT6	CP-221331	GBA_U Based APIs</a:t>
            </a:r>
          </a:p>
          <a:p>
            <a:r>
              <a:rPr lang="en-US" sz="1400"/>
              <a:t>CT6	CP-221350	Study on new UICC application for NSSA</a:t>
            </a:r>
          </a:p>
          <a:p>
            <a:endParaRPr lang="en-US" sz="1400" dirty="0"/>
          </a:p>
          <a:p>
            <a:pPr marL="0" indent="0">
              <a:buNone/>
            </a:pPr>
            <a:r>
              <a:rPr lang="en-US" sz="1400" dirty="0"/>
              <a:t>     </a:t>
            </a:r>
            <a:endParaRPr lang="de-DE" altLang="en-US" sz="14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97268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422066" y="36512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Exception sheets</a:t>
            </a:r>
            <a:r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mtClean="0"/>
              <a:t>in the area of CT4 </a:t>
            </a:r>
            <a:r>
              <a:rPr lang="en-US"/>
              <a:t>are approved</a:t>
            </a:r>
          </a:p>
          <a:p>
            <a:pPr marL="0" indent="0">
              <a:buNone/>
              <a:tabLst>
                <a:tab pos="717550" algn="l"/>
                <a:tab pos="2571750" algn="l"/>
              </a:tabLst>
            </a:pPr>
            <a:r>
              <a:rPr lang="en-US" sz="1600"/>
              <a:t>Source	TDoc	Title</a:t>
            </a:r>
          </a:p>
          <a:p>
            <a:pPr>
              <a:tabLst>
                <a:tab pos="914400" algn="l"/>
                <a:tab pos="2628900" algn="l"/>
              </a:tabLst>
            </a:pPr>
            <a:r>
              <a:rPr lang="en-US" sz="1600"/>
              <a:t>CT4	CP-221086	CT aspects of proximity based services in 5GS</a:t>
            </a:r>
          </a:p>
          <a:p>
            <a:pPr>
              <a:tabLst>
                <a:tab pos="914400" algn="l"/>
                <a:tab pos="2628900" algn="l"/>
              </a:tabLst>
            </a:pPr>
            <a:r>
              <a:rPr lang="en-US" sz="1600"/>
              <a:t>CT4	CP-221087	Service-based support for SMS in 5GC</a:t>
            </a:r>
          </a:p>
          <a:p>
            <a:pPr>
              <a:tabLst>
                <a:tab pos="914400" algn="l"/>
                <a:tab pos="2628900" algn="l"/>
              </a:tabLst>
            </a:pPr>
            <a:r>
              <a:rPr lang="en-US" sz="1600"/>
              <a:t>Huawei	CP-221092	CT aspects of the architectural enhancements for 5G multicast-broadcast services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404225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revison of CT4 agreed CRs and discussed on CT4 reflector are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approved see below:</a:t>
            </a:r>
          </a:p>
          <a:p>
            <a:pPr>
              <a:tabLst>
                <a:tab pos="1163638" algn="l"/>
                <a:tab pos="1793875" algn="l"/>
                <a:tab pos="2332038" algn="l"/>
                <a:tab pos="5372100" algn="l"/>
              </a:tabLst>
            </a:pPr>
            <a:r>
              <a:rPr lang="en-US" sz="1200" smtClean="0"/>
              <a:t>TDoc</a:t>
            </a:r>
            <a:r>
              <a:rPr lang="en-US" sz="1200"/>
              <a:t>	Spec	</a:t>
            </a:r>
            <a:r>
              <a:rPr lang="en-US" sz="1200" smtClean="0"/>
              <a:t>Title</a:t>
            </a:r>
            <a:r>
              <a:rPr lang="en-US" sz="1200"/>
              <a:t>	</a:t>
            </a:r>
            <a:r>
              <a:rPr lang="en-US" sz="1200" smtClean="0"/>
              <a:t>	Source</a:t>
            </a:r>
            <a:endParaRPr lang="en-US" sz="1200"/>
          </a:p>
          <a:p>
            <a:pPr defTabSz="1096963"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 smtClean="0"/>
              <a:t>CP-221090</a:t>
            </a:r>
            <a:r>
              <a:rPr lang="en-US" sz="1200"/>
              <a:t>	29.540	MtForwardSm service operation	</a:t>
            </a:r>
            <a:r>
              <a:rPr lang="en-US" sz="1200" smtClean="0"/>
              <a:t>	Huawei</a:t>
            </a:r>
            <a:endParaRPr lang="en-US" sz="1200"/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CP-221094	29.562	Missing Description Fields and Additional Corrections	Ericsson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CP-221235	29.503	Nudm_ReportSMDeliveryStatus service API	Huawei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CP-221236	29.532	QoS information in Context Status Event Report	Nokia, Nokia Shanghai Bell, Huawei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CP-221239	29.520	Presence condition on NF load data types	Huawei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CP-221282	29.256	29.256 Rel-17 API version and External doc update	Qualcomm Incorporated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CP-221299	29.555	29.555 Rel-17 API version and External doc update	CATT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CP-221300	29.544	29.544 Rel-17 API version and External doc update	Nokia, Nokia Shanghai Bell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CP-221301	29.550	SOR functionality with SNPNs	Ericsson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CP-221307	29.542	29.542 Rel-17 API version and External doc update	Ericsson</a:t>
            </a:r>
          </a:p>
          <a:p>
            <a:pPr>
              <a:tabLst>
                <a:tab pos="1085850" algn="l"/>
                <a:tab pos="1771650" algn="l"/>
                <a:tab pos="1943100" algn="l"/>
                <a:tab pos="5429250" algn="l"/>
              </a:tabLst>
            </a:pPr>
            <a:r>
              <a:rPr lang="en-US" sz="1200"/>
              <a:t>CP-221333	29.518	Reporting NG-RAN failure to MB-SMF	Ericsson</a:t>
            </a:r>
          </a:p>
          <a:p>
            <a:pPr>
              <a:tabLst>
                <a:tab pos="898525" algn="l"/>
                <a:tab pos="1346200" algn="l"/>
                <a:tab pos="1795463" algn="l"/>
                <a:tab pos="5649913" algn="l"/>
              </a:tabLst>
            </a:pPr>
            <a:endParaRPr lang="en-US" sz="1000"/>
          </a:p>
          <a:p>
            <a:endParaRPr lang="en-US" sz="1000"/>
          </a:p>
          <a:p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48512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CT#96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revison of CT4 agreed CRs and discussed on CT4 reflector are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approved see </a:t>
            </a: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below:</a:t>
            </a:r>
          </a:p>
          <a:p>
            <a:pPr marL="0" lvl="0" indent="0">
              <a:buNone/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endParaRPr lang="de-DE" altLang="en-US" sz="16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163638" algn="l"/>
                <a:tab pos="1793875" algn="l"/>
                <a:tab pos="5657850" algn="l"/>
                <a:tab pos="7442200" algn="l"/>
              </a:tabLst>
            </a:pPr>
            <a:r>
              <a:rPr lang="en-US" sz="1200" smtClean="0"/>
              <a:t>TDoc</a:t>
            </a:r>
            <a:r>
              <a:rPr lang="en-US" sz="1200"/>
              <a:t>	Spec	</a:t>
            </a:r>
            <a:r>
              <a:rPr lang="en-US" sz="1200" smtClean="0"/>
              <a:t>Title</a:t>
            </a:r>
            <a:r>
              <a:rPr lang="en-US" sz="1200"/>
              <a:t>	</a:t>
            </a:r>
            <a:r>
              <a:rPr lang="en-US" sz="1200" smtClean="0"/>
              <a:t>Source</a:t>
            </a:r>
            <a:endParaRPr lang="en-US" sz="1200"/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 smtClean="0"/>
              <a:t>CP-221334</a:t>
            </a:r>
            <a:r>
              <a:rPr lang="en-US" sz="1200"/>
              <a:t>	29.518	Adding SNSSAI to ContextCreateReqData	Huawei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/>
              <a:t>CP-221335	29.518	Adding MBS session ID to ContextCreateRspData	Huawei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/>
              <a:t>CP-221338	29.509	29.509 Rel-17 API version and External doc update	Orange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/>
              <a:t>CP-221339	29.502	Protocol support for restoration procedures for Home Routed PDU Sessions or PDU sessions with an I-SMF	Ericsson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/>
              <a:t>CP-221340	29.550	29.550 Rel-17 API version and External doc update	Orange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en-US" sz="1200"/>
              <a:t>CP-221341	29.509	29.509 Rel-17 API version and External doc update	Orange</a:t>
            </a:r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r>
              <a:rPr lang="de-DE" sz="1200"/>
              <a:t>CP-221342	29.511	29.511 Rel17 API version and External doc update	Deutsche Telekom AG</a:t>
            </a:r>
            <a:endParaRPr lang="en-US" sz="1200"/>
          </a:p>
          <a:p>
            <a:pPr>
              <a:tabLst>
                <a:tab pos="1085850" algn="l"/>
                <a:tab pos="1143000" algn="l"/>
                <a:tab pos="1200150" algn="l"/>
                <a:tab pos="1795463" algn="l"/>
                <a:tab pos="5649913" algn="l"/>
              </a:tabLst>
            </a:pPr>
            <a:endParaRPr lang="en-US" sz="1000"/>
          </a:p>
          <a:p>
            <a:endParaRPr lang="en-US" sz="1000"/>
          </a:p>
          <a:p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TSs send for information and approval by CT4 are all approved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endParaRPr lang="en-US" sz="1600" smtClean="0"/>
          </a:p>
          <a:p>
            <a:pPr>
              <a:tabLst>
                <a:tab pos="1428750" algn="l"/>
              </a:tabLst>
            </a:pPr>
            <a:r>
              <a:rPr lang="en-US" sz="1600" smtClean="0"/>
              <a:t>CP-221077</a:t>
            </a:r>
            <a:r>
              <a:rPr lang="en-US" sz="1600"/>
              <a:t>	3GPP TS 23.540 v1.0.0 on 5G System: Technical realization of Service Based Short Message Service; </a:t>
            </a:r>
            <a:r>
              <a:rPr lang="en-US" sz="1600" smtClean="0"/>
              <a:t/>
            </a:r>
            <a:br>
              <a:rPr lang="en-US" sz="1600" smtClean="0"/>
            </a:br>
            <a:r>
              <a:rPr lang="en-US" sz="1600" smtClean="0"/>
              <a:t>	Stage </a:t>
            </a:r>
            <a:r>
              <a:rPr lang="en-US" sz="1600"/>
              <a:t>2</a:t>
            </a:r>
          </a:p>
          <a:p>
            <a:pPr>
              <a:tabLst>
                <a:tab pos="1428750" algn="l"/>
              </a:tabLst>
            </a:pPr>
            <a:r>
              <a:rPr lang="en-US" sz="1600"/>
              <a:t>CP-221078	3GPP TS 29.577 v1.0.0 on 5G System; IP Short Message Gateway and SMS Router For Short Message </a:t>
            </a:r>
            <a:endParaRPr lang="en-US" sz="1600" smtClean="0"/>
          </a:p>
          <a:p>
            <a:pPr marL="0" indent="0">
              <a:buNone/>
              <a:tabLst>
                <a:tab pos="1428750" algn="l"/>
              </a:tabLst>
            </a:pPr>
            <a:r>
              <a:rPr lang="en-US" sz="1600"/>
              <a:t>	</a:t>
            </a:r>
            <a:r>
              <a:rPr lang="en-US" sz="1600" smtClean="0"/>
              <a:t>Service</a:t>
            </a:r>
            <a:r>
              <a:rPr lang="en-US" sz="1600"/>
              <a:t>; Stage 3</a:t>
            </a:r>
          </a:p>
          <a:p>
            <a:pPr>
              <a:tabLst>
                <a:tab pos="1428750" algn="l"/>
              </a:tabLst>
            </a:pPr>
            <a:r>
              <a:rPr lang="en-US" sz="1600"/>
              <a:t>CP-221079	3GPP TS 29.578 v1.0.0 on 5G System; Mobile Number Portability Services; Stage 3</a:t>
            </a:r>
          </a:p>
          <a:p>
            <a:pPr>
              <a:tabLst>
                <a:tab pos="1428750" algn="l"/>
              </a:tabLst>
            </a:pPr>
            <a:r>
              <a:rPr lang="en-US" sz="1600"/>
              <a:t>CP-221080	3GPP TS 29.579 v1.0.0 on 5G System; Interworking MSC For Short Message Service; Stage 3</a:t>
            </a:r>
          </a:p>
          <a:p>
            <a:pPr>
              <a:tabLst>
                <a:tab pos="1428750" algn="l"/>
              </a:tabLst>
            </a:pPr>
            <a:r>
              <a:rPr lang="en-US" sz="1600"/>
              <a:t>CP-221081	3GPP TS 29.581 v1.0.0 on 5G System; Multicast/Broadcast Service Transport Function services; Stage 3</a:t>
            </a:r>
          </a:p>
          <a:p>
            <a:pPr>
              <a:tabLst>
                <a:tab pos="1428750" algn="l"/>
              </a:tabLst>
            </a:pPr>
            <a:r>
              <a:rPr lang="en-US" sz="1600"/>
              <a:t>CP-221082	3GPP TS 29.559 v1.0.0 on 5G System; 5G ProSe Key Management Services; Stage 3</a:t>
            </a:r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494826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63194</TotalTime>
  <Words>712</Words>
  <Application>Microsoft Office PowerPoint</Application>
  <PresentationFormat>Widescreen</PresentationFormat>
  <Paragraphs>222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SimSun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Plenary #96e report  on CT4 related topics</vt:lpstr>
      <vt:lpstr>Overview</vt:lpstr>
      <vt:lpstr>Report from CT#96 related to CT4 topics</vt:lpstr>
      <vt:lpstr>Report from CT#96 related to CT4 topics</vt:lpstr>
      <vt:lpstr>Report from CT#96</vt:lpstr>
      <vt:lpstr>Report from CT#96 related to CT4 topics</vt:lpstr>
      <vt:lpstr>Report from CT#96 related to CT4 topics</vt:lpstr>
      <vt:lpstr>Report from CT#96 related to CT4 topics</vt:lpstr>
      <vt:lpstr>Report from CT#94e related to CT4 topics</vt:lpstr>
      <vt:lpstr>Report from CT#96 related to CT4 topics</vt:lpstr>
      <vt:lpstr>Rel-18 timeline</vt:lpstr>
      <vt:lpstr>Report from CT#96 related to CT4 topics</vt:lpstr>
      <vt:lpstr>IETF topics with CT4 interrest</vt:lpstr>
      <vt:lpstr>OpenAPI specs management (see SP-220694)</vt:lpstr>
      <vt:lpstr>Report from SA#96 related to CT4 topics</vt:lpstr>
      <vt:lpstr>Report from SA#96</vt:lpstr>
      <vt:lpstr>Report from SA#96</vt:lpstr>
      <vt:lpstr>Report from SA#96</vt:lpstr>
      <vt:lpstr>Report from SA#96</vt:lpstr>
      <vt:lpstr>Report from SA#96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1032</cp:revision>
  <dcterms:created xsi:type="dcterms:W3CDTF">2010-02-05T13:52:04Z</dcterms:created>
  <dcterms:modified xsi:type="dcterms:W3CDTF">2022-06-17T16:20:30Z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(3)Rc07xjEt9Ep/rbe4SN77rDlf3nqMTkF24Kalvl8IgOXGON25RhUStQYeYFnIAF4HwVSLv/kD
3tdOy7RoRXCYh0awP4oY9uYKmCcsLZ5DmBGISW3OhQ7tyIFR7+V4TeFmw1EGProVc3KFPea/
WrjU8/+97VyDKbcyHu0CUZKMemK+iNSxRt71KPaOWz8Cf3d6ffY69os2P1bGWhwte+vTmWpj
8EYv0N/I2YWFw5oMA9</vt:lpwstr>
  </property>
  <property fmtid="{D5CDD505-2E9C-101B-9397-08002B2CF9AE}" pid="3" name="_2015_ms_pID_7253431">
    <vt:lpwstr>cazaGVuDwgZm9sH/S6GWr29lEyMggzqIri/vbxgz1BegfsqT/IStXH
r+77HHL26pXwuzONQ+MnBx1hqzpt/oB8CnkyjN5v6EfhH6sD6/EAUdAy7qkm/8F6aXlR9YpS
yuyVukQZXqbs0QtJ4nQdsHVfbBeA3bKlJPLOmHC8l4G8bXvelzCaFqos5exAHp+/l6hA1m9b
R0qUFTfwszSeaC9ghDvMezkk5JQt8eu/aJ8k</vt:lpwstr>
  </property>
  <property fmtid="{D5CDD505-2E9C-101B-9397-08002B2CF9AE}" pid="4" name="_2015_ms_pID_7253432">
    <vt:lpwstr>ww==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1655479357</vt:lpwstr>
  </property>
</Properties>
</file>